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Merriweather"/>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18E49F6-C613-4327-891F-42337261A28C}">
  <a:tblStyle styleId="{C18E49F6-C613-4327-891F-42337261A28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bold.fntdata"/><Relationship Id="rId20" Type="http://schemas.openxmlformats.org/officeDocument/2006/relationships/slide" Target="slides/slide14.xml"/><Relationship Id="rId42" Type="http://schemas.openxmlformats.org/officeDocument/2006/relationships/font" Target="fonts/Merriweather-boldItalic.fntdata"/><Relationship Id="rId41" Type="http://schemas.openxmlformats.org/officeDocument/2006/relationships/font" Target="fonts/Merriweather-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italic.fntdata"/><Relationship Id="rId14" Type="http://schemas.openxmlformats.org/officeDocument/2006/relationships/slide" Target="slides/slide8.xml"/><Relationship Id="rId36" Type="http://schemas.openxmlformats.org/officeDocument/2006/relationships/font" Target="fonts/Roboto-bold.fntdata"/><Relationship Id="rId17" Type="http://schemas.openxmlformats.org/officeDocument/2006/relationships/slide" Target="slides/slide11.xml"/><Relationship Id="rId39" Type="http://schemas.openxmlformats.org/officeDocument/2006/relationships/font" Target="fonts/Merriweather-regular.fntdata"/><Relationship Id="rId16" Type="http://schemas.openxmlformats.org/officeDocument/2006/relationships/slide" Target="slides/slide10.xml"/><Relationship Id="rId38" Type="http://schemas.openxmlformats.org/officeDocument/2006/relationships/font" Target="fonts/Robo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62012fe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62012fe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df690198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df690198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df690198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df690198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df690198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df690198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edf690198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edf690198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df690198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df690198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edf690198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edf690198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99665bb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99665bb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df690198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df690198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df690198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df690198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edf690198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edf690198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294b3551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294b3551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df690198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df690198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df690198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df690198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edf690198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edf690198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e01eaa56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e01eaa56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e01eaa56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e01eaa56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e01eaa56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e01eaa56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e01eaa56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ee01eaa56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a294b35510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294b3551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e01eaa56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e01eaa56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294b3551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294b3551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df690198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df690198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294b3551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294b3551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edf69019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edf69019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a294b3551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a294b3551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df690198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df690198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df690198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df690198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Transaction Management</a:t>
            </a:r>
            <a:endParaRPr/>
          </a:p>
        </p:txBody>
      </p:sp>
      <p:sp>
        <p:nvSpPr>
          <p:cNvPr id="65" name="Google Shape;65;p13"/>
          <p:cNvSpPr txBox="1"/>
          <p:nvPr>
            <p:ph idx="1" type="subTitle"/>
          </p:nvPr>
        </p:nvSpPr>
        <p:spPr>
          <a:xfrm>
            <a:off x="4226700" y="3517693"/>
            <a:ext cx="4242600" cy="12825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b="1" lang="en" sz="2040">
                <a:solidFill>
                  <a:schemeClr val="lt1"/>
                </a:solidFill>
              </a:rPr>
              <a:t>SCS2209 - Database II</a:t>
            </a:r>
            <a:endParaRPr b="1" sz="2040">
              <a:solidFill>
                <a:schemeClr val="lt1"/>
              </a:solidFill>
            </a:endParaRPr>
          </a:p>
          <a:p>
            <a:pPr indent="0" lvl="0" marL="0" rtl="0" algn="l">
              <a:lnSpc>
                <a:spcPct val="90000"/>
              </a:lnSpc>
              <a:spcBef>
                <a:spcPts val="0"/>
              </a:spcBef>
              <a:spcAft>
                <a:spcPts val="0"/>
              </a:spcAft>
              <a:buSzPts val="440"/>
              <a:buNone/>
            </a:pPr>
            <a:r>
              <a:t/>
            </a:r>
            <a:endParaRPr b="1" sz="2040">
              <a:solidFill>
                <a:schemeClr val="lt1"/>
              </a:solidFill>
            </a:endParaRPr>
          </a:p>
          <a:p>
            <a:pPr indent="0" lvl="0" marL="0" rtl="0" algn="l">
              <a:lnSpc>
                <a:spcPct val="90000"/>
              </a:lnSpc>
              <a:spcBef>
                <a:spcPts val="0"/>
              </a:spcBef>
              <a:spcAft>
                <a:spcPts val="0"/>
              </a:spcAft>
              <a:buSzPts val="440"/>
              <a:buNone/>
            </a:pPr>
            <a:r>
              <a:rPr b="1" lang="en" sz="2040">
                <a:solidFill>
                  <a:schemeClr val="lt1"/>
                </a:solidFill>
              </a:rPr>
              <a:t>Ms. Hiruni Kegalle</a:t>
            </a:r>
            <a:endParaRPr b="1" sz="204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txBox="1"/>
          <p:nvPr>
            <p:ph idx="4294967295" type="body"/>
          </p:nvPr>
        </p:nvSpPr>
        <p:spPr>
          <a:xfrm>
            <a:off x="578200" y="1586025"/>
            <a:ext cx="8232900" cy="28611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There are several possible reasons for a transaction to fail in the middle of execution:</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b="1" lang="en" sz="1400">
                <a:latin typeface="Merriweather"/>
                <a:ea typeface="Merriweather"/>
                <a:cs typeface="Merriweather"/>
                <a:sym typeface="Merriweather"/>
              </a:rPr>
              <a:t>Transaction: </a:t>
            </a:r>
            <a:r>
              <a:rPr lang="en" sz="1400">
                <a:latin typeface="Merriweather"/>
                <a:ea typeface="Merriweather"/>
                <a:cs typeface="Merriweather"/>
                <a:sym typeface="Merriweather"/>
              </a:rPr>
              <a:t>A transaction fails after executing some of its operations but before executing all of them.</a:t>
            </a:r>
            <a:endParaRPr sz="1400">
              <a:latin typeface="Merriweather"/>
              <a:ea typeface="Merriweather"/>
              <a:cs typeface="Merriweather"/>
              <a:sym typeface="Merriweather"/>
            </a:endParaRPr>
          </a:p>
          <a:p>
            <a:pPr indent="0" lvl="0" marL="457200" rtl="0" algn="just">
              <a:lnSpc>
                <a:spcPct val="150000"/>
              </a:lnSpc>
              <a:spcBef>
                <a:spcPts val="0"/>
              </a:spcBef>
              <a:spcAft>
                <a:spcPts val="0"/>
              </a:spcAft>
              <a:buNone/>
            </a:pPr>
            <a:r>
              <a:rPr lang="en" sz="1400">
                <a:latin typeface="Merriweather"/>
                <a:ea typeface="Merriweather"/>
                <a:cs typeface="Merriweather"/>
                <a:sym typeface="Merriweather"/>
              </a:rPr>
              <a:t>Caused by errors within the transaction processes.</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b="1" lang="en" sz="1400">
                <a:latin typeface="Merriweather"/>
                <a:ea typeface="Merriweather"/>
                <a:cs typeface="Merriweather"/>
                <a:sym typeface="Merriweather"/>
              </a:rPr>
              <a:t>System (soft crash): </a:t>
            </a:r>
            <a:r>
              <a:rPr lang="en" sz="1400">
                <a:latin typeface="Merriweather"/>
                <a:ea typeface="Merriweather"/>
                <a:cs typeface="Merriweather"/>
                <a:sym typeface="Merriweather"/>
              </a:rPr>
              <a:t>The volatile storage is destroyed (e.g. power failure). This affects all transactions currently in progress but do not cause damage to the database.</a:t>
            </a:r>
            <a:endParaRPr sz="1400">
              <a:latin typeface="Merriweather"/>
              <a:ea typeface="Merriweather"/>
              <a:cs typeface="Merriweather"/>
              <a:sym typeface="Merriweather"/>
            </a:endParaRPr>
          </a:p>
          <a:p>
            <a:pPr indent="0" lvl="0" marL="457200" rtl="0" algn="just">
              <a:lnSpc>
                <a:spcPct val="150000"/>
              </a:lnSpc>
              <a:spcBef>
                <a:spcPts val="0"/>
              </a:spcBef>
              <a:spcAft>
                <a:spcPts val="0"/>
              </a:spcAft>
              <a:buNone/>
            </a:pPr>
            <a:r>
              <a:rPr lang="en" sz="1400">
                <a:latin typeface="Merriweather"/>
                <a:ea typeface="Merriweather"/>
                <a:cs typeface="Merriweather"/>
                <a:sym typeface="Merriweather"/>
              </a:rPr>
              <a:t>Caused by failure of network or operating system or physical threats to the system as a whole.</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p:txBody>
      </p:sp>
      <p:sp>
        <p:nvSpPr>
          <p:cNvPr id="129" name="Google Shape;129;p22"/>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DB failures</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DB failures</a:t>
            </a:r>
            <a:endParaRPr sz="2200"/>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6" name="Google Shape;136;p23"/>
          <p:cNvSpPr txBox="1"/>
          <p:nvPr>
            <p:ph idx="4294967295" type="body"/>
          </p:nvPr>
        </p:nvSpPr>
        <p:spPr>
          <a:xfrm>
            <a:off x="578200" y="1357425"/>
            <a:ext cx="8232900" cy="28611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b="1" lang="en" sz="1400">
                <a:latin typeface="Merriweather"/>
                <a:ea typeface="Merriweather"/>
                <a:cs typeface="Merriweather"/>
                <a:sym typeface="Merriweather"/>
              </a:rPr>
              <a:t>Media failure (physical failures )</a:t>
            </a:r>
            <a:r>
              <a:rPr lang="en" sz="1400">
                <a:latin typeface="Merriweather"/>
                <a:ea typeface="Merriweather"/>
                <a:cs typeface="Merriweather"/>
                <a:sym typeface="Merriweather"/>
              </a:rPr>
              <a:t>: Failure of hard disk, out of memory errors, out of disk space errors.</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Recovery allows a database system to recover from physical or software failures when they occur in the system.</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Log File</a:t>
            </a:r>
            <a:endParaRPr sz="2200"/>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4"/>
          <p:cNvSpPr txBox="1"/>
          <p:nvPr>
            <p:ph idx="4294967295" type="body"/>
          </p:nvPr>
        </p:nvSpPr>
        <p:spPr>
          <a:xfrm>
            <a:off x="578200" y="1357425"/>
            <a:ext cx="8232900" cy="2861100"/>
          </a:xfrm>
          <a:prstGeom prst="rect">
            <a:avLst/>
          </a:prstGeom>
        </p:spPr>
        <p:txBody>
          <a:bodyPr anchorCtr="0" anchor="t" bIns="91425" lIns="91425" spcFirstLastPara="1" rIns="91425" wrap="square" tIns="91425">
            <a:noAutofit/>
          </a:bodyPr>
          <a:lstStyle/>
          <a:p>
            <a:pPr indent="0" lvl="0" marL="45720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Holds the information that is necessary for the recovery process</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Records all relevant operations in the order in which they occur.</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Log buffer-&gt; disk</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Is an append-only file. Kept on disk.</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Holds various types of log records (or log entries).</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Some does not enter “Read” records.</a:t>
            </a:r>
            <a:endParaRPr sz="1400">
              <a:latin typeface="Merriweather"/>
              <a:ea typeface="Merriweather"/>
              <a:cs typeface="Merriweather"/>
              <a:sym typeface="Merriweather"/>
            </a:endParaRPr>
          </a:p>
          <a:p>
            <a:pPr indent="0" lvl="0" marL="45720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Log Records</a:t>
            </a:r>
            <a:endParaRPr sz="2200"/>
          </a:p>
        </p:txBody>
      </p:sp>
      <p:sp>
        <p:nvSpPr>
          <p:cNvPr id="149" name="Google Shape;14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0" name="Google Shape;150;p25"/>
          <p:cNvGraphicFramePr/>
          <p:nvPr/>
        </p:nvGraphicFramePr>
        <p:xfrm>
          <a:off x="472850" y="1683875"/>
          <a:ext cx="3000000" cy="3000000"/>
        </p:xfrm>
        <a:graphic>
          <a:graphicData uri="http://schemas.openxmlformats.org/drawingml/2006/table">
            <a:tbl>
              <a:tblPr>
                <a:noFill/>
                <a:tableStyleId>{C18E49F6-C613-4327-891F-42337261A28C}</a:tableStyleId>
              </a:tblPr>
              <a:tblGrid>
                <a:gridCol w="2711200"/>
                <a:gridCol w="5140125"/>
              </a:tblGrid>
              <a:tr h="381000">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[start_transaction,T]</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 Records that transaction T has started execution.</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[write_item,T,X,old_value,new_value]</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T has changed the value of item X from old_value to new_value.</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[read_item,T,X]</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T has read the value of item X (not needed in many cases).</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 [end_transaction,T]</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T has ended execution</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 [commit,T]</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T has completed successfully, and committed.</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[abort,T]</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just">
                        <a:lnSpc>
                          <a:spcPct val="150000"/>
                        </a:lnSpc>
                        <a:spcBef>
                          <a:spcPts val="0"/>
                        </a:spcBef>
                        <a:spcAft>
                          <a:spcPts val="0"/>
                        </a:spcAft>
                        <a:buNone/>
                      </a:pPr>
                      <a:r>
                        <a:rPr lang="en">
                          <a:solidFill>
                            <a:schemeClr val="dk2"/>
                          </a:solidFill>
                          <a:latin typeface="Merriweather"/>
                          <a:ea typeface="Merriweather"/>
                          <a:cs typeface="Merriweather"/>
                          <a:sym typeface="Merriweather"/>
                        </a:rPr>
                        <a:t>T has been aborted.</a:t>
                      </a: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Log File</a:t>
            </a:r>
            <a:endParaRPr sz="2200"/>
          </a:p>
        </p:txBody>
      </p:sp>
      <p:sp>
        <p:nvSpPr>
          <p:cNvPr id="156" name="Google Shape;15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6"/>
          <p:cNvSpPr txBox="1"/>
          <p:nvPr>
            <p:ph idx="4294967295" type="body"/>
          </p:nvPr>
        </p:nvSpPr>
        <p:spPr>
          <a:xfrm>
            <a:off x="578200" y="1357425"/>
            <a:ext cx="8232900" cy="28611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latin typeface="Merriweather"/>
                <a:ea typeface="Merriweather"/>
                <a:cs typeface="Merriweather"/>
                <a:sym typeface="Merriweather"/>
              </a:rPr>
              <a:t>Transaction Log</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For recovery from any type of failure data values prior to modification (BFIM - BeFore Image) and the new value after modification (AFIM – AFter Image) are required.</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These values and other information is stored in a sequential file called </a:t>
            </a:r>
            <a:r>
              <a:rPr b="1" lang="en" sz="1400">
                <a:latin typeface="Merriweather"/>
                <a:ea typeface="Merriweather"/>
                <a:cs typeface="Merriweather"/>
                <a:sym typeface="Merriweather"/>
              </a:rPr>
              <a:t>Transaction log</a:t>
            </a:r>
            <a:r>
              <a:rPr lang="en" sz="1400">
                <a:latin typeface="Merriweather"/>
                <a:ea typeface="Merriweather"/>
                <a:cs typeface="Merriweather"/>
                <a:sym typeface="Merriweather"/>
              </a:rPr>
              <a:t>.</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 A sample log is given in next slide.</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 Back P and Next P point to the previous and next log records of the same transaction.</a:t>
            </a:r>
            <a:endParaRPr sz="1400">
              <a:latin typeface="Merriweather"/>
              <a:ea typeface="Merriweather"/>
              <a:cs typeface="Merriweather"/>
              <a:sym typeface="Merriweather"/>
            </a:endParaRPr>
          </a:p>
          <a:p>
            <a:pPr indent="0" lvl="0" marL="45720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0"/>
              </a:spcBef>
              <a:spcAft>
                <a:spcPts val="0"/>
              </a:spcAft>
              <a:buNone/>
            </a:pPr>
            <a:r>
              <a:t/>
            </a:r>
            <a:endParaRPr sz="1400">
              <a:latin typeface="Merriweather"/>
              <a:ea typeface="Merriweather"/>
              <a:cs typeface="Merriweather"/>
              <a:sym typeface="Merriweathe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Log File</a:t>
            </a:r>
            <a:endParaRPr sz="2200"/>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4" name="Google Shape;164;p27"/>
          <p:cNvGraphicFramePr/>
          <p:nvPr/>
        </p:nvGraphicFramePr>
        <p:xfrm>
          <a:off x="952475" y="1537600"/>
          <a:ext cx="3000000" cy="3000000"/>
        </p:xfrm>
        <a:graphic>
          <a:graphicData uri="http://schemas.openxmlformats.org/drawingml/2006/table">
            <a:tbl>
              <a:tblPr>
                <a:noFill/>
                <a:tableStyleId>{C18E49F6-C613-4327-891F-42337261A28C}</a:tableStyleId>
              </a:tblPr>
              <a:tblGrid>
                <a:gridCol w="904875"/>
                <a:gridCol w="904875"/>
                <a:gridCol w="904875"/>
                <a:gridCol w="904875"/>
                <a:gridCol w="904875"/>
                <a:gridCol w="904875"/>
                <a:gridCol w="904875"/>
                <a:gridCol w="904875"/>
              </a:tblGrid>
              <a:tr h="381000">
                <a:tc>
                  <a:txBody>
                    <a:bodyPr/>
                    <a:lstStyle/>
                    <a:p>
                      <a:pPr indent="0" lvl="0" marL="0" rtl="0" algn="ctr">
                        <a:spcBef>
                          <a:spcPts val="0"/>
                        </a:spcBef>
                        <a:spcAft>
                          <a:spcPts val="0"/>
                        </a:spcAft>
                        <a:buNone/>
                      </a:pPr>
                      <a:r>
                        <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TID</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Back P</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Next P</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Operation</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Data Item</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BFIM</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AFIM</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300">
                          <a:solidFill>
                            <a:schemeClr val="dk2"/>
                          </a:solidFill>
                          <a:latin typeface="Merriweather"/>
                          <a:ea typeface="Merriweather"/>
                          <a:cs typeface="Merriweather"/>
                          <a:sym typeface="Merriweather"/>
                        </a:rPr>
                        <a:t>1</a:t>
                      </a:r>
                      <a:endParaRPr b="1" sz="1300">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T1</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0</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2</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Begin</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300">
                          <a:solidFill>
                            <a:schemeClr val="dk2"/>
                          </a:solidFill>
                          <a:latin typeface="Merriweather"/>
                          <a:ea typeface="Merriweather"/>
                          <a:cs typeface="Merriweather"/>
                          <a:sym typeface="Merriweather"/>
                        </a:rPr>
                        <a:t>2</a:t>
                      </a:r>
                      <a:endParaRPr b="1" sz="1300">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T1</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1</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4</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W</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X</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X = 100</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X = 200</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300">
                          <a:solidFill>
                            <a:schemeClr val="dk2"/>
                          </a:solidFill>
                          <a:latin typeface="Merriweather"/>
                          <a:ea typeface="Merriweather"/>
                          <a:cs typeface="Merriweather"/>
                          <a:sym typeface="Merriweather"/>
                        </a:rPr>
                        <a:t>3</a:t>
                      </a:r>
                      <a:endParaRPr b="1" sz="1300">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T2</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0</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8</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Begin</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300">
                          <a:solidFill>
                            <a:schemeClr val="dk2"/>
                          </a:solidFill>
                          <a:latin typeface="Merriweather"/>
                          <a:ea typeface="Merriweather"/>
                          <a:cs typeface="Merriweather"/>
                          <a:sym typeface="Merriweather"/>
                        </a:rPr>
                        <a:t>4</a:t>
                      </a:r>
                      <a:endParaRPr b="1" sz="1300">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T1</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2</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5</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W</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Y</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Y = 50</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Y = 100</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300">
                          <a:solidFill>
                            <a:schemeClr val="dk2"/>
                          </a:solidFill>
                          <a:latin typeface="Merriweather"/>
                          <a:ea typeface="Merriweather"/>
                          <a:cs typeface="Merriweather"/>
                          <a:sym typeface="Merriweather"/>
                        </a:rPr>
                        <a:t>5</a:t>
                      </a:r>
                      <a:endParaRPr b="1" sz="1300">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T1</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4</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7</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R</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M</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M = 200</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M = 200</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300">
                          <a:solidFill>
                            <a:schemeClr val="dk2"/>
                          </a:solidFill>
                          <a:latin typeface="Merriweather"/>
                          <a:ea typeface="Merriweather"/>
                          <a:cs typeface="Merriweather"/>
                          <a:sym typeface="Merriweather"/>
                        </a:rPr>
                        <a:t>6</a:t>
                      </a:r>
                      <a:endParaRPr b="1" sz="1300">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T3</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0</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9</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R</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N</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N = 400</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N = 400</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sz="1300">
                          <a:solidFill>
                            <a:schemeClr val="dk2"/>
                          </a:solidFill>
                          <a:latin typeface="Merriweather"/>
                          <a:ea typeface="Merriweather"/>
                          <a:cs typeface="Merriweather"/>
                          <a:sym typeface="Merriweather"/>
                        </a:rPr>
                        <a:t>7</a:t>
                      </a:r>
                      <a:endParaRPr b="1" sz="1300">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T1</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5</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nil</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300">
                          <a:latin typeface="Merriweather"/>
                          <a:ea typeface="Merriweather"/>
                          <a:cs typeface="Merriweather"/>
                          <a:sym typeface="Merriweather"/>
                        </a:rPr>
                        <a:t>End</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300">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Schedules</a:t>
            </a:r>
            <a:endParaRPr sz="2200"/>
          </a:p>
        </p:txBody>
      </p:sp>
      <p:sp>
        <p:nvSpPr>
          <p:cNvPr id="170" name="Google Shape;17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8"/>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A </a:t>
            </a:r>
            <a:r>
              <a:rPr b="1" lang="en" sz="1400">
                <a:latin typeface="Merriweather"/>
                <a:ea typeface="Merriweather"/>
                <a:cs typeface="Merriweather"/>
                <a:sym typeface="Merriweather"/>
              </a:rPr>
              <a:t>schedule</a:t>
            </a:r>
            <a:r>
              <a:rPr lang="en" sz="1400">
                <a:latin typeface="Merriweather"/>
                <a:ea typeface="Merriweather"/>
                <a:cs typeface="Merriweather"/>
                <a:sym typeface="Merriweather"/>
              </a:rPr>
              <a:t> is a collection of many transactions which is </a:t>
            </a:r>
            <a:r>
              <a:rPr lang="en" sz="1400">
                <a:latin typeface="Merriweather"/>
                <a:ea typeface="Merriweather"/>
                <a:cs typeface="Merriweather"/>
                <a:sym typeface="Merriweather"/>
              </a:rPr>
              <a:t>i</a:t>
            </a:r>
            <a:r>
              <a:rPr lang="en" sz="1400">
                <a:latin typeface="Merriweather"/>
                <a:ea typeface="Merriweather"/>
                <a:cs typeface="Merriweather"/>
                <a:sym typeface="Merriweather"/>
              </a:rPr>
              <a:t>mplemented as a unit.</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When transactions are executing concurrently in an interleaved fashion, then the order of execution of operations from all the various transactions is known as a schedule.</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Depending upon how these transactions are arranged in within a schedule, a schedule can be of two types:</a:t>
            </a:r>
            <a:endParaRPr sz="1400">
              <a:latin typeface="Merriweather"/>
              <a:ea typeface="Merriweather"/>
              <a:cs typeface="Merriweather"/>
              <a:sym typeface="Merriweather"/>
            </a:endParaRPr>
          </a:p>
          <a:p>
            <a:pPr indent="-317500" lvl="1" marL="9144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Serial: The transactions are executed one after another.</a:t>
            </a:r>
            <a:endParaRPr sz="1400">
              <a:latin typeface="Merriweather"/>
              <a:ea typeface="Merriweather"/>
              <a:cs typeface="Merriweather"/>
              <a:sym typeface="Merriweather"/>
            </a:endParaRPr>
          </a:p>
          <a:p>
            <a:pPr indent="-317500" lvl="1" marL="9144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Concurrent: The transactions are executed in time shared	 method.</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Schedules</a:t>
            </a:r>
            <a:endParaRPr sz="2200"/>
          </a:p>
        </p:txBody>
      </p:sp>
      <p:sp>
        <p:nvSpPr>
          <p:cNvPr id="177" name="Google Shape;17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8" name="Google Shape;178;p29"/>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We will be using a set of notations for the operations included in a transaction and to identify the transaction number we will be adding a subscript.</a:t>
            </a:r>
            <a:endParaRPr sz="1400">
              <a:latin typeface="Merriweather"/>
              <a:ea typeface="Merriweather"/>
              <a:cs typeface="Merriweather"/>
              <a:sym typeface="Merriweather"/>
            </a:endParaRPr>
          </a:p>
          <a:p>
            <a:pPr indent="457200" lvl="0" marL="914400" rtl="0" algn="just">
              <a:lnSpc>
                <a:spcPct val="100000"/>
              </a:lnSpc>
              <a:spcBef>
                <a:spcPts val="1200"/>
              </a:spcBef>
              <a:spcAft>
                <a:spcPts val="0"/>
              </a:spcAft>
              <a:buNone/>
            </a:pPr>
            <a:r>
              <a:rPr lang="en" sz="1400">
                <a:solidFill>
                  <a:schemeClr val="accent1"/>
                </a:solidFill>
                <a:latin typeface="Merriweather"/>
                <a:ea typeface="Merriweather"/>
                <a:cs typeface="Merriweather"/>
                <a:sym typeface="Merriweather"/>
              </a:rPr>
              <a:t>S = r</a:t>
            </a:r>
            <a:r>
              <a:rPr baseline="-25000" lang="en" sz="1400">
                <a:solidFill>
                  <a:schemeClr val="accent1"/>
                </a:solidFill>
                <a:latin typeface="Merriweather"/>
                <a:ea typeface="Merriweather"/>
                <a:cs typeface="Merriweather"/>
                <a:sym typeface="Merriweather"/>
              </a:rPr>
              <a:t>1</a:t>
            </a:r>
            <a:r>
              <a:rPr lang="en" sz="1400">
                <a:solidFill>
                  <a:schemeClr val="accent1"/>
                </a:solidFill>
                <a:latin typeface="Merriweather"/>
                <a:ea typeface="Merriweather"/>
                <a:cs typeface="Merriweather"/>
                <a:sym typeface="Merriweather"/>
              </a:rPr>
              <a:t>(x), w</a:t>
            </a:r>
            <a:r>
              <a:rPr baseline="-25000" lang="en" sz="1400">
                <a:solidFill>
                  <a:schemeClr val="accent1"/>
                </a:solidFill>
                <a:latin typeface="Merriweather"/>
                <a:ea typeface="Merriweather"/>
                <a:cs typeface="Merriweather"/>
                <a:sym typeface="Merriweather"/>
              </a:rPr>
              <a:t>1</a:t>
            </a:r>
            <a:r>
              <a:rPr lang="en" sz="1400">
                <a:solidFill>
                  <a:schemeClr val="accent1"/>
                </a:solidFill>
                <a:latin typeface="Merriweather"/>
                <a:ea typeface="Merriweather"/>
                <a:cs typeface="Merriweather"/>
                <a:sym typeface="Merriweather"/>
              </a:rPr>
              <a:t>(x), r</a:t>
            </a:r>
            <a:r>
              <a:rPr baseline="-25000" lang="en" sz="1400">
                <a:solidFill>
                  <a:schemeClr val="accent1"/>
                </a:solidFill>
                <a:latin typeface="Merriweather"/>
                <a:ea typeface="Merriweather"/>
                <a:cs typeface="Merriweather"/>
                <a:sym typeface="Merriweather"/>
              </a:rPr>
              <a:t>2</a:t>
            </a:r>
            <a:r>
              <a:rPr lang="en" sz="1400">
                <a:solidFill>
                  <a:schemeClr val="accent1"/>
                </a:solidFill>
                <a:latin typeface="Merriweather"/>
                <a:ea typeface="Merriweather"/>
                <a:cs typeface="Merriweather"/>
                <a:sym typeface="Merriweather"/>
              </a:rPr>
              <a:t>(x),.....</a:t>
            </a:r>
            <a:endParaRPr baseline="-25000" sz="2000">
              <a:solidFill>
                <a:schemeClr val="accent1"/>
              </a:solidFill>
              <a:latin typeface="Arial"/>
              <a:ea typeface="Arial"/>
              <a:cs typeface="Arial"/>
              <a:sym typeface="Arial"/>
            </a:endParaRPr>
          </a:p>
          <a:p>
            <a:pPr indent="0" lvl="0" marL="0" rtl="0" algn="l">
              <a:lnSpc>
                <a:spcPct val="100000"/>
              </a:lnSpc>
              <a:spcBef>
                <a:spcPts val="0"/>
              </a:spcBef>
              <a:spcAft>
                <a:spcPts val="0"/>
              </a:spcAft>
              <a:buNone/>
            </a:pPr>
            <a:r>
              <a:t/>
            </a:r>
            <a:endParaRPr sz="1400">
              <a:solidFill>
                <a:srgbClr val="000000"/>
              </a:solidFill>
              <a:latin typeface="Arial"/>
              <a:ea typeface="Arial"/>
              <a:cs typeface="Arial"/>
              <a:sym typeface="Arial"/>
            </a:endParaRPr>
          </a:p>
          <a:p>
            <a:pPr indent="0" lvl="0" marL="0" rtl="0" algn="l">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graphicFrame>
        <p:nvGraphicFramePr>
          <p:cNvPr id="179" name="Google Shape;179;p29"/>
          <p:cNvGraphicFramePr/>
          <p:nvPr/>
        </p:nvGraphicFramePr>
        <p:xfrm>
          <a:off x="5018475" y="2413515"/>
          <a:ext cx="3000000" cy="3000000"/>
        </p:xfrm>
        <a:graphic>
          <a:graphicData uri="http://schemas.openxmlformats.org/drawingml/2006/table">
            <a:tbl>
              <a:tblPr>
                <a:noFill/>
                <a:tableStyleId>{C18E49F6-C613-4327-891F-42337261A28C}</a:tableStyleId>
              </a:tblPr>
              <a:tblGrid>
                <a:gridCol w="1019675"/>
                <a:gridCol w="2339575"/>
              </a:tblGrid>
              <a:tr h="365725">
                <a:tc>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b</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50800" lvl="0" marL="228600" rtl="0" algn="l">
                        <a:spcBef>
                          <a:spcPts val="600"/>
                        </a:spcBef>
                        <a:spcAft>
                          <a:spcPts val="600"/>
                        </a:spcAft>
                        <a:buClr>
                          <a:srgbClr val="000000"/>
                        </a:buClr>
                        <a:buSzPts val="1100"/>
                        <a:buFont typeface="Arial"/>
                        <a:buNone/>
                      </a:pPr>
                      <a:r>
                        <a:rPr lang="en">
                          <a:solidFill>
                            <a:schemeClr val="dk2"/>
                          </a:solidFill>
                          <a:latin typeface="Merriweather"/>
                          <a:ea typeface="Merriweather"/>
                          <a:cs typeface="Merriweather"/>
                          <a:sym typeface="Merriweather"/>
                        </a:rPr>
                        <a:t>begin_transaction</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r</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50800" lvl="0" marL="228600" rtl="0" algn="l">
                        <a:spcBef>
                          <a:spcPts val="600"/>
                        </a:spcBef>
                        <a:spcAft>
                          <a:spcPts val="600"/>
                        </a:spcAft>
                        <a:buClr>
                          <a:srgbClr val="000000"/>
                        </a:buClr>
                        <a:buSzPts val="1100"/>
                        <a:buFont typeface="Arial"/>
                        <a:buNone/>
                      </a:pPr>
                      <a:r>
                        <a:rPr lang="en">
                          <a:solidFill>
                            <a:schemeClr val="dk2"/>
                          </a:solidFill>
                          <a:latin typeface="Merriweather"/>
                          <a:ea typeface="Merriweather"/>
                          <a:cs typeface="Merriweather"/>
                          <a:sym typeface="Merriweather"/>
                        </a:rPr>
                        <a:t>read_item</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w</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50800" lvl="0" marL="228600" rtl="0" algn="l">
                        <a:spcBef>
                          <a:spcPts val="600"/>
                        </a:spcBef>
                        <a:spcAft>
                          <a:spcPts val="600"/>
                        </a:spcAft>
                        <a:buClr>
                          <a:srgbClr val="000000"/>
                        </a:buClr>
                        <a:buSzPts val="1100"/>
                        <a:buFont typeface="Arial"/>
                        <a:buNone/>
                      </a:pPr>
                      <a:r>
                        <a:rPr lang="en">
                          <a:solidFill>
                            <a:schemeClr val="dk2"/>
                          </a:solidFill>
                          <a:latin typeface="Merriweather"/>
                          <a:ea typeface="Merriweather"/>
                          <a:cs typeface="Merriweather"/>
                          <a:sym typeface="Merriweather"/>
                        </a:rPr>
                        <a:t>write_item</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e</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50800" lvl="0" marL="228600" rtl="0" algn="l">
                        <a:spcBef>
                          <a:spcPts val="600"/>
                        </a:spcBef>
                        <a:spcAft>
                          <a:spcPts val="600"/>
                        </a:spcAft>
                        <a:buClr>
                          <a:srgbClr val="000000"/>
                        </a:buClr>
                        <a:buSzPts val="1100"/>
                        <a:buFont typeface="Arial"/>
                        <a:buNone/>
                      </a:pPr>
                      <a:r>
                        <a:rPr lang="en">
                          <a:solidFill>
                            <a:schemeClr val="dk2"/>
                          </a:solidFill>
                          <a:latin typeface="Merriweather"/>
                          <a:ea typeface="Merriweather"/>
                          <a:cs typeface="Merriweather"/>
                          <a:sym typeface="Merriweather"/>
                        </a:rPr>
                        <a:t>end_transaction</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c</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50800" lvl="0" marL="228600" rtl="0" algn="l">
                        <a:spcBef>
                          <a:spcPts val="600"/>
                        </a:spcBef>
                        <a:spcAft>
                          <a:spcPts val="600"/>
                        </a:spcAft>
                        <a:buClr>
                          <a:srgbClr val="000000"/>
                        </a:buClr>
                        <a:buSzPts val="1100"/>
                        <a:buFont typeface="Arial"/>
                        <a:buNone/>
                      </a:pPr>
                      <a:r>
                        <a:rPr lang="en">
                          <a:solidFill>
                            <a:schemeClr val="dk2"/>
                          </a:solidFill>
                          <a:latin typeface="Merriweather"/>
                          <a:ea typeface="Merriweather"/>
                          <a:cs typeface="Merriweather"/>
                          <a:sym typeface="Merriweather"/>
                        </a:rPr>
                        <a:t>commit</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2"/>
                          </a:solidFill>
                          <a:latin typeface="Merriweather"/>
                          <a:ea typeface="Merriweather"/>
                          <a:cs typeface="Merriweather"/>
                          <a:sym typeface="Merriweather"/>
                        </a:rPr>
                        <a:t>a</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50800" lvl="0" marL="228600" rtl="0" algn="l">
                        <a:spcBef>
                          <a:spcPts val="600"/>
                        </a:spcBef>
                        <a:spcAft>
                          <a:spcPts val="600"/>
                        </a:spcAft>
                        <a:buNone/>
                      </a:pPr>
                      <a:r>
                        <a:rPr lang="en">
                          <a:solidFill>
                            <a:schemeClr val="dk2"/>
                          </a:solidFill>
                          <a:latin typeface="Merriweather"/>
                          <a:ea typeface="Merriweather"/>
                          <a:cs typeface="Merriweather"/>
                          <a:sym typeface="Merriweather"/>
                        </a:rPr>
                        <a:t>abort</a:t>
                      </a:r>
                      <a:endParaRPr>
                        <a:solidFill>
                          <a:schemeClr val="dk2"/>
                        </a:solidFill>
                        <a:latin typeface="Merriweather"/>
                        <a:ea typeface="Merriweather"/>
                        <a:cs typeface="Merriweather"/>
                        <a:sym typeface="Merriweather"/>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Schedules</a:t>
            </a:r>
            <a:endParaRPr sz="2200"/>
          </a:p>
        </p:txBody>
      </p:sp>
      <p:sp>
        <p:nvSpPr>
          <p:cNvPr id="185" name="Google Shape;18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30"/>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Font typeface="Merriweather"/>
              <a:buChar char="➢"/>
            </a:pPr>
            <a:r>
              <a:rPr lang="en" sz="1400">
                <a:latin typeface="Merriweather"/>
                <a:ea typeface="Merriweather"/>
                <a:cs typeface="Merriweather"/>
                <a:sym typeface="Merriweather"/>
              </a:rPr>
              <a:t>Schedules can be arranged into a tabular form by separating the operations.</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latin typeface="Merriweather"/>
              <a:ea typeface="Merriweather"/>
              <a:cs typeface="Merriweather"/>
              <a:sym typeface="Merriweather"/>
            </a:endParaRPr>
          </a:p>
          <a:p>
            <a:pPr indent="457200" lvl="0" marL="0" rtl="0" algn="l">
              <a:lnSpc>
                <a:spcPct val="100000"/>
              </a:lnSpc>
              <a:spcBef>
                <a:spcPts val="0"/>
              </a:spcBef>
              <a:spcAft>
                <a:spcPts val="0"/>
              </a:spcAft>
              <a:buNone/>
            </a:pPr>
            <a:r>
              <a:t/>
            </a:r>
            <a:endParaRPr sz="1400">
              <a:solidFill>
                <a:schemeClr val="accent1"/>
              </a:solidFill>
              <a:latin typeface="Merriweather"/>
              <a:ea typeface="Merriweather"/>
              <a:cs typeface="Merriweather"/>
              <a:sym typeface="Merriweather"/>
            </a:endParaRPr>
          </a:p>
          <a:p>
            <a:pPr indent="457200" lvl="0" marL="0" rtl="0" algn="l">
              <a:lnSpc>
                <a:spcPct val="100000"/>
              </a:lnSpc>
              <a:spcBef>
                <a:spcPts val="0"/>
              </a:spcBef>
              <a:spcAft>
                <a:spcPts val="0"/>
              </a:spcAft>
              <a:buNone/>
            </a:pPr>
            <a:r>
              <a:rPr lang="en" sz="1400">
                <a:solidFill>
                  <a:schemeClr val="accent1"/>
                </a:solidFill>
                <a:latin typeface="Merriweather"/>
                <a:ea typeface="Merriweather"/>
                <a:cs typeface="Merriweather"/>
                <a:sym typeface="Merriweather"/>
              </a:rPr>
              <a:t>Eg: S = r </a:t>
            </a:r>
            <a:r>
              <a:rPr baseline="-25000" lang="en" sz="1400">
                <a:solidFill>
                  <a:schemeClr val="accent1"/>
                </a:solidFill>
                <a:latin typeface="Merriweather"/>
                <a:ea typeface="Merriweather"/>
                <a:cs typeface="Merriweather"/>
                <a:sym typeface="Merriweather"/>
              </a:rPr>
              <a:t>1 </a:t>
            </a:r>
            <a:r>
              <a:rPr lang="en" sz="1400">
                <a:solidFill>
                  <a:schemeClr val="accent1"/>
                </a:solidFill>
                <a:latin typeface="Merriweather"/>
                <a:ea typeface="Merriweather"/>
                <a:cs typeface="Merriweather"/>
                <a:sym typeface="Merriweather"/>
              </a:rPr>
              <a:t>(X); r </a:t>
            </a:r>
            <a:r>
              <a:rPr baseline="-25000" lang="en" sz="1400">
                <a:solidFill>
                  <a:schemeClr val="accent1"/>
                </a:solidFill>
                <a:latin typeface="Merriweather"/>
                <a:ea typeface="Merriweather"/>
                <a:cs typeface="Merriweather"/>
                <a:sym typeface="Merriweather"/>
              </a:rPr>
              <a:t>2</a:t>
            </a:r>
            <a:r>
              <a:rPr lang="en" sz="1400">
                <a:solidFill>
                  <a:schemeClr val="accent1"/>
                </a:solidFill>
                <a:latin typeface="Merriweather"/>
                <a:ea typeface="Merriweather"/>
                <a:cs typeface="Merriweather"/>
                <a:sym typeface="Merriweather"/>
              </a:rPr>
              <a:t> (X); w</a:t>
            </a:r>
            <a:r>
              <a:rPr baseline="-25000" lang="en" sz="1400">
                <a:solidFill>
                  <a:schemeClr val="accent1"/>
                </a:solidFill>
                <a:latin typeface="Merriweather"/>
                <a:ea typeface="Merriweather"/>
                <a:cs typeface="Merriweather"/>
                <a:sym typeface="Merriweather"/>
              </a:rPr>
              <a:t> 1</a:t>
            </a:r>
            <a:r>
              <a:rPr lang="en" sz="1400">
                <a:solidFill>
                  <a:schemeClr val="accent1"/>
                </a:solidFill>
                <a:latin typeface="Merriweather"/>
                <a:ea typeface="Merriweather"/>
                <a:cs typeface="Merriweather"/>
                <a:sym typeface="Merriweather"/>
              </a:rPr>
              <a:t> (X); r </a:t>
            </a:r>
            <a:r>
              <a:rPr baseline="-25000" lang="en" sz="1400">
                <a:solidFill>
                  <a:schemeClr val="accent1"/>
                </a:solidFill>
                <a:latin typeface="Merriweather"/>
                <a:ea typeface="Merriweather"/>
                <a:cs typeface="Merriweather"/>
                <a:sym typeface="Merriweather"/>
              </a:rPr>
              <a:t>1</a:t>
            </a:r>
            <a:r>
              <a:rPr lang="en" sz="1400">
                <a:solidFill>
                  <a:schemeClr val="accent1"/>
                </a:solidFill>
                <a:latin typeface="Merriweather"/>
                <a:ea typeface="Merriweather"/>
                <a:cs typeface="Merriweather"/>
                <a:sym typeface="Merriweather"/>
              </a:rPr>
              <a:t> (Y); w </a:t>
            </a:r>
            <a:r>
              <a:rPr baseline="-25000" lang="en" sz="1400">
                <a:solidFill>
                  <a:schemeClr val="accent1"/>
                </a:solidFill>
                <a:latin typeface="Merriweather"/>
                <a:ea typeface="Merriweather"/>
                <a:cs typeface="Merriweather"/>
                <a:sym typeface="Merriweather"/>
              </a:rPr>
              <a:t>2</a:t>
            </a:r>
            <a:r>
              <a:rPr lang="en" sz="1400">
                <a:solidFill>
                  <a:schemeClr val="accent1"/>
                </a:solidFill>
                <a:latin typeface="Merriweather"/>
                <a:ea typeface="Merriweather"/>
                <a:cs typeface="Merriweather"/>
                <a:sym typeface="Merriweather"/>
              </a:rPr>
              <a:t> (X); w</a:t>
            </a:r>
            <a:r>
              <a:rPr baseline="-25000" lang="en" sz="1400">
                <a:solidFill>
                  <a:schemeClr val="accent1"/>
                </a:solidFill>
                <a:latin typeface="Merriweather"/>
                <a:ea typeface="Merriweather"/>
                <a:cs typeface="Merriweather"/>
                <a:sym typeface="Merriweather"/>
              </a:rPr>
              <a:t> 1</a:t>
            </a:r>
            <a:r>
              <a:rPr lang="en" sz="1400">
                <a:solidFill>
                  <a:schemeClr val="accent1"/>
                </a:solidFill>
                <a:latin typeface="Merriweather"/>
                <a:ea typeface="Merriweather"/>
                <a:cs typeface="Merriweather"/>
                <a:sym typeface="Merriweather"/>
              </a:rPr>
              <a:t> (Y);</a:t>
            </a:r>
            <a:endParaRPr sz="1400">
              <a:solidFill>
                <a:schemeClr val="accent1"/>
              </a:solidFill>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solidFill>
                <a:schemeClr val="accent1"/>
              </a:solidFill>
              <a:latin typeface="Merriweather"/>
              <a:ea typeface="Merriweather"/>
              <a:cs typeface="Merriweather"/>
              <a:sym typeface="Merriweather"/>
            </a:endParaRPr>
          </a:p>
          <a:p>
            <a:pPr indent="457200" lvl="0" marL="0" rtl="0" algn="l">
              <a:lnSpc>
                <a:spcPct val="100000"/>
              </a:lnSpc>
              <a:spcBef>
                <a:spcPts val="0"/>
              </a:spcBef>
              <a:spcAft>
                <a:spcPts val="0"/>
              </a:spcAft>
              <a:buNone/>
            </a:pPr>
            <a:r>
              <a:rPr lang="en" sz="1400">
                <a:latin typeface="Merriweather"/>
                <a:ea typeface="Merriweather"/>
                <a:cs typeface="Merriweather"/>
                <a:sym typeface="Merriweather"/>
              </a:rPr>
              <a:t>There are 2 transactions; T1 and T2</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graphicFrame>
        <p:nvGraphicFramePr>
          <p:cNvPr id="187" name="Google Shape;187;p30"/>
          <p:cNvGraphicFramePr/>
          <p:nvPr/>
        </p:nvGraphicFramePr>
        <p:xfrm>
          <a:off x="5614650" y="2261115"/>
          <a:ext cx="3000000" cy="3000000"/>
        </p:xfrm>
        <a:graphic>
          <a:graphicData uri="http://schemas.openxmlformats.org/drawingml/2006/table">
            <a:tbl>
              <a:tblPr>
                <a:noFill/>
                <a:tableStyleId>{C18E49F6-C613-4327-891F-42337261A28C}</a:tableStyleId>
              </a:tblPr>
              <a:tblGrid>
                <a:gridCol w="1405050"/>
                <a:gridCol w="1358025"/>
              </a:tblGrid>
              <a:tr h="365725">
                <a:tc>
                  <a:txBody>
                    <a:bodyPr/>
                    <a:lstStyle/>
                    <a:p>
                      <a:pPr indent="0" lvl="0" marL="0" rtl="0" algn="ctr">
                        <a:spcBef>
                          <a:spcPts val="0"/>
                        </a:spcBef>
                        <a:spcAft>
                          <a:spcPts val="0"/>
                        </a:spcAft>
                        <a:buNone/>
                      </a:pPr>
                      <a:r>
                        <a:rPr b="1" lang="en" sz="1200">
                          <a:latin typeface="Calibri"/>
                          <a:ea typeface="Calibri"/>
                          <a:cs typeface="Calibri"/>
                          <a:sym typeface="Calibri"/>
                        </a:rPr>
                        <a:t>T1</a:t>
                      </a:r>
                      <a:endParaRPr b="1"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alibri"/>
                          <a:ea typeface="Calibri"/>
                          <a:cs typeface="Calibri"/>
                          <a:sym typeface="Calibri"/>
                        </a:rPr>
                        <a:t>T2</a:t>
                      </a:r>
                      <a:endParaRPr b="1"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Calibri"/>
                          <a:ea typeface="Calibri"/>
                          <a:cs typeface="Calibri"/>
                          <a:sym typeface="Calibri"/>
                        </a:rPr>
                        <a:t>r(X)</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Calibri"/>
                          <a:ea typeface="Calibri"/>
                          <a:cs typeface="Calibri"/>
                          <a:sym typeface="Calibri"/>
                        </a:rPr>
                        <a:t>r(X)</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Calibri"/>
                          <a:ea typeface="Calibri"/>
                          <a:cs typeface="Calibri"/>
                          <a:sym typeface="Calibri"/>
                        </a:rPr>
                        <a:t>w(X)</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Calibri"/>
                          <a:ea typeface="Calibri"/>
                          <a:cs typeface="Calibri"/>
                          <a:sym typeface="Calibri"/>
                        </a:rPr>
                        <a:t>r(Y)</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1200">
                          <a:latin typeface="Calibri"/>
                          <a:ea typeface="Calibri"/>
                          <a:cs typeface="Calibri"/>
                          <a:sym typeface="Calibri"/>
                        </a:rPr>
                        <a:t>w(X)</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200">
                          <a:latin typeface="Calibri"/>
                          <a:ea typeface="Calibri"/>
                          <a:cs typeface="Calibri"/>
                          <a:sym typeface="Calibri"/>
                        </a:rPr>
                        <a:t>w(Y)</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t/>
                      </a:r>
                      <a:endParaRPr sz="1200">
                        <a:latin typeface="Calibri"/>
                        <a:ea typeface="Calibri"/>
                        <a:cs typeface="Calibri"/>
                        <a:sym typeface="Calibri"/>
                      </a:endParaRPr>
                    </a:p>
                  </a:txBody>
                  <a:tcPr marT="91425" marB="91425" marR="91425" marL="91425">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solidFill>
                      <a:prstDash val="solid"/>
                      <a:round/>
                      <a:headEnd len="sm" w="sm" type="none"/>
                      <a:tailEnd len="sm" w="sm" type="none"/>
                    </a:lnT>
                    <a:lnB cap="flat" cmpd="sng" w="19050">
                      <a:solidFill>
                        <a:schemeClr val="accent1"/>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Activity</a:t>
            </a:r>
            <a:endParaRPr sz="2200"/>
          </a:p>
        </p:txBody>
      </p:sp>
      <p:sp>
        <p:nvSpPr>
          <p:cNvPr id="193" name="Google Shape;19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31"/>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latin typeface="Merriweather"/>
                <a:ea typeface="Merriweather"/>
                <a:cs typeface="Merriweather"/>
                <a:sym typeface="Merriweather"/>
              </a:rPr>
              <a:t>Write the given s</a:t>
            </a:r>
            <a:r>
              <a:rPr lang="en" sz="1400">
                <a:latin typeface="Merriweather"/>
                <a:ea typeface="Merriweather"/>
                <a:cs typeface="Merriweather"/>
                <a:sym typeface="Merriweather"/>
              </a:rPr>
              <a:t>chedules in tabular form </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latin typeface="Merriweather"/>
              <a:ea typeface="Merriweather"/>
              <a:cs typeface="Merriweather"/>
              <a:sym typeface="Merriweather"/>
            </a:endParaRPr>
          </a:p>
          <a:p>
            <a:pPr indent="-317500" lvl="0" marL="457200" rtl="0" algn="l">
              <a:lnSpc>
                <a:spcPct val="100000"/>
              </a:lnSpc>
              <a:spcBef>
                <a:spcPts val="0"/>
              </a:spcBef>
              <a:spcAft>
                <a:spcPts val="0"/>
              </a:spcAft>
              <a:buClr>
                <a:schemeClr val="accent1"/>
              </a:buClr>
              <a:buSzPts val="1400"/>
              <a:buFont typeface="Merriweather"/>
              <a:buAutoNum type="arabicParenR"/>
            </a:pPr>
            <a:r>
              <a:rPr lang="en" sz="1400">
                <a:solidFill>
                  <a:schemeClr val="accent1"/>
                </a:solidFill>
                <a:latin typeface="Merriweather"/>
                <a:ea typeface="Merriweather"/>
                <a:cs typeface="Merriweather"/>
                <a:sym typeface="Merriweather"/>
              </a:rPr>
              <a:t>S</a:t>
            </a:r>
            <a:r>
              <a:rPr baseline="-25000" lang="en" sz="1400">
                <a:solidFill>
                  <a:schemeClr val="accent1"/>
                </a:solidFill>
                <a:latin typeface="Merriweather"/>
                <a:ea typeface="Merriweather"/>
                <a:cs typeface="Merriweather"/>
                <a:sym typeface="Merriweather"/>
              </a:rPr>
              <a:t>1 </a:t>
            </a:r>
            <a:r>
              <a:rPr lang="en" sz="1400">
                <a:solidFill>
                  <a:schemeClr val="accent1"/>
                </a:solidFill>
                <a:latin typeface="Merriweather"/>
                <a:ea typeface="Merriweather"/>
                <a:cs typeface="Merriweather"/>
                <a:sym typeface="Merriweather"/>
              </a:rPr>
              <a:t>= r </a:t>
            </a:r>
            <a:r>
              <a:rPr baseline="-25000" lang="en" sz="1400">
                <a:solidFill>
                  <a:schemeClr val="accent1"/>
                </a:solidFill>
                <a:latin typeface="Merriweather"/>
                <a:ea typeface="Merriweather"/>
                <a:cs typeface="Merriweather"/>
                <a:sym typeface="Merriweather"/>
              </a:rPr>
              <a:t>1 </a:t>
            </a:r>
            <a:r>
              <a:rPr lang="en" sz="1400">
                <a:solidFill>
                  <a:schemeClr val="accent1"/>
                </a:solidFill>
                <a:latin typeface="Merriweather"/>
                <a:ea typeface="Merriweather"/>
                <a:cs typeface="Merriweather"/>
                <a:sym typeface="Merriweather"/>
              </a:rPr>
              <a:t>(X); w</a:t>
            </a:r>
            <a:r>
              <a:rPr baseline="-25000" lang="en" sz="1400">
                <a:solidFill>
                  <a:schemeClr val="accent1"/>
                </a:solidFill>
                <a:latin typeface="Merriweather"/>
                <a:ea typeface="Merriweather"/>
                <a:cs typeface="Merriweather"/>
                <a:sym typeface="Merriweather"/>
              </a:rPr>
              <a:t>1</a:t>
            </a:r>
            <a:r>
              <a:rPr lang="en" sz="1400">
                <a:solidFill>
                  <a:schemeClr val="accent1"/>
                </a:solidFill>
                <a:latin typeface="Merriweather"/>
                <a:ea typeface="Merriweather"/>
                <a:cs typeface="Merriweather"/>
                <a:sym typeface="Merriweather"/>
              </a:rPr>
              <a:t>(X); r</a:t>
            </a:r>
            <a:r>
              <a:rPr baseline="-25000" lang="en" sz="1400">
                <a:solidFill>
                  <a:schemeClr val="accent1"/>
                </a:solidFill>
                <a:latin typeface="Merriweather"/>
                <a:ea typeface="Merriweather"/>
                <a:cs typeface="Merriweather"/>
                <a:sym typeface="Merriweather"/>
              </a:rPr>
              <a:t> 2</a:t>
            </a:r>
            <a:r>
              <a:rPr lang="en" sz="1400">
                <a:solidFill>
                  <a:schemeClr val="accent1"/>
                </a:solidFill>
                <a:latin typeface="Merriweather"/>
                <a:ea typeface="Merriweather"/>
                <a:cs typeface="Merriweather"/>
                <a:sym typeface="Merriweather"/>
              </a:rPr>
              <a:t> (Y); w</a:t>
            </a:r>
            <a:r>
              <a:rPr baseline="-25000" lang="en" sz="1400">
                <a:solidFill>
                  <a:schemeClr val="accent1"/>
                </a:solidFill>
                <a:latin typeface="Merriweather"/>
                <a:ea typeface="Merriweather"/>
                <a:cs typeface="Merriweather"/>
                <a:sym typeface="Merriweather"/>
              </a:rPr>
              <a:t>2</a:t>
            </a:r>
            <a:r>
              <a:rPr lang="en" sz="1400">
                <a:solidFill>
                  <a:schemeClr val="accent1"/>
                </a:solidFill>
                <a:latin typeface="Merriweather"/>
                <a:ea typeface="Merriweather"/>
                <a:cs typeface="Merriweather"/>
                <a:sym typeface="Merriweather"/>
              </a:rPr>
              <a:t> (Y); r</a:t>
            </a:r>
            <a:r>
              <a:rPr baseline="-25000" lang="en" sz="1400">
                <a:solidFill>
                  <a:schemeClr val="accent1"/>
                </a:solidFill>
                <a:latin typeface="Merriweather"/>
                <a:ea typeface="Merriweather"/>
                <a:cs typeface="Merriweather"/>
                <a:sym typeface="Merriweather"/>
              </a:rPr>
              <a:t>3</a:t>
            </a:r>
            <a:r>
              <a:rPr lang="en" sz="1400">
                <a:solidFill>
                  <a:schemeClr val="accent1"/>
                </a:solidFill>
                <a:latin typeface="Merriweather"/>
                <a:ea typeface="Merriweather"/>
                <a:cs typeface="Merriweather"/>
                <a:sym typeface="Merriweather"/>
              </a:rPr>
              <a:t> (Z); w</a:t>
            </a:r>
            <a:r>
              <a:rPr baseline="-25000" lang="en" sz="1400">
                <a:solidFill>
                  <a:schemeClr val="accent1"/>
                </a:solidFill>
                <a:latin typeface="Merriweather"/>
                <a:ea typeface="Merriweather"/>
                <a:cs typeface="Merriweather"/>
                <a:sym typeface="Merriweather"/>
              </a:rPr>
              <a:t>3</a:t>
            </a:r>
            <a:r>
              <a:rPr lang="en" sz="1400">
                <a:solidFill>
                  <a:schemeClr val="accent1"/>
                </a:solidFill>
                <a:latin typeface="Merriweather"/>
                <a:ea typeface="Merriweather"/>
                <a:cs typeface="Merriweather"/>
                <a:sym typeface="Merriweather"/>
              </a:rPr>
              <a:t> (Z);</a:t>
            </a:r>
            <a:endParaRPr sz="1400">
              <a:solidFill>
                <a:schemeClr val="accent1"/>
              </a:solidFill>
              <a:latin typeface="Merriweather"/>
              <a:ea typeface="Merriweather"/>
              <a:cs typeface="Merriweather"/>
              <a:sym typeface="Merriweather"/>
            </a:endParaRPr>
          </a:p>
          <a:p>
            <a:pPr indent="0" lvl="0" marL="457200" rtl="0" algn="l">
              <a:lnSpc>
                <a:spcPct val="100000"/>
              </a:lnSpc>
              <a:spcBef>
                <a:spcPts val="0"/>
              </a:spcBef>
              <a:spcAft>
                <a:spcPts val="0"/>
              </a:spcAft>
              <a:buNone/>
            </a:pPr>
            <a:r>
              <a:t/>
            </a:r>
            <a:endParaRPr sz="1400">
              <a:solidFill>
                <a:schemeClr val="accent1"/>
              </a:solidFill>
              <a:latin typeface="Merriweather"/>
              <a:ea typeface="Merriweather"/>
              <a:cs typeface="Merriweather"/>
              <a:sym typeface="Merriweather"/>
            </a:endParaRPr>
          </a:p>
          <a:p>
            <a:pPr indent="-317500" lvl="0" marL="457200" rtl="0" algn="l">
              <a:lnSpc>
                <a:spcPct val="100000"/>
              </a:lnSpc>
              <a:spcBef>
                <a:spcPts val="0"/>
              </a:spcBef>
              <a:spcAft>
                <a:spcPts val="0"/>
              </a:spcAft>
              <a:buClr>
                <a:schemeClr val="accent1"/>
              </a:buClr>
              <a:buSzPts val="1400"/>
              <a:buFont typeface="Merriweather"/>
              <a:buAutoNum type="arabicParenR"/>
            </a:pPr>
            <a:r>
              <a:rPr lang="en" sz="1400">
                <a:solidFill>
                  <a:schemeClr val="accent1"/>
                </a:solidFill>
                <a:latin typeface="Merriweather"/>
                <a:ea typeface="Merriweather"/>
                <a:cs typeface="Merriweather"/>
                <a:sym typeface="Merriweather"/>
              </a:rPr>
              <a:t>S</a:t>
            </a:r>
            <a:r>
              <a:rPr baseline="-25000" lang="en" sz="1400">
                <a:solidFill>
                  <a:schemeClr val="accent1"/>
                </a:solidFill>
                <a:latin typeface="Merriweather"/>
                <a:ea typeface="Merriweather"/>
                <a:cs typeface="Merriweather"/>
                <a:sym typeface="Merriweather"/>
              </a:rPr>
              <a:t>2 </a:t>
            </a:r>
            <a:r>
              <a:rPr lang="en" sz="1400">
                <a:solidFill>
                  <a:schemeClr val="accent1"/>
                </a:solidFill>
                <a:latin typeface="Merriweather"/>
                <a:ea typeface="Merriweather"/>
                <a:cs typeface="Merriweather"/>
                <a:sym typeface="Merriweather"/>
              </a:rPr>
              <a:t>=  r </a:t>
            </a:r>
            <a:r>
              <a:rPr baseline="-25000" lang="en" sz="1400">
                <a:solidFill>
                  <a:schemeClr val="accent1"/>
                </a:solidFill>
                <a:latin typeface="Merriweather"/>
                <a:ea typeface="Merriweather"/>
                <a:cs typeface="Merriweather"/>
                <a:sym typeface="Merriweather"/>
              </a:rPr>
              <a:t>1 </a:t>
            </a:r>
            <a:r>
              <a:rPr lang="en" sz="1400">
                <a:solidFill>
                  <a:schemeClr val="accent1"/>
                </a:solidFill>
                <a:latin typeface="Merriweather"/>
                <a:ea typeface="Merriweather"/>
                <a:cs typeface="Merriweather"/>
                <a:sym typeface="Merriweather"/>
              </a:rPr>
              <a:t>(X); w</a:t>
            </a:r>
            <a:r>
              <a:rPr baseline="-25000" lang="en" sz="1400">
                <a:solidFill>
                  <a:schemeClr val="accent1"/>
                </a:solidFill>
                <a:latin typeface="Merriweather"/>
                <a:ea typeface="Merriweather"/>
                <a:cs typeface="Merriweather"/>
                <a:sym typeface="Merriweather"/>
              </a:rPr>
              <a:t>1</a:t>
            </a:r>
            <a:r>
              <a:rPr lang="en" sz="1400">
                <a:solidFill>
                  <a:schemeClr val="accent1"/>
                </a:solidFill>
                <a:latin typeface="Merriweather"/>
                <a:ea typeface="Merriweather"/>
                <a:cs typeface="Merriweather"/>
                <a:sym typeface="Merriweather"/>
              </a:rPr>
              <a:t>(X);  r </a:t>
            </a:r>
            <a:r>
              <a:rPr baseline="-25000" lang="en" sz="1400">
                <a:solidFill>
                  <a:schemeClr val="accent1"/>
                </a:solidFill>
                <a:latin typeface="Merriweather"/>
                <a:ea typeface="Merriweather"/>
                <a:cs typeface="Merriweather"/>
                <a:sym typeface="Merriweather"/>
              </a:rPr>
              <a:t>2 </a:t>
            </a:r>
            <a:r>
              <a:rPr lang="en" sz="1400">
                <a:solidFill>
                  <a:schemeClr val="accent1"/>
                </a:solidFill>
                <a:latin typeface="Merriweather"/>
                <a:ea typeface="Merriweather"/>
                <a:cs typeface="Merriweather"/>
                <a:sym typeface="Merriweather"/>
              </a:rPr>
              <a:t>(X); r</a:t>
            </a:r>
            <a:r>
              <a:rPr baseline="-25000" lang="en" sz="1400">
                <a:solidFill>
                  <a:schemeClr val="accent1"/>
                </a:solidFill>
                <a:latin typeface="Merriweather"/>
                <a:ea typeface="Merriweather"/>
                <a:cs typeface="Merriweather"/>
                <a:sym typeface="Merriweather"/>
              </a:rPr>
              <a:t>3</a:t>
            </a:r>
            <a:r>
              <a:rPr lang="en" sz="1400">
                <a:solidFill>
                  <a:schemeClr val="accent1"/>
                </a:solidFill>
                <a:latin typeface="Merriweather"/>
                <a:ea typeface="Merriweather"/>
                <a:cs typeface="Merriweather"/>
                <a:sym typeface="Merriweather"/>
              </a:rPr>
              <a:t>(Y);  r </a:t>
            </a:r>
            <a:r>
              <a:rPr baseline="-25000" lang="en" sz="1400">
                <a:solidFill>
                  <a:schemeClr val="accent1"/>
                </a:solidFill>
                <a:latin typeface="Merriweather"/>
                <a:ea typeface="Merriweather"/>
                <a:cs typeface="Merriweather"/>
                <a:sym typeface="Merriweather"/>
              </a:rPr>
              <a:t>4 </a:t>
            </a:r>
            <a:r>
              <a:rPr lang="en" sz="1400">
                <a:solidFill>
                  <a:schemeClr val="accent1"/>
                </a:solidFill>
                <a:latin typeface="Merriweather"/>
                <a:ea typeface="Merriweather"/>
                <a:cs typeface="Merriweather"/>
                <a:sym typeface="Merriweather"/>
              </a:rPr>
              <a:t>(A); w</a:t>
            </a:r>
            <a:r>
              <a:rPr baseline="-25000" lang="en" sz="1400">
                <a:solidFill>
                  <a:schemeClr val="accent1"/>
                </a:solidFill>
                <a:latin typeface="Merriweather"/>
                <a:ea typeface="Merriweather"/>
                <a:cs typeface="Merriweather"/>
                <a:sym typeface="Merriweather"/>
              </a:rPr>
              <a:t>4</a:t>
            </a:r>
            <a:r>
              <a:rPr lang="en" sz="1400">
                <a:solidFill>
                  <a:schemeClr val="accent1"/>
                </a:solidFill>
                <a:latin typeface="Merriweather"/>
                <a:ea typeface="Merriweather"/>
                <a:cs typeface="Merriweather"/>
                <a:sym typeface="Merriweather"/>
              </a:rPr>
              <a:t>(A); c</a:t>
            </a:r>
            <a:r>
              <a:rPr baseline="-25000" lang="en" sz="1400">
                <a:solidFill>
                  <a:schemeClr val="accent1"/>
                </a:solidFill>
                <a:latin typeface="Merriweather"/>
                <a:ea typeface="Merriweather"/>
                <a:cs typeface="Merriweather"/>
                <a:sym typeface="Merriweather"/>
              </a:rPr>
              <a:t>1;</a:t>
            </a:r>
            <a:r>
              <a:rPr lang="en" sz="1400">
                <a:solidFill>
                  <a:schemeClr val="accent1"/>
                </a:solidFill>
                <a:latin typeface="Merriweather"/>
                <a:ea typeface="Merriweather"/>
                <a:cs typeface="Merriweather"/>
                <a:sym typeface="Merriweather"/>
              </a:rPr>
              <a:t>; a</a:t>
            </a:r>
            <a:r>
              <a:rPr baseline="-25000" lang="en" sz="1400">
                <a:solidFill>
                  <a:schemeClr val="accent1"/>
                </a:solidFill>
                <a:latin typeface="Merriweather"/>
                <a:ea typeface="Merriweather"/>
                <a:cs typeface="Merriweather"/>
                <a:sym typeface="Merriweather"/>
              </a:rPr>
              <a:t>2</a:t>
            </a:r>
            <a:r>
              <a:rPr lang="en" sz="1400">
                <a:solidFill>
                  <a:schemeClr val="accent1"/>
                </a:solidFill>
                <a:latin typeface="Merriweather"/>
                <a:ea typeface="Merriweather"/>
                <a:cs typeface="Merriweather"/>
                <a:sym typeface="Merriweather"/>
              </a:rPr>
              <a:t>;</a:t>
            </a:r>
            <a:endParaRPr sz="1400">
              <a:solidFill>
                <a:schemeClr val="accent1"/>
              </a:solidFill>
              <a:latin typeface="Merriweather"/>
              <a:ea typeface="Merriweather"/>
              <a:cs typeface="Merriweather"/>
              <a:sym typeface="Merriweather"/>
            </a:endParaRPr>
          </a:p>
          <a:p>
            <a:pPr indent="0" lvl="0" marL="457200" rtl="0" algn="l">
              <a:lnSpc>
                <a:spcPct val="100000"/>
              </a:lnSpc>
              <a:spcBef>
                <a:spcPts val="0"/>
              </a:spcBef>
              <a:spcAft>
                <a:spcPts val="0"/>
              </a:spcAft>
              <a:buNone/>
            </a:pPr>
            <a:r>
              <a:t/>
            </a:r>
            <a:endParaRPr sz="1400">
              <a:latin typeface="Merriweather"/>
              <a:ea typeface="Merriweather"/>
              <a:cs typeface="Merriweather"/>
              <a:sym typeface="Merriweather"/>
            </a:endParaRPr>
          </a:p>
          <a:p>
            <a:pPr indent="0" lvl="0" marL="0" rtl="0" algn="l">
              <a:lnSpc>
                <a:spcPct val="100000"/>
              </a:lnSpc>
              <a:spcBef>
                <a:spcPts val="0"/>
              </a:spcBef>
              <a:spcAft>
                <a:spcPts val="0"/>
              </a:spcAft>
              <a:buNone/>
            </a:pPr>
            <a:r>
              <a:t/>
            </a:r>
            <a:endParaRPr sz="1400">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Transaction States</a:t>
            </a:r>
            <a:endParaRPr sz="2200"/>
          </a:p>
        </p:txBody>
      </p:sp>
      <p:sp>
        <p:nvSpPr>
          <p:cNvPr id="71" name="Google Shape;71;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2" name="Google Shape;72;p14"/>
          <p:cNvPicPr preferRelativeResize="0"/>
          <p:nvPr/>
        </p:nvPicPr>
        <p:blipFill>
          <a:blip r:embed="rId3">
            <a:alphaModFix/>
          </a:blip>
          <a:stretch>
            <a:fillRect/>
          </a:stretch>
        </p:blipFill>
        <p:spPr>
          <a:xfrm>
            <a:off x="448650" y="2976525"/>
            <a:ext cx="8134350" cy="2182425"/>
          </a:xfrm>
          <a:prstGeom prst="rect">
            <a:avLst/>
          </a:prstGeom>
          <a:noFill/>
          <a:ln>
            <a:noFill/>
          </a:ln>
        </p:spPr>
      </p:pic>
      <p:sp>
        <p:nvSpPr>
          <p:cNvPr id="73" name="Google Shape;73;p14"/>
          <p:cNvSpPr txBox="1"/>
          <p:nvPr/>
        </p:nvSpPr>
        <p:spPr>
          <a:xfrm>
            <a:off x="448650" y="1356275"/>
            <a:ext cx="7687800" cy="2016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A transaction is an atomic unit of work that should either be completed in its entirety or not done at all.</a:t>
            </a:r>
            <a:endParaRPr>
              <a:solidFill>
                <a:schemeClr val="dk2"/>
              </a:solidFill>
              <a:latin typeface="Merriweather"/>
              <a:ea typeface="Merriweather"/>
              <a:cs typeface="Merriweather"/>
              <a:sym typeface="Merriweather"/>
            </a:endParaRPr>
          </a:p>
          <a:p>
            <a:pPr indent="-317500" lvl="0" marL="457200" rtl="0" algn="just">
              <a:lnSpc>
                <a:spcPct val="150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For recovery purposes, the system needs to keep track of its status.</a:t>
            </a:r>
            <a:endParaRPr>
              <a:solidFill>
                <a:schemeClr val="dk2"/>
              </a:solidFill>
              <a:latin typeface="Merriweather"/>
              <a:ea typeface="Merriweather"/>
              <a:cs typeface="Merriweather"/>
              <a:sym typeface="Merriweather"/>
            </a:endParaRPr>
          </a:p>
          <a:p>
            <a:pPr indent="-317500" lvl="0" marL="457200" rtl="0" algn="just">
              <a:lnSpc>
                <a:spcPct val="150000"/>
              </a:lnSpc>
              <a:spcBef>
                <a:spcPts val="0"/>
              </a:spcBef>
              <a:spcAft>
                <a:spcPts val="0"/>
              </a:spcAft>
              <a:buClr>
                <a:schemeClr val="dk2"/>
              </a:buClr>
              <a:buSzPts val="1400"/>
              <a:buFont typeface="Merriweather"/>
              <a:buChar char="➢"/>
            </a:pPr>
            <a:r>
              <a:rPr lang="en">
                <a:solidFill>
                  <a:schemeClr val="dk2"/>
                </a:solidFill>
                <a:latin typeface="Merriweather"/>
                <a:ea typeface="Merriweather"/>
                <a:cs typeface="Merriweather"/>
                <a:sym typeface="Merriweather"/>
              </a:rPr>
              <a:t>State Transition diagram shows how a transaction moves through its execution states.</a:t>
            </a:r>
            <a:endParaRPr>
              <a:solidFill>
                <a:srgbClr val="9E9E9E"/>
              </a:solidFill>
              <a:latin typeface="Merriweather"/>
              <a:ea typeface="Merriweather"/>
              <a:cs typeface="Merriweather"/>
              <a:sym typeface="Merriweather"/>
            </a:endParaRPr>
          </a:p>
          <a:p>
            <a:pPr indent="0" lvl="0" marL="0" rtl="0" algn="just">
              <a:spcBef>
                <a:spcPts val="0"/>
              </a:spcBef>
              <a:spcAft>
                <a:spcPts val="0"/>
              </a:spcAft>
              <a:buNone/>
            </a:pPr>
            <a:r>
              <a:t/>
            </a:r>
            <a:endParaRPr>
              <a:solidFill>
                <a:srgbClr val="9E9E9E"/>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Conflicts</a:t>
            </a:r>
            <a:endParaRPr sz="2200"/>
          </a:p>
        </p:txBody>
      </p:sp>
      <p:sp>
        <p:nvSpPr>
          <p:cNvPr id="200" name="Google Shape;20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2"/>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Two operations in a schedule are said to conflict if they satisfy all three of the following conditions:</a:t>
            </a:r>
            <a:endParaRPr sz="1400">
              <a:latin typeface="Merriweather"/>
              <a:ea typeface="Merriweather"/>
              <a:cs typeface="Merriweather"/>
              <a:sym typeface="Merriweather"/>
            </a:endParaRPr>
          </a:p>
          <a:p>
            <a:pPr indent="0" lvl="0" marL="914400" rtl="0" algn="l">
              <a:lnSpc>
                <a:spcPct val="150000"/>
              </a:lnSpc>
              <a:spcBef>
                <a:spcPts val="1200"/>
              </a:spcBef>
              <a:spcAft>
                <a:spcPts val="0"/>
              </a:spcAft>
              <a:buNone/>
            </a:pPr>
            <a:r>
              <a:rPr lang="en" sz="1400">
                <a:latin typeface="Merriweather"/>
                <a:ea typeface="Merriweather"/>
                <a:cs typeface="Merriweather"/>
                <a:sym typeface="Merriweather"/>
              </a:rPr>
              <a:t>(1) they belong to different transactions; (eg: T1 and T2)</a:t>
            </a:r>
            <a:endParaRPr sz="1400">
              <a:latin typeface="Merriweather"/>
              <a:ea typeface="Merriweather"/>
              <a:cs typeface="Merriweather"/>
              <a:sym typeface="Merriweather"/>
            </a:endParaRPr>
          </a:p>
          <a:p>
            <a:pPr indent="0" lvl="0" marL="914400" rtl="0" algn="l">
              <a:lnSpc>
                <a:spcPct val="150000"/>
              </a:lnSpc>
              <a:spcBef>
                <a:spcPts val="1200"/>
              </a:spcBef>
              <a:spcAft>
                <a:spcPts val="0"/>
              </a:spcAft>
              <a:buNone/>
            </a:pPr>
            <a:r>
              <a:rPr lang="en" sz="1400">
                <a:latin typeface="Merriweather"/>
                <a:ea typeface="Merriweather"/>
                <a:cs typeface="Merriweather"/>
                <a:sym typeface="Merriweather"/>
              </a:rPr>
              <a:t>(2) they access the same item X; and</a:t>
            </a:r>
            <a:endParaRPr sz="1400">
              <a:latin typeface="Merriweather"/>
              <a:ea typeface="Merriweather"/>
              <a:cs typeface="Merriweather"/>
              <a:sym typeface="Merriweather"/>
            </a:endParaRPr>
          </a:p>
          <a:p>
            <a:pPr indent="0" lvl="0" marL="914400" rtl="0" algn="l">
              <a:lnSpc>
                <a:spcPct val="150000"/>
              </a:lnSpc>
              <a:spcBef>
                <a:spcPts val="1200"/>
              </a:spcBef>
              <a:spcAft>
                <a:spcPts val="0"/>
              </a:spcAft>
              <a:buNone/>
            </a:pPr>
            <a:r>
              <a:rPr lang="en" sz="1400">
                <a:latin typeface="Merriweather"/>
                <a:ea typeface="Merriweather"/>
                <a:cs typeface="Merriweather"/>
                <a:sym typeface="Merriweather"/>
              </a:rPr>
              <a:t>(3) at least one of the operations is a write_item(X).</a:t>
            </a:r>
            <a:endParaRPr sz="1400">
              <a:latin typeface="Merriweather"/>
              <a:ea typeface="Merriweather"/>
              <a:cs typeface="Merriweather"/>
              <a:sym typeface="Merriweather"/>
            </a:endParaRPr>
          </a:p>
          <a:p>
            <a:pPr indent="-317500" lvl="0" marL="457200" rtl="0" algn="l">
              <a:lnSpc>
                <a:spcPct val="150000"/>
              </a:lnSpc>
              <a:spcBef>
                <a:spcPts val="1200"/>
              </a:spcBef>
              <a:spcAft>
                <a:spcPts val="0"/>
              </a:spcAft>
              <a:buSzPts val="1400"/>
              <a:buFont typeface="Merriweather"/>
              <a:buChar char="➢"/>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Activity</a:t>
            </a:r>
            <a:endParaRPr sz="2200"/>
          </a:p>
        </p:txBody>
      </p:sp>
      <p:sp>
        <p:nvSpPr>
          <p:cNvPr id="207" name="Google Shape;207;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8" name="Google Shape;208;p33"/>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400">
                <a:latin typeface="Merriweather"/>
                <a:ea typeface="Merriweather"/>
                <a:cs typeface="Merriweather"/>
                <a:sym typeface="Merriweather"/>
              </a:rPr>
              <a:t>Check whether the given operations are conflicting.</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400">
                <a:latin typeface="Merriweather"/>
                <a:ea typeface="Merriweather"/>
                <a:cs typeface="Merriweather"/>
                <a:sym typeface="Merriweather"/>
              </a:rPr>
              <a:t>1. </a:t>
            </a:r>
            <a:r>
              <a:rPr lang="en" sz="1400">
                <a:latin typeface="Merriweather"/>
                <a:ea typeface="Merriweather"/>
                <a:cs typeface="Merriweather"/>
                <a:sym typeface="Merriweather"/>
              </a:rPr>
              <a:t>w1 (x); w2 (x);				</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400">
                <a:latin typeface="Merriweather"/>
                <a:ea typeface="Merriweather"/>
                <a:cs typeface="Merriweather"/>
                <a:sym typeface="Merriweather"/>
              </a:rPr>
              <a:t>2. w</a:t>
            </a:r>
            <a:r>
              <a:rPr lang="en" sz="1400">
                <a:latin typeface="Merriweather"/>
                <a:ea typeface="Merriweather"/>
                <a:cs typeface="Merriweather"/>
                <a:sym typeface="Merriweather"/>
              </a:rPr>
              <a:t>1 (x); r2 (x);</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400">
                <a:latin typeface="Merriweather"/>
                <a:ea typeface="Merriweather"/>
                <a:cs typeface="Merriweather"/>
                <a:sym typeface="Merriweather"/>
              </a:rPr>
              <a:t>3. w1 (x); w2 (y);</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400">
                <a:latin typeface="Merriweather"/>
                <a:ea typeface="Merriweather"/>
                <a:cs typeface="Merriweather"/>
                <a:sym typeface="Merriweather"/>
              </a:rPr>
              <a:t>4. w1 (x); r1 (x);</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400">
                <a:latin typeface="Merriweather"/>
                <a:ea typeface="Merriweather"/>
                <a:cs typeface="Merriweather"/>
                <a:sym typeface="Merriweather"/>
              </a:rPr>
              <a:t>5. r1 (x); r2 (x);</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
        <p:nvSpPr>
          <p:cNvPr id="209" name="Google Shape;209;p33"/>
          <p:cNvSpPr txBox="1"/>
          <p:nvPr/>
        </p:nvSpPr>
        <p:spPr>
          <a:xfrm>
            <a:off x="2652550" y="2179675"/>
            <a:ext cx="1061400" cy="21240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Merriweather"/>
                <a:ea typeface="Merriweather"/>
                <a:cs typeface="Merriweather"/>
                <a:sym typeface="Merriweather"/>
              </a:rPr>
              <a:t>Yes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Yes</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No</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No</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a:p>
            <a:pPr indent="0" lvl="0" marL="0" rtl="0" algn="l">
              <a:spcBef>
                <a:spcPts val="0"/>
              </a:spcBef>
              <a:spcAft>
                <a:spcPts val="0"/>
              </a:spcAft>
              <a:buNone/>
            </a:pPr>
            <a:r>
              <a:rPr lang="en">
                <a:latin typeface="Merriweather"/>
                <a:ea typeface="Merriweather"/>
                <a:cs typeface="Merriweather"/>
                <a:sym typeface="Merriweather"/>
              </a:rPr>
              <a:t>No</a:t>
            </a:r>
            <a:endParaRPr>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Serial Schedule</a:t>
            </a:r>
            <a:endParaRPr sz="2200"/>
          </a:p>
        </p:txBody>
      </p:sp>
      <p:sp>
        <p:nvSpPr>
          <p:cNvPr id="215" name="Google Shape;21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34"/>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At a given point of time, only one transaction is executing. </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Therefore, no question of sharing a single data item among many transactions </a:t>
            </a:r>
            <a:r>
              <a:rPr lang="en" sz="1400">
                <a:latin typeface="Merriweather"/>
                <a:ea typeface="Merriweather"/>
                <a:cs typeface="Merriweather"/>
                <a:sym typeface="Merriweather"/>
              </a:rPr>
              <a:t>occur</a:t>
            </a:r>
            <a:r>
              <a:rPr lang="en" sz="1400">
                <a:latin typeface="Merriweather"/>
                <a:ea typeface="Merriweather"/>
                <a:cs typeface="Merriweather"/>
                <a:sym typeface="Merriweather"/>
              </a:rPr>
              <a:t>.</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Inefficient</a:t>
            </a:r>
            <a:endParaRPr sz="1400">
              <a:latin typeface="Merriweather"/>
              <a:ea typeface="Merriweather"/>
              <a:cs typeface="Merriweather"/>
              <a:sym typeface="Merriweather"/>
            </a:endParaRPr>
          </a:p>
          <a:p>
            <a:pPr indent="-317500" lvl="1" marL="9144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Transactions suffer for having a longer waiting time</a:t>
            </a:r>
            <a:endParaRPr sz="1400">
              <a:latin typeface="Merriweather"/>
              <a:ea typeface="Merriweather"/>
              <a:cs typeface="Merriweather"/>
              <a:sym typeface="Merriweather"/>
            </a:endParaRPr>
          </a:p>
          <a:p>
            <a:pPr indent="-317500" lvl="1" marL="9144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High response time</a:t>
            </a:r>
            <a:endParaRPr sz="1400">
              <a:latin typeface="Merriweather"/>
              <a:ea typeface="Merriweather"/>
              <a:cs typeface="Merriweather"/>
              <a:sym typeface="Merriweather"/>
            </a:endParaRPr>
          </a:p>
          <a:p>
            <a:pPr indent="-317500" lvl="1" marL="9144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Low amount of resource utilization.</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Recoverable</a:t>
            </a:r>
            <a:r>
              <a:rPr lang="en" sz="2200"/>
              <a:t> Schedule</a:t>
            </a:r>
            <a:endParaRPr sz="2200"/>
          </a:p>
        </p:txBody>
      </p:sp>
      <p:sp>
        <p:nvSpPr>
          <p:cNvPr id="222" name="Google Shape;22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5"/>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Schedules are characterized as recoverable and non-recoverable based on whether a committed transaction need to be rolled back or not during the recovery.</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If sufficient information is kept in the logs, a recovery algorithm can be devised for any recoverable schedule. </a:t>
            </a:r>
            <a:endParaRPr sz="1400">
              <a:latin typeface="Merriweather"/>
              <a:ea typeface="Merriweather"/>
              <a:cs typeface="Merriweather"/>
              <a:sym typeface="Merriweather"/>
            </a:endParaRPr>
          </a:p>
          <a:p>
            <a:pPr indent="0" lvl="0" marL="45720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45720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Recoverable Schedule</a:t>
            </a:r>
            <a:endParaRPr sz="2200"/>
          </a:p>
        </p:txBody>
      </p:sp>
      <p:sp>
        <p:nvSpPr>
          <p:cNvPr id="229" name="Google Shape;22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6"/>
          <p:cNvSpPr txBox="1"/>
          <p:nvPr>
            <p:ph idx="4294967295" type="body"/>
          </p:nvPr>
        </p:nvSpPr>
        <p:spPr>
          <a:xfrm>
            <a:off x="449700" y="1602075"/>
            <a:ext cx="7327800" cy="2997600"/>
          </a:xfrm>
          <a:prstGeom prst="rect">
            <a:avLst/>
          </a:prstGeom>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A schedule S is recoverable if no transaction T in S commits until all transactions T’ that have </a:t>
            </a:r>
            <a:r>
              <a:rPr b="1" lang="en" sz="1400">
                <a:latin typeface="Merriweather"/>
                <a:ea typeface="Merriweather"/>
                <a:cs typeface="Merriweather"/>
                <a:sym typeface="Merriweather"/>
              </a:rPr>
              <a:t>written</a:t>
            </a:r>
            <a:r>
              <a:rPr lang="en" sz="1400">
                <a:latin typeface="Merriweather"/>
                <a:ea typeface="Merriweather"/>
                <a:cs typeface="Merriweather"/>
                <a:sym typeface="Merriweather"/>
              </a:rPr>
              <a:t> some item X that T </a:t>
            </a:r>
            <a:r>
              <a:rPr b="1" lang="en" sz="1400">
                <a:latin typeface="Merriweather"/>
                <a:ea typeface="Merriweather"/>
                <a:cs typeface="Merriweather"/>
                <a:sym typeface="Merriweather"/>
              </a:rPr>
              <a:t>reads</a:t>
            </a:r>
            <a:r>
              <a:rPr lang="en" sz="1400">
                <a:latin typeface="Merriweather"/>
                <a:ea typeface="Merriweather"/>
                <a:cs typeface="Merriweather"/>
                <a:sym typeface="Merriweather"/>
              </a:rPr>
              <a:t> have committed.</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A transaction T reads from transaction T’ in a schedule S if some item X is first written by T’ and later read by T.</a:t>
            </a:r>
            <a:endParaRPr sz="1400">
              <a:latin typeface="Merriweather"/>
              <a:ea typeface="Merriweather"/>
              <a:cs typeface="Merriweather"/>
              <a:sym typeface="Merriweather"/>
            </a:endParaRPr>
          </a:p>
          <a:p>
            <a:pPr indent="-317500" lvl="0" marL="457200" rtl="0" algn="just">
              <a:lnSpc>
                <a:spcPct val="150000"/>
              </a:lnSpc>
              <a:spcBef>
                <a:spcPts val="0"/>
              </a:spcBef>
              <a:spcAft>
                <a:spcPts val="0"/>
              </a:spcAft>
              <a:buSzPts val="1400"/>
              <a:buFont typeface="Merriweather"/>
              <a:buChar char="➢"/>
            </a:pPr>
            <a:r>
              <a:rPr lang="en" sz="1400">
                <a:latin typeface="Merriweather"/>
                <a:ea typeface="Merriweather"/>
                <a:cs typeface="Merriweather"/>
                <a:sym typeface="Merriweather"/>
              </a:rPr>
              <a:t>In addition, T’ should not have been aborted before T reads item X, and there should be no transactions that write X after T’ writes it and before T reads it (unless those transactions, if any, have aborted before T reads X).</a:t>
            </a:r>
            <a:endParaRPr sz="1400">
              <a:latin typeface="Merriweather"/>
              <a:ea typeface="Merriweather"/>
              <a:cs typeface="Merriweather"/>
              <a:sym typeface="Merriweather"/>
            </a:endParaRPr>
          </a:p>
          <a:p>
            <a:pPr indent="0" lvl="0" marL="457200" rtl="0" algn="just">
              <a:lnSpc>
                <a:spcPct val="150000"/>
              </a:lnSpc>
              <a:spcBef>
                <a:spcPts val="1200"/>
              </a:spcBef>
              <a:spcAft>
                <a:spcPts val="0"/>
              </a:spcAft>
              <a:buNone/>
            </a:pPr>
            <a:r>
              <a:t/>
            </a:r>
            <a:endParaRPr sz="1400">
              <a:latin typeface="Merriweather"/>
              <a:ea typeface="Merriweather"/>
              <a:cs typeface="Merriweather"/>
              <a:sym typeface="Merriweather"/>
            </a:endParaRPr>
          </a:p>
          <a:p>
            <a:pPr indent="0" lvl="0" marL="457200" rtl="0" algn="just">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just">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just">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just">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just">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just">
              <a:lnSpc>
                <a:spcPct val="105000"/>
              </a:lnSpc>
              <a:spcBef>
                <a:spcPts val="1200"/>
              </a:spcBef>
              <a:spcAft>
                <a:spcPts val="1200"/>
              </a:spcAft>
              <a:buNone/>
            </a:pPr>
            <a:r>
              <a:t/>
            </a:r>
            <a:endParaRPr sz="1400">
              <a:latin typeface="Merriweather"/>
              <a:ea typeface="Merriweather"/>
              <a:cs typeface="Merriweather"/>
              <a:sym typeface="Merriweather"/>
            </a:endParaRPr>
          </a:p>
        </p:txBody>
      </p:sp>
      <p:graphicFrame>
        <p:nvGraphicFramePr>
          <p:cNvPr id="231" name="Google Shape;231;p36"/>
          <p:cNvGraphicFramePr/>
          <p:nvPr/>
        </p:nvGraphicFramePr>
        <p:xfrm>
          <a:off x="7741400" y="2477475"/>
          <a:ext cx="3000000" cy="3000000"/>
        </p:xfrm>
        <a:graphic>
          <a:graphicData uri="http://schemas.openxmlformats.org/drawingml/2006/table">
            <a:tbl>
              <a:tblPr>
                <a:noFill/>
                <a:tableStyleId>{C18E49F6-C613-4327-891F-42337261A28C}</a:tableStyleId>
              </a:tblPr>
              <a:tblGrid>
                <a:gridCol w="563675"/>
                <a:gridCol w="563675"/>
              </a:tblGrid>
              <a:tr h="396200">
                <a:tc>
                  <a:txBody>
                    <a:bodyPr/>
                    <a:lstStyle/>
                    <a:p>
                      <a:pPr indent="0" lvl="0" marL="0" rtl="0" algn="ctr">
                        <a:spcBef>
                          <a:spcPts val="0"/>
                        </a:spcBef>
                        <a:spcAft>
                          <a:spcPts val="0"/>
                        </a:spcAft>
                        <a:buNone/>
                      </a:pPr>
                      <a:r>
                        <a:rPr b="1" lang="en" sz="1100">
                          <a:latin typeface="Calibri"/>
                          <a:ea typeface="Calibri"/>
                          <a:cs typeface="Calibri"/>
                          <a:sym typeface="Calibri"/>
                        </a:rPr>
                        <a:t>T</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1100">
                          <a:latin typeface="Calibri"/>
                          <a:ea typeface="Calibri"/>
                          <a:cs typeface="Calibri"/>
                          <a:sym typeface="Calibri"/>
                        </a:rPr>
                        <a:t>T`</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50500">
                <a:tc>
                  <a:txBody>
                    <a:bodyPr/>
                    <a:lstStyle/>
                    <a:p>
                      <a:pPr indent="0" lvl="0" marL="0" rtl="0" algn="ctr">
                        <a:spcBef>
                          <a:spcPts val="0"/>
                        </a:spcBef>
                        <a:spcAft>
                          <a:spcPts val="0"/>
                        </a:spcAft>
                        <a:buNone/>
                      </a:pPr>
                      <a:r>
                        <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1100">
                          <a:latin typeface="Calibri"/>
                          <a:ea typeface="Calibri"/>
                          <a:cs typeface="Calibri"/>
                          <a:sym typeface="Calibri"/>
                        </a:rPr>
                        <a:t>w(x)</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50500">
                <a:tc>
                  <a:txBody>
                    <a:bodyPr/>
                    <a:lstStyle/>
                    <a:p>
                      <a:pPr indent="0" lvl="0" marL="0" rtl="0" algn="ctr">
                        <a:spcBef>
                          <a:spcPts val="0"/>
                        </a:spcBef>
                        <a:spcAft>
                          <a:spcPts val="0"/>
                        </a:spcAft>
                        <a:buNone/>
                      </a:pPr>
                      <a:r>
                        <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rPr b="1" lang="en" sz="1100">
                          <a:latin typeface="Calibri"/>
                          <a:ea typeface="Calibri"/>
                          <a:cs typeface="Calibri"/>
                          <a:sym typeface="Calibri"/>
                        </a:rPr>
                        <a:t>c</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50500">
                <a:tc>
                  <a:txBody>
                    <a:bodyPr/>
                    <a:lstStyle/>
                    <a:p>
                      <a:pPr indent="0" lvl="0" marL="0" rtl="0" algn="ctr">
                        <a:spcBef>
                          <a:spcPts val="0"/>
                        </a:spcBef>
                        <a:spcAft>
                          <a:spcPts val="0"/>
                        </a:spcAft>
                        <a:buNone/>
                      </a:pPr>
                      <a:r>
                        <a:rPr b="1" lang="en" sz="1100">
                          <a:latin typeface="Calibri"/>
                          <a:ea typeface="Calibri"/>
                          <a:cs typeface="Calibri"/>
                          <a:sym typeface="Calibri"/>
                        </a:rPr>
                        <a:t>r(x)</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r h="350500">
                <a:tc>
                  <a:txBody>
                    <a:bodyPr/>
                    <a:lstStyle/>
                    <a:p>
                      <a:pPr indent="0" lvl="0" marL="0" rtl="0" algn="ctr">
                        <a:spcBef>
                          <a:spcPts val="0"/>
                        </a:spcBef>
                        <a:spcAft>
                          <a:spcPts val="0"/>
                        </a:spcAft>
                        <a:buNone/>
                      </a:pPr>
                      <a:r>
                        <a:rPr b="1" lang="en" sz="1100">
                          <a:latin typeface="Calibri"/>
                          <a:ea typeface="Calibri"/>
                          <a:cs typeface="Calibri"/>
                          <a:sym typeface="Calibri"/>
                        </a:rPr>
                        <a:t>c</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c>
                  <a:txBody>
                    <a:bodyPr/>
                    <a:lstStyle/>
                    <a:p>
                      <a:pPr indent="0" lvl="0" marL="0" rtl="0" algn="ctr">
                        <a:spcBef>
                          <a:spcPts val="0"/>
                        </a:spcBef>
                        <a:spcAft>
                          <a:spcPts val="0"/>
                        </a:spcAft>
                        <a:buNone/>
                      </a:pPr>
                      <a:r>
                        <a:t/>
                      </a:r>
                      <a:endParaRPr b="1" sz="1100">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9DAF8"/>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Recoverable Schedule - Examples</a:t>
            </a:r>
            <a:endParaRPr sz="2200"/>
          </a:p>
        </p:txBody>
      </p:sp>
      <p:sp>
        <p:nvSpPr>
          <p:cNvPr id="237" name="Google Shape;23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37"/>
          <p:cNvSpPr txBox="1"/>
          <p:nvPr>
            <p:ph idx="4294967295" type="body"/>
          </p:nvPr>
        </p:nvSpPr>
        <p:spPr>
          <a:xfrm>
            <a:off x="449700" y="1602075"/>
            <a:ext cx="8361300" cy="29976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lang="en" sz="1400">
                <a:latin typeface="Merriweather"/>
                <a:ea typeface="Merriweather"/>
                <a:cs typeface="Merriweather"/>
                <a:sym typeface="Merriweather"/>
              </a:rPr>
              <a:t>Sa: r1(X); r2(X); w1(X); r1(Y); w2(X);c2; w1(y); c1;</a:t>
            </a:r>
            <a:endParaRPr sz="1400">
              <a:latin typeface="Merriweather"/>
              <a:ea typeface="Merriweather"/>
              <a:cs typeface="Merriweather"/>
              <a:sym typeface="Merriweather"/>
            </a:endParaRPr>
          </a:p>
          <a:p>
            <a:pPr indent="0" lvl="0" marL="457200" rtl="0" algn="l">
              <a:lnSpc>
                <a:spcPct val="150000"/>
              </a:lnSpc>
              <a:spcBef>
                <a:spcPts val="1200"/>
              </a:spcBef>
              <a:spcAft>
                <a:spcPts val="0"/>
              </a:spcAft>
              <a:buNone/>
            </a:pPr>
            <a:r>
              <a:rPr lang="en" sz="1400">
                <a:latin typeface="Merriweather"/>
                <a:ea typeface="Merriweather"/>
                <a:cs typeface="Merriweather"/>
                <a:sym typeface="Merriweather"/>
              </a:rPr>
              <a:t>Sb: r1(X); w1(X); r2(X); r1(Y); w2(X); a1; c2;</a:t>
            </a:r>
            <a:endParaRPr sz="1400">
              <a:latin typeface="Merriweather"/>
              <a:ea typeface="Merriweather"/>
              <a:cs typeface="Merriweather"/>
              <a:sym typeface="Merriweather"/>
            </a:endParaRPr>
          </a:p>
          <a:p>
            <a:pPr indent="0" lvl="0" marL="457200" rtl="0" algn="l">
              <a:lnSpc>
                <a:spcPct val="150000"/>
              </a:lnSpc>
              <a:spcBef>
                <a:spcPts val="1200"/>
              </a:spcBef>
              <a:spcAft>
                <a:spcPts val="0"/>
              </a:spcAft>
              <a:buNone/>
            </a:pPr>
            <a:r>
              <a:rPr lang="en" sz="1400">
                <a:latin typeface="Merriweather"/>
                <a:ea typeface="Merriweather"/>
                <a:cs typeface="Merriweather"/>
                <a:sym typeface="Merriweather"/>
              </a:rPr>
              <a:t>Sc:  r1(X); w1(X); r2(X); r1(Y); w2(X); w1(y); c1; c2;</a:t>
            </a:r>
            <a:endParaRPr sz="1400">
              <a:latin typeface="Merriweather"/>
              <a:ea typeface="Merriweather"/>
              <a:cs typeface="Merriweather"/>
              <a:sym typeface="Merriweather"/>
            </a:endParaRPr>
          </a:p>
          <a:p>
            <a:pPr indent="0" lvl="0" marL="457200" rtl="0" algn="l">
              <a:lnSpc>
                <a:spcPct val="150000"/>
              </a:lnSpc>
              <a:spcBef>
                <a:spcPts val="1200"/>
              </a:spcBef>
              <a:spcAft>
                <a:spcPts val="0"/>
              </a:spcAft>
              <a:buNone/>
            </a:pPr>
            <a:r>
              <a:rPr lang="en" sz="1400">
                <a:latin typeface="Merriweather"/>
                <a:ea typeface="Merriweather"/>
                <a:cs typeface="Merriweather"/>
                <a:sym typeface="Merriweather"/>
              </a:rPr>
              <a:t>Sd: r1(X); w1(X); r2(X); r1(Y); w2(X); w1(y); a1; a2;</a:t>
            </a:r>
            <a:endParaRPr sz="1400">
              <a:latin typeface="Merriweather"/>
              <a:ea typeface="Merriweather"/>
              <a:cs typeface="Merriweather"/>
              <a:sym typeface="Merriweather"/>
            </a:endParaRPr>
          </a:p>
          <a:p>
            <a:pPr indent="0" lvl="0" marL="45720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45720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graphicFrame>
        <p:nvGraphicFramePr>
          <p:cNvPr id="239" name="Google Shape;239;p37"/>
          <p:cNvGraphicFramePr/>
          <p:nvPr/>
        </p:nvGraphicFramePr>
        <p:xfrm>
          <a:off x="6052600" y="1383150"/>
          <a:ext cx="3000000" cy="3000000"/>
        </p:xfrm>
        <a:graphic>
          <a:graphicData uri="http://schemas.openxmlformats.org/drawingml/2006/table">
            <a:tbl>
              <a:tblPr>
                <a:noFill/>
                <a:tableStyleId>{C18E49F6-C613-4327-891F-42337261A28C}</a:tableStyleId>
              </a:tblPr>
              <a:tblGrid>
                <a:gridCol w="1326625"/>
                <a:gridCol w="1326625"/>
              </a:tblGrid>
              <a:tr h="381000">
                <a:tc>
                  <a:txBody>
                    <a:bodyPr/>
                    <a:lstStyle/>
                    <a:p>
                      <a:pPr indent="0" lvl="0" marL="0" rtl="0" algn="ctr">
                        <a:spcBef>
                          <a:spcPts val="0"/>
                        </a:spcBef>
                        <a:spcAft>
                          <a:spcPts val="0"/>
                        </a:spcAft>
                        <a:buNone/>
                      </a:pPr>
                      <a:r>
                        <a:rPr b="1" lang="en"/>
                        <a:t>T1</a:t>
                      </a:r>
                      <a:endParaRPr b="1"/>
                    </a:p>
                  </a:txBody>
                  <a:tcPr marT="91425" marB="91425" marR="91425" marL="91425">
                    <a:solidFill>
                      <a:srgbClr val="C9DAF8"/>
                    </a:solidFill>
                  </a:tcPr>
                </a:tc>
                <a:tc>
                  <a:txBody>
                    <a:bodyPr/>
                    <a:lstStyle/>
                    <a:p>
                      <a:pPr indent="0" lvl="0" marL="0" rtl="0" algn="ctr">
                        <a:spcBef>
                          <a:spcPts val="0"/>
                        </a:spcBef>
                        <a:spcAft>
                          <a:spcPts val="0"/>
                        </a:spcAft>
                        <a:buNone/>
                      </a:pPr>
                      <a:r>
                        <a:rPr b="1" lang="en"/>
                        <a:t>T2</a:t>
                      </a:r>
                      <a:endParaRPr b="1"/>
                    </a:p>
                  </a:txBody>
                  <a:tcPr marT="91425" marB="91425" marR="91425" marL="91425">
                    <a:solidFill>
                      <a:srgbClr val="C9DAF8"/>
                    </a:solidFill>
                  </a:tcPr>
                </a:tc>
              </a:tr>
              <a:tr h="381000">
                <a:tc>
                  <a:txBody>
                    <a:bodyPr/>
                    <a:lstStyle/>
                    <a:p>
                      <a:pPr indent="0" lvl="0" marL="0" rtl="0" algn="ctr">
                        <a:spcBef>
                          <a:spcPts val="0"/>
                        </a:spcBef>
                        <a:spcAft>
                          <a:spcPts val="0"/>
                        </a:spcAft>
                        <a:buNone/>
                      </a:pPr>
                      <a:r>
                        <a:rPr b="1" lang="en"/>
                        <a:t>r(x)</a:t>
                      </a:r>
                      <a:endParaRPr b="1"/>
                    </a:p>
                  </a:txBody>
                  <a:tcPr marT="91425" marB="91425" marR="91425" marL="91425">
                    <a:solidFill>
                      <a:srgbClr val="C9DAF8"/>
                    </a:solidFill>
                  </a:tcPr>
                </a:tc>
                <a:tc>
                  <a:txBody>
                    <a:bodyPr/>
                    <a:lstStyle/>
                    <a:p>
                      <a:pPr indent="0" lvl="0" marL="0" rtl="0" algn="ctr">
                        <a:spcBef>
                          <a:spcPts val="0"/>
                        </a:spcBef>
                        <a:spcAft>
                          <a:spcPts val="0"/>
                        </a:spcAft>
                        <a:buNone/>
                      </a:pPr>
                      <a:r>
                        <a:t/>
                      </a:r>
                      <a:endParaRPr b="1"/>
                    </a:p>
                  </a:txBody>
                  <a:tcPr marT="91425" marB="91425" marR="91425" marL="91425">
                    <a:solidFill>
                      <a:srgbClr val="C9DAF8"/>
                    </a:solidFill>
                  </a:tcPr>
                </a:tc>
              </a:tr>
              <a:tr h="381000">
                <a:tc>
                  <a:txBody>
                    <a:bodyPr/>
                    <a:lstStyle/>
                    <a:p>
                      <a:pPr indent="0" lvl="0" marL="0" rtl="0" algn="ctr">
                        <a:spcBef>
                          <a:spcPts val="0"/>
                        </a:spcBef>
                        <a:spcAft>
                          <a:spcPts val="0"/>
                        </a:spcAft>
                        <a:buNone/>
                      </a:pPr>
                      <a:r>
                        <a:rPr b="1" lang="en"/>
                        <a:t>w(x)</a:t>
                      </a:r>
                      <a:endParaRPr b="1"/>
                    </a:p>
                  </a:txBody>
                  <a:tcPr marT="91425" marB="91425" marR="91425" marL="91425">
                    <a:solidFill>
                      <a:srgbClr val="C9DAF8"/>
                    </a:solidFill>
                  </a:tcPr>
                </a:tc>
                <a:tc>
                  <a:txBody>
                    <a:bodyPr/>
                    <a:lstStyle/>
                    <a:p>
                      <a:pPr indent="0" lvl="0" marL="0" rtl="0" algn="ctr">
                        <a:spcBef>
                          <a:spcPts val="0"/>
                        </a:spcBef>
                        <a:spcAft>
                          <a:spcPts val="0"/>
                        </a:spcAft>
                        <a:buNone/>
                      </a:pPr>
                      <a:r>
                        <a:t/>
                      </a:r>
                      <a:endParaRPr b="1"/>
                    </a:p>
                  </a:txBody>
                  <a:tcPr marT="91425" marB="91425" marR="91425" marL="91425">
                    <a:solidFill>
                      <a:srgbClr val="C9DAF8"/>
                    </a:solidFill>
                  </a:tcPr>
                </a:tc>
              </a:tr>
              <a:tr h="381000">
                <a:tc>
                  <a:txBody>
                    <a:bodyPr/>
                    <a:lstStyle/>
                    <a:p>
                      <a:pPr indent="0" lvl="0" marL="0" rtl="0" algn="l">
                        <a:spcBef>
                          <a:spcPts val="0"/>
                        </a:spcBef>
                        <a:spcAft>
                          <a:spcPts val="0"/>
                        </a:spcAft>
                        <a:buNone/>
                      </a:pPr>
                      <a:r>
                        <a:t/>
                      </a:r>
                      <a:endParaRPr b="1"/>
                    </a:p>
                  </a:txBody>
                  <a:tcPr marT="91425" marB="91425" marR="91425" marL="91425">
                    <a:solidFill>
                      <a:srgbClr val="C9DAF8"/>
                    </a:solidFill>
                  </a:tcPr>
                </a:tc>
                <a:tc>
                  <a:txBody>
                    <a:bodyPr/>
                    <a:lstStyle/>
                    <a:p>
                      <a:pPr indent="0" lvl="0" marL="0" rtl="0" algn="ctr">
                        <a:spcBef>
                          <a:spcPts val="0"/>
                        </a:spcBef>
                        <a:spcAft>
                          <a:spcPts val="0"/>
                        </a:spcAft>
                        <a:buNone/>
                      </a:pPr>
                      <a:r>
                        <a:rPr b="1" lang="en"/>
                        <a:t>r(x)</a:t>
                      </a:r>
                      <a:endParaRPr b="1"/>
                    </a:p>
                  </a:txBody>
                  <a:tcPr marT="91425" marB="91425" marR="91425" marL="91425">
                    <a:solidFill>
                      <a:srgbClr val="C9DAF8"/>
                    </a:solidFill>
                  </a:tcPr>
                </a:tc>
              </a:tr>
              <a:tr h="381000">
                <a:tc>
                  <a:txBody>
                    <a:bodyPr/>
                    <a:lstStyle/>
                    <a:p>
                      <a:pPr indent="0" lvl="0" marL="0" rtl="0" algn="ctr">
                        <a:spcBef>
                          <a:spcPts val="0"/>
                        </a:spcBef>
                        <a:spcAft>
                          <a:spcPts val="0"/>
                        </a:spcAft>
                        <a:buNone/>
                      </a:pPr>
                      <a:r>
                        <a:rPr b="1" lang="en"/>
                        <a:t>r(y)</a:t>
                      </a:r>
                      <a:endParaRPr b="1"/>
                    </a:p>
                  </a:txBody>
                  <a:tcPr marT="91425" marB="91425" marR="91425" marL="91425">
                    <a:solidFill>
                      <a:srgbClr val="C9DAF8"/>
                    </a:solidFill>
                  </a:tcPr>
                </a:tc>
                <a:tc>
                  <a:txBody>
                    <a:bodyPr/>
                    <a:lstStyle/>
                    <a:p>
                      <a:pPr indent="0" lvl="0" marL="0" rtl="0" algn="ctr">
                        <a:spcBef>
                          <a:spcPts val="0"/>
                        </a:spcBef>
                        <a:spcAft>
                          <a:spcPts val="0"/>
                        </a:spcAft>
                        <a:buNone/>
                      </a:pPr>
                      <a:r>
                        <a:t/>
                      </a:r>
                      <a:endParaRPr b="1"/>
                    </a:p>
                  </a:txBody>
                  <a:tcPr marT="91425" marB="91425" marR="91425" marL="91425">
                    <a:solidFill>
                      <a:srgbClr val="C9DAF8"/>
                    </a:solidFill>
                  </a:tcPr>
                </a:tc>
              </a:tr>
              <a:tr h="381000">
                <a:tc>
                  <a:txBody>
                    <a:bodyPr/>
                    <a:lstStyle/>
                    <a:p>
                      <a:pPr indent="0" lvl="0" marL="0" rtl="0" algn="ctr">
                        <a:spcBef>
                          <a:spcPts val="0"/>
                        </a:spcBef>
                        <a:spcAft>
                          <a:spcPts val="0"/>
                        </a:spcAft>
                        <a:buNone/>
                      </a:pPr>
                      <a:r>
                        <a:t/>
                      </a:r>
                      <a:endParaRPr b="1"/>
                    </a:p>
                  </a:txBody>
                  <a:tcPr marT="91425" marB="91425" marR="91425" marL="91425">
                    <a:solidFill>
                      <a:srgbClr val="C9DAF8"/>
                    </a:solidFill>
                  </a:tcPr>
                </a:tc>
                <a:tc>
                  <a:txBody>
                    <a:bodyPr/>
                    <a:lstStyle/>
                    <a:p>
                      <a:pPr indent="0" lvl="0" marL="0" rtl="0" algn="ctr">
                        <a:spcBef>
                          <a:spcPts val="0"/>
                        </a:spcBef>
                        <a:spcAft>
                          <a:spcPts val="0"/>
                        </a:spcAft>
                        <a:buNone/>
                      </a:pPr>
                      <a:r>
                        <a:rPr b="1" lang="en"/>
                        <a:t>w(x)</a:t>
                      </a:r>
                      <a:endParaRPr b="1"/>
                    </a:p>
                  </a:txBody>
                  <a:tcPr marT="91425" marB="91425" marR="91425" marL="91425">
                    <a:solidFill>
                      <a:srgbClr val="C9DAF8"/>
                    </a:solidFill>
                  </a:tcPr>
                </a:tc>
              </a:tr>
              <a:tr h="381000">
                <a:tc>
                  <a:txBody>
                    <a:bodyPr/>
                    <a:lstStyle/>
                    <a:p>
                      <a:pPr indent="0" lvl="0" marL="0" rtl="0" algn="ctr">
                        <a:spcBef>
                          <a:spcPts val="0"/>
                        </a:spcBef>
                        <a:spcAft>
                          <a:spcPts val="0"/>
                        </a:spcAft>
                        <a:buNone/>
                      </a:pPr>
                      <a:r>
                        <a:rPr b="1" lang="en"/>
                        <a:t>w(y)</a:t>
                      </a:r>
                      <a:endParaRPr b="1"/>
                    </a:p>
                  </a:txBody>
                  <a:tcPr marT="91425" marB="91425" marR="91425" marL="91425">
                    <a:solidFill>
                      <a:srgbClr val="C9DAF8"/>
                    </a:solidFill>
                  </a:tcPr>
                </a:tc>
                <a:tc>
                  <a:txBody>
                    <a:bodyPr/>
                    <a:lstStyle/>
                    <a:p>
                      <a:pPr indent="0" lvl="0" marL="0" rtl="0" algn="ctr">
                        <a:spcBef>
                          <a:spcPts val="0"/>
                        </a:spcBef>
                        <a:spcAft>
                          <a:spcPts val="0"/>
                        </a:spcAft>
                        <a:buNone/>
                      </a:pPr>
                      <a:r>
                        <a:t/>
                      </a:r>
                      <a:endParaRPr b="1"/>
                    </a:p>
                  </a:txBody>
                  <a:tcPr marT="91425" marB="91425" marR="91425" marL="91425">
                    <a:solidFill>
                      <a:srgbClr val="C9DAF8"/>
                    </a:solidFill>
                  </a:tcPr>
                </a:tc>
              </a:tr>
              <a:tr h="381000">
                <a:tc>
                  <a:txBody>
                    <a:bodyPr/>
                    <a:lstStyle/>
                    <a:p>
                      <a:pPr indent="0" lvl="0" marL="0" rtl="0" algn="ctr">
                        <a:spcBef>
                          <a:spcPts val="0"/>
                        </a:spcBef>
                        <a:spcAft>
                          <a:spcPts val="0"/>
                        </a:spcAft>
                        <a:buNone/>
                      </a:pPr>
                      <a:r>
                        <a:rPr b="1" lang="en"/>
                        <a:t>a</a:t>
                      </a:r>
                      <a:endParaRPr b="1"/>
                    </a:p>
                  </a:txBody>
                  <a:tcPr marT="91425" marB="91425" marR="91425" marL="91425">
                    <a:solidFill>
                      <a:srgbClr val="C9DAF8"/>
                    </a:solidFill>
                  </a:tcPr>
                </a:tc>
                <a:tc>
                  <a:txBody>
                    <a:bodyPr/>
                    <a:lstStyle/>
                    <a:p>
                      <a:pPr indent="0" lvl="0" marL="0" rtl="0" algn="ctr">
                        <a:spcBef>
                          <a:spcPts val="0"/>
                        </a:spcBef>
                        <a:spcAft>
                          <a:spcPts val="0"/>
                        </a:spcAft>
                        <a:buNone/>
                      </a:pPr>
                      <a:r>
                        <a:t/>
                      </a:r>
                      <a:endParaRPr b="1"/>
                    </a:p>
                  </a:txBody>
                  <a:tcPr marT="91425" marB="91425" marR="91425" marL="91425">
                    <a:solidFill>
                      <a:srgbClr val="C9DAF8"/>
                    </a:solidFill>
                  </a:tcPr>
                </a:tc>
              </a:tr>
              <a:tr h="381000">
                <a:tc>
                  <a:txBody>
                    <a:bodyPr/>
                    <a:lstStyle/>
                    <a:p>
                      <a:pPr indent="0" lvl="0" marL="0" rtl="0" algn="l">
                        <a:spcBef>
                          <a:spcPts val="0"/>
                        </a:spcBef>
                        <a:spcAft>
                          <a:spcPts val="0"/>
                        </a:spcAft>
                        <a:buNone/>
                      </a:pPr>
                      <a:r>
                        <a:t/>
                      </a:r>
                      <a:endParaRPr b="1"/>
                    </a:p>
                  </a:txBody>
                  <a:tcPr marT="91425" marB="91425" marR="91425" marL="91425">
                    <a:solidFill>
                      <a:srgbClr val="C9DAF8"/>
                    </a:solidFill>
                  </a:tcPr>
                </a:tc>
                <a:tc>
                  <a:txBody>
                    <a:bodyPr/>
                    <a:lstStyle/>
                    <a:p>
                      <a:pPr indent="0" lvl="0" marL="0" rtl="0" algn="ctr">
                        <a:spcBef>
                          <a:spcPts val="0"/>
                        </a:spcBef>
                        <a:spcAft>
                          <a:spcPts val="0"/>
                        </a:spcAft>
                        <a:buNone/>
                      </a:pPr>
                      <a:r>
                        <a:rPr b="1" lang="en"/>
                        <a:t>a</a:t>
                      </a:r>
                      <a:endParaRPr b="1"/>
                    </a:p>
                  </a:txBody>
                  <a:tcPr marT="91425" marB="91425" marR="91425" marL="91425">
                    <a:solidFill>
                      <a:srgbClr val="C9DAF8"/>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Activity</a:t>
            </a:r>
            <a:endParaRPr sz="2200"/>
          </a:p>
        </p:txBody>
      </p:sp>
      <p:sp>
        <p:nvSpPr>
          <p:cNvPr id="245" name="Google Shape;24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6" name="Google Shape;246;p38"/>
          <p:cNvSpPr txBox="1"/>
          <p:nvPr>
            <p:ph idx="4294967295" type="body"/>
          </p:nvPr>
        </p:nvSpPr>
        <p:spPr>
          <a:xfrm>
            <a:off x="701250" y="1722525"/>
            <a:ext cx="7955700" cy="2877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latin typeface="Merriweather"/>
                <a:ea typeface="Merriweather"/>
                <a:cs typeface="Merriweather"/>
                <a:sym typeface="Merriweather"/>
              </a:rPr>
              <a:t>Find whether the given schedules are recoverable.</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S1: r1(X); r2(X); w1(X); r1(Y); w2(X); w1(Y);c1;c2</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S2: r1(X); w1(X); r2(X); w2(X); r1(Y); a1;c2;</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S3: r1(X); r2(X); w1(X); r1(Y); w2(X); c2; w1(Y); c1;</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S4: r1(X); w1(X); r2(X); r1(Y); w2(X);w1(Y); c2; a1;</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S5: r1(X); w1(X); r1(Y);w1(Y); r2(X);  w2(X);  c2; c1;</a:t>
            </a:r>
            <a:endParaRPr sz="1400">
              <a:latin typeface="Merriweather"/>
              <a:ea typeface="Merriweather"/>
              <a:cs typeface="Merriweather"/>
              <a:sym typeface="Merriweather"/>
            </a:endParaRPr>
          </a:p>
          <a:p>
            <a:pPr indent="0" lvl="0" marL="457200" rtl="0" algn="l">
              <a:lnSpc>
                <a:spcPct val="150000"/>
              </a:lnSpc>
              <a:spcBef>
                <a:spcPts val="0"/>
              </a:spcBef>
              <a:spcAft>
                <a:spcPts val="0"/>
              </a:spcAft>
              <a:buNone/>
            </a:pPr>
            <a:r>
              <a:t/>
            </a:r>
            <a:endParaRPr sz="1400">
              <a:latin typeface="Merriweather"/>
              <a:ea typeface="Merriweather"/>
              <a:cs typeface="Merriweather"/>
              <a:sym typeface="Merriweathe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Activity</a:t>
            </a:r>
            <a:endParaRPr sz="2200"/>
          </a:p>
        </p:txBody>
      </p:sp>
      <p:sp>
        <p:nvSpPr>
          <p:cNvPr id="252" name="Google Shape;252;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3" name="Google Shape;253;p39"/>
          <p:cNvSpPr txBox="1"/>
          <p:nvPr>
            <p:ph idx="4294967295" type="body"/>
          </p:nvPr>
        </p:nvSpPr>
        <p:spPr>
          <a:xfrm>
            <a:off x="855250" y="1722525"/>
            <a:ext cx="7955700" cy="28770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sz="1400">
                <a:latin typeface="Merriweather"/>
                <a:ea typeface="Merriweather"/>
                <a:cs typeface="Merriweather"/>
                <a:sym typeface="Merriweather"/>
              </a:rPr>
              <a:t>Find whether the given schedules are recoverable.</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S1: r1(X); r2(X); w1(X); r1(Y); w2(X); w1(Y);c1;c2</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S2: r1(X); w1(X); r2(X); w2(X); r1(Y); a1;c2;</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latin typeface="Merriweather"/>
                <a:ea typeface="Merriweather"/>
                <a:cs typeface="Merriweather"/>
                <a:sym typeface="Merriweather"/>
              </a:rPr>
              <a:t>S3:r1(X); r2(X); w1(X); r1(Y); w2(X); c2; w1(Y); c1;</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highlight>
                  <a:srgbClr val="FFFF00"/>
                </a:highlight>
                <a:latin typeface="Merriweather"/>
                <a:ea typeface="Merriweather"/>
                <a:cs typeface="Merriweather"/>
                <a:sym typeface="Merriweather"/>
              </a:rPr>
              <a:t>S4: r1(X); w1(X); r2(X); r1(Y); w2(X);w1(Y); c2; a1;</a:t>
            </a:r>
            <a:endParaRPr sz="1400">
              <a:highlight>
                <a:srgbClr val="FFFF00"/>
              </a:highlight>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AutoNum type="arabicPeriod"/>
            </a:pPr>
            <a:r>
              <a:rPr lang="en" sz="1400">
                <a:highlight>
                  <a:srgbClr val="FFFF00"/>
                </a:highlight>
                <a:latin typeface="Merriweather"/>
                <a:ea typeface="Merriweather"/>
                <a:cs typeface="Merriweather"/>
                <a:sym typeface="Merriweather"/>
              </a:rPr>
              <a:t>S5: r1(X); w1(X); r1(Y);w1(Y); r2(X);  w2(X);  c2; c1;</a:t>
            </a:r>
            <a:endParaRPr sz="1400">
              <a:highlight>
                <a:srgbClr val="FFFF00"/>
              </a:highlight>
              <a:latin typeface="Merriweather"/>
              <a:ea typeface="Merriweather"/>
              <a:cs typeface="Merriweather"/>
              <a:sym typeface="Merriweather"/>
            </a:endParaRPr>
          </a:p>
          <a:p>
            <a:pPr indent="0" lvl="0" marL="0" rtl="0" algn="l">
              <a:lnSpc>
                <a:spcPct val="150000"/>
              </a:lnSpc>
              <a:spcBef>
                <a:spcPts val="0"/>
              </a:spcBef>
              <a:spcAft>
                <a:spcPts val="0"/>
              </a:spcAft>
              <a:buNone/>
            </a:pPr>
            <a:r>
              <a:t/>
            </a:r>
            <a:endParaRPr sz="1400">
              <a:latin typeface="Merriweather"/>
              <a:ea typeface="Merriweather"/>
              <a:cs typeface="Merriweather"/>
              <a:sym typeface="Merriweather"/>
            </a:endParaRPr>
          </a:p>
        </p:txBody>
      </p:sp>
      <p:sp>
        <p:nvSpPr>
          <p:cNvPr id="254" name="Google Shape;254;p39"/>
          <p:cNvSpPr/>
          <p:nvPr/>
        </p:nvSpPr>
        <p:spPr>
          <a:xfrm>
            <a:off x="5742725" y="929075"/>
            <a:ext cx="3151200" cy="1028700"/>
          </a:xfrm>
          <a:prstGeom prst="wedgeRectCallout">
            <a:avLst>
              <a:gd fmla="val -65821" name="adj1"/>
              <a:gd fmla="val 110265"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Recoverable. But suffer from lost update problem.</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255" name="Google Shape;255;p39"/>
          <p:cNvSpPr txBox="1"/>
          <p:nvPr/>
        </p:nvSpPr>
        <p:spPr>
          <a:xfrm>
            <a:off x="522700" y="4121275"/>
            <a:ext cx="7997700" cy="6810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500">
                <a:solidFill>
                  <a:schemeClr val="accent1"/>
                </a:solidFill>
                <a:latin typeface="Merriweather"/>
                <a:ea typeface="Merriweather"/>
                <a:cs typeface="Merriweather"/>
                <a:sym typeface="Merriweather"/>
              </a:rPr>
              <a:t>No transaction T2 in S commits until all operations in T1 that have written some item X that T2 reads have committed.</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txBox="1"/>
          <p:nvPr>
            <p:ph type="title"/>
          </p:nvPr>
        </p:nvSpPr>
        <p:spPr>
          <a:xfrm>
            <a:off x="560100" y="1477950"/>
            <a:ext cx="80238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Thank you !!!</a:t>
            </a:r>
            <a:endParaRPr/>
          </a:p>
        </p:txBody>
      </p:sp>
      <p:sp>
        <p:nvSpPr>
          <p:cNvPr id="261" name="Google Shape;26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Transaction States</a:t>
            </a:r>
            <a:endParaRPr sz="2200"/>
          </a:p>
          <a:p>
            <a:pPr indent="0" lvl="0" marL="0" rtl="0" algn="l">
              <a:spcBef>
                <a:spcPts val="0"/>
              </a:spcBef>
              <a:spcAft>
                <a:spcPts val="0"/>
              </a:spcAft>
              <a:buNone/>
            </a:pPr>
            <a:r>
              <a:t/>
            </a:r>
            <a:endParaRPr sz="2200"/>
          </a:p>
        </p:txBody>
      </p:sp>
      <p:sp>
        <p:nvSpPr>
          <p:cNvPr id="79" name="Google Shape;7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5"/>
          <p:cNvSpPr txBox="1"/>
          <p:nvPr>
            <p:ph idx="4294967295" type="body"/>
          </p:nvPr>
        </p:nvSpPr>
        <p:spPr>
          <a:xfrm>
            <a:off x="290475" y="1626175"/>
            <a:ext cx="8520600" cy="2973300"/>
          </a:xfrm>
          <a:prstGeom prst="rect">
            <a:avLst/>
          </a:prstGeom>
        </p:spPr>
        <p:txBody>
          <a:bodyPr anchorCtr="0" anchor="t" bIns="91425" lIns="91425" spcFirstLastPara="1" rIns="91425" wrap="square" tIns="91425">
            <a:noAutofit/>
          </a:bodyPr>
          <a:lstStyle/>
          <a:p>
            <a:pPr indent="-318135" lvl="0" marL="457200" rtl="0" algn="l">
              <a:lnSpc>
                <a:spcPct val="150000"/>
              </a:lnSpc>
              <a:spcBef>
                <a:spcPts val="0"/>
              </a:spcBef>
              <a:spcAft>
                <a:spcPts val="0"/>
              </a:spcAft>
              <a:buSzPts val="1410"/>
              <a:buFont typeface="Merriweather"/>
              <a:buChar char="➢"/>
            </a:pPr>
            <a:r>
              <a:rPr b="1" lang="en" sz="1410">
                <a:latin typeface="Merriweather"/>
                <a:ea typeface="Merriweather"/>
                <a:cs typeface="Merriweather"/>
                <a:sym typeface="Merriweather"/>
              </a:rPr>
              <a:t>BEGIN</a:t>
            </a:r>
            <a:r>
              <a:rPr lang="en" sz="1410">
                <a:latin typeface="Merriweather"/>
                <a:ea typeface="Merriweather"/>
                <a:cs typeface="Merriweather"/>
                <a:sym typeface="Merriweather"/>
              </a:rPr>
              <a:t> - This marks the beginning of transaction execution.</a:t>
            </a:r>
            <a:endParaRPr sz="1410">
              <a:latin typeface="Merriweather"/>
              <a:ea typeface="Merriweather"/>
              <a:cs typeface="Merriweather"/>
              <a:sym typeface="Merriweather"/>
            </a:endParaRPr>
          </a:p>
          <a:p>
            <a:pPr indent="-318135" lvl="0" marL="457200" rtl="0" algn="l">
              <a:lnSpc>
                <a:spcPct val="150000"/>
              </a:lnSpc>
              <a:spcBef>
                <a:spcPts val="0"/>
              </a:spcBef>
              <a:spcAft>
                <a:spcPts val="0"/>
              </a:spcAft>
              <a:buSzPts val="1410"/>
              <a:buFont typeface="Merriweather"/>
              <a:buChar char="➢"/>
            </a:pPr>
            <a:r>
              <a:rPr b="1" lang="en" sz="1410">
                <a:latin typeface="Merriweather"/>
                <a:ea typeface="Merriweather"/>
                <a:cs typeface="Merriweather"/>
                <a:sym typeface="Merriweather"/>
              </a:rPr>
              <a:t>READ or WRITE</a:t>
            </a:r>
            <a:r>
              <a:rPr lang="en" sz="1410">
                <a:latin typeface="Merriweather"/>
                <a:ea typeface="Merriweather"/>
                <a:cs typeface="Merriweather"/>
                <a:sym typeface="Merriweather"/>
              </a:rPr>
              <a:t>- These specify read or write operations on the database items that are executed as part of a transaction.</a:t>
            </a:r>
            <a:endParaRPr sz="1410">
              <a:latin typeface="Merriweather"/>
              <a:ea typeface="Merriweather"/>
              <a:cs typeface="Merriweather"/>
              <a:sym typeface="Merriweather"/>
            </a:endParaRPr>
          </a:p>
          <a:p>
            <a:pPr indent="-318135" lvl="0" marL="457200" rtl="0" algn="l">
              <a:lnSpc>
                <a:spcPct val="150000"/>
              </a:lnSpc>
              <a:spcBef>
                <a:spcPts val="0"/>
              </a:spcBef>
              <a:spcAft>
                <a:spcPts val="0"/>
              </a:spcAft>
              <a:buSzPts val="1410"/>
              <a:buFont typeface="Merriweather"/>
              <a:buChar char="➢"/>
            </a:pPr>
            <a:r>
              <a:rPr b="1" lang="en" sz="1410">
                <a:latin typeface="Merriweather"/>
                <a:ea typeface="Merriweather"/>
                <a:cs typeface="Merriweather"/>
                <a:sym typeface="Merriweather"/>
              </a:rPr>
              <a:t>END</a:t>
            </a:r>
            <a:r>
              <a:rPr lang="en" sz="1410">
                <a:latin typeface="Merriweather"/>
                <a:ea typeface="Merriweather"/>
                <a:cs typeface="Merriweather"/>
                <a:sym typeface="Merriweather"/>
              </a:rPr>
              <a:t> - This specifies that READ and WRITE transaction operations have ended and marks the end of transaction execution. (check whether the changes introduced by the transaction can be permanently applied to the database (committed) or whether the transaction has to be aborted).</a:t>
            </a:r>
            <a:endParaRPr sz="1410">
              <a:latin typeface="Merriweather"/>
              <a:ea typeface="Merriweather"/>
              <a:cs typeface="Merriweather"/>
              <a:sym typeface="Merriweath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Transaction States</a:t>
            </a:r>
            <a:endParaRPr sz="2200"/>
          </a:p>
          <a:p>
            <a:pPr indent="0" lvl="0" marL="0" rtl="0" algn="l">
              <a:spcBef>
                <a:spcPts val="0"/>
              </a:spcBef>
              <a:spcAft>
                <a:spcPts val="0"/>
              </a:spcAft>
              <a:buNone/>
            </a:pPr>
            <a:r>
              <a:t/>
            </a:r>
            <a:endParaRPr sz="2200"/>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7" name="Google Shape;87;p16"/>
          <p:cNvSpPr txBox="1"/>
          <p:nvPr>
            <p:ph idx="4294967295" type="body"/>
          </p:nvPr>
        </p:nvSpPr>
        <p:spPr>
          <a:xfrm>
            <a:off x="290475" y="1626175"/>
            <a:ext cx="8520600" cy="2973300"/>
          </a:xfrm>
          <a:prstGeom prst="rect">
            <a:avLst/>
          </a:prstGeom>
        </p:spPr>
        <p:txBody>
          <a:bodyPr anchorCtr="0" anchor="t" bIns="91425" lIns="91425" spcFirstLastPara="1" rIns="91425" wrap="square" tIns="91425">
            <a:noAutofit/>
          </a:bodyPr>
          <a:lstStyle/>
          <a:p>
            <a:pPr indent="-318135" lvl="0" marL="457200" rtl="0" algn="l">
              <a:lnSpc>
                <a:spcPct val="150000"/>
              </a:lnSpc>
              <a:spcBef>
                <a:spcPts val="0"/>
              </a:spcBef>
              <a:spcAft>
                <a:spcPts val="0"/>
              </a:spcAft>
              <a:buSzPts val="1410"/>
              <a:buFont typeface="Merriweather"/>
              <a:buChar char="➢"/>
            </a:pPr>
            <a:r>
              <a:rPr b="1" lang="en" sz="1410">
                <a:latin typeface="Merriweather"/>
                <a:ea typeface="Merriweather"/>
                <a:cs typeface="Merriweather"/>
                <a:sym typeface="Merriweather"/>
              </a:rPr>
              <a:t>COMMIT</a:t>
            </a:r>
            <a:r>
              <a:rPr lang="en" sz="1410">
                <a:latin typeface="Merriweather"/>
                <a:ea typeface="Merriweather"/>
                <a:cs typeface="Merriweather"/>
                <a:sym typeface="Merriweather"/>
              </a:rPr>
              <a:t> - This signals a successful end of the transaction so that any changes (updates) executed by the transaction can be safely committed to the database and will not be undone.</a:t>
            </a:r>
            <a:endParaRPr sz="1410">
              <a:latin typeface="Merriweather"/>
              <a:ea typeface="Merriweather"/>
              <a:cs typeface="Merriweather"/>
              <a:sym typeface="Merriweather"/>
            </a:endParaRPr>
          </a:p>
          <a:p>
            <a:pPr indent="-318135" lvl="0" marL="457200" rtl="0" algn="l">
              <a:lnSpc>
                <a:spcPct val="150000"/>
              </a:lnSpc>
              <a:spcBef>
                <a:spcPts val="0"/>
              </a:spcBef>
              <a:spcAft>
                <a:spcPts val="0"/>
              </a:spcAft>
              <a:buSzPts val="1410"/>
              <a:buFont typeface="Merriweather"/>
              <a:buChar char="➢"/>
            </a:pPr>
            <a:r>
              <a:rPr b="1" lang="en" sz="1410">
                <a:latin typeface="Merriweather"/>
                <a:ea typeface="Merriweather"/>
                <a:cs typeface="Merriweather"/>
                <a:sym typeface="Merriweather"/>
              </a:rPr>
              <a:t>ROLLBACK (or ABORT) </a:t>
            </a:r>
            <a:r>
              <a:rPr lang="en" sz="1410">
                <a:latin typeface="Merriweather"/>
                <a:ea typeface="Merriweather"/>
                <a:cs typeface="Merriweather"/>
                <a:sym typeface="Merriweather"/>
              </a:rPr>
              <a:t>- This signals that the transaction has ended unsuccessfully, so that any changes or effects that the transaction may have applied to the database must be undone.</a:t>
            </a:r>
            <a:endParaRPr sz="1410">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Properties of transactions - ACID</a:t>
            </a:r>
            <a:endParaRPr sz="2200"/>
          </a:p>
        </p:txBody>
      </p:sp>
      <p:sp>
        <p:nvSpPr>
          <p:cNvPr id="93" name="Google Shape;9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7"/>
          <p:cNvSpPr txBox="1"/>
          <p:nvPr>
            <p:ph idx="4294967295" type="body"/>
          </p:nvPr>
        </p:nvSpPr>
        <p:spPr>
          <a:xfrm>
            <a:off x="578200" y="1625900"/>
            <a:ext cx="8232900" cy="3202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erriweather"/>
              <a:buChar char="➢"/>
            </a:pPr>
            <a:r>
              <a:rPr b="1" lang="en" sz="2300">
                <a:latin typeface="Merriweather"/>
                <a:ea typeface="Merriweather"/>
                <a:cs typeface="Merriweather"/>
                <a:sym typeface="Merriweather"/>
              </a:rPr>
              <a:t>A</a:t>
            </a:r>
            <a:r>
              <a:rPr b="1" lang="en" sz="1400">
                <a:latin typeface="Merriweather"/>
                <a:ea typeface="Merriweather"/>
                <a:cs typeface="Merriweather"/>
                <a:sym typeface="Merriweather"/>
              </a:rPr>
              <a:t>tomicity</a:t>
            </a:r>
            <a:r>
              <a:rPr lang="en" sz="1400">
                <a:latin typeface="Merriweather"/>
                <a:ea typeface="Merriweather"/>
                <a:cs typeface="Merriweather"/>
                <a:sym typeface="Merriweather"/>
              </a:rPr>
              <a:t> - A transaction is an atomic unit of processing; it should either be performed in its entirety or not performed at all.</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b="1" lang="en" sz="2300">
                <a:latin typeface="Merriweather"/>
                <a:ea typeface="Merriweather"/>
                <a:cs typeface="Merriweather"/>
                <a:sym typeface="Merriweather"/>
              </a:rPr>
              <a:t>C</a:t>
            </a:r>
            <a:r>
              <a:rPr b="1" lang="en" sz="1400">
                <a:latin typeface="Merriweather"/>
                <a:ea typeface="Merriweather"/>
                <a:cs typeface="Merriweather"/>
                <a:sym typeface="Merriweather"/>
              </a:rPr>
              <a:t>onsistency preservation </a:t>
            </a:r>
            <a:r>
              <a:rPr lang="en" sz="1400">
                <a:latin typeface="Merriweather"/>
                <a:ea typeface="Merriweather"/>
                <a:cs typeface="Merriweather"/>
                <a:sym typeface="Merriweather"/>
              </a:rPr>
              <a:t>- A transaction should be consistency preserving, if it is completely executed from beginning to end without interference from other transactions, it should take the database from one consistent state to another.</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Properties of transactions - ACID</a:t>
            </a:r>
            <a:endParaRPr sz="2200"/>
          </a:p>
        </p:txBody>
      </p:sp>
      <p:sp>
        <p:nvSpPr>
          <p:cNvPr id="100" name="Google Shape;10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8"/>
          <p:cNvSpPr txBox="1"/>
          <p:nvPr>
            <p:ph idx="4294967295" type="body"/>
          </p:nvPr>
        </p:nvSpPr>
        <p:spPr>
          <a:xfrm>
            <a:off x="578200" y="1205025"/>
            <a:ext cx="8232900" cy="2861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400">
              <a:latin typeface="Merriweather"/>
              <a:ea typeface="Merriweather"/>
              <a:cs typeface="Merriweather"/>
              <a:sym typeface="Merriweather"/>
            </a:endParaRPr>
          </a:p>
          <a:p>
            <a:pPr indent="-317500" lvl="0" marL="457200" rtl="0" algn="l">
              <a:lnSpc>
                <a:spcPct val="150000"/>
              </a:lnSpc>
              <a:spcBef>
                <a:spcPts val="1200"/>
              </a:spcBef>
              <a:spcAft>
                <a:spcPts val="0"/>
              </a:spcAft>
              <a:buSzPts val="1400"/>
              <a:buFont typeface="Merriweather"/>
              <a:buChar char="➢"/>
            </a:pPr>
            <a:r>
              <a:rPr b="1" lang="en" sz="2300">
                <a:latin typeface="Merriweather"/>
                <a:ea typeface="Merriweather"/>
                <a:cs typeface="Merriweather"/>
                <a:sym typeface="Merriweather"/>
              </a:rPr>
              <a:t>I</a:t>
            </a:r>
            <a:r>
              <a:rPr b="1" lang="en" sz="1400">
                <a:latin typeface="Merriweather"/>
                <a:ea typeface="Merriweather"/>
                <a:cs typeface="Merriweather"/>
                <a:sym typeface="Merriweather"/>
              </a:rPr>
              <a:t>solation</a:t>
            </a:r>
            <a:r>
              <a:rPr lang="en" sz="1400">
                <a:latin typeface="Merriweather"/>
                <a:ea typeface="Merriweather"/>
                <a:cs typeface="Merriweather"/>
                <a:sym typeface="Merriweather"/>
              </a:rPr>
              <a:t> - A transaction should appear as though it is being executed in isolation from other transactions, even though many transactions are executing concurrently. It should not be interfered with any other transactions executing concurrently.</a:t>
            </a:r>
            <a:endParaRPr sz="1400">
              <a:latin typeface="Merriweather"/>
              <a:ea typeface="Merriweather"/>
              <a:cs typeface="Merriweather"/>
              <a:sym typeface="Merriweather"/>
            </a:endParaRPr>
          </a:p>
          <a:p>
            <a:pPr indent="-317500" lvl="0" marL="457200" rtl="0" algn="l">
              <a:lnSpc>
                <a:spcPct val="150000"/>
              </a:lnSpc>
              <a:spcBef>
                <a:spcPts val="0"/>
              </a:spcBef>
              <a:spcAft>
                <a:spcPts val="0"/>
              </a:spcAft>
              <a:buSzPts val="1400"/>
              <a:buFont typeface="Merriweather"/>
              <a:buChar char="➢"/>
            </a:pPr>
            <a:r>
              <a:rPr b="1" lang="en" sz="2300">
                <a:latin typeface="Merriweather"/>
                <a:ea typeface="Merriweather"/>
                <a:cs typeface="Merriweather"/>
                <a:sym typeface="Merriweather"/>
              </a:rPr>
              <a:t>D</a:t>
            </a:r>
            <a:r>
              <a:rPr b="1" lang="en" sz="1400">
                <a:latin typeface="Merriweather"/>
                <a:ea typeface="Merriweather"/>
                <a:cs typeface="Merriweather"/>
                <a:sym typeface="Merriweather"/>
              </a:rPr>
              <a:t>urability or permanency </a:t>
            </a:r>
            <a:r>
              <a:rPr lang="en" sz="1400">
                <a:latin typeface="Merriweather"/>
                <a:ea typeface="Merriweather"/>
                <a:cs typeface="Merriweather"/>
                <a:sym typeface="Merriweather"/>
              </a:rPr>
              <a:t>- The changes applied to the database by a committed transaction must persist in the database. These changes must not be lost because of any failure.</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829150" y="1714500"/>
            <a:ext cx="3161100" cy="20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a:t>
            </a:r>
            <a:endParaRPr sz="2200"/>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Roboto"/>
                <a:ea typeface="Roboto"/>
                <a:cs typeface="Roboto"/>
                <a:sym typeface="Roboto"/>
              </a:rPr>
              <a:t>‹#›</a:t>
            </a:fld>
            <a:endParaRPr>
              <a:solidFill>
                <a:schemeClr val="dk2"/>
              </a:solidFill>
              <a:latin typeface="Roboto"/>
              <a:ea typeface="Roboto"/>
              <a:cs typeface="Roboto"/>
              <a:sym typeface="Roboto"/>
            </a:endParaRPr>
          </a:p>
        </p:txBody>
      </p:sp>
      <p:sp>
        <p:nvSpPr>
          <p:cNvPr id="108" name="Google Shape;108;p19"/>
          <p:cNvSpPr txBox="1"/>
          <p:nvPr>
            <p:ph type="title"/>
          </p:nvPr>
        </p:nvSpPr>
        <p:spPr>
          <a:xfrm>
            <a:off x="4860200" y="554950"/>
            <a:ext cx="3706500" cy="193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10">
                <a:solidFill>
                  <a:schemeClr val="dk2"/>
                </a:solidFill>
              </a:rPr>
              <a:t>e.g. Transfer 50 from account A to B</a:t>
            </a:r>
            <a:endParaRPr sz="1410">
              <a:solidFill>
                <a:schemeClr val="dk2"/>
              </a:solidFill>
            </a:endParaRPr>
          </a:p>
          <a:p>
            <a:pPr indent="0" lvl="0" marL="0" rtl="0" algn="l">
              <a:spcBef>
                <a:spcPts val="0"/>
              </a:spcBef>
              <a:spcAft>
                <a:spcPts val="0"/>
              </a:spcAft>
              <a:buNone/>
            </a:pPr>
            <a:r>
              <a:t/>
            </a:r>
            <a:endParaRPr sz="1410">
              <a:solidFill>
                <a:schemeClr val="dk2"/>
              </a:solidFill>
            </a:endParaRPr>
          </a:p>
          <a:p>
            <a:pPr indent="0" lvl="0" marL="0" rtl="0" algn="l">
              <a:spcBef>
                <a:spcPts val="0"/>
              </a:spcBef>
              <a:spcAft>
                <a:spcPts val="0"/>
              </a:spcAft>
              <a:buNone/>
            </a:pPr>
            <a:r>
              <a:rPr lang="en" sz="1410">
                <a:solidFill>
                  <a:schemeClr val="dk2"/>
                </a:solidFill>
              </a:rPr>
              <a:t>A=1000; B=2000;</a:t>
            </a:r>
            <a:endParaRPr sz="1540">
              <a:solidFill>
                <a:srgbClr val="1C4587"/>
              </a:solidFill>
            </a:endParaRPr>
          </a:p>
          <a:p>
            <a:pPr indent="0" lvl="0" marL="0" rtl="0" algn="l">
              <a:spcBef>
                <a:spcPts val="0"/>
              </a:spcBef>
              <a:spcAft>
                <a:spcPts val="0"/>
              </a:spcAft>
              <a:buNone/>
            </a:pPr>
            <a:r>
              <a:t/>
            </a:r>
            <a:endParaRPr sz="1540">
              <a:solidFill>
                <a:srgbClr val="1C4587"/>
              </a:solidFill>
            </a:endParaRPr>
          </a:p>
          <a:p>
            <a:pPr indent="0" lvl="0" marL="0" rtl="0" algn="l">
              <a:spcBef>
                <a:spcPts val="0"/>
              </a:spcBef>
              <a:spcAft>
                <a:spcPts val="0"/>
              </a:spcAft>
              <a:buNone/>
            </a:pPr>
            <a:r>
              <a:rPr lang="en" sz="1540">
                <a:solidFill>
                  <a:srgbClr val="1C4587"/>
                </a:solidFill>
                <a:latin typeface="Calibri"/>
                <a:ea typeface="Calibri"/>
                <a:cs typeface="Calibri"/>
                <a:sym typeface="Calibri"/>
              </a:rPr>
              <a:t>T1: </a:t>
            </a:r>
            <a:endParaRPr sz="1540">
              <a:solidFill>
                <a:srgbClr val="1C4587"/>
              </a:solidFill>
              <a:latin typeface="Calibri"/>
              <a:ea typeface="Calibri"/>
              <a:cs typeface="Calibri"/>
              <a:sym typeface="Calibri"/>
            </a:endParaRPr>
          </a:p>
          <a:p>
            <a:pPr indent="0" lvl="0" marL="0" rtl="0" algn="l">
              <a:spcBef>
                <a:spcPts val="0"/>
              </a:spcBef>
              <a:spcAft>
                <a:spcPts val="0"/>
              </a:spcAft>
              <a:buNone/>
            </a:pPr>
            <a:r>
              <a:rPr lang="en" sz="1540">
                <a:solidFill>
                  <a:srgbClr val="1C4587"/>
                </a:solidFill>
                <a:latin typeface="Calibri"/>
                <a:ea typeface="Calibri"/>
                <a:cs typeface="Calibri"/>
                <a:sym typeface="Calibri"/>
              </a:rPr>
              <a:t>BEGIN </a:t>
            </a:r>
            <a:endParaRPr sz="1540">
              <a:solidFill>
                <a:srgbClr val="1C4587"/>
              </a:solidFill>
              <a:latin typeface="Calibri"/>
              <a:ea typeface="Calibri"/>
              <a:cs typeface="Calibri"/>
              <a:sym typeface="Calibri"/>
            </a:endParaRPr>
          </a:p>
          <a:p>
            <a:pPr indent="0" lvl="0" marL="0" rtl="0" algn="l">
              <a:spcBef>
                <a:spcPts val="0"/>
              </a:spcBef>
              <a:spcAft>
                <a:spcPts val="0"/>
              </a:spcAft>
              <a:buNone/>
            </a:pPr>
            <a:r>
              <a:rPr lang="en" sz="1540">
                <a:solidFill>
                  <a:srgbClr val="1C4587"/>
                </a:solidFill>
                <a:latin typeface="Calibri"/>
                <a:ea typeface="Calibri"/>
                <a:cs typeface="Calibri"/>
                <a:sym typeface="Calibri"/>
              </a:rPr>
              <a:t>READ(A);</a:t>
            </a:r>
            <a:endParaRPr sz="1540">
              <a:solidFill>
                <a:srgbClr val="1C4587"/>
              </a:solidFill>
              <a:latin typeface="Calibri"/>
              <a:ea typeface="Calibri"/>
              <a:cs typeface="Calibri"/>
              <a:sym typeface="Calibri"/>
            </a:endParaRPr>
          </a:p>
          <a:p>
            <a:pPr indent="0" lvl="0" marL="0" rtl="0" algn="l">
              <a:spcBef>
                <a:spcPts val="0"/>
              </a:spcBef>
              <a:spcAft>
                <a:spcPts val="0"/>
              </a:spcAft>
              <a:buNone/>
            </a:pPr>
            <a:r>
              <a:rPr lang="en" sz="1540">
                <a:solidFill>
                  <a:srgbClr val="1C4587"/>
                </a:solidFill>
                <a:latin typeface="Calibri"/>
                <a:ea typeface="Calibri"/>
                <a:cs typeface="Calibri"/>
                <a:sym typeface="Calibri"/>
              </a:rPr>
              <a:t>A = A – 50;</a:t>
            </a:r>
            <a:endParaRPr sz="1540">
              <a:solidFill>
                <a:srgbClr val="1C4587"/>
              </a:solidFill>
              <a:latin typeface="Calibri"/>
              <a:ea typeface="Calibri"/>
              <a:cs typeface="Calibri"/>
              <a:sym typeface="Calibri"/>
            </a:endParaRPr>
          </a:p>
          <a:p>
            <a:pPr indent="0" lvl="0" marL="0" rtl="0" algn="l">
              <a:spcBef>
                <a:spcPts val="0"/>
              </a:spcBef>
              <a:spcAft>
                <a:spcPts val="0"/>
              </a:spcAft>
              <a:buNone/>
            </a:pPr>
            <a:r>
              <a:rPr lang="en" sz="1540">
                <a:solidFill>
                  <a:srgbClr val="1C4587"/>
                </a:solidFill>
                <a:latin typeface="Calibri"/>
                <a:ea typeface="Calibri"/>
                <a:cs typeface="Calibri"/>
                <a:sym typeface="Calibri"/>
              </a:rPr>
              <a:t>WRITE(A);</a:t>
            </a:r>
            <a:endParaRPr sz="1540">
              <a:solidFill>
                <a:srgbClr val="1C4587"/>
              </a:solidFill>
              <a:latin typeface="Calibri"/>
              <a:ea typeface="Calibri"/>
              <a:cs typeface="Calibri"/>
              <a:sym typeface="Calibri"/>
            </a:endParaRPr>
          </a:p>
          <a:p>
            <a:pPr indent="0" lvl="0" marL="0" rtl="0" algn="l">
              <a:spcBef>
                <a:spcPts val="0"/>
              </a:spcBef>
              <a:spcAft>
                <a:spcPts val="0"/>
              </a:spcAft>
              <a:buNone/>
            </a:pPr>
            <a:r>
              <a:rPr lang="en" sz="1540">
                <a:solidFill>
                  <a:srgbClr val="1C4587"/>
                </a:solidFill>
                <a:latin typeface="Calibri"/>
                <a:ea typeface="Calibri"/>
                <a:cs typeface="Calibri"/>
                <a:sym typeface="Calibri"/>
              </a:rPr>
              <a:t>READ(B);</a:t>
            </a:r>
            <a:endParaRPr sz="1540">
              <a:solidFill>
                <a:srgbClr val="1C4587"/>
              </a:solidFill>
              <a:latin typeface="Calibri"/>
              <a:ea typeface="Calibri"/>
              <a:cs typeface="Calibri"/>
              <a:sym typeface="Calibri"/>
            </a:endParaRPr>
          </a:p>
          <a:p>
            <a:pPr indent="0" lvl="0" marL="0" rtl="0" algn="l">
              <a:spcBef>
                <a:spcPts val="0"/>
              </a:spcBef>
              <a:spcAft>
                <a:spcPts val="0"/>
              </a:spcAft>
              <a:buNone/>
            </a:pPr>
            <a:r>
              <a:rPr lang="en" sz="1540">
                <a:solidFill>
                  <a:srgbClr val="1C4587"/>
                </a:solidFill>
                <a:latin typeface="Calibri"/>
                <a:ea typeface="Calibri"/>
                <a:cs typeface="Calibri"/>
                <a:sym typeface="Calibri"/>
              </a:rPr>
              <a:t>B = B + 50;</a:t>
            </a:r>
            <a:endParaRPr sz="1540">
              <a:solidFill>
                <a:srgbClr val="1C4587"/>
              </a:solidFill>
              <a:latin typeface="Calibri"/>
              <a:ea typeface="Calibri"/>
              <a:cs typeface="Calibri"/>
              <a:sym typeface="Calibri"/>
            </a:endParaRPr>
          </a:p>
          <a:p>
            <a:pPr indent="0" lvl="0" marL="0" rtl="0" algn="l">
              <a:spcBef>
                <a:spcPts val="0"/>
              </a:spcBef>
              <a:spcAft>
                <a:spcPts val="0"/>
              </a:spcAft>
              <a:buNone/>
            </a:pPr>
            <a:r>
              <a:rPr lang="en" sz="1540">
                <a:solidFill>
                  <a:srgbClr val="1C4587"/>
                </a:solidFill>
                <a:latin typeface="Calibri"/>
                <a:ea typeface="Calibri"/>
                <a:cs typeface="Calibri"/>
                <a:sym typeface="Calibri"/>
              </a:rPr>
              <a:t>WRITE(B);</a:t>
            </a:r>
            <a:endParaRPr sz="1540">
              <a:solidFill>
                <a:srgbClr val="1C4587"/>
              </a:solidFill>
              <a:latin typeface="Calibri"/>
              <a:ea typeface="Calibri"/>
              <a:cs typeface="Calibri"/>
              <a:sym typeface="Calibri"/>
            </a:endParaRPr>
          </a:p>
          <a:p>
            <a:pPr indent="0" lvl="0" marL="0" rtl="0" algn="l">
              <a:spcBef>
                <a:spcPts val="0"/>
              </a:spcBef>
              <a:spcAft>
                <a:spcPts val="0"/>
              </a:spcAft>
              <a:buNone/>
            </a:pPr>
            <a:r>
              <a:rPr lang="en" sz="1540">
                <a:solidFill>
                  <a:srgbClr val="1C4587"/>
                </a:solidFill>
                <a:latin typeface="Calibri"/>
                <a:ea typeface="Calibri"/>
                <a:cs typeface="Calibri"/>
                <a:sym typeface="Calibri"/>
              </a:rPr>
              <a:t>END;</a:t>
            </a:r>
            <a:endParaRPr sz="1540">
              <a:solidFill>
                <a:srgbClr val="1C4587"/>
              </a:solidFill>
              <a:latin typeface="Calibri"/>
              <a:ea typeface="Calibri"/>
              <a:cs typeface="Calibri"/>
              <a:sym typeface="Calibri"/>
            </a:endParaRPr>
          </a:p>
          <a:p>
            <a:pPr indent="0" lvl="0" marL="0" rtl="0" algn="l">
              <a:spcBef>
                <a:spcPts val="0"/>
              </a:spcBef>
              <a:spcAft>
                <a:spcPts val="0"/>
              </a:spcAft>
              <a:buNone/>
            </a:pPr>
            <a:r>
              <a:t/>
            </a:r>
            <a:endParaRPr sz="1540">
              <a:solidFill>
                <a:srgbClr val="1C4587"/>
              </a:solidFill>
            </a:endParaRPr>
          </a:p>
          <a:p>
            <a:pPr indent="0" lvl="0" marL="0" rtl="0" algn="l">
              <a:spcBef>
                <a:spcPts val="0"/>
              </a:spcBef>
              <a:spcAft>
                <a:spcPts val="0"/>
              </a:spcAft>
              <a:buNone/>
            </a:pPr>
            <a:r>
              <a:t/>
            </a:r>
            <a:endParaRPr sz="1540">
              <a:solidFill>
                <a:srgbClr val="1C4587"/>
              </a:solidFill>
            </a:endParaRPr>
          </a:p>
          <a:p>
            <a:pPr indent="0" lvl="0" marL="0" rtl="0" algn="l">
              <a:spcBef>
                <a:spcPts val="0"/>
              </a:spcBef>
              <a:spcAft>
                <a:spcPts val="0"/>
              </a:spcAft>
              <a:buNone/>
            </a:pPr>
            <a:r>
              <a:t/>
            </a:r>
            <a:endParaRPr sz="1540">
              <a:solidFill>
                <a:srgbClr val="1C4587"/>
              </a:solidFill>
            </a:endParaRPr>
          </a:p>
          <a:p>
            <a:pPr indent="0" lvl="0" marL="0" rtl="0" algn="l">
              <a:spcBef>
                <a:spcPts val="0"/>
              </a:spcBef>
              <a:spcAft>
                <a:spcPts val="0"/>
              </a:spcAft>
              <a:buNone/>
            </a:pPr>
            <a:r>
              <a:t/>
            </a:r>
            <a:endParaRPr sz="1540">
              <a:solidFill>
                <a:srgbClr val="1C4587"/>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 importance of properties</a:t>
            </a:r>
            <a:endParaRPr sz="2200"/>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 name="Google Shape;115;p20"/>
          <p:cNvSpPr txBox="1"/>
          <p:nvPr>
            <p:ph idx="4294967295" type="body"/>
          </p:nvPr>
        </p:nvSpPr>
        <p:spPr>
          <a:xfrm>
            <a:off x="578200" y="1586025"/>
            <a:ext cx="8232900" cy="2861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erriweather"/>
              <a:buChar char="➢"/>
            </a:pPr>
            <a:r>
              <a:rPr b="1" lang="en" sz="1400">
                <a:latin typeface="Merriweather"/>
                <a:ea typeface="Merriweather"/>
                <a:cs typeface="Merriweather"/>
                <a:sym typeface="Merriweather"/>
              </a:rPr>
              <a:t>Atomicity: </a:t>
            </a:r>
            <a:r>
              <a:rPr lang="en" sz="1400">
                <a:solidFill>
                  <a:schemeClr val="accent1"/>
                </a:solidFill>
                <a:latin typeface="Merriweather"/>
                <a:ea typeface="Merriweather"/>
                <a:cs typeface="Merriweather"/>
                <a:sym typeface="Merriweather"/>
              </a:rPr>
              <a:t>Either performed in its entirety or not performed at all. </a:t>
            </a:r>
            <a:endParaRPr sz="1400">
              <a:solidFill>
                <a:schemeClr val="accent1"/>
              </a:solidFill>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400">
                <a:latin typeface="Merriweather"/>
                <a:ea typeface="Merriweather"/>
                <a:cs typeface="Merriweather"/>
                <a:sym typeface="Merriweather"/>
              </a:rPr>
              <a:t>Transaction failure after WRITE(A), but before WRITE(B), the</a:t>
            </a:r>
            <a:r>
              <a:rPr lang="en" sz="1400">
                <a:latin typeface="Merriweather"/>
                <a:ea typeface="Merriweather"/>
                <a:cs typeface="Merriweather"/>
                <a:sym typeface="Merriweather"/>
              </a:rPr>
              <a:t>n A=</a:t>
            </a:r>
            <a:r>
              <a:rPr lang="en" sz="1400">
                <a:latin typeface="Merriweather"/>
                <a:ea typeface="Merriweather"/>
                <a:cs typeface="Merriweather"/>
                <a:sym typeface="Merriweather"/>
              </a:rPr>
              <a:t>950; B=2000; i.e. 50 is lost Data is now inconsistent as A+B is now 2950.</a:t>
            </a:r>
            <a:endParaRPr sz="1400">
              <a:latin typeface="Merriweather"/>
              <a:ea typeface="Merriweather"/>
              <a:cs typeface="Merriweather"/>
              <a:sym typeface="Merriweather"/>
            </a:endParaRPr>
          </a:p>
          <a:p>
            <a:pPr indent="-317500" lvl="0" marL="457200" rtl="0" algn="l">
              <a:lnSpc>
                <a:spcPct val="150000"/>
              </a:lnSpc>
              <a:spcBef>
                <a:spcPts val="1200"/>
              </a:spcBef>
              <a:spcAft>
                <a:spcPts val="0"/>
              </a:spcAft>
              <a:buSzPts val="1400"/>
              <a:buFont typeface="Merriweather"/>
              <a:buChar char="➢"/>
            </a:pPr>
            <a:r>
              <a:rPr b="1" lang="en" sz="1400">
                <a:latin typeface="Merriweather"/>
                <a:ea typeface="Merriweather"/>
                <a:cs typeface="Merriweather"/>
                <a:sym typeface="Merriweather"/>
              </a:rPr>
              <a:t>Consistency:</a:t>
            </a:r>
            <a:r>
              <a:rPr b="1" lang="en" sz="1400">
                <a:solidFill>
                  <a:schemeClr val="accent1"/>
                </a:solidFill>
                <a:latin typeface="Merriweather"/>
                <a:ea typeface="Merriweather"/>
                <a:cs typeface="Merriweather"/>
                <a:sym typeface="Merriweather"/>
              </a:rPr>
              <a:t> </a:t>
            </a:r>
            <a:r>
              <a:rPr lang="en" sz="1400">
                <a:solidFill>
                  <a:schemeClr val="accent1"/>
                </a:solidFill>
                <a:latin typeface="Merriweather"/>
                <a:ea typeface="Merriweather"/>
                <a:cs typeface="Merriweather"/>
                <a:sym typeface="Merriweather"/>
              </a:rPr>
              <a:t>Take the database from one consistent state to another.</a:t>
            </a:r>
            <a:endParaRPr sz="1400">
              <a:solidFill>
                <a:schemeClr val="accent1"/>
              </a:solidFill>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400">
                <a:latin typeface="Merriweather"/>
                <a:ea typeface="Merriweather"/>
                <a:cs typeface="Merriweather"/>
                <a:sym typeface="Merriweather"/>
              </a:rPr>
              <a:t>Value of A+B (3000) should be same before transaction and after transaction.</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522850"/>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Example - importance of properties</a:t>
            </a:r>
            <a:endParaRPr sz="2200"/>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2" name="Google Shape;122;p21"/>
          <p:cNvSpPr txBox="1"/>
          <p:nvPr>
            <p:ph idx="4294967295" type="body"/>
          </p:nvPr>
        </p:nvSpPr>
        <p:spPr>
          <a:xfrm>
            <a:off x="578200" y="1586025"/>
            <a:ext cx="8232900" cy="28611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Font typeface="Merriweather"/>
              <a:buChar char="➢"/>
            </a:pPr>
            <a:r>
              <a:rPr b="1" lang="en" sz="1400">
                <a:latin typeface="Merriweather"/>
                <a:ea typeface="Merriweather"/>
                <a:cs typeface="Merriweather"/>
                <a:sym typeface="Merriweather"/>
              </a:rPr>
              <a:t>Isolation:  </a:t>
            </a:r>
            <a:r>
              <a:rPr lang="en" sz="1400">
                <a:solidFill>
                  <a:schemeClr val="accent1"/>
                </a:solidFill>
                <a:latin typeface="Merriweather"/>
                <a:ea typeface="Merriweather"/>
                <a:cs typeface="Merriweather"/>
                <a:sym typeface="Merriweather"/>
              </a:rPr>
              <a:t>updates not visible to other transactions until committed</a:t>
            </a:r>
            <a:endParaRPr sz="1400">
              <a:solidFill>
                <a:schemeClr val="accent1"/>
              </a:solidFill>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400">
                <a:latin typeface="Merriweather"/>
                <a:ea typeface="Merriweather"/>
                <a:cs typeface="Merriweather"/>
                <a:sym typeface="Merriweather"/>
              </a:rPr>
              <a:t>Between WRITE(A) and WRITE(B) if second transaction reads A and B it sees inconsistent data as A+B = 2950.</a:t>
            </a:r>
            <a:endParaRPr sz="1400">
              <a:latin typeface="Merriweather"/>
              <a:ea typeface="Merriweather"/>
              <a:cs typeface="Merriweather"/>
              <a:sym typeface="Merriweather"/>
            </a:endParaRPr>
          </a:p>
          <a:p>
            <a:pPr indent="-317500" lvl="0" marL="457200" rtl="0" algn="l">
              <a:lnSpc>
                <a:spcPct val="150000"/>
              </a:lnSpc>
              <a:spcBef>
                <a:spcPts val="1200"/>
              </a:spcBef>
              <a:spcAft>
                <a:spcPts val="0"/>
              </a:spcAft>
              <a:buSzPts val="1400"/>
              <a:buFont typeface="Merriweather"/>
              <a:buChar char="➢"/>
            </a:pPr>
            <a:r>
              <a:rPr b="1" lang="en" sz="1400">
                <a:latin typeface="Merriweather"/>
                <a:ea typeface="Merriweather"/>
                <a:cs typeface="Merriweather"/>
                <a:sym typeface="Merriweather"/>
              </a:rPr>
              <a:t>Durability: </a:t>
            </a:r>
            <a:r>
              <a:rPr lang="en" sz="1400">
                <a:solidFill>
                  <a:schemeClr val="accent1"/>
                </a:solidFill>
                <a:latin typeface="Merriweather"/>
                <a:ea typeface="Merriweather"/>
                <a:cs typeface="Merriweather"/>
                <a:sym typeface="Merriweather"/>
              </a:rPr>
              <a:t>changes must never be lost because of subsequent failures (e.g. power failure)</a:t>
            </a:r>
            <a:endParaRPr sz="1400">
              <a:solidFill>
                <a:schemeClr val="accent1"/>
              </a:solidFill>
              <a:latin typeface="Merriweather"/>
              <a:ea typeface="Merriweather"/>
              <a:cs typeface="Merriweather"/>
              <a:sym typeface="Merriweather"/>
            </a:endParaRPr>
          </a:p>
          <a:p>
            <a:pPr indent="0" lvl="0" marL="0" rtl="0" algn="l">
              <a:lnSpc>
                <a:spcPct val="150000"/>
              </a:lnSpc>
              <a:spcBef>
                <a:spcPts val="1200"/>
              </a:spcBef>
              <a:spcAft>
                <a:spcPts val="0"/>
              </a:spcAft>
              <a:buNone/>
            </a:pPr>
            <a:r>
              <a:rPr lang="en" sz="1400">
                <a:latin typeface="Merriweather"/>
                <a:ea typeface="Merriweather"/>
                <a:cs typeface="Merriweather"/>
                <a:sym typeface="Merriweather"/>
              </a:rPr>
              <a:t>Recover database: remove changes of a partially done transaction (A=1000; B=2000); reconstruct completed transactions (A=950; B=2050)</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50000"/>
              </a:lnSpc>
              <a:spcBef>
                <a:spcPts val="1200"/>
              </a:spcBef>
              <a:spcAft>
                <a:spcPts val="0"/>
              </a:spcAft>
              <a:buNone/>
            </a:pPr>
            <a:r>
              <a:t/>
            </a:r>
            <a:endParaRPr sz="1400">
              <a:latin typeface="Merriweather"/>
              <a:ea typeface="Merriweather"/>
              <a:cs typeface="Merriweather"/>
              <a:sym typeface="Merriweather"/>
            </a:endParaRPr>
          </a:p>
          <a:p>
            <a:pPr indent="0" lvl="0" marL="0" rtl="0" algn="l">
              <a:lnSpc>
                <a:spcPct val="105000"/>
              </a:lnSpc>
              <a:spcBef>
                <a:spcPts val="1200"/>
              </a:spcBef>
              <a:spcAft>
                <a:spcPts val="1200"/>
              </a:spcAft>
              <a:buNone/>
            </a:pPr>
            <a:r>
              <a:t/>
            </a:r>
            <a:endParaRPr sz="1400">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