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erriweather"/>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72A6A4-39AF-41F9-AE6D-FAA8765493B8}">
  <a:tblStyle styleId="{FF72A6A4-39AF-41F9-AE6D-FAA8765493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erriweather-bold.fntdata"/><Relationship Id="rId41" Type="http://schemas.openxmlformats.org/officeDocument/2006/relationships/font" Target="fonts/Merriweather-regular.fntdata"/><Relationship Id="rId22" Type="http://schemas.openxmlformats.org/officeDocument/2006/relationships/slide" Target="slides/slide17.xml"/><Relationship Id="rId44" Type="http://schemas.openxmlformats.org/officeDocument/2006/relationships/font" Target="fonts/Merriweather-boldItalic.fntdata"/><Relationship Id="rId21" Type="http://schemas.openxmlformats.org/officeDocument/2006/relationships/slide" Target="slides/slide16.xml"/><Relationship Id="rId43" Type="http://schemas.openxmlformats.org/officeDocument/2006/relationships/font" Target="fonts/Merriweather-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62012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62012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2e6e50e3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2e6e50e3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94b3551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94b3551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df69019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df69019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df69019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df69019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2e6e50e32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2e6e50e32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f2e6e50e3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2e6e50e3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df69019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df69019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f69019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f69019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2e6e50e3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2e6e50e3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2e6e50e32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2e6e50e32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2e6e50e3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2e6e50e3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df6901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df6901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df69019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df69019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df69019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df69019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phase locking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f2e6e50e32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f2e6e50e32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2e6e50e32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2e6e50e32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99665b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99665b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f2e6e50e32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f2e6e50e32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 reads -&gt;  t2 and t3 both reads value from</a:t>
            </a:r>
            <a:endParaRPr/>
          </a:p>
          <a:p>
            <a:pPr indent="0" lvl="0" marL="0" rtl="0" algn="l">
              <a:spcBef>
                <a:spcPts val="0"/>
              </a:spcBef>
              <a:spcAft>
                <a:spcPts val="0"/>
              </a:spcAft>
              <a:buNone/>
            </a:pPr>
            <a:r>
              <a:rPr lang="en"/>
              <a:t> DB</a:t>
            </a:r>
            <a:endParaRPr/>
          </a:p>
          <a:p>
            <a:pPr indent="0" lvl="0" marL="0" rtl="0" algn="l">
              <a:spcBef>
                <a:spcPts val="0"/>
              </a:spcBef>
              <a:spcAft>
                <a:spcPts val="0"/>
              </a:spcAft>
              <a:buNone/>
            </a:pPr>
            <a:r>
              <a:rPr lang="en"/>
              <a:t>Final write -&gt;T1</a:t>
            </a:r>
            <a:endParaRPr/>
          </a:p>
          <a:p>
            <a:pPr indent="0" lvl="0" marL="0" rtl="0" algn="l">
              <a:spcBef>
                <a:spcPts val="0"/>
              </a:spcBef>
              <a:spcAft>
                <a:spcPts val="0"/>
              </a:spcAft>
              <a:buNone/>
            </a:pPr>
            <a:r>
              <a:rPr lang="en"/>
              <a:t>Conflicts -&gt; t3 write is read by t1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f2e6e50e32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f2e6e50e32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df690198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df690198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2e6e50e32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2e6e50e32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a294b3551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a294b3551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c5684c399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c5684c399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7e3c50b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7e3c50b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2e6e50e3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2e6e50e3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2e6e50e32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2e6e50e32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2e6e50e3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2e6e50e3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e6e50e32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e6e50e32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2e6e50e32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2e6e50e32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df690198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df69019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Transaction Management</a:t>
            </a:r>
            <a:endParaRPr/>
          </a:p>
        </p:txBody>
      </p:sp>
      <p:sp>
        <p:nvSpPr>
          <p:cNvPr id="65" name="Google Shape;65;p13"/>
          <p:cNvSpPr txBox="1"/>
          <p:nvPr>
            <p:ph idx="1" type="subTitle"/>
          </p:nvPr>
        </p:nvSpPr>
        <p:spPr>
          <a:xfrm>
            <a:off x="4226700" y="3517693"/>
            <a:ext cx="4242600" cy="1282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b="1" lang="en" sz="2040">
                <a:solidFill>
                  <a:schemeClr val="lt1"/>
                </a:solidFill>
              </a:rPr>
              <a:t>SCS2209 - Database II</a:t>
            </a:r>
            <a:endParaRPr b="1" sz="2040">
              <a:solidFill>
                <a:schemeClr val="lt1"/>
              </a:solidFill>
            </a:endParaRPr>
          </a:p>
          <a:p>
            <a:pPr indent="0" lvl="0" marL="0" rtl="0" algn="l">
              <a:lnSpc>
                <a:spcPct val="90000"/>
              </a:lnSpc>
              <a:spcBef>
                <a:spcPts val="0"/>
              </a:spcBef>
              <a:spcAft>
                <a:spcPts val="0"/>
              </a:spcAft>
              <a:buSzPts val="440"/>
              <a:buNone/>
            </a:pPr>
            <a:r>
              <a:t/>
            </a:r>
            <a:endParaRPr b="1" sz="2040">
              <a:solidFill>
                <a:schemeClr val="lt1"/>
              </a:solidFill>
            </a:endParaRPr>
          </a:p>
          <a:p>
            <a:pPr indent="0" lvl="0" marL="0" rtl="0" algn="l">
              <a:lnSpc>
                <a:spcPct val="90000"/>
              </a:lnSpc>
              <a:spcBef>
                <a:spcPts val="0"/>
              </a:spcBef>
              <a:spcAft>
                <a:spcPts val="0"/>
              </a:spcAft>
              <a:buSzPts val="440"/>
              <a:buNone/>
            </a:pPr>
            <a:r>
              <a:rPr b="1" lang="en" sz="2040">
                <a:solidFill>
                  <a:schemeClr val="lt1"/>
                </a:solidFill>
              </a:rPr>
              <a:t>Ms. Hiruni Kegalle</a:t>
            </a:r>
            <a:endParaRPr b="1" sz="204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Precedence Graph</a:t>
            </a:r>
            <a:endParaRPr sz="2200"/>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2"/>
          <p:cNvSpPr txBox="1"/>
          <p:nvPr>
            <p:ph idx="4294967295" type="body"/>
          </p:nvPr>
        </p:nvSpPr>
        <p:spPr>
          <a:xfrm>
            <a:off x="290475" y="1626175"/>
            <a:ext cx="8520600" cy="2973300"/>
          </a:xfrm>
          <a:prstGeom prst="rect">
            <a:avLst/>
          </a:prstGeom>
        </p:spPr>
        <p:txBody>
          <a:bodyPr anchorCtr="0" anchor="t" bIns="91425" lIns="91425" spcFirstLastPara="1" rIns="91425" wrap="square" tIns="91425">
            <a:noAutofit/>
          </a:bodyPr>
          <a:lstStyle/>
          <a:p>
            <a:pPr indent="-318135" lvl="0" marL="457200" rtl="0" algn="just">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A simple and efficient method for determining conflict serializability of a schedule is construction of a directed graph called a precedence/conflict/ serializability graph.</a:t>
            </a:r>
            <a:endParaRPr sz="1410">
              <a:latin typeface="Merriweather"/>
              <a:ea typeface="Merriweather"/>
              <a:cs typeface="Merriweather"/>
              <a:sym typeface="Merriweather"/>
            </a:endParaRPr>
          </a:p>
          <a:p>
            <a:pPr indent="-318135" lvl="0" marL="457200" rtl="0" algn="just">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A precedence graph is a directed graph G = (N, E) that consists of a set of nodes N= {T1,T2,...,Tn } and a set of directed edges E= {e1, e2,...,em }.</a:t>
            </a:r>
            <a:endParaRPr sz="1410">
              <a:latin typeface="Merriweather"/>
              <a:ea typeface="Merriweather"/>
              <a:cs typeface="Merriweather"/>
              <a:sym typeface="Merriweather"/>
            </a:endParaRPr>
          </a:p>
          <a:p>
            <a:pPr indent="-318135" lvl="0" marL="457200" rtl="0" algn="just">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There is one node in the graph for each transaction T</a:t>
            </a:r>
            <a:r>
              <a:rPr baseline="-25000" lang="en" sz="1410">
                <a:latin typeface="Merriweather"/>
                <a:ea typeface="Merriweather"/>
                <a:cs typeface="Merriweather"/>
                <a:sym typeface="Merriweather"/>
              </a:rPr>
              <a:t> i </a:t>
            </a:r>
            <a:r>
              <a:rPr lang="en" sz="1410">
                <a:latin typeface="Merriweather"/>
                <a:ea typeface="Merriweather"/>
                <a:cs typeface="Merriweather"/>
                <a:sym typeface="Merriweather"/>
              </a:rPr>
              <a:t>in the schedule. </a:t>
            </a:r>
            <a:endParaRPr sz="1410">
              <a:latin typeface="Merriweather"/>
              <a:ea typeface="Merriweather"/>
              <a:cs typeface="Merriweather"/>
              <a:sym typeface="Merriweather"/>
            </a:endParaRPr>
          </a:p>
          <a:p>
            <a:pPr indent="-318135" lvl="0" marL="457200" rtl="0" algn="just">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Each edge e</a:t>
            </a:r>
            <a:r>
              <a:rPr baseline="-25000" lang="en" sz="1410">
                <a:latin typeface="Merriweather"/>
                <a:ea typeface="Merriweather"/>
                <a:cs typeface="Merriweather"/>
                <a:sym typeface="Merriweather"/>
              </a:rPr>
              <a:t>i</a:t>
            </a:r>
            <a:r>
              <a:rPr lang="en" sz="1410">
                <a:latin typeface="Merriweather"/>
                <a:ea typeface="Merriweather"/>
                <a:cs typeface="Merriweather"/>
                <a:sym typeface="Merriweather"/>
              </a:rPr>
              <a:t> in the graph is of the form (Tj→Tk ),1 ≤j≤n,1 ≤k ≤ n,where Tj is the starting node of ei and Tk is the ending node of ei.</a:t>
            </a:r>
            <a:endParaRPr sz="1410">
              <a:latin typeface="Merriweather"/>
              <a:ea typeface="Merriweather"/>
              <a:cs typeface="Merriweather"/>
              <a:sym typeface="Merriweather"/>
            </a:endParaRPr>
          </a:p>
          <a:p>
            <a:pPr indent="0" lvl="0" marL="457200" rtl="0" algn="just">
              <a:lnSpc>
                <a:spcPct val="150000"/>
              </a:lnSpc>
              <a:spcBef>
                <a:spcPts val="1200"/>
              </a:spcBef>
              <a:spcAft>
                <a:spcPts val="1200"/>
              </a:spcAft>
              <a:buNone/>
            </a:pPr>
            <a:r>
              <a:t/>
            </a:r>
            <a:endParaRPr sz="1410">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Algorithm</a:t>
            </a:r>
            <a:endParaRPr sz="2200"/>
          </a:p>
        </p:txBody>
      </p:sp>
      <p:sp>
        <p:nvSpPr>
          <p:cNvPr id="140" name="Google Shape;1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1" name="Google Shape;141;p23"/>
          <p:cNvPicPr preferRelativeResize="0"/>
          <p:nvPr/>
        </p:nvPicPr>
        <p:blipFill>
          <a:blip r:embed="rId3">
            <a:alphaModFix/>
          </a:blip>
          <a:stretch>
            <a:fillRect/>
          </a:stretch>
        </p:blipFill>
        <p:spPr>
          <a:xfrm>
            <a:off x="304800" y="1585000"/>
            <a:ext cx="8167657" cy="3259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Important</a:t>
            </a:r>
            <a:endParaRPr sz="2200"/>
          </a:p>
        </p:txBody>
      </p:sp>
      <p:sp>
        <p:nvSpPr>
          <p:cNvPr id="147" name="Google Shape;14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4"/>
          <p:cNvSpPr txBox="1"/>
          <p:nvPr>
            <p:ph idx="4294967295" type="body"/>
          </p:nvPr>
        </p:nvSpPr>
        <p:spPr>
          <a:xfrm>
            <a:off x="578200" y="1205025"/>
            <a:ext cx="8232900" cy="28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rPr lang="en" sz="1410">
                <a:latin typeface="Merriweather"/>
                <a:ea typeface="Merriweather"/>
                <a:cs typeface="Merriweather"/>
                <a:sym typeface="Merriweather"/>
              </a:rPr>
              <a:t>Several serial schedules can be equivalent to S if the precedence graph for S has no cycle.</a:t>
            </a:r>
            <a:endParaRPr sz="230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23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1- Precedence graph</a:t>
            </a:r>
            <a:endParaRPr sz="2200"/>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5"/>
          <p:cNvSpPr txBox="1"/>
          <p:nvPr>
            <p:ph idx="4294967295" type="body"/>
          </p:nvPr>
        </p:nvSpPr>
        <p:spPr>
          <a:xfrm>
            <a:off x="578200" y="1586025"/>
            <a:ext cx="8232900" cy="28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None/>
            </a:pPr>
            <a:r>
              <a:rPr lang="en" sz="1400">
                <a:latin typeface="Merriweather"/>
                <a:ea typeface="Merriweather"/>
                <a:cs typeface="Merriweather"/>
                <a:sym typeface="Merriweather"/>
              </a:rPr>
              <a:t>Draw precedence graph for each schedule. Two colors represent 2 transactions; T</a:t>
            </a:r>
            <a:r>
              <a:rPr baseline="-25000" lang="en" sz="1400">
                <a:latin typeface="Merriweather"/>
                <a:ea typeface="Merriweather"/>
                <a:cs typeface="Merriweather"/>
                <a:sym typeface="Merriweather"/>
              </a:rPr>
              <a:t>1</a:t>
            </a:r>
            <a:r>
              <a:rPr lang="en" sz="1400">
                <a:latin typeface="Merriweather"/>
                <a:ea typeface="Merriweather"/>
                <a:cs typeface="Merriweather"/>
                <a:sym typeface="Merriweather"/>
              </a:rPr>
              <a:t> in Blue and T</a:t>
            </a:r>
            <a:r>
              <a:rPr baseline="-25000" lang="en" sz="1400">
                <a:latin typeface="Merriweather"/>
                <a:ea typeface="Merriweather"/>
                <a:cs typeface="Merriweather"/>
                <a:sym typeface="Merriweather"/>
              </a:rPr>
              <a:t>2 </a:t>
            </a:r>
            <a:r>
              <a:rPr lang="en" sz="1400">
                <a:latin typeface="Merriweather"/>
                <a:ea typeface="Merriweather"/>
                <a:cs typeface="Merriweather"/>
                <a:sym typeface="Merriweather"/>
              </a:rPr>
              <a:t>in orange.</a:t>
            </a:r>
            <a:endParaRPr sz="1400">
              <a:latin typeface="Merriweather"/>
              <a:ea typeface="Merriweather"/>
              <a:cs typeface="Merriweather"/>
              <a:sym typeface="Merriweather"/>
            </a:endParaRPr>
          </a:p>
        </p:txBody>
      </p:sp>
      <p:pic>
        <p:nvPicPr>
          <p:cNvPr id="156" name="Google Shape;156;p25"/>
          <p:cNvPicPr preferRelativeResize="0"/>
          <p:nvPr/>
        </p:nvPicPr>
        <p:blipFill>
          <a:blip r:embed="rId3">
            <a:alphaModFix/>
          </a:blip>
          <a:stretch>
            <a:fillRect/>
          </a:stretch>
        </p:blipFill>
        <p:spPr>
          <a:xfrm>
            <a:off x="1046588" y="2180275"/>
            <a:ext cx="6886575" cy="2876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1 - Precedence graph</a:t>
            </a:r>
            <a:endParaRPr sz="2200"/>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3" name="Google Shape;163;p26"/>
          <p:cNvPicPr preferRelativeResize="0"/>
          <p:nvPr/>
        </p:nvPicPr>
        <p:blipFill rotWithShape="1">
          <a:blip r:embed="rId3">
            <a:alphaModFix/>
          </a:blip>
          <a:srcRect b="0" l="51068" r="24035" t="0"/>
          <a:stretch/>
        </p:blipFill>
        <p:spPr>
          <a:xfrm>
            <a:off x="471349" y="1670375"/>
            <a:ext cx="1714501" cy="2876550"/>
          </a:xfrm>
          <a:prstGeom prst="rect">
            <a:avLst/>
          </a:prstGeom>
          <a:noFill/>
          <a:ln>
            <a:noFill/>
          </a:ln>
        </p:spPr>
      </p:pic>
      <p:graphicFrame>
        <p:nvGraphicFramePr>
          <p:cNvPr id="164" name="Google Shape;164;p26"/>
          <p:cNvGraphicFramePr/>
          <p:nvPr/>
        </p:nvGraphicFramePr>
        <p:xfrm>
          <a:off x="2584550" y="1773450"/>
          <a:ext cx="3000000" cy="3000000"/>
        </p:xfrm>
        <a:graphic>
          <a:graphicData uri="http://schemas.openxmlformats.org/drawingml/2006/table">
            <a:tbl>
              <a:tblPr>
                <a:noFill/>
                <a:tableStyleId>{FF72A6A4-39AF-41F9-AE6D-FAA8765493B8}</a:tableStyleId>
              </a:tblPr>
              <a:tblGrid>
                <a:gridCol w="1178225"/>
                <a:gridCol w="1178225"/>
              </a:tblGrid>
              <a:tr h="396200">
                <a:tc>
                  <a:txBody>
                    <a:bodyPr/>
                    <a:lstStyle/>
                    <a:p>
                      <a:pPr indent="0" lvl="0" marL="0" rtl="0" algn="ctr">
                        <a:spcBef>
                          <a:spcPts val="0"/>
                        </a:spcBef>
                        <a:spcAft>
                          <a:spcPts val="0"/>
                        </a:spcAft>
                        <a:buNone/>
                      </a:pPr>
                      <a:r>
                        <a:rPr b="1" lang="en"/>
                        <a:t>T1</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a:t>T2</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1 - Precedence graph</a:t>
            </a:r>
            <a:endParaRPr sz="2200"/>
          </a:p>
        </p:txBody>
      </p:sp>
      <p:sp>
        <p:nvSpPr>
          <p:cNvPr id="170" name="Google Shape;17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7"/>
          <p:cNvPicPr preferRelativeResize="0"/>
          <p:nvPr/>
        </p:nvPicPr>
        <p:blipFill rotWithShape="1">
          <a:blip r:embed="rId3">
            <a:alphaModFix/>
          </a:blip>
          <a:srcRect b="0" l="51068" r="24035" t="0"/>
          <a:stretch/>
        </p:blipFill>
        <p:spPr>
          <a:xfrm>
            <a:off x="471349" y="1670375"/>
            <a:ext cx="1714501" cy="2876550"/>
          </a:xfrm>
          <a:prstGeom prst="rect">
            <a:avLst/>
          </a:prstGeom>
          <a:noFill/>
          <a:ln>
            <a:noFill/>
          </a:ln>
        </p:spPr>
      </p:pic>
      <p:graphicFrame>
        <p:nvGraphicFramePr>
          <p:cNvPr id="172" name="Google Shape;172;p27"/>
          <p:cNvGraphicFramePr/>
          <p:nvPr/>
        </p:nvGraphicFramePr>
        <p:xfrm>
          <a:off x="2584550" y="1773450"/>
          <a:ext cx="3000000" cy="3000000"/>
        </p:xfrm>
        <a:graphic>
          <a:graphicData uri="http://schemas.openxmlformats.org/drawingml/2006/table">
            <a:tbl>
              <a:tblPr>
                <a:noFill/>
                <a:tableStyleId>{FF72A6A4-39AF-41F9-AE6D-FAA8765493B8}</a:tableStyleId>
              </a:tblPr>
              <a:tblGrid>
                <a:gridCol w="1178225"/>
                <a:gridCol w="1178225"/>
              </a:tblGrid>
              <a:tr h="396200">
                <a:tc>
                  <a:txBody>
                    <a:bodyPr/>
                    <a:lstStyle/>
                    <a:p>
                      <a:pPr indent="0" lvl="0" marL="0" rtl="0" algn="ctr">
                        <a:spcBef>
                          <a:spcPts val="0"/>
                        </a:spcBef>
                        <a:spcAft>
                          <a:spcPts val="0"/>
                        </a:spcAft>
                        <a:buNone/>
                      </a:pPr>
                      <a:r>
                        <a:rPr b="1" lang="en"/>
                        <a:t>T1</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a:t>T2</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73" name="Google Shape;173;p27"/>
          <p:cNvSpPr/>
          <p:nvPr/>
        </p:nvSpPr>
        <p:spPr>
          <a:xfrm>
            <a:off x="5625125" y="2169650"/>
            <a:ext cx="862200" cy="710400"/>
          </a:xfrm>
          <a:prstGeom prst="ellipse">
            <a:avLst/>
          </a:prstGeom>
          <a:solidFill>
            <a:schemeClr val="lt1"/>
          </a:solidFill>
          <a:ln cap="flat" cmpd="sng" w="2857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T1</a:t>
            </a:r>
            <a:endParaRPr/>
          </a:p>
        </p:txBody>
      </p:sp>
      <p:sp>
        <p:nvSpPr>
          <p:cNvPr id="174" name="Google Shape;174;p27"/>
          <p:cNvSpPr/>
          <p:nvPr/>
        </p:nvSpPr>
        <p:spPr>
          <a:xfrm>
            <a:off x="7512550" y="2169650"/>
            <a:ext cx="862200" cy="710400"/>
          </a:xfrm>
          <a:prstGeom prst="ellipse">
            <a:avLst/>
          </a:prstGeom>
          <a:solidFill>
            <a:schemeClr val="lt1"/>
          </a:solid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T2</a:t>
            </a:r>
            <a:endParaRPr/>
          </a:p>
        </p:txBody>
      </p:sp>
      <p:cxnSp>
        <p:nvCxnSpPr>
          <p:cNvPr id="175" name="Google Shape;175;p27"/>
          <p:cNvCxnSpPr/>
          <p:nvPr/>
        </p:nvCxnSpPr>
        <p:spPr>
          <a:xfrm flipH="1">
            <a:off x="3479500" y="2777225"/>
            <a:ext cx="657000" cy="379800"/>
          </a:xfrm>
          <a:prstGeom prst="curvedConnector3">
            <a:avLst>
              <a:gd fmla="val 50000" name="adj1"/>
            </a:avLst>
          </a:prstGeom>
          <a:noFill/>
          <a:ln cap="flat" cmpd="sng" w="19050">
            <a:solidFill>
              <a:srgbClr val="FF0000"/>
            </a:solidFill>
            <a:prstDash val="solid"/>
            <a:round/>
            <a:headEnd len="med" w="med" type="none"/>
            <a:tailEnd len="med" w="med" type="triangle"/>
          </a:ln>
        </p:spPr>
      </p:cxnSp>
      <p:cxnSp>
        <p:nvCxnSpPr>
          <p:cNvPr id="176" name="Google Shape;176;p27"/>
          <p:cNvCxnSpPr/>
          <p:nvPr/>
        </p:nvCxnSpPr>
        <p:spPr>
          <a:xfrm flipH="1" rot="-5400000">
            <a:off x="3387100" y="3259700"/>
            <a:ext cx="759600" cy="698100"/>
          </a:xfrm>
          <a:prstGeom prst="curvedConnector3">
            <a:avLst>
              <a:gd fmla="val 50000" name="adj1"/>
            </a:avLst>
          </a:prstGeom>
          <a:noFill/>
          <a:ln cap="flat" cmpd="sng" w="19050">
            <a:solidFill>
              <a:srgbClr val="38761D"/>
            </a:solidFill>
            <a:prstDash val="solid"/>
            <a:round/>
            <a:headEnd len="med" w="med" type="none"/>
            <a:tailEnd len="med" w="med" type="triangle"/>
          </a:ln>
        </p:spPr>
      </p:cxnSp>
      <p:cxnSp>
        <p:nvCxnSpPr>
          <p:cNvPr id="177" name="Google Shape;177;p27"/>
          <p:cNvCxnSpPr>
            <a:endCxn id="174" idx="4"/>
          </p:cNvCxnSpPr>
          <p:nvPr/>
        </p:nvCxnSpPr>
        <p:spPr>
          <a:xfrm>
            <a:off x="6147250" y="2879450"/>
            <a:ext cx="1796400" cy="600"/>
          </a:xfrm>
          <a:prstGeom prst="curvedConnector4">
            <a:avLst>
              <a:gd fmla="val 4083" name="adj1"/>
              <a:gd fmla="val 39787500" name="adj2"/>
            </a:avLst>
          </a:prstGeom>
          <a:noFill/>
          <a:ln cap="flat" cmpd="sng" w="19050">
            <a:solidFill>
              <a:srgbClr val="38761D"/>
            </a:solidFill>
            <a:prstDash val="solid"/>
            <a:round/>
            <a:headEnd len="med" w="med" type="none"/>
            <a:tailEnd len="med" w="med" type="triangle"/>
          </a:ln>
        </p:spPr>
      </p:cxnSp>
      <p:cxnSp>
        <p:nvCxnSpPr>
          <p:cNvPr id="178" name="Google Shape;178;p27"/>
          <p:cNvCxnSpPr>
            <a:stCxn id="174" idx="7"/>
            <a:endCxn id="173" idx="0"/>
          </p:cNvCxnSpPr>
          <p:nvPr/>
        </p:nvCxnSpPr>
        <p:spPr>
          <a:xfrm flipH="1" rot="5400000">
            <a:off x="7100234" y="1125436"/>
            <a:ext cx="104100" cy="2192400"/>
          </a:xfrm>
          <a:prstGeom prst="curvedConnector3">
            <a:avLst>
              <a:gd fmla="val 328685" name="adj1"/>
            </a:avLst>
          </a:prstGeom>
          <a:noFill/>
          <a:ln cap="flat" cmpd="sng" w="19050">
            <a:solidFill>
              <a:srgbClr val="FF0000"/>
            </a:solidFill>
            <a:prstDash val="solid"/>
            <a:round/>
            <a:headEnd len="med" w="med" type="none"/>
            <a:tailEnd len="med" w="med" type="triangle"/>
          </a:ln>
        </p:spPr>
      </p:cxnSp>
      <p:sp>
        <p:nvSpPr>
          <p:cNvPr id="179" name="Google Shape;179;p27"/>
          <p:cNvSpPr txBox="1"/>
          <p:nvPr/>
        </p:nvSpPr>
        <p:spPr>
          <a:xfrm>
            <a:off x="6631250" y="3006275"/>
            <a:ext cx="6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latin typeface="Roboto"/>
                <a:ea typeface="Roboto"/>
                <a:cs typeface="Roboto"/>
                <a:sym typeface="Roboto"/>
              </a:rPr>
              <a:t>x</a:t>
            </a:r>
            <a:endParaRPr>
              <a:solidFill>
                <a:srgbClr val="38761D"/>
              </a:solidFill>
              <a:latin typeface="Roboto"/>
              <a:ea typeface="Roboto"/>
              <a:cs typeface="Roboto"/>
              <a:sym typeface="Roboto"/>
            </a:endParaRPr>
          </a:p>
        </p:txBody>
      </p:sp>
      <p:sp>
        <p:nvSpPr>
          <p:cNvPr id="180" name="Google Shape;180;p27"/>
          <p:cNvSpPr txBox="1"/>
          <p:nvPr/>
        </p:nvSpPr>
        <p:spPr>
          <a:xfrm>
            <a:off x="6631250" y="1594175"/>
            <a:ext cx="60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latin typeface="Roboto"/>
                <a:ea typeface="Roboto"/>
                <a:cs typeface="Roboto"/>
                <a:sym typeface="Roboto"/>
              </a:rPr>
              <a:t>x</a:t>
            </a:r>
            <a:endParaRPr>
              <a:solidFill>
                <a:srgbClr val="FF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1 - importance of properties</a:t>
            </a:r>
            <a:endParaRPr sz="2200"/>
          </a:p>
        </p:txBody>
      </p:sp>
      <p:sp>
        <p:nvSpPr>
          <p:cNvPr id="186" name="Google Shape;18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8"/>
          <p:cNvPicPr preferRelativeResize="0"/>
          <p:nvPr/>
        </p:nvPicPr>
        <p:blipFill>
          <a:blip r:embed="rId3">
            <a:alphaModFix/>
          </a:blip>
          <a:stretch>
            <a:fillRect/>
          </a:stretch>
        </p:blipFill>
        <p:spPr>
          <a:xfrm>
            <a:off x="612800" y="1364675"/>
            <a:ext cx="7375773" cy="3692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9"/>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 Precedence graph</a:t>
            </a:r>
            <a:endParaRPr sz="2200"/>
          </a:p>
        </p:txBody>
      </p:sp>
      <p:pic>
        <p:nvPicPr>
          <p:cNvPr id="194" name="Google Shape;194;p29"/>
          <p:cNvPicPr preferRelativeResize="0"/>
          <p:nvPr/>
        </p:nvPicPr>
        <p:blipFill>
          <a:blip r:embed="rId3">
            <a:alphaModFix/>
          </a:blip>
          <a:stretch>
            <a:fillRect/>
          </a:stretch>
        </p:blipFill>
        <p:spPr>
          <a:xfrm>
            <a:off x="952500" y="1728788"/>
            <a:ext cx="7239000" cy="244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0"/>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 Precedence graph</a:t>
            </a:r>
            <a:endParaRPr sz="2200"/>
          </a:p>
        </p:txBody>
      </p:sp>
      <p:sp>
        <p:nvSpPr>
          <p:cNvPr id="201" name="Google Shape;201;p30"/>
          <p:cNvSpPr txBox="1"/>
          <p:nvPr/>
        </p:nvSpPr>
        <p:spPr>
          <a:xfrm>
            <a:off x="327625" y="1558700"/>
            <a:ext cx="822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Merriweather"/>
                <a:ea typeface="Merriweather"/>
                <a:cs typeface="Merriweather"/>
                <a:sym typeface="Merriweather"/>
              </a:rPr>
              <a:t>Draw the serializable graph for the schedule E. Write the equivalent serial schedules if exist.</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202" name="Google Shape;202;p30"/>
          <p:cNvPicPr preferRelativeResize="0"/>
          <p:nvPr/>
        </p:nvPicPr>
        <p:blipFill>
          <a:blip r:embed="rId3">
            <a:alphaModFix/>
          </a:blip>
          <a:stretch>
            <a:fillRect/>
          </a:stretch>
        </p:blipFill>
        <p:spPr>
          <a:xfrm>
            <a:off x="1728503" y="1926950"/>
            <a:ext cx="5822297" cy="30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 Precedence graph</a:t>
            </a:r>
            <a:endParaRPr sz="2200"/>
          </a:p>
        </p:txBody>
      </p:sp>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31"/>
          <p:cNvSpPr txBox="1"/>
          <p:nvPr>
            <p:ph idx="4294967295" type="body"/>
          </p:nvPr>
        </p:nvSpPr>
        <p:spPr>
          <a:xfrm>
            <a:off x="5024000" y="2357200"/>
            <a:ext cx="3732300" cy="1487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latin typeface="Merriweather"/>
                <a:ea typeface="Merriweather"/>
                <a:cs typeface="Merriweather"/>
                <a:sym typeface="Merriweather"/>
              </a:rPr>
              <a:t>2 cycles</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Cycle X(T1 T2),Y(T2 T1)</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Cycle X(T1 T2),YZ (T2 T3),Y(T3 T1)</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rPr lang="en" sz="1400">
                <a:latin typeface="Merriweather"/>
                <a:ea typeface="Merriweather"/>
                <a:cs typeface="Merriweather"/>
                <a:sym typeface="Merriweather"/>
              </a:rPr>
              <a:t>No Equivalent serial schedules.</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pic>
        <p:nvPicPr>
          <p:cNvPr id="210" name="Google Shape;210;p31"/>
          <p:cNvPicPr preferRelativeResize="0"/>
          <p:nvPr/>
        </p:nvPicPr>
        <p:blipFill>
          <a:blip r:embed="rId3">
            <a:alphaModFix/>
          </a:blip>
          <a:stretch>
            <a:fillRect/>
          </a:stretch>
        </p:blipFill>
        <p:spPr>
          <a:xfrm>
            <a:off x="259888" y="1458713"/>
            <a:ext cx="4086225" cy="292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Serializability</a:t>
            </a:r>
            <a:endParaRPr sz="22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4"/>
          <p:cNvSpPr txBox="1"/>
          <p:nvPr/>
        </p:nvSpPr>
        <p:spPr>
          <a:xfrm>
            <a:off x="448650" y="1356275"/>
            <a:ext cx="7687800" cy="3309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When several concurrent transactions are trying to access the same data item, the instructions within these concurrent transactions must be ordered in some way so as there are no problem in accessing and releasing the shared data item.</a:t>
            </a:r>
            <a:endParaRPr>
              <a:solidFill>
                <a:schemeClr val="dk2"/>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Serializable schedule: A schedule S of n transactions is serializable if it is  equivalent to some serial schedule of the same n transactions.</a:t>
            </a:r>
            <a:endParaRPr>
              <a:solidFill>
                <a:schemeClr val="dk2"/>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Two types</a:t>
            </a:r>
            <a:endParaRPr>
              <a:solidFill>
                <a:schemeClr val="dk2"/>
              </a:solidFill>
              <a:latin typeface="Merriweather"/>
              <a:ea typeface="Merriweather"/>
              <a:cs typeface="Merriweather"/>
              <a:sym typeface="Merriweather"/>
            </a:endParaRPr>
          </a:p>
          <a:p>
            <a:pPr indent="-317500" lvl="1" marL="9144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Conflict Serializability</a:t>
            </a:r>
            <a:endParaRPr>
              <a:solidFill>
                <a:schemeClr val="dk2"/>
              </a:solidFill>
              <a:latin typeface="Merriweather"/>
              <a:ea typeface="Merriweather"/>
              <a:cs typeface="Merriweather"/>
              <a:sym typeface="Merriweather"/>
            </a:endParaRPr>
          </a:p>
          <a:p>
            <a:pPr indent="-317500" lvl="1" marL="9144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View Serializability</a:t>
            </a:r>
            <a:endParaRPr>
              <a:solidFill>
                <a:schemeClr val="dk2"/>
              </a:solidFill>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a:solidFill>
                <a:schemeClr val="dk2"/>
              </a:solidFill>
              <a:latin typeface="Merriweather"/>
              <a:ea typeface="Merriweather"/>
              <a:cs typeface="Merriweather"/>
              <a:sym typeface="Merriweather"/>
            </a:endParaRPr>
          </a:p>
          <a:p>
            <a:pPr indent="0" lvl="0" marL="0" rtl="0" algn="just">
              <a:spcBef>
                <a:spcPts val="0"/>
              </a:spcBef>
              <a:spcAft>
                <a:spcPts val="0"/>
              </a:spcAft>
              <a:buNone/>
            </a:pPr>
            <a:r>
              <a:t/>
            </a:r>
            <a:endParaRPr>
              <a:solidFill>
                <a:srgbClr val="9E9E9E"/>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 Precedence graph</a:t>
            </a:r>
            <a:endParaRPr sz="2200"/>
          </a:p>
        </p:txBody>
      </p:sp>
      <p:sp>
        <p:nvSpPr>
          <p:cNvPr id="216" name="Google Shape;21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32"/>
          <p:cNvPicPr preferRelativeResize="0"/>
          <p:nvPr/>
        </p:nvPicPr>
        <p:blipFill>
          <a:blip r:embed="rId3">
            <a:alphaModFix/>
          </a:blip>
          <a:stretch>
            <a:fillRect/>
          </a:stretch>
        </p:blipFill>
        <p:spPr>
          <a:xfrm>
            <a:off x="706800" y="1437325"/>
            <a:ext cx="7000875" cy="361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 Precedence graph</a:t>
            </a:r>
            <a:endParaRPr sz="2200"/>
          </a:p>
        </p:txBody>
      </p:sp>
      <p:sp>
        <p:nvSpPr>
          <p:cNvPr id="223" name="Google Shape;22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33"/>
          <p:cNvSpPr txBox="1"/>
          <p:nvPr>
            <p:ph idx="4294967295" type="body"/>
          </p:nvPr>
        </p:nvSpPr>
        <p:spPr>
          <a:xfrm>
            <a:off x="4572000" y="2357200"/>
            <a:ext cx="4184400" cy="14877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latin typeface="Merriweather"/>
                <a:ea typeface="Merriweather"/>
                <a:cs typeface="Merriweather"/>
                <a:sym typeface="Merriweather"/>
              </a:rPr>
              <a:t>No cycles</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rPr lang="en" sz="1400">
                <a:latin typeface="Merriweather"/>
                <a:ea typeface="Merriweather"/>
                <a:cs typeface="Merriweather"/>
                <a:sym typeface="Merriweather"/>
              </a:rPr>
              <a:t>Equivalent serial schedule is</a:t>
            </a:r>
            <a:r>
              <a:rPr b="1" lang="en" sz="1400">
                <a:latin typeface="Merriweather"/>
                <a:ea typeface="Merriweather"/>
                <a:cs typeface="Merriweather"/>
                <a:sym typeface="Merriweather"/>
              </a:rPr>
              <a:t> T3 -&gt; T1 -&gt;T2</a:t>
            </a:r>
            <a:endParaRPr b="1"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pic>
        <p:nvPicPr>
          <p:cNvPr id="225" name="Google Shape;225;p33"/>
          <p:cNvPicPr preferRelativeResize="0"/>
          <p:nvPr/>
        </p:nvPicPr>
        <p:blipFill>
          <a:blip r:embed="rId3">
            <a:alphaModFix/>
          </a:blip>
          <a:stretch>
            <a:fillRect/>
          </a:stretch>
        </p:blipFill>
        <p:spPr>
          <a:xfrm>
            <a:off x="49750" y="1986625"/>
            <a:ext cx="3990975" cy="2228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Practical Usage</a:t>
            </a:r>
            <a:endParaRPr sz="2200"/>
          </a:p>
        </p:txBody>
      </p:sp>
      <p:sp>
        <p:nvSpPr>
          <p:cNvPr id="231" name="Google Shape;23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34"/>
          <p:cNvSpPr txBox="1"/>
          <p:nvPr>
            <p:ph idx="4294967295" type="body"/>
          </p:nvPr>
        </p:nvSpPr>
        <p:spPr>
          <a:xfrm>
            <a:off x="578200" y="1624713"/>
            <a:ext cx="8232900" cy="2593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Usage of precedence graph is not practical in real DB</a:t>
            </a:r>
            <a:endParaRPr sz="1400">
              <a:latin typeface="Merriweather"/>
              <a:ea typeface="Merriweather"/>
              <a:cs typeface="Merriweather"/>
              <a:sym typeface="Merriweather"/>
            </a:endParaRPr>
          </a:p>
          <a:p>
            <a:pPr indent="-317500" lvl="1" marL="9144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Predicting the schedule is hard</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Protocols used to enforce serializable schedules: 2PL and time stamping</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b="1" sz="14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View Serializability</a:t>
            </a:r>
            <a:endParaRPr sz="2200"/>
          </a:p>
        </p:txBody>
      </p:sp>
      <p:sp>
        <p:nvSpPr>
          <p:cNvPr id="238" name="Google Shape;23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5"/>
          <p:cNvSpPr txBox="1"/>
          <p:nvPr>
            <p:ph idx="4294967295" type="body"/>
          </p:nvPr>
        </p:nvSpPr>
        <p:spPr>
          <a:xfrm>
            <a:off x="578200" y="1624713"/>
            <a:ext cx="8232900" cy="25938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Two schedules are view serializable, If the following rules are followed while creating the second schedule out of the first.</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Transactions T1 and T2 are being serialized to create two different schedules. S1 and S2 which we want to be View Equivalent and both T1 and T2 wants to access the same data item.</a:t>
            </a:r>
            <a:endParaRPr sz="1400">
              <a:latin typeface="Merriweather"/>
              <a:ea typeface="Merriweather"/>
              <a:cs typeface="Merriweather"/>
              <a:sym typeface="Merriweather"/>
            </a:endParaRPr>
          </a:p>
          <a:p>
            <a:pPr indent="0" lvl="0" marL="91440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View Serializability</a:t>
            </a:r>
            <a:endParaRPr sz="2200"/>
          </a:p>
        </p:txBody>
      </p:sp>
      <p:sp>
        <p:nvSpPr>
          <p:cNvPr id="245" name="Google Shape;24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6"/>
          <p:cNvSpPr txBox="1"/>
          <p:nvPr>
            <p:ph idx="4294967295" type="body"/>
          </p:nvPr>
        </p:nvSpPr>
        <p:spPr>
          <a:xfrm>
            <a:off x="578200" y="1624726"/>
            <a:ext cx="8232900" cy="28053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If in S1, T1 reads the initial value of the data item, then in S2 also, T1 should read the initial value of that same data item.</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If in S1, T1 writes a value in the data item which is read by T2, then in S2 also, T1 should write the value in the data item before T2 reads it.</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If in S1, T1 performs the final write operation on that data item, then in S2 also, T1 should perform the final write operation on that data item.</a:t>
            </a:r>
            <a:endParaRPr sz="1400">
              <a:latin typeface="Merriweather"/>
              <a:ea typeface="Merriweather"/>
              <a:cs typeface="Merriweather"/>
              <a:sym typeface="Merriweather"/>
            </a:endParaRPr>
          </a:p>
          <a:p>
            <a:pPr indent="0" lvl="0" marL="91440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Summary</a:t>
            </a:r>
            <a:endParaRPr sz="2200"/>
          </a:p>
        </p:txBody>
      </p:sp>
      <p:sp>
        <p:nvSpPr>
          <p:cNvPr id="252" name="Google Shape;25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7"/>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Merriweather"/>
                <a:ea typeface="Merriweather"/>
                <a:cs typeface="Merriweather"/>
                <a:sym typeface="Merriweather"/>
              </a:rPr>
              <a:t>Two schedules to become view serializable , the following 3 conditions should be satisfied.</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AutoNum type="arabicPeriod"/>
            </a:pPr>
            <a:r>
              <a:rPr lang="en" sz="1400">
                <a:latin typeface="Merriweather"/>
                <a:ea typeface="Merriweather"/>
                <a:cs typeface="Merriweather"/>
                <a:sym typeface="Merriweather"/>
              </a:rPr>
              <a:t>Initial Reads</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W-R Conflicts</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Final Writes</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A schedule S is said to be view serializable if it is view equivalent to a serial schedule.</a:t>
            </a:r>
            <a:endParaRPr sz="1400">
              <a:latin typeface="Merriweather"/>
              <a:ea typeface="Merriweather"/>
              <a:cs typeface="Merriweather"/>
              <a:sym typeface="Merriweather"/>
            </a:endParaRPr>
          </a:p>
          <a:p>
            <a:pPr indent="0" lvl="0" marL="0" rtl="0" algn="l">
              <a:lnSpc>
                <a:spcPct val="150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1- </a:t>
            </a:r>
            <a:r>
              <a:rPr lang="en" sz="2200"/>
              <a:t>View Serializability</a:t>
            </a:r>
            <a:endParaRPr sz="2200"/>
          </a:p>
        </p:txBody>
      </p:sp>
      <p:sp>
        <p:nvSpPr>
          <p:cNvPr id="259" name="Google Shape;25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0" name="Google Shape;260;p38"/>
          <p:cNvGraphicFramePr/>
          <p:nvPr/>
        </p:nvGraphicFramePr>
        <p:xfrm>
          <a:off x="311725" y="1945900"/>
          <a:ext cx="3000000" cy="3000000"/>
        </p:xfrm>
        <a:graphic>
          <a:graphicData uri="http://schemas.openxmlformats.org/drawingml/2006/table">
            <a:tbl>
              <a:tblPr>
                <a:noFill/>
                <a:tableStyleId>{FF72A6A4-39AF-41F9-AE6D-FAA8765493B8}</a:tableStyleId>
              </a:tblPr>
              <a:tblGrid>
                <a:gridCol w="1071650"/>
                <a:gridCol w="1071650"/>
                <a:gridCol w="1071650"/>
              </a:tblGrid>
              <a:tr h="396200">
                <a:tc>
                  <a:txBody>
                    <a:bodyPr/>
                    <a:lstStyle/>
                    <a:p>
                      <a:pPr indent="0" lvl="0" marL="0" rtl="0" algn="ctr">
                        <a:spcBef>
                          <a:spcPts val="0"/>
                        </a:spcBef>
                        <a:spcAft>
                          <a:spcPts val="0"/>
                        </a:spcAft>
                        <a:buNone/>
                      </a:pPr>
                      <a:r>
                        <a:rPr lang="en"/>
                        <a:t>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T2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61" name="Google Shape;261;p38"/>
          <p:cNvGraphicFramePr/>
          <p:nvPr/>
        </p:nvGraphicFramePr>
        <p:xfrm>
          <a:off x="5094900" y="2051300"/>
          <a:ext cx="3000000" cy="3000000"/>
        </p:xfrm>
        <a:graphic>
          <a:graphicData uri="http://schemas.openxmlformats.org/drawingml/2006/table">
            <a:tbl>
              <a:tblPr>
                <a:noFill/>
                <a:tableStyleId>{FF72A6A4-39AF-41F9-AE6D-FAA8765493B8}</a:tableStyleId>
              </a:tblPr>
              <a:tblGrid>
                <a:gridCol w="1071650"/>
                <a:gridCol w="1071650"/>
                <a:gridCol w="1071650"/>
              </a:tblGrid>
              <a:tr h="396200">
                <a:tc>
                  <a:txBody>
                    <a:bodyPr/>
                    <a:lstStyle/>
                    <a:p>
                      <a:pPr indent="0" lvl="0" marL="0" rtl="0" algn="l">
                        <a:spcBef>
                          <a:spcPts val="0"/>
                        </a:spcBef>
                        <a:spcAft>
                          <a:spcPts val="0"/>
                        </a:spcAft>
                        <a:buNone/>
                      </a:pPr>
                      <a:r>
                        <a:rPr lang="en"/>
                        <a:t>T2</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T3</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a:t>T1</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62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62" name="Google Shape;262;p38"/>
          <p:cNvSpPr/>
          <p:nvPr/>
        </p:nvSpPr>
        <p:spPr>
          <a:xfrm>
            <a:off x="3664800" y="2856600"/>
            <a:ext cx="1280700" cy="623700"/>
          </a:xfrm>
          <a:prstGeom prst="rightArrow">
            <a:avLst>
              <a:gd fmla="val 50000" name="adj1"/>
              <a:gd fmla="val 5000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2- View Serializability</a:t>
            </a:r>
            <a:endParaRPr sz="2200"/>
          </a:p>
        </p:txBody>
      </p:sp>
      <p:sp>
        <p:nvSpPr>
          <p:cNvPr id="268" name="Google Shape;26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69" name="Google Shape;269;p39"/>
          <p:cNvGraphicFramePr/>
          <p:nvPr/>
        </p:nvGraphicFramePr>
        <p:xfrm>
          <a:off x="1640300" y="1510375"/>
          <a:ext cx="3000000" cy="3000000"/>
        </p:xfrm>
        <a:graphic>
          <a:graphicData uri="http://schemas.openxmlformats.org/drawingml/2006/table">
            <a:tbl>
              <a:tblPr>
                <a:noFill/>
                <a:tableStyleId>{FF72A6A4-39AF-41F9-AE6D-FAA8765493B8}</a:tableStyleId>
              </a:tblPr>
              <a:tblGrid>
                <a:gridCol w="706575"/>
                <a:gridCol w="706575"/>
                <a:gridCol w="706575"/>
              </a:tblGrid>
              <a:tr h="394050">
                <a:tc>
                  <a:txBody>
                    <a:bodyPr/>
                    <a:lstStyle/>
                    <a:p>
                      <a:pPr indent="0" lvl="0" marL="0" rtl="0" algn="ctr">
                        <a:spcBef>
                          <a:spcPts val="0"/>
                        </a:spcBef>
                        <a:spcAft>
                          <a:spcPts val="0"/>
                        </a:spcAft>
                        <a:buNone/>
                      </a:pPr>
                      <a:r>
                        <a:rPr b="1" lang="en" sz="1200"/>
                        <a:t>T1</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200"/>
                        <a:t>T2</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200"/>
                        <a:t>T3</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R(b)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W(a)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l">
                        <a:spcBef>
                          <a:spcPts val="0"/>
                        </a:spcBef>
                        <a:spcAft>
                          <a:spcPts val="0"/>
                        </a:spcAft>
                        <a:buNone/>
                      </a:pPr>
                      <a:r>
                        <a:rPr lang="en" sz="1200"/>
                        <a:t>R(a)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t>R(a)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l">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94050">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270" name="Google Shape;270;p39"/>
          <p:cNvGraphicFramePr/>
          <p:nvPr/>
        </p:nvGraphicFramePr>
        <p:xfrm>
          <a:off x="4709700" y="1623560"/>
          <a:ext cx="3000000" cy="3000000"/>
        </p:xfrm>
        <a:graphic>
          <a:graphicData uri="http://schemas.openxmlformats.org/drawingml/2006/table">
            <a:tbl>
              <a:tblPr>
                <a:noFill/>
                <a:tableStyleId>{FF72A6A4-39AF-41F9-AE6D-FAA8765493B8}</a:tableStyleId>
              </a:tblPr>
              <a:tblGrid>
                <a:gridCol w="804975"/>
                <a:gridCol w="804975"/>
                <a:gridCol w="804975"/>
              </a:tblGrid>
              <a:tr h="381475">
                <a:tc>
                  <a:txBody>
                    <a:bodyPr/>
                    <a:lstStyle/>
                    <a:p>
                      <a:pPr indent="0" lvl="0" marL="0" rtl="0" algn="ctr">
                        <a:spcBef>
                          <a:spcPts val="0"/>
                        </a:spcBef>
                        <a:spcAft>
                          <a:spcPts val="0"/>
                        </a:spcAft>
                        <a:buNone/>
                      </a:pPr>
                      <a:r>
                        <a:rPr b="1" lang="en" sz="1200"/>
                        <a:t>T1</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200"/>
                        <a:t>T2</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200"/>
                        <a:t>T3</a:t>
                      </a:r>
                      <a:endParaRPr b="1"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R(b)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W(a)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rPr lang="en" sz="1200"/>
                        <a:t>R(a)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ctr">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R(a)</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381475">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t>W(b)</a:t>
                      </a:r>
                      <a:endParaRPr sz="1200"/>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271" name="Google Shape;271;p39"/>
          <p:cNvSpPr txBox="1"/>
          <p:nvPr/>
        </p:nvSpPr>
        <p:spPr>
          <a:xfrm>
            <a:off x="1091600" y="1904425"/>
            <a:ext cx="54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S1</a:t>
            </a:r>
            <a:endParaRPr>
              <a:latin typeface="Roboto"/>
              <a:ea typeface="Roboto"/>
              <a:cs typeface="Roboto"/>
              <a:sym typeface="Roboto"/>
            </a:endParaRPr>
          </a:p>
        </p:txBody>
      </p:sp>
      <p:sp>
        <p:nvSpPr>
          <p:cNvPr id="272" name="Google Shape;272;p39"/>
          <p:cNvSpPr txBox="1"/>
          <p:nvPr/>
        </p:nvSpPr>
        <p:spPr>
          <a:xfrm>
            <a:off x="4153500" y="1904425"/>
            <a:ext cx="47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S2</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Question</a:t>
            </a:r>
            <a:endParaRPr sz="2200"/>
          </a:p>
        </p:txBody>
      </p:sp>
      <p:sp>
        <p:nvSpPr>
          <p:cNvPr id="278" name="Google Shape;278;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0"/>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latin typeface="Merriweather"/>
                <a:ea typeface="Merriweather"/>
                <a:cs typeface="Merriweather"/>
                <a:sym typeface="Merriweather"/>
              </a:rPr>
              <a:t>S: R1(X), W2(X), W1(X), W3(X), C1, C2, C3</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rPr lang="en" sz="1400">
                <a:latin typeface="Merriweather"/>
                <a:ea typeface="Merriweather"/>
                <a:cs typeface="Merriweather"/>
                <a:sym typeface="Merriweather"/>
              </a:rPr>
              <a:t>Is S View serializable?</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rPr lang="en" sz="1400">
                <a:latin typeface="Merriweather"/>
                <a:ea typeface="Merriweather"/>
                <a:cs typeface="Merriweather"/>
                <a:sym typeface="Merriweather"/>
              </a:rPr>
              <a:t>Is S Conflict serializable?</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Summary</a:t>
            </a:r>
            <a:endParaRPr sz="2200"/>
          </a:p>
        </p:txBody>
      </p:sp>
      <p:sp>
        <p:nvSpPr>
          <p:cNvPr id="285" name="Google Shape;28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1"/>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latin typeface="Merriweather"/>
                <a:ea typeface="Merriweather"/>
                <a:cs typeface="Merriweather"/>
                <a:sym typeface="Merriweather"/>
              </a:rPr>
              <a:t>Any schedule that is conflict-serializable is also view-serializable, but not necessarily the opposite.</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
        <p:nvSpPr>
          <p:cNvPr id="287" name="Google Shape;287;p41"/>
          <p:cNvSpPr/>
          <p:nvPr/>
        </p:nvSpPr>
        <p:spPr>
          <a:xfrm>
            <a:off x="1740675" y="2182875"/>
            <a:ext cx="5403600" cy="2713200"/>
          </a:xfrm>
          <a:prstGeom prst="roundRect">
            <a:avLst>
              <a:gd fmla="val 16667" name="adj"/>
            </a:avLst>
          </a:prstGeom>
          <a:solidFill>
            <a:srgbClr val="9FC5E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p:nvPr/>
        </p:nvSpPr>
        <p:spPr>
          <a:xfrm>
            <a:off x="2552350" y="2748375"/>
            <a:ext cx="3669000" cy="2019000"/>
          </a:xfrm>
          <a:prstGeom prst="roundRect">
            <a:avLst>
              <a:gd fmla="val 16667" name="adj"/>
            </a:avLst>
          </a:prstGeom>
          <a:solidFill>
            <a:srgbClr val="9FC5E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41"/>
          <p:cNvSpPr/>
          <p:nvPr/>
        </p:nvSpPr>
        <p:spPr>
          <a:xfrm>
            <a:off x="3213350" y="3529375"/>
            <a:ext cx="2269500" cy="1003500"/>
          </a:xfrm>
          <a:prstGeom prst="roundRect">
            <a:avLst>
              <a:gd fmla="val 16667" name="adj"/>
            </a:avLst>
          </a:prstGeom>
          <a:solidFill>
            <a:srgbClr val="9FC5E8"/>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1"/>
          <p:cNvSpPr txBox="1"/>
          <p:nvPr/>
        </p:nvSpPr>
        <p:spPr>
          <a:xfrm>
            <a:off x="2377075" y="2249875"/>
            <a:ext cx="20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Schedules</a:t>
            </a:r>
            <a:endParaRPr b="1">
              <a:latin typeface="Merriweather"/>
              <a:ea typeface="Merriweather"/>
              <a:cs typeface="Merriweather"/>
              <a:sym typeface="Merriweather"/>
            </a:endParaRPr>
          </a:p>
        </p:txBody>
      </p:sp>
      <p:sp>
        <p:nvSpPr>
          <p:cNvPr id="291" name="Google Shape;291;p41"/>
          <p:cNvSpPr txBox="1"/>
          <p:nvPr/>
        </p:nvSpPr>
        <p:spPr>
          <a:xfrm>
            <a:off x="2964900" y="2889625"/>
            <a:ext cx="20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View Serializable</a:t>
            </a:r>
            <a:endParaRPr b="1">
              <a:latin typeface="Merriweather"/>
              <a:ea typeface="Merriweather"/>
              <a:cs typeface="Merriweather"/>
              <a:sym typeface="Merriweather"/>
            </a:endParaRPr>
          </a:p>
        </p:txBody>
      </p:sp>
      <p:sp>
        <p:nvSpPr>
          <p:cNvPr id="292" name="Google Shape;292;p41"/>
          <p:cNvSpPr txBox="1"/>
          <p:nvPr/>
        </p:nvSpPr>
        <p:spPr>
          <a:xfrm>
            <a:off x="3337700" y="3775325"/>
            <a:ext cx="202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Conflict</a:t>
            </a:r>
            <a:r>
              <a:rPr b="1" lang="en">
                <a:latin typeface="Merriweather"/>
                <a:ea typeface="Merriweather"/>
                <a:cs typeface="Merriweather"/>
                <a:sym typeface="Merriweather"/>
              </a:rPr>
              <a:t> Serializable</a:t>
            </a:r>
            <a:endParaRPr b="1">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 Equivalent Schedule</a:t>
            </a:r>
            <a:endParaRPr sz="2200"/>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5"/>
          <p:cNvSpPr txBox="1"/>
          <p:nvPr>
            <p:ph idx="4294967295" type="body"/>
          </p:nvPr>
        </p:nvSpPr>
        <p:spPr>
          <a:xfrm>
            <a:off x="290475" y="1626175"/>
            <a:ext cx="8520600" cy="2973300"/>
          </a:xfrm>
          <a:prstGeom prst="rect">
            <a:avLst/>
          </a:prstGeom>
        </p:spPr>
        <p:txBody>
          <a:bodyPr anchorCtr="0" anchor="t" bIns="91425" lIns="91425" spcFirstLastPara="1" rIns="91425" wrap="square" tIns="91425">
            <a:noAutofit/>
          </a:bodyPr>
          <a:lstStyle/>
          <a:p>
            <a:pPr indent="-318135" lvl="0" marL="457200" rtl="0" algn="l">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If they produce the same final state of the database</a:t>
            </a:r>
            <a:endParaRPr sz="141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10">
                <a:latin typeface="Merriweather"/>
                <a:ea typeface="Merriweather"/>
                <a:cs typeface="Merriweather"/>
                <a:sym typeface="Merriweather"/>
              </a:rPr>
              <a:t>Ex: X=100 </a:t>
            </a:r>
            <a:endParaRPr sz="141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1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1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10">
              <a:latin typeface="Merriweather"/>
              <a:ea typeface="Merriweather"/>
              <a:cs typeface="Merriweather"/>
              <a:sym typeface="Merriweather"/>
            </a:endParaRPr>
          </a:p>
          <a:p>
            <a:pPr indent="-318135" lvl="0" marL="457200" rtl="0" algn="l">
              <a:lnSpc>
                <a:spcPct val="150000"/>
              </a:lnSpc>
              <a:spcBef>
                <a:spcPts val="1200"/>
              </a:spcBef>
              <a:spcAft>
                <a:spcPts val="0"/>
              </a:spcAft>
              <a:buSzPts val="1410"/>
              <a:buFont typeface="Merriweather"/>
              <a:buChar char="➢"/>
            </a:pPr>
            <a:r>
              <a:rPr lang="en" sz="1410">
                <a:latin typeface="Merriweather"/>
                <a:ea typeface="Merriweather"/>
                <a:cs typeface="Merriweather"/>
                <a:sym typeface="Merriweather"/>
              </a:rPr>
              <a:t>Result equivalent is not a good measure but conflict and view equivalent.</a:t>
            </a:r>
            <a:endParaRPr sz="141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1410">
              <a:latin typeface="Merriweather"/>
              <a:ea typeface="Merriweather"/>
              <a:cs typeface="Merriweather"/>
              <a:sym typeface="Merriweather"/>
            </a:endParaRPr>
          </a:p>
          <a:p>
            <a:pPr indent="0" lvl="0" marL="457200" rtl="0" algn="l">
              <a:lnSpc>
                <a:spcPct val="150000"/>
              </a:lnSpc>
              <a:spcBef>
                <a:spcPts val="1200"/>
              </a:spcBef>
              <a:spcAft>
                <a:spcPts val="1200"/>
              </a:spcAft>
              <a:buNone/>
            </a:pPr>
            <a:r>
              <a:t/>
            </a:r>
            <a:endParaRPr sz="1410">
              <a:latin typeface="Merriweather"/>
              <a:ea typeface="Merriweather"/>
              <a:cs typeface="Merriweather"/>
              <a:sym typeface="Merriweather"/>
            </a:endParaRPr>
          </a:p>
        </p:txBody>
      </p:sp>
      <p:graphicFrame>
        <p:nvGraphicFramePr>
          <p:cNvPr id="80" name="Google Shape;80;p15"/>
          <p:cNvGraphicFramePr/>
          <p:nvPr/>
        </p:nvGraphicFramePr>
        <p:xfrm>
          <a:off x="1192875" y="2642450"/>
          <a:ext cx="3000000" cy="3000000"/>
        </p:xfrm>
        <a:graphic>
          <a:graphicData uri="http://schemas.openxmlformats.org/drawingml/2006/table">
            <a:tbl>
              <a:tblPr>
                <a:noFill/>
                <a:tableStyleId>{FF72A6A4-39AF-41F9-AE6D-FAA8765493B8}</a:tableStyleId>
              </a:tblPr>
              <a:tblGrid>
                <a:gridCol w="1934900"/>
              </a:tblGrid>
              <a:tr h="396200">
                <a:tc>
                  <a:txBody>
                    <a:bodyPr/>
                    <a:lstStyle/>
                    <a:p>
                      <a:pPr indent="0" lvl="0" marL="0" rtl="0" algn="ctr">
                        <a:spcBef>
                          <a:spcPts val="0"/>
                        </a:spcBef>
                        <a:spcAft>
                          <a:spcPts val="0"/>
                        </a:spcAft>
                        <a:buNone/>
                      </a:pPr>
                      <a:r>
                        <a:rPr lang="en">
                          <a:latin typeface="Calibri"/>
                          <a:ea typeface="Calibri"/>
                          <a:cs typeface="Calibri"/>
                          <a:sym typeface="Calibri"/>
                        </a:rPr>
                        <a:t>S1</a:t>
                      </a:r>
                      <a:endParaRPr>
                        <a:latin typeface="Calibri"/>
                        <a:ea typeface="Calibri"/>
                        <a:cs typeface="Calibri"/>
                        <a:sym typeface="Calibri"/>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latin typeface="Calibri"/>
                          <a:ea typeface="Calibri"/>
                          <a:cs typeface="Calibri"/>
                          <a:sym typeface="Calibri"/>
                        </a:rPr>
                        <a:t>Read_item (X);</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 = X + 10;</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Write_item (X)</a:t>
                      </a:r>
                      <a:endParaRPr>
                        <a:latin typeface="Calibri"/>
                        <a:ea typeface="Calibri"/>
                        <a:cs typeface="Calibri"/>
                        <a:sym typeface="Calibri"/>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81" name="Google Shape;81;p15"/>
          <p:cNvGraphicFramePr/>
          <p:nvPr/>
        </p:nvGraphicFramePr>
        <p:xfrm>
          <a:off x="5318400" y="2642450"/>
          <a:ext cx="3000000" cy="3000000"/>
        </p:xfrm>
        <a:graphic>
          <a:graphicData uri="http://schemas.openxmlformats.org/drawingml/2006/table">
            <a:tbl>
              <a:tblPr>
                <a:noFill/>
                <a:tableStyleId>{FF72A6A4-39AF-41F9-AE6D-FAA8765493B8}</a:tableStyleId>
              </a:tblPr>
              <a:tblGrid>
                <a:gridCol w="1934900"/>
              </a:tblGrid>
              <a:tr h="396200">
                <a:tc>
                  <a:txBody>
                    <a:bodyPr/>
                    <a:lstStyle/>
                    <a:p>
                      <a:pPr indent="0" lvl="0" marL="0" rtl="0" algn="ctr">
                        <a:spcBef>
                          <a:spcPts val="0"/>
                        </a:spcBef>
                        <a:spcAft>
                          <a:spcPts val="0"/>
                        </a:spcAft>
                        <a:buNone/>
                      </a:pPr>
                      <a:r>
                        <a:rPr lang="en">
                          <a:latin typeface="Calibri"/>
                          <a:ea typeface="Calibri"/>
                          <a:cs typeface="Calibri"/>
                          <a:sym typeface="Calibri"/>
                        </a:rPr>
                        <a:t>S2</a:t>
                      </a:r>
                      <a:endParaRPr>
                        <a:latin typeface="Calibri"/>
                        <a:ea typeface="Calibri"/>
                        <a:cs typeface="Calibri"/>
                        <a:sym typeface="Calibri"/>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609575">
                <a:tc>
                  <a:txBody>
                    <a:bodyPr/>
                    <a:lstStyle/>
                    <a:p>
                      <a:pPr indent="0" lvl="0" marL="0" rtl="0" algn="l">
                        <a:spcBef>
                          <a:spcPts val="0"/>
                        </a:spcBef>
                        <a:spcAft>
                          <a:spcPts val="0"/>
                        </a:spcAft>
                        <a:buNone/>
                      </a:pPr>
                      <a:r>
                        <a:rPr lang="en">
                          <a:latin typeface="Calibri"/>
                          <a:ea typeface="Calibri"/>
                          <a:cs typeface="Calibri"/>
                          <a:sym typeface="Calibri"/>
                        </a:rPr>
                        <a:t>Read_item (X);</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X = X * 1.1;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Write_item (X)</a:t>
                      </a:r>
                      <a:endParaRPr>
                        <a:latin typeface="Calibri"/>
                        <a:ea typeface="Calibri"/>
                        <a:cs typeface="Calibri"/>
                        <a:sym typeface="Calibri"/>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311675" y="798600"/>
            <a:ext cx="8412300" cy="354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7300"/>
              <a:t>Assignment 01</a:t>
            </a:r>
            <a:endParaRPr sz="7300"/>
          </a:p>
        </p:txBody>
      </p:sp>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accent1"/>
                </a:solidFill>
              </a:rPr>
              <a:t>‹#›</a:t>
            </a:fld>
            <a:endParaRPr>
              <a:solidFill>
                <a:schemeClr val="accent1"/>
              </a:solidFill>
            </a:endParaRPr>
          </a:p>
        </p:txBody>
      </p:sp>
      <p:sp>
        <p:nvSpPr>
          <p:cNvPr id="299" name="Google Shape;299;p42"/>
          <p:cNvSpPr txBox="1"/>
          <p:nvPr/>
        </p:nvSpPr>
        <p:spPr>
          <a:xfrm>
            <a:off x="1110825" y="3373125"/>
            <a:ext cx="375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Will be uploaded into VLE : Date?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Lecture: Next week?</a:t>
            </a:r>
            <a:endParaRPr>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623325" y="1467875"/>
            <a:ext cx="8397900" cy="1377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8600"/>
              <a:t>Thank you...</a:t>
            </a:r>
            <a:endParaRPr sz="8600"/>
          </a:p>
        </p:txBody>
      </p:sp>
      <p:sp>
        <p:nvSpPr>
          <p:cNvPr id="305" name="Google Shape;30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Conflict Equivalent</a:t>
            </a:r>
            <a:endParaRPr sz="2200"/>
          </a:p>
        </p:txBody>
      </p:sp>
      <p:sp>
        <p:nvSpPr>
          <p:cNvPr id="87" name="Google Shape;8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471375" y="1914850"/>
            <a:ext cx="7935900" cy="23826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The schedules S1 and S2 are said to be conflict-equivalent if the following two conditions are satisfied:</a:t>
            </a:r>
            <a:endParaRPr>
              <a:solidFill>
                <a:schemeClr val="dk2"/>
              </a:solidFill>
              <a:latin typeface="Merriweather"/>
              <a:ea typeface="Merriweather"/>
              <a:cs typeface="Merriweather"/>
              <a:sym typeface="Merriweather"/>
            </a:endParaRPr>
          </a:p>
          <a:p>
            <a:pPr indent="0" lvl="0" marL="45720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Both schedules S1 and S2 involve the same set of transactions (including ordering of actions within each transaction).</a:t>
            </a:r>
            <a:endParaRPr>
              <a:solidFill>
                <a:schemeClr val="dk2"/>
              </a:solidFill>
              <a:latin typeface="Merriweather"/>
              <a:ea typeface="Merriweather"/>
              <a:cs typeface="Merriweather"/>
              <a:sym typeface="Merriweather"/>
            </a:endParaRPr>
          </a:p>
          <a:p>
            <a:pPr indent="0" lvl="0" marL="91440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317500" lvl="1" marL="9144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Both schedules have same set of conflicting operations. The order of any two conflicting operations is the same in both schedules.</a:t>
            </a:r>
            <a:endParaRPr>
              <a:solidFill>
                <a:schemeClr val="dk2"/>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Conflicting Actions</a:t>
            </a:r>
            <a:endParaRPr sz="2200"/>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7"/>
          <p:cNvSpPr txBox="1"/>
          <p:nvPr/>
        </p:nvSpPr>
        <p:spPr>
          <a:xfrm>
            <a:off x="471375" y="1668450"/>
            <a:ext cx="7935900" cy="31245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Two operations in a schedule are said to conflict if they satisfy all three of the following conditions:</a:t>
            </a:r>
            <a:endParaRPr>
              <a:solidFill>
                <a:schemeClr val="dk2"/>
              </a:solidFill>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a:solidFill>
                  <a:schemeClr val="dk2"/>
                </a:solidFill>
                <a:latin typeface="Merriweather"/>
                <a:ea typeface="Merriweather"/>
                <a:cs typeface="Merriweather"/>
                <a:sym typeface="Merriweather"/>
              </a:rPr>
              <a:t>(1) They belong to different transactions;</a:t>
            </a:r>
            <a:endParaRPr>
              <a:solidFill>
                <a:schemeClr val="dk2"/>
              </a:solidFill>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a:solidFill>
                  <a:schemeClr val="dk2"/>
                </a:solidFill>
                <a:latin typeface="Merriweather"/>
                <a:ea typeface="Merriweather"/>
                <a:cs typeface="Merriweather"/>
                <a:sym typeface="Merriweather"/>
              </a:rPr>
              <a:t>(2) They access the same item X; and</a:t>
            </a:r>
            <a:endParaRPr>
              <a:solidFill>
                <a:schemeClr val="dk2"/>
              </a:solidFill>
              <a:latin typeface="Merriweather"/>
              <a:ea typeface="Merriweather"/>
              <a:cs typeface="Merriweather"/>
              <a:sym typeface="Merriweather"/>
            </a:endParaRPr>
          </a:p>
          <a:p>
            <a:pPr indent="0" lvl="0" marL="457200" rtl="0" algn="l">
              <a:lnSpc>
                <a:spcPct val="150000"/>
              </a:lnSpc>
              <a:spcBef>
                <a:spcPts val="0"/>
              </a:spcBef>
              <a:spcAft>
                <a:spcPts val="0"/>
              </a:spcAft>
              <a:buNone/>
            </a:pPr>
            <a:r>
              <a:rPr lang="en">
                <a:solidFill>
                  <a:schemeClr val="dk2"/>
                </a:solidFill>
                <a:latin typeface="Merriweather"/>
                <a:ea typeface="Merriweather"/>
                <a:cs typeface="Merriweather"/>
                <a:sym typeface="Merriweather"/>
              </a:rPr>
              <a:t>(3) At least one of the operations is a write_item(X).</a:t>
            </a:r>
            <a:endParaRPr>
              <a:solidFill>
                <a:schemeClr val="dk2"/>
              </a:solidFill>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200">
              <a:solidFill>
                <a:schemeClr val="dk2"/>
              </a:solidFill>
              <a:latin typeface="Merriweather"/>
              <a:ea typeface="Merriweather"/>
              <a:cs typeface="Merriweather"/>
              <a:sym typeface="Merriweather"/>
            </a:endParaRPr>
          </a:p>
          <a:p>
            <a:pPr indent="0" lvl="0" marL="0" rtl="0" algn="ctr">
              <a:lnSpc>
                <a:spcPct val="150000"/>
              </a:lnSpc>
              <a:spcBef>
                <a:spcPts val="0"/>
              </a:spcBef>
              <a:spcAft>
                <a:spcPts val="0"/>
              </a:spcAft>
              <a:buNone/>
            </a:pPr>
            <a:r>
              <a:rPr lang="en" sz="1200">
                <a:solidFill>
                  <a:srgbClr val="38761D"/>
                </a:solidFill>
                <a:latin typeface="Merriweather"/>
                <a:ea typeface="Merriweather"/>
                <a:cs typeface="Merriweather"/>
                <a:sym typeface="Merriweather"/>
              </a:rPr>
              <a:t>R</a:t>
            </a:r>
            <a:r>
              <a:rPr baseline="-25000" lang="en" sz="1200">
                <a:solidFill>
                  <a:srgbClr val="38761D"/>
                </a:solidFill>
                <a:latin typeface="Merriweather"/>
                <a:ea typeface="Merriweather"/>
                <a:cs typeface="Merriweather"/>
                <a:sym typeface="Merriweather"/>
              </a:rPr>
              <a:t>1</a:t>
            </a:r>
            <a:r>
              <a:rPr lang="en" sz="1200">
                <a:solidFill>
                  <a:srgbClr val="38761D"/>
                </a:solidFill>
                <a:latin typeface="Merriweather"/>
                <a:ea typeface="Merriweather"/>
                <a:cs typeface="Merriweather"/>
                <a:sym typeface="Merriweather"/>
              </a:rPr>
              <a:t>(X);W</a:t>
            </a:r>
            <a:r>
              <a:rPr baseline="-25000" lang="en" sz="1200">
                <a:solidFill>
                  <a:srgbClr val="38761D"/>
                </a:solidFill>
                <a:latin typeface="Merriweather"/>
                <a:ea typeface="Merriweather"/>
                <a:cs typeface="Merriweather"/>
                <a:sym typeface="Merriweather"/>
              </a:rPr>
              <a:t>2</a:t>
            </a:r>
            <a:r>
              <a:rPr lang="en" sz="1200">
                <a:solidFill>
                  <a:srgbClr val="38761D"/>
                </a:solidFill>
                <a:latin typeface="Merriweather"/>
                <a:ea typeface="Merriweather"/>
                <a:cs typeface="Merriweather"/>
                <a:sym typeface="Merriweather"/>
              </a:rPr>
              <a:t>(X); </a:t>
            </a:r>
            <a:endParaRPr sz="1200">
              <a:solidFill>
                <a:schemeClr val="dk2"/>
              </a:solidFill>
              <a:latin typeface="Merriweather"/>
              <a:ea typeface="Merriweather"/>
              <a:cs typeface="Merriweather"/>
              <a:sym typeface="Merriweather"/>
            </a:endParaRPr>
          </a:p>
          <a:p>
            <a:pPr indent="0" lvl="0" marL="0" rtl="0" algn="ctr">
              <a:lnSpc>
                <a:spcPct val="150000"/>
              </a:lnSpc>
              <a:spcBef>
                <a:spcPts val="0"/>
              </a:spcBef>
              <a:spcAft>
                <a:spcPts val="0"/>
              </a:spcAft>
              <a:buNone/>
            </a:pPr>
            <a:r>
              <a:rPr lang="en" sz="1200">
                <a:solidFill>
                  <a:srgbClr val="990000"/>
                </a:solidFill>
                <a:latin typeface="Merriweather"/>
                <a:ea typeface="Merriweather"/>
                <a:cs typeface="Merriweather"/>
                <a:sym typeface="Merriweather"/>
              </a:rPr>
              <a:t>R</a:t>
            </a:r>
            <a:r>
              <a:rPr baseline="-25000" lang="en" sz="1200">
                <a:solidFill>
                  <a:srgbClr val="990000"/>
                </a:solidFill>
                <a:latin typeface="Merriweather"/>
                <a:ea typeface="Merriweather"/>
                <a:cs typeface="Merriweather"/>
                <a:sym typeface="Merriweather"/>
              </a:rPr>
              <a:t>1</a:t>
            </a:r>
            <a:r>
              <a:rPr lang="en" sz="1200">
                <a:solidFill>
                  <a:srgbClr val="990000"/>
                </a:solidFill>
                <a:latin typeface="Merriweather"/>
                <a:ea typeface="Merriweather"/>
                <a:cs typeface="Merriweather"/>
                <a:sym typeface="Merriweather"/>
              </a:rPr>
              <a:t>(X); R</a:t>
            </a:r>
            <a:r>
              <a:rPr baseline="-25000" lang="en" sz="1200">
                <a:solidFill>
                  <a:srgbClr val="990000"/>
                </a:solidFill>
                <a:latin typeface="Merriweather"/>
                <a:ea typeface="Merriweather"/>
                <a:cs typeface="Merriweather"/>
                <a:sym typeface="Merriweather"/>
              </a:rPr>
              <a:t>2</a:t>
            </a:r>
            <a:r>
              <a:rPr lang="en" sz="1200">
                <a:solidFill>
                  <a:srgbClr val="990000"/>
                </a:solidFill>
                <a:latin typeface="Merriweather"/>
                <a:ea typeface="Merriweather"/>
                <a:cs typeface="Merriweather"/>
                <a:sym typeface="Merriweather"/>
              </a:rPr>
              <a:t>(X);</a:t>
            </a:r>
            <a:endParaRPr sz="1200">
              <a:solidFill>
                <a:srgbClr val="990000"/>
              </a:solidFill>
              <a:latin typeface="Merriweather"/>
              <a:ea typeface="Merriweather"/>
              <a:cs typeface="Merriweather"/>
              <a:sym typeface="Merriweather"/>
            </a:endParaRPr>
          </a:p>
          <a:p>
            <a:pPr indent="0" lvl="0" marL="0" rtl="0" algn="ctr">
              <a:lnSpc>
                <a:spcPct val="150000"/>
              </a:lnSpc>
              <a:spcBef>
                <a:spcPts val="0"/>
              </a:spcBef>
              <a:spcAft>
                <a:spcPts val="0"/>
              </a:spcAft>
              <a:buNone/>
            </a:pPr>
            <a:r>
              <a:rPr lang="en" sz="1200">
                <a:solidFill>
                  <a:srgbClr val="990000"/>
                </a:solidFill>
                <a:latin typeface="Merriweather"/>
                <a:ea typeface="Merriweather"/>
                <a:cs typeface="Merriweather"/>
                <a:sym typeface="Merriweather"/>
              </a:rPr>
              <a:t>R</a:t>
            </a:r>
            <a:r>
              <a:rPr baseline="-25000" lang="en" sz="1200">
                <a:solidFill>
                  <a:srgbClr val="990000"/>
                </a:solidFill>
                <a:latin typeface="Merriweather"/>
                <a:ea typeface="Merriweather"/>
                <a:cs typeface="Merriweather"/>
                <a:sym typeface="Merriweather"/>
              </a:rPr>
              <a:t>1</a:t>
            </a:r>
            <a:r>
              <a:rPr lang="en" sz="1200">
                <a:solidFill>
                  <a:srgbClr val="990000"/>
                </a:solidFill>
                <a:latin typeface="Merriweather"/>
                <a:ea typeface="Merriweather"/>
                <a:cs typeface="Merriweather"/>
                <a:sym typeface="Merriweather"/>
              </a:rPr>
              <a:t>(X); W</a:t>
            </a:r>
            <a:r>
              <a:rPr baseline="-25000" lang="en" sz="1200">
                <a:solidFill>
                  <a:srgbClr val="990000"/>
                </a:solidFill>
                <a:latin typeface="Merriweather"/>
                <a:ea typeface="Merriweather"/>
                <a:cs typeface="Merriweather"/>
                <a:sym typeface="Merriweather"/>
              </a:rPr>
              <a:t>2</a:t>
            </a:r>
            <a:r>
              <a:rPr lang="en" sz="1200">
                <a:solidFill>
                  <a:srgbClr val="990000"/>
                </a:solidFill>
                <a:latin typeface="Merriweather"/>
                <a:ea typeface="Merriweather"/>
                <a:cs typeface="Merriweather"/>
                <a:sym typeface="Merriweather"/>
              </a:rPr>
              <a:t>(Y);</a:t>
            </a:r>
            <a:endParaRPr sz="1200">
              <a:solidFill>
                <a:srgbClr val="990000"/>
              </a:solidFill>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idx="4294967295"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a:t>
            </a:r>
            <a:endParaRPr sz="2200"/>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2" name="Google Shape;102;p18"/>
          <p:cNvGraphicFramePr/>
          <p:nvPr/>
        </p:nvGraphicFramePr>
        <p:xfrm>
          <a:off x="2123675" y="919150"/>
          <a:ext cx="3000000" cy="3000000"/>
        </p:xfrm>
        <a:graphic>
          <a:graphicData uri="http://schemas.openxmlformats.org/drawingml/2006/table">
            <a:tbl>
              <a:tblPr>
                <a:noFill/>
                <a:tableStyleId>{FF72A6A4-39AF-41F9-AE6D-FAA8765493B8}</a:tableStyleId>
              </a:tblPr>
              <a:tblGrid>
                <a:gridCol w="1235725"/>
                <a:gridCol w="1235725"/>
              </a:tblGrid>
              <a:tr h="443300">
                <a:tc>
                  <a:txBody>
                    <a:bodyPr/>
                    <a:lstStyle/>
                    <a:p>
                      <a:pPr indent="0" lvl="0" marL="0" rtl="0" algn="ctr">
                        <a:spcBef>
                          <a:spcPts val="0"/>
                        </a:spcBef>
                        <a:spcAft>
                          <a:spcPts val="0"/>
                        </a:spcAft>
                        <a:buNone/>
                      </a:pPr>
                      <a:r>
                        <a:rPr b="1" lang="en"/>
                        <a:t>T1</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a:t>T2</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graphicFrame>
        <p:nvGraphicFramePr>
          <p:cNvPr id="103" name="Google Shape;103;p18"/>
          <p:cNvGraphicFramePr/>
          <p:nvPr/>
        </p:nvGraphicFramePr>
        <p:xfrm>
          <a:off x="4988450" y="919150"/>
          <a:ext cx="3000000" cy="3000000"/>
        </p:xfrm>
        <a:graphic>
          <a:graphicData uri="http://schemas.openxmlformats.org/drawingml/2006/table">
            <a:tbl>
              <a:tblPr>
                <a:noFill/>
                <a:tableStyleId>{FF72A6A4-39AF-41F9-AE6D-FAA8765493B8}</a:tableStyleId>
              </a:tblPr>
              <a:tblGrid>
                <a:gridCol w="1402675"/>
                <a:gridCol w="1402675"/>
              </a:tblGrid>
              <a:tr h="443300">
                <a:tc>
                  <a:txBody>
                    <a:bodyPr/>
                    <a:lstStyle/>
                    <a:p>
                      <a:pPr indent="0" lvl="0" marL="0" rtl="0" algn="ctr">
                        <a:spcBef>
                          <a:spcPts val="0"/>
                        </a:spcBef>
                        <a:spcAft>
                          <a:spcPts val="0"/>
                        </a:spcAft>
                        <a:buNone/>
                      </a:pPr>
                      <a:r>
                        <a:rPr b="1" lang="en"/>
                        <a:t>T1</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a:t>T2</a:t>
                      </a:r>
                      <a:endParaRPr b="1"/>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ctr">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W(x)</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R(y)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r h="443300">
                <a:tc>
                  <a:txBody>
                    <a:bodyPr/>
                    <a:lstStyle/>
                    <a:p>
                      <a:pPr indent="0" lvl="0" marL="0" rtl="0" algn="l">
                        <a:spcBef>
                          <a:spcPts val="0"/>
                        </a:spcBef>
                        <a:spcAft>
                          <a:spcPts val="0"/>
                        </a:spcAft>
                        <a:buNone/>
                      </a:pPr>
                      <a:r>
                        <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a:t>W(y)</a:t>
                      </a:r>
                      <a:endParaRPr/>
                    </a:p>
                  </a:txBody>
                  <a:tcPr marT="91425" marB="91425" marR="91425" marL="91425">
                    <a:lnL cap="flat" cmpd="sng" w="9525">
                      <a:solidFill>
                        <a:schemeClr val="accent1"/>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tcPr>
                </a:tc>
              </a:tr>
            </a:tbl>
          </a:graphicData>
        </a:graphic>
      </p:graphicFrame>
      <p:sp>
        <p:nvSpPr>
          <p:cNvPr id="104" name="Google Shape;104;p18"/>
          <p:cNvSpPr txBox="1"/>
          <p:nvPr/>
        </p:nvSpPr>
        <p:spPr>
          <a:xfrm>
            <a:off x="3126775" y="382700"/>
            <a:ext cx="10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S1</a:t>
            </a:r>
            <a:endParaRPr>
              <a:latin typeface="Roboto"/>
              <a:ea typeface="Roboto"/>
              <a:cs typeface="Roboto"/>
              <a:sym typeface="Roboto"/>
            </a:endParaRPr>
          </a:p>
        </p:txBody>
      </p:sp>
      <p:sp>
        <p:nvSpPr>
          <p:cNvPr id="105" name="Google Shape;105;p18"/>
          <p:cNvSpPr txBox="1"/>
          <p:nvPr/>
        </p:nvSpPr>
        <p:spPr>
          <a:xfrm>
            <a:off x="5334000" y="357000"/>
            <a:ext cx="10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S2</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Conflict Serializable</a:t>
            </a:r>
            <a:endParaRPr sz="2200"/>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nvSpPr>
        <p:spPr>
          <a:xfrm>
            <a:off x="471375" y="1533850"/>
            <a:ext cx="7935900" cy="2878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A conflict arises if at least one (or both) of the instructions is a write operation.</a:t>
            </a:r>
            <a:endParaRPr>
              <a:solidFill>
                <a:schemeClr val="dk2"/>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The following rules are important in Conflict Serializability:</a:t>
            </a:r>
            <a:endParaRPr>
              <a:solidFill>
                <a:schemeClr val="dk2"/>
              </a:solidFill>
              <a:latin typeface="Merriweather"/>
              <a:ea typeface="Merriweather"/>
              <a:cs typeface="Merriweather"/>
              <a:sym typeface="Merriweather"/>
            </a:endParaRPr>
          </a:p>
          <a:p>
            <a:pPr indent="-317500" lvl="0" marL="914400" rtl="0" algn="just">
              <a:lnSpc>
                <a:spcPct val="115000"/>
              </a:lnSpc>
              <a:spcBef>
                <a:spcPts val="0"/>
              </a:spcBef>
              <a:spcAft>
                <a:spcPts val="0"/>
              </a:spcAft>
              <a:buClr>
                <a:schemeClr val="dk2"/>
              </a:buClr>
              <a:buSzPts val="1400"/>
              <a:buFont typeface="Merriweather"/>
              <a:buAutoNum type="arabicPeriod"/>
            </a:pPr>
            <a:r>
              <a:rPr lang="en">
                <a:solidFill>
                  <a:schemeClr val="dk2"/>
                </a:solidFill>
                <a:latin typeface="Merriweather"/>
                <a:ea typeface="Merriweather"/>
                <a:cs typeface="Merriweather"/>
                <a:sym typeface="Merriweather"/>
              </a:rPr>
              <a:t>If two instructions of the two concurrent transactions are both for read operation, then they are not in conflict, and can be allowed to take place in any order.	</a:t>
            </a:r>
            <a:endParaRPr>
              <a:solidFill>
                <a:schemeClr val="dk2"/>
              </a:solidFill>
              <a:latin typeface="Merriweather"/>
              <a:ea typeface="Merriweather"/>
              <a:cs typeface="Merriweather"/>
              <a:sym typeface="Merriweather"/>
            </a:endParaRPr>
          </a:p>
          <a:p>
            <a:pPr indent="-317500" lvl="0" marL="914400" rtl="0" algn="just">
              <a:lnSpc>
                <a:spcPct val="115000"/>
              </a:lnSpc>
              <a:spcBef>
                <a:spcPts val="0"/>
              </a:spcBef>
              <a:spcAft>
                <a:spcPts val="0"/>
              </a:spcAft>
              <a:buClr>
                <a:schemeClr val="dk2"/>
              </a:buClr>
              <a:buSzPts val="1400"/>
              <a:buFont typeface="Merriweather"/>
              <a:buAutoNum type="arabicPeriod"/>
            </a:pPr>
            <a:r>
              <a:rPr lang="en">
                <a:solidFill>
                  <a:schemeClr val="dk2"/>
                </a:solidFill>
                <a:latin typeface="Merriweather"/>
                <a:ea typeface="Merriweather"/>
                <a:cs typeface="Merriweather"/>
                <a:sym typeface="Merriweather"/>
              </a:rPr>
              <a:t>If one of the instructions wants to perform a read operation and the other instruction wants to perform a write operation, then they are in conflict, hence their ordering is important.</a:t>
            </a:r>
            <a:endParaRPr>
              <a:solidFill>
                <a:schemeClr val="dk2"/>
              </a:solidFill>
              <a:latin typeface="Merriweather"/>
              <a:ea typeface="Merriweather"/>
              <a:cs typeface="Merriweather"/>
              <a:sym typeface="Merriweather"/>
            </a:endParaRPr>
          </a:p>
          <a:p>
            <a:pPr indent="-317500" lvl="2" marL="13716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Read;Write</a:t>
            </a:r>
            <a:endParaRPr>
              <a:solidFill>
                <a:schemeClr val="dk2"/>
              </a:solidFill>
              <a:latin typeface="Merriweather"/>
              <a:ea typeface="Merriweather"/>
              <a:cs typeface="Merriweather"/>
              <a:sym typeface="Merriweather"/>
            </a:endParaRPr>
          </a:p>
          <a:p>
            <a:pPr indent="-317500" lvl="2" marL="13716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Write;Read</a:t>
            </a:r>
            <a:endParaRPr>
              <a:solidFill>
                <a:schemeClr val="dk2"/>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Conflict Serializable</a:t>
            </a:r>
            <a:endParaRPr sz="2200"/>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nvSpPr>
        <p:spPr>
          <a:xfrm>
            <a:off x="471375" y="1533850"/>
            <a:ext cx="7935900" cy="2630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457200" lvl="0" marL="0" rtl="0" algn="just">
              <a:lnSpc>
                <a:spcPct val="115000"/>
              </a:lnSpc>
              <a:spcBef>
                <a:spcPts val="0"/>
              </a:spcBef>
              <a:spcAft>
                <a:spcPts val="0"/>
              </a:spcAft>
              <a:buNone/>
            </a:pPr>
            <a:r>
              <a:rPr lang="en">
                <a:solidFill>
                  <a:schemeClr val="dk2"/>
                </a:solidFill>
                <a:latin typeface="Merriweather"/>
                <a:ea typeface="Merriweather"/>
                <a:cs typeface="Merriweather"/>
                <a:sym typeface="Merriweather"/>
              </a:rPr>
              <a:t>3.	If both the transactions are for write operation, then they are in conflict but can be allowed to take place in any order, because the transaction do not read the value updated by each other.</a:t>
            </a:r>
            <a:endParaRPr>
              <a:solidFill>
                <a:schemeClr val="dk2"/>
              </a:solidFill>
              <a:latin typeface="Merriweather"/>
              <a:ea typeface="Merriweather"/>
              <a:cs typeface="Merriweather"/>
              <a:sym typeface="Merriweather"/>
            </a:endParaRPr>
          </a:p>
          <a:p>
            <a:pPr indent="45720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317500" lvl="0" marL="457200" rtl="0" algn="just">
              <a:lnSpc>
                <a:spcPct val="115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However, the value that persists in the data item after the schedule is over, is the one written by the instruction that performed the last write.</a:t>
            </a:r>
            <a:endParaRPr>
              <a:solidFill>
                <a:schemeClr val="dk2"/>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a:p>
            <a:pPr indent="0" lvl="0" marL="0" rtl="0" algn="just">
              <a:lnSpc>
                <a:spcPct val="115000"/>
              </a:lnSpc>
              <a:spcBef>
                <a:spcPts val="0"/>
              </a:spcBef>
              <a:spcAft>
                <a:spcPts val="0"/>
              </a:spcAft>
              <a:buNone/>
            </a:pPr>
            <a:r>
              <a:t/>
            </a:r>
            <a:endParaRPr>
              <a:solidFill>
                <a:schemeClr val="dk2"/>
              </a:solidFill>
              <a:latin typeface="Merriweather"/>
              <a:ea typeface="Merriweather"/>
              <a:cs typeface="Merriweather"/>
              <a:sym typeface="Merriweather"/>
            </a:endParaRPr>
          </a:p>
        </p:txBody>
      </p:sp>
      <p:sp>
        <p:nvSpPr>
          <p:cNvPr id="120" name="Google Shape;120;p20"/>
          <p:cNvSpPr txBox="1"/>
          <p:nvPr/>
        </p:nvSpPr>
        <p:spPr>
          <a:xfrm>
            <a:off x="1077075" y="3629350"/>
            <a:ext cx="6724500" cy="648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1" lang="en">
                <a:solidFill>
                  <a:srgbClr val="6AA84F"/>
                </a:solidFill>
                <a:latin typeface="Merriweather"/>
                <a:ea typeface="Merriweather"/>
                <a:cs typeface="Merriweather"/>
                <a:sym typeface="Merriweather"/>
              </a:rPr>
              <a:t>A schedule S is conflict serializable if it is (conflict) equivalent to some serial schedule S’.</a:t>
            </a:r>
            <a:endParaRPr b="1" i="1">
              <a:solidFill>
                <a:srgbClr val="6AA84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Check for Conflict Serializability</a:t>
            </a:r>
            <a:endParaRPr sz="2200"/>
          </a:p>
        </p:txBody>
      </p:sp>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1"/>
          <p:cNvSpPr txBox="1"/>
          <p:nvPr>
            <p:ph idx="4294967295" type="body"/>
          </p:nvPr>
        </p:nvSpPr>
        <p:spPr>
          <a:xfrm>
            <a:off x="290475" y="1626175"/>
            <a:ext cx="8520600" cy="2973300"/>
          </a:xfrm>
          <a:prstGeom prst="rect">
            <a:avLst/>
          </a:prstGeom>
        </p:spPr>
        <p:txBody>
          <a:bodyPr anchorCtr="0" anchor="t" bIns="91425" lIns="91425" spcFirstLastPara="1" rIns="91425" wrap="square" tIns="91425">
            <a:noAutofit/>
          </a:bodyPr>
          <a:lstStyle/>
          <a:p>
            <a:pPr indent="-318135" lvl="0" marL="457200" rtl="0" algn="l">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Check for the conflicting actions.</a:t>
            </a:r>
            <a:endParaRPr sz="1410">
              <a:latin typeface="Merriweather"/>
              <a:ea typeface="Merriweather"/>
              <a:cs typeface="Merriweather"/>
              <a:sym typeface="Merriweather"/>
            </a:endParaRPr>
          </a:p>
          <a:p>
            <a:pPr indent="-318135" lvl="0" marL="457200" rtl="0" algn="l">
              <a:lnSpc>
                <a:spcPct val="150000"/>
              </a:lnSpc>
              <a:spcBef>
                <a:spcPts val="0"/>
              </a:spcBef>
              <a:spcAft>
                <a:spcPts val="0"/>
              </a:spcAft>
              <a:buSzPts val="1410"/>
              <a:buFont typeface="Merriweather"/>
              <a:buChar char="➢"/>
            </a:pPr>
            <a:r>
              <a:rPr lang="en" sz="1410">
                <a:latin typeface="Merriweather"/>
                <a:ea typeface="Merriweather"/>
                <a:cs typeface="Merriweather"/>
                <a:sym typeface="Merriweather"/>
              </a:rPr>
              <a:t>Check for a cycle in the Precedence Graph.</a:t>
            </a:r>
            <a:endParaRPr sz="1410">
              <a:latin typeface="Merriweather"/>
              <a:ea typeface="Merriweather"/>
              <a:cs typeface="Merriweather"/>
              <a:sym typeface="Merriweather"/>
            </a:endParaRPr>
          </a:p>
          <a:p>
            <a:pPr indent="0" lvl="0" marL="457200" rtl="0" algn="l">
              <a:lnSpc>
                <a:spcPct val="150000"/>
              </a:lnSpc>
              <a:spcBef>
                <a:spcPts val="1200"/>
              </a:spcBef>
              <a:spcAft>
                <a:spcPts val="1200"/>
              </a:spcAft>
              <a:buNone/>
            </a:pPr>
            <a:r>
              <a:t/>
            </a:r>
            <a:endParaRPr sz="141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