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104313"/>
          </a:xfrm>
        </p:spPr>
        <p:txBody>
          <a:bodyPr>
            <a:normAutofit fontScale="90000"/>
          </a:bodyPr>
          <a:lstStyle/>
          <a:p>
            <a:r>
              <a:rPr lang="en-US" sz="2500" cap="none" dirty="0" smtClean="0">
                <a:solidFill>
                  <a:schemeClr val="bg1"/>
                </a:solidFill>
                <a:latin typeface="Arial" panose="020B0604020202020204" pitchFamily="34" charset="0"/>
                <a:cs typeface="Arial" panose="020B0604020202020204" pitchFamily="34" charset="0"/>
              </a:rPr>
              <a:t>Helwan university </a:t>
            </a:r>
            <a:br>
              <a:rPr lang="en-US" sz="2500" cap="none" dirty="0" smtClean="0">
                <a:solidFill>
                  <a:schemeClr val="bg1"/>
                </a:solidFill>
                <a:latin typeface="Arial" panose="020B0604020202020204" pitchFamily="34" charset="0"/>
                <a:cs typeface="Arial" panose="020B0604020202020204" pitchFamily="34" charset="0"/>
              </a:rPr>
            </a:br>
            <a:r>
              <a:rPr lang="en-US" sz="2500" cap="none" dirty="0" smtClean="0">
                <a:solidFill>
                  <a:schemeClr val="bg1"/>
                </a:solidFill>
                <a:latin typeface="Arial" panose="020B0604020202020204" pitchFamily="34" charset="0"/>
                <a:cs typeface="Arial" panose="020B0604020202020204" pitchFamily="34" charset="0"/>
              </a:rPr>
              <a:t>Faculty of engineering </a:t>
            </a:r>
            <a:br>
              <a:rPr lang="en-US" sz="2500" cap="none" dirty="0" smtClean="0">
                <a:solidFill>
                  <a:schemeClr val="bg1"/>
                </a:solidFill>
                <a:latin typeface="Arial" panose="020B0604020202020204" pitchFamily="34" charset="0"/>
                <a:cs typeface="Arial" panose="020B0604020202020204" pitchFamily="34" charset="0"/>
              </a:rPr>
            </a:br>
            <a:r>
              <a:rPr lang="en-US" sz="2500" cap="none" dirty="0" smtClean="0">
                <a:solidFill>
                  <a:schemeClr val="bg1"/>
                </a:solidFill>
                <a:latin typeface="Arial" panose="020B0604020202020204" pitchFamily="34" charset="0"/>
                <a:cs typeface="Arial" panose="020B0604020202020204" pitchFamily="34" charset="0"/>
              </a:rPr>
              <a:t>communication and electronics department </a:t>
            </a:r>
            <a:r>
              <a:rPr lang="en-US" sz="3000" cap="none" dirty="0">
                <a:solidFill>
                  <a:schemeClr val="bg1"/>
                </a:solidFill>
                <a:latin typeface="Arial" panose="020B0604020202020204" pitchFamily="34" charset="0"/>
                <a:cs typeface="Arial" panose="020B0604020202020204" pitchFamily="34" charset="0"/>
              </a:rPr>
              <a:t/>
            </a:r>
            <a:br>
              <a:rPr lang="en-US" sz="3000" cap="none" dirty="0">
                <a:solidFill>
                  <a:schemeClr val="bg1"/>
                </a:solidFill>
                <a:latin typeface="Arial" panose="020B0604020202020204" pitchFamily="34" charset="0"/>
                <a:cs typeface="Arial" panose="020B0604020202020204" pitchFamily="34" charset="0"/>
              </a:rPr>
            </a:br>
            <a:r>
              <a:rPr lang="en-US" sz="3000" cap="none" dirty="0" smtClean="0">
                <a:solidFill>
                  <a:schemeClr val="bg1"/>
                </a:solidFill>
                <a:latin typeface="Arial" panose="020B0604020202020204" pitchFamily="34" charset="0"/>
                <a:cs typeface="Arial" panose="020B0604020202020204" pitchFamily="34" charset="0"/>
              </a:rPr>
              <a:t/>
            </a:r>
            <a:br>
              <a:rPr lang="en-US" sz="3000" cap="none" dirty="0" smtClean="0">
                <a:solidFill>
                  <a:schemeClr val="bg1"/>
                </a:solidFill>
                <a:latin typeface="Arial" panose="020B0604020202020204" pitchFamily="34" charset="0"/>
                <a:cs typeface="Arial" panose="020B0604020202020204" pitchFamily="34" charset="0"/>
              </a:rPr>
            </a:br>
            <a:r>
              <a:rPr lang="en-US" sz="3000" cap="none" dirty="0">
                <a:solidFill>
                  <a:schemeClr val="bg1"/>
                </a:solidFill>
                <a:latin typeface="Arial" panose="020B0604020202020204" pitchFamily="34" charset="0"/>
                <a:cs typeface="Arial" panose="020B0604020202020204" pitchFamily="34" charset="0"/>
              </a:rPr>
              <a:t/>
            </a:r>
            <a:br>
              <a:rPr lang="en-US" sz="3000" cap="none" dirty="0">
                <a:solidFill>
                  <a:schemeClr val="bg1"/>
                </a:solidFill>
                <a:latin typeface="Arial" panose="020B0604020202020204" pitchFamily="34" charset="0"/>
                <a:cs typeface="Arial" panose="020B0604020202020204" pitchFamily="34" charset="0"/>
              </a:rPr>
            </a:br>
            <a:endParaRPr lang="en-US" sz="3000" cap="none"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876424" y="2785241"/>
            <a:ext cx="8791575" cy="2472559"/>
          </a:xfrm>
        </p:spPr>
        <p:txBody>
          <a:bodyPr>
            <a:normAutofit fontScale="92500" lnSpcReduction="20000"/>
          </a:bodyPr>
          <a:lstStyle/>
          <a:p>
            <a:r>
              <a:rPr lang="en-US" cap="none" dirty="0" smtClean="0">
                <a:solidFill>
                  <a:schemeClr val="bg1"/>
                </a:solidFill>
              </a:rPr>
              <a:t>Number of students: five </a:t>
            </a:r>
          </a:p>
          <a:p>
            <a:pPr marL="457200" indent="-457200">
              <a:buAutoNum type="arabicPeriod"/>
            </a:pPr>
            <a:r>
              <a:rPr lang="en-US" cap="none" dirty="0" smtClean="0">
                <a:solidFill>
                  <a:schemeClr val="bg1"/>
                </a:solidFill>
              </a:rPr>
              <a:t>Gamal Ibrahim (team leader)     </a:t>
            </a:r>
          </a:p>
          <a:p>
            <a:pPr marL="457200" indent="-457200">
              <a:buAutoNum type="arabicPeriod"/>
            </a:pPr>
            <a:r>
              <a:rPr lang="en-US" cap="none" dirty="0" smtClean="0">
                <a:solidFill>
                  <a:schemeClr val="bg1"/>
                </a:solidFill>
              </a:rPr>
              <a:t> Asmaa Abd el kreem </a:t>
            </a:r>
          </a:p>
          <a:p>
            <a:pPr marL="457200" indent="-457200">
              <a:buAutoNum type="arabicPeriod"/>
            </a:pPr>
            <a:r>
              <a:rPr lang="en-US" cap="none" dirty="0" smtClean="0">
                <a:solidFill>
                  <a:schemeClr val="bg1"/>
                </a:solidFill>
              </a:rPr>
              <a:t> Toqaa</a:t>
            </a:r>
            <a:r>
              <a:rPr lang="en-US" cap="none" dirty="0">
                <a:solidFill>
                  <a:schemeClr val="bg1"/>
                </a:solidFill>
              </a:rPr>
              <a:t> H</a:t>
            </a:r>
            <a:r>
              <a:rPr lang="en-US" cap="none" dirty="0" smtClean="0">
                <a:solidFill>
                  <a:schemeClr val="bg1"/>
                </a:solidFill>
              </a:rPr>
              <a:t>elal  </a:t>
            </a:r>
          </a:p>
          <a:p>
            <a:pPr marL="457200" indent="-457200">
              <a:buAutoNum type="arabicPeriod"/>
            </a:pPr>
            <a:r>
              <a:rPr lang="en-US" cap="none" dirty="0" smtClean="0">
                <a:solidFill>
                  <a:schemeClr val="bg1"/>
                </a:solidFill>
              </a:rPr>
              <a:t> Ayman Ramadan</a:t>
            </a:r>
          </a:p>
          <a:p>
            <a:pPr marL="457200" indent="-457200">
              <a:buAutoNum type="arabicPeriod"/>
            </a:pPr>
            <a:r>
              <a:rPr lang="en-US" cap="none" dirty="0" smtClean="0">
                <a:solidFill>
                  <a:schemeClr val="bg1"/>
                </a:solidFill>
              </a:rPr>
              <a:t>Sara </a:t>
            </a:r>
            <a:r>
              <a:rPr lang="en-US" cap="none" dirty="0">
                <a:solidFill>
                  <a:schemeClr val="bg1"/>
                </a:solidFill>
              </a:rPr>
              <a:t>Y</a:t>
            </a:r>
            <a:r>
              <a:rPr lang="en-US" cap="none" dirty="0" smtClean="0">
                <a:solidFill>
                  <a:schemeClr val="bg1"/>
                </a:solidFill>
              </a:rPr>
              <a:t>ahia </a:t>
            </a:r>
          </a:p>
        </p:txBody>
      </p:sp>
    </p:spTree>
    <p:extLst>
      <p:ext uri="{BB962C8B-B14F-4D97-AF65-F5344CB8AC3E}">
        <p14:creationId xmlns:p14="http://schemas.microsoft.com/office/powerpoint/2010/main" val="397105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1177159"/>
            <a:ext cx="9906001" cy="3888827"/>
          </a:xfrm>
        </p:spPr>
        <p:txBody>
          <a:bodyPr>
            <a:normAutofit/>
          </a:bodyPr>
          <a:lstStyle/>
          <a:p>
            <a:r>
              <a:rPr lang="en-US" sz="2000" cap="none" dirty="0" smtClean="0">
                <a:solidFill>
                  <a:schemeClr val="bg1"/>
                </a:solidFill>
              </a:rPr>
              <a:t>Statement of problem:</a:t>
            </a:r>
            <a:br>
              <a:rPr lang="en-US" sz="2000" cap="none" dirty="0" smtClean="0">
                <a:solidFill>
                  <a:schemeClr val="bg1"/>
                </a:solidFill>
              </a:rPr>
            </a:br>
            <a:r>
              <a:rPr lang="en-US" sz="2200" cap="none" dirty="0" smtClean="0">
                <a:solidFill>
                  <a:schemeClr val="bg1"/>
                </a:solidFill>
              </a:rPr>
              <a:t/>
            </a:r>
            <a:br>
              <a:rPr lang="en-US" sz="2200" cap="none" dirty="0" smtClean="0">
                <a:solidFill>
                  <a:schemeClr val="bg1"/>
                </a:solidFill>
              </a:rPr>
            </a:br>
            <a:r>
              <a:rPr lang="ar-EG" sz="2200" cap="none" dirty="0" smtClean="0">
                <a:solidFill>
                  <a:schemeClr val="bg1"/>
                </a:solidFill>
              </a:rPr>
              <a:t>	</a:t>
            </a:r>
            <a:r>
              <a:rPr lang="en-US" sz="2200" cap="none" dirty="0" smtClean="0">
                <a:solidFill>
                  <a:schemeClr val="bg1"/>
                </a:solidFill>
              </a:rPr>
              <a:t>The challenge lies in the ability to reduce the hardware that measures the EEG signals so that the epilepsy patient can carry the device or install it on the brain while he is carrying out daily activities. </a:t>
            </a:r>
            <a:r>
              <a:rPr lang="ar-EG" sz="2200" cap="none" dirty="0" smtClean="0">
                <a:solidFill>
                  <a:schemeClr val="bg1"/>
                </a:solidFill>
              </a:rPr>
              <a:t/>
            </a:r>
            <a:br>
              <a:rPr lang="ar-EG" sz="2200" cap="none" dirty="0" smtClean="0">
                <a:solidFill>
                  <a:schemeClr val="bg1"/>
                </a:solidFill>
              </a:rPr>
            </a:br>
            <a:r>
              <a:rPr lang="ar-EG" sz="2200" cap="none" dirty="0">
                <a:solidFill>
                  <a:schemeClr val="bg1"/>
                </a:solidFill>
              </a:rPr>
              <a:t>	</a:t>
            </a:r>
            <a:r>
              <a:rPr lang="en-US" sz="2200" cap="none" dirty="0" smtClean="0">
                <a:solidFill>
                  <a:schemeClr val="bg1"/>
                </a:solidFill>
              </a:rPr>
              <a:t>The challenge in manufacturing the hardware that is able to suppress the brain signal during a seizure lies in the ability to enter this signal into the brain.</a:t>
            </a:r>
            <a:r>
              <a:rPr lang="en-US" sz="2000" cap="none" dirty="0">
                <a:solidFill>
                  <a:schemeClr val="bg1"/>
                </a:solidFill>
              </a:rPr>
              <a:t/>
            </a:r>
            <a:br>
              <a:rPr lang="en-US" sz="2000" cap="none" dirty="0">
                <a:solidFill>
                  <a:schemeClr val="bg1"/>
                </a:solidFill>
              </a:rPr>
            </a:br>
            <a:r>
              <a:rPr lang="en-US" sz="2000" cap="none" dirty="0">
                <a:solidFill>
                  <a:schemeClr val="bg1"/>
                </a:solidFill>
              </a:rPr>
              <a:t/>
            </a:r>
            <a:br>
              <a:rPr lang="en-US" sz="2000" cap="none" dirty="0">
                <a:solidFill>
                  <a:schemeClr val="bg1"/>
                </a:solidFill>
              </a:rPr>
            </a:br>
            <a:r>
              <a:rPr lang="en-US" sz="2000" cap="none" dirty="0" smtClean="0">
                <a:solidFill>
                  <a:schemeClr val="bg1"/>
                </a:solidFill>
              </a:rPr>
              <a:t/>
            </a:r>
            <a:br>
              <a:rPr lang="en-US" sz="2000" cap="none" dirty="0" smtClean="0">
                <a:solidFill>
                  <a:schemeClr val="bg1"/>
                </a:solidFill>
              </a:rPr>
            </a:br>
            <a:r>
              <a:rPr lang="en-US" sz="2000" cap="none" dirty="0">
                <a:solidFill>
                  <a:schemeClr val="bg1"/>
                </a:solidFill>
              </a:rPr>
              <a:t/>
            </a:r>
            <a:br>
              <a:rPr lang="en-US" sz="2000" cap="none" dirty="0">
                <a:solidFill>
                  <a:schemeClr val="bg1"/>
                </a:solidFill>
              </a:rPr>
            </a:br>
            <a:r>
              <a:rPr lang="en-US" sz="2000" cap="none" dirty="0" smtClean="0">
                <a:solidFill>
                  <a:schemeClr val="bg1"/>
                </a:solidFill>
              </a:rPr>
              <a:t/>
            </a:r>
            <a:br>
              <a:rPr lang="en-US" sz="2000" cap="none" dirty="0" smtClean="0">
                <a:solidFill>
                  <a:schemeClr val="bg1"/>
                </a:solidFill>
              </a:rPr>
            </a:br>
            <a:endParaRPr lang="en-US" sz="2000" cap="none" dirty="0">
              <a:solidFill>
                <a:schemeClr val="bg1"/>
              </a:solidFill>
            </a:endParaRPr>
          </a:p>
        </p:txBody>
      </p:sp>
    </p:spTree>
    <p:extLst>
      <p:ext uri="{BB962C8B-B14F-4D97-AF65-F5344CB8AC3E}">
        <p14:creationId xmlns:p14="http://schemas.microsoft.com/office/powerpoint/2010/main" val="118694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cap="none" dirty="0" smtClean="0">
                <a:solidFill>
                  <a:schemeClr val="bg1"/>
                </a:solidFill>
              </a:rPr>
              <a:t>Some information about epilepsy:</a:t>
            </a:r>
            <a:endParaRPr lang="en-US" sz="2000" cap="none" dirty="0">
              <a:solidFill>
                <a:schemeClr val="bg1"/>
              </a:solidFill>
            </a:endParaRPr>
          </a:p>
        </p:txBody>
      </p:sp>
      <p:sp>
        <p:nvSpPr>
          <p:cNvPr id="3" name="Content Placeholder 2"/>
          <p:cNvSpPr>
            <a:spLocks noGrp="1"/>
          </p:cNvSpPr>
          <p:nvPr>
            <p:ph idx="1"/>
          </p:nvPr>
        </p:nvSpPr>
        <p:spPr/>
        <p:txBody>
          <a:bodyPr>
            <a:normAutofit lnSpcReduction="10000"/>
          </a:bodyPr>
          <a:lstStyle/>
          <a:p>
            <a:pPr marL="0" indent="0">
              <a:buNone/>
            </a:pPr>
            <a:r>
              <a:rPr lang="ar-EG" b="1" dirty="0" smtClean="0">
                <a:solidFill>
                  <a:schemeClr val="bg1"/>
                </a:solidFill>
              </a:rPr>
              <a:t>	</a:t>
            </a:r>
            <a:r>
              <a:rPr lang="en-US" b="1" dirty="0" smtClean="0">
                <a:solidFill>
                  <a:schemeClr val="bg1"/>
                </a:solidFill>
              </a:rPr>
              <a:t>Epilepsy </a:t>
            </a:r>
            <a:r>
              <a:rPr lang="en-US" dirty="0">
                <a:solidFill>
                  <a:schemeClr val="bg1"/>
                </a:solidFill>
              </a:rPr>
              <a:t>is a central nervous system (neurological) disorder in which brain activity becomes abnormal, causing seizures or periods of unusual behavior, sensations, and sometimes loss of awareness.</a:t>
            </a:r>
            <a:endParaRPr lang="en-US" b="1" dirty="0">
              <a:solidFill>
                <a:schemeClr val="bg1"/>
              </a:solidFill>
            </a:endParaRPr>
          </a:p>
          <a:p>
            <a:pPr marL="0" indent="0">
              <a:buNone/>
            </a:pPr>
            <a:r>
              <a:rPr lang="ar-EG" sz="1500" dirty="0" smtClean="0">
                <a:solidFill>
                  <a:schemeClr val="bg1"/>
                </a:solidFill>
              </a:rPr>
              <a:t>				</a:t>
            </a:r>
            <a:r>
              <a:rPr lang="en-US" sz="1500" dirty="0" smtClean="0">
                <a:solidFill>
                  <a:schemeClr val="bg1"/>
                </a:solidFill>
              </a:rPr>
              <a:t>Wikipedia</a:t>
            </a:r>
            <a:endParaRPr lang="en-US" sz="1500" b="1" dirty="0">
              <a:solidFill>
                <a:schemeClr val="bg1"/>
              </a:solidFill>
            </a:endParaRPr>
          </a:p>
          <a:p>
            <a:pPr marL="0" indent="0">
              <a:buNone/>
            </a:pPr>
            <a:r>
              <a:rPr lang="ar-EG" dirty="0" smtClean="0">
                <a:solidFill>
                  <a:schemeClr val="bg1"/>
                </a:solidFill>
              </a:rPr>
              <a:t>	</a:t>
            </a:r>
            <a:r>
              <a:rPr lang="en-US" dirty="0" smtClean="0">
                <a:solidFill>
                  <a:schemeClr val="bg1"/>
                </a:solidFill>
              </a:rPr>
              <a:t>it </a:t>
            </a:r>
            <a:r>
              <a:rPr lang="en-US" dirty="0">
                <a:solidFill>
                  <a:schemeClr val="bg1"/>
                </a:solidFill>
              </a:rPr>
              <a:t>affects about 50 million people worldwide, 80% of whom live in the developing world.</a:t>
            </a:r>
            <a:endParaRPr lang="en-US" b="1" dirty="0">
              <a:solidFill>
                <a:schemeClr val="bg1"/>
              </a:solidFill>
            </a:endParaRPr>
          </a:p>
          <a:p>
            <a:pPr marL="0" indent="0">
              <a:buNone/>
            </a:pPr>
            <a:r>
              <a:rPr lang="en-US" dirty="0">
                <a:solidFill>
                  <a:schemeClr val="bg1"/>
                </a:solidFill>
              </a:rPr>
              <a:t>About 2.4 million people worldwide are diagnosed with epilepsy</a:t>
            </a:r>
            <a:r>
              <a:rPr lang="ar-SY" dirty="0">
                <a:solidFill>
                  <a:schemeClr val="bg1"/>
                </a:solidFill>
              </a:rPr>
              <a:t>.</a:t>
            </a:r>
            <a:endParaRPr lang="en-US" b="1" dirty="0">
              <a:solidFill>
                <a:schemeClr val="bg1"/>
              </a:solidFill>
            </a:endParaRPr>
          </a:p>
          <a:p>
            <a:pPr marL="0" indent="0">
              <a:buNone/>
            </a:pPr>
            <a:r>
              <a:rPr lang="ar-EG" sz="1500" dirty="0" smtClean="0">
                <a:solidFill>
                  <a:schemeClr val="bg1"/>
                </a:solidFill>
              </a:rPr>
              <a:t>				</a:t>
            </a:r>
            <a:r>
              <a:rPr lang="en-US" sz="1500" dirty="0" smtClean="0">
                <a:solidFill>
                  <a:schemeClr val="bg1"/>
                </a:solidFill>
              </a:rPr>
              <a:t>World </a:t>
            </a:r>
            <a:r>
              <a:rPr lang="en-US" sz="1500" dirty="0">
                <a:solidFill>
                  <a:schemeClr val="bg1"/>
                </a:solidFill>
              </a:rPr>
              <a:t>Health Organization</a:t>
            </a:r>
          </a:p>
        </p:txBody>
      </p:sp>
    </p:spTree>
    <p:extLst>
      <p:ext uri="{BB962C8B-B14F-4D97-AF65-F5344CB8AC3E}">
        <p14:creationId xmlns:p14="http://schemas.microsoft.com/office/powerpoint/2010/main" val="93885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ar-EG" sz="2200" cap="none" dirty="0" smtClean="0">
                <a:solidFill>
                  <a:schemeClr val="bg1"/>
                </a:solidFill>
              </a:rPr>
              <a:t>	</a:t>
            </a:r>
            <a:r>
              <a:rPr lang="en-US" sz="2200" cap="none" dirty="0" smtClean="0">
                <a:solidFill>
                  <a:schemeClr val="bg1"/>
                </a:solidFill>
              </a:rPr>
              <a:t>Although there is a cure for some epilepsy cases and the price does not exceed 5 dollars, there are 30% of epilepsy patients who do not respond to treatment</a:t>
            </a:r>
            <a:r>
              <a:rPr lang="en-US" sz="2200" b="1" cap="none" dirty="0" smtClean="0">
                <a:solidFill>
                  <a:schemeClr val="bg1"/>
                </a:solidFill>
              </a:rPr>
              <a:t/>
            </a:r>
            <a:br>
              <a:rPr lang="en-US" sz="2200" b="1" cap="none" dirty="0" smtClean="0">
                <a:solidFill>
                  <a:schemeClr val="bg1"/>
                </a:solidFill>
              </a:rPr>
            </a:br>
            <a:r>
              <a:rPr lang="en-US" sz="2200" cap="none" dirty="0" smtClean="0">
                <a:solidFill>
                  <a:schemeClr val="bg1"/>
                </a:solidFill>
              </a:rPr>
              <a:t>also, 75% of patients in low- and middle-income countries may not receive adequate treatment, which leads to a gaping gap.</a:t>
            </a:r>
            <a:r>
              <a:rPr lang="en-US" sz="2200" b="1" cap="none" dirty="0" smtClean="0">
                <a:solidFill>
                  <a:schemeClr val="bg1"/>
                </a:solidFill>
              </a:rPr>
              <a:t/>
            </a:r>
            <a:br>
              <a:rPr lang="en-US" sz="2200" b="1" cap="none" dirty="0" smtClean="0">
                <a:solidFill>
                  <a:schemeClr val="bg1"/>
                </a:solidFill>
              </a:rPr>
            </a:br>
            <a:r>
              <a:rPr lang="ar-EG" sz="2200" b="1" cap="none" dirty="0" smtClean="0">
                <a:solidFill>
                  <a:schemeClr val="bg1"/>
                </a:solidFill>
              </a:rPr>
              <a:t>			</a:t>
            </a:r>
            <a:r>
              <a:rPr lang="en-US" sz="1400" cap="none" dirty="0" smtClean="0">
                <a:solidFill>
                  <a:schemeClr val="bg1"/>
                </a:solidFill>
              </a:rPr>
              <a:t>World health organization</a:t>
            </a:r>
            <a:endParaRPr lang="en-US" sz="1400" cap="none" dirty="0">
              <a:solidFill>
                <a:schemeClr val="bg1"/>
              </a:solidFill>
            </a:endParaRPr>
          </a:p>
        </p:txBody>
      </p:sp>
    </p:spTree>
    <p:extLst>
      <p:ext uri="{BB962C8B-B14F-4D97-AF65-F5344CB8AC3E}">
        <p14:creationId xmlns:p14="http://schemas.microsoft.com/office/powerpoint/2010/main" val="118429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      </a:t>
            </a:r>
            <a:endParaRPr lang="en-US" dirty="0"/>
          </a:p>
        </p:txBody>
      </p:sp>
      <p:pic>
        <p:nvPicPr>
          <p:cNvPr id="4" name="Picture 3" descr="IMG_256"/>
          <p:cNvPicPr/>
          <p:nvPr/>
        </p:nvPicPr>
        <p:blipFill>
          <a:blip r:embed="rId2"/>
          <a:stretch>
            <a:fillRect/>
          </a:stretch>
        </p:blipFill>
        <p:spPr>
          <a:xfrm>
            <a:off x="1471448" y="451944"/>
            <a:ext cx="9143999" cy="5528441"/>
          </a:xfrm>
          <a:prstGeom prst="rect">
            <a:avLst/>
          </a:prstGeom>
          <a:noFill/>
          <a:ln w="9525">
            <a:noFill/>
          </a:ln>
        </p:spPr>
      </p:pic>
    </p:spTree>
    <p:extLst>
      <p:ext uri="{BB962C8B-B14F-4D97-AF65-F5344CB8AC3E}">
        <p14:creationId xmlns:p14="http://schemas.microsoft.com/office/powerpoint/2010/main" val="191077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cap="none" dirty="0" smtClean="0">
                <a:solidFill>
                  <a:schemeClr val="bg1"/>
                </a:solidFill>
              </a:rPr>
              <a:t>According to statistics in 2017, there are more than 20 million patients suffering from epileptic seizures, among them more than 5 million patients </a:t>
            </a:r>
            <a:r>
              <a:rPr lang="ar-EG" sz="2200" cap="none" dirty="0" smtClean="0">
                <a:solidFill>
                  <a:schemeClr val="bg1"/>
                </a:solidFill>
              </a:rPr>
              <a:t/>
            </a:r>
            <a:br>
              <a:rPr lang="ar-EG" sz="2200" cap="none" dirty="0" smtClean="0">
                <a:solidFill>
                  <a:schemeClr val="bg1"/>
                </a:solidFill>
              </a:rPr>
            </a:br>
            <a:r>
              <a:rPr lang="ar-EG" sz="2200" cap="none" dirty="0">
                <a:solidFill>
                  <a:schemeClr val="bg1"/>
                </a:solidFill>
              </a:rPr>
              <a:t/>
            </a:r>
            <a:br>
              <a:rPr lang="ar-EG" sz="2200" cap="none" dirty="0">
                <a:solidFill>
                  <a:schemeClr val="bg1"/>
                </a:solidFill>
              </a:rPr>
            </a:br>
            <a:endParaRPr lang="en-US" sz="2200" cap="none" dirty="0">
              <a:solidFill>
                <a:schemeClr val="bg1"/>
              </a:solidFill>
            </a:endParaRPr>
          </a:p>
        </p:txBody>
      </p:sp>
      <p:sp>
        <p:nvSpPr>
          <p:cNvPr id="3" name="Text Placeholder 2"/>
          <p:cNvSpPr>
            <a:spLocks noGrp="1"/>
          </p:cNvSpPr>
          <p:nvPr>
            <p:ph type="body" sz="half" idx="2"/>
          </p:nvPr>
        </p:nvSpPr>
        <p:spPr>
          <a:xfrm>
            <a:off x="1141410" y="3026979"/>
            <a:ext cx="9904459" cy="2764219"/>
          </a:xfrm>
        </p:spPr>
        <p:txBody>
          <a:bodyPr>
            <a:noAutofit/>
          </a:bodyPr>
          <a:lstStyle/>
          <a:p>
            <a:r>
              <a:rPr lang="en-US" sz="2200" dirty="0">
                <a:solidFill>
                  <a:schemeClr val="bg1"/>
                </a:solidFill>
              </a:rPr>
              <a:t>suffer from intractable types that do not respond even to surgical intervention</a:t>
            </a:r>
            <a:r>
              <a:rPr lang="ar-SY" sz="2200" dirty="0">
                <a:solidFill>
                  <a:schemeClr val="bg1"/>
                </a:solidFill>
              </a:rPr>
              <a:t>.</a:t>
            </a:r>
            <a:endParaRPr lang="en-US" sz="2200" b="1" dirty="0">
              <a:solidFill>
                <a:schemeClr val="bg1"/>
              </a:solidFill>
            </a:endParaRPr>
          </a:p>
          <a:p>
            <a:r>
              <a:rPr lang="en-US" sz="2200" dirty="0">
                <a:solidFill>
                  <a:schemeClr val="bg1"/>
                </a:solidFill>
              </a:rPr>
              <a:t>Also, the treatment of epilepsy is relatively high, as the price of the drug reaches 400 pounds, and sometimes the case needs a surgical intervention, costs estimated at 200 thousand pounds.</a:t>
            </a:r>
            <a:endParaRPr lang="en-US" sz="2200" b="1" dirty="0">
              <a:solidFill>
                <a:schemeClr val="bg1"/>
              </a:solidFill>
            </a:endParaRPr>
          </a:p>
          <a:p>
            <a:r>
              <a:rPr lang="ar-EG" sz="2200" dirty="0" smtClean="0">
                <a:solidFill>
                  <a:schemeClr val="bg1"/>
                </a:solidFill>
              </a:rPr>
              <a:t>			</a:t>
            </a:r>
            <a:r>
              <a:rPr lang="en-US" sz="1400" dirty="0" err="1" smtClean="0">
                <a:solidFill>
                  <a:schemeClr val="bg1"/>
                </a:solidFill>
              </a:rPr>
              <a:t>Elyom</a:t>
            </a:r>
            <a:r>
              <a:rPr lang="en-US" sz="1400" dirty="0" smtClean="0">
                <a:solidFill>
                  <a:schemeClr val="bg1"/>
                </a:solidFill>
              </a:rPr>
              <a:t> </a:t>
            </a:r>
            <a:r>
              <a:rPr lang="en-US" sz="1400" dirty="0">
                <a:solidFill>
                  <a:schemeClr val="bg1"/>
                </a:solidFill>
              </a:rPr>
              <a:t>el sab3 , 2017</a:t>
            </a:r>
            <a:endParaRPr lang="en-US" sz="1400" b="1" dirty="0">
              <a:solidFill>
                <a:schemeClr val="bg1"/>
              </a:solidFill>
            </a:endParaRPr>
          </a:p>
          <a:p>
            <a:endParaRPr lang="en-US" sz="2200" dirty="0">
              <a:solidFill>
                <a:schemeClr val="bg1"/>
              </a:solidFill>
            </a:endParaRPr>
          </a:p>
        </p:txBody>
      </p:sp>
    </p:spTree>
    <p:extLst>
      <p:ext uri="{BB962C8B-B14F-4D97-AF65-F5344CB8AC3E}">
        <p14:creationId xmlns:p14="http://schemas.microsoft.com/office/powerpoint/2010/main" val="1176541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Arial" panose="020B0604020202020204" pitchFamily="34" charset="0"/>
              <a:buChar char="•"/>
            </a:pPr>
            <a:r>
              <a:rPr lang="en-US" sz="2000" cap="none" dirty="0" smtClean="0">
                <a:solidFill>
                  <a:schemeClr val="bg1"/>
                </a:solidFill>
              </a:rPr>
              <a:t>Expected deliverables:</a:t>
            </a:r>
            <a:endParaRPr lang="en-US" sz="2000" cap="none" dirty="0">
              <a:solidFill>
                <a:schemeClr val="bg1"/>
              </a:solidFill>
            </a:endParaRPr>
          </a:p>
        </p:txBody>
      </p:sp>
      <p:sp>
        <p:nvSpPr>
          <p:cNvPr id="3" name="Content Placeholder 2"/>
          <p:cNvSpPr>
            <a:spLocks noGrp="1"/>
          </p:cNvSpPr>
          <p:nvPr>
            <p:ph sz="half" idx="1"/>
          </p:nvPr>
        </p:nvSpPr>
        <p:spPr/>
        <p:txBody>
          <a:bodyPr>
            <a:normAutofit/>
          </a:bodyPr>
          <a:lstStyle/>
          <a:p>
            <a:r>
              <a:rPr lang="en-US" sz="1800" dirty="0">
                <a:solidFill>
                  <a:schemeClr val="bg1"/>
                </a:solidFill>
              </a:rPr>
              <a:t>The ability to measure EEG signal for </a:t>
            </a:r>
            <a:r>
              <a:rPr lang="en-US" sz="1800" dirty="0" smtClean="0">
                <a:solidFill>
                  <a:schemeClr val="bg1"/>
                </a:solidFill>
              </a:rPr>
              <a:t>brain</a:t>
            </a:r>
          </a:p>
          <a:p>
            <a:r>
              <a:rPr lang="en-US" sz="1800" dirty="0">
                <a:solidFill>
                  <a:schemeClr val="bg1"/>
                </a:solidFill>
              </a:rPr>
              <a:t>prediction of the occurrence of epileptic seizure before it happens </a:t>
            </a:r>
            <a:endParaRPr lang="ar-EG" sz="1800" dirty="0" smtClean="0">
              <a:solidFill>
                <a:schemeClr val="bg1"/>
              </a:solidFill>
            </a:endParaRPr>
          </a:p>
          <a:p>
            <a:r>
              <a:rPr lang="en-US" sz="1800" dirty="0">
                <a:solidFill>
                  <a:schemeClr val="bg1"/>
                </a:solidFill>
              </a:rPr>
              <a:t>Sending a notification to the nearest pharmacy for the rescue </a:t>
            </a:r>
            <a:endParaRPr lang="ar-EG" sz="1800" dirty="0" smtClean="0">
              <a:solidFill>
                <a:schemeClr val="bg1"/>
              </a:solidFill>
            </a:endParaRPr>
          </a:p>
          <a:p>
            <a:r>
              <a:rPr lang="en-US" sz="1800" dirty="0">
                <a:solidFill>
                  <a:schemeClr val="bg1"/>
                </a:solidFill>
              </a:rPr>
              <a:t>Detecting the location of the patient at the moment of seizure</a:t>
            </a:r>
          </a:p>
        </p:txBody>
      </p:sp>
      <p:sp>
        <p:nvSpPr>
          <p:cNvPr id="6" name="Content Placeholder 5"/>
          <p:cNvSpPr>
            <a:spLocks noGrp="1"/>
          </p:cNvSpPr>
          <p:nvPr>
            <p:ph sz="half" idx="2"/>
          </p:nvPr>
        </p:nvSpPr>
        <p:spPr/>
        <p:txBody>
          <a:bodyPr/>
          <a:lstStyle/>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927015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1134</TotalTime>
  <Words>153</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Tw Cen MT</vt:lpstr>
      <vt:lpstr>Circuit</vt:lpstr>
      <vt:lpstr>Helwan university  Faculty of engineering  communication and electronics department    </vt:lpstr>
      <vt:lpstr>Statement of problem:   The challenge lies in the ability to reduce the hardware that measures the EEG signals so that the epilepsy patient can carry the device or install it on the brain while he is carrying out daily activities.   The challenge in manufacturing the hardware that is able to suppress the brain signal during a seizure lies in the ability to enter this signal into the brain.     </vt:lpstr>
      <vt:lpstr>Some information about epilepsy:</vt:lpstr>
      <vt:lpstr> Although there is a cure for some epilepsy cases and the price does not exceed 5 dollars, there are 30% of epilepsy patients who do not respond to treatment also, 75% of patients in low- and middle-income countries may not receive adequate treatment, which leads to a gaping gap.    World health organization</vt:lpstr>
      <vt:lpstr>      </vt:lpstr>
      <vt:lpstr>According to statistics in 2017, there are more than 20 million patients suffering from epileptic seizures, among them more than 5 million patients   </vt:lpstr>
      <vt:lpstr>Expected 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Helwan university  Faculty of engineering  communication and electronics department</dc:title>
  <dc:creator>Gamal</dc:creator>
  <cp:lastModifiedBy>Gamal</cp:lastModifiedBy>
  <cp:revision>12</cp:revision>
  <dcterms:created xsi:type="dcterms:W3CDTF">2020-08-24T10:00:43Z</dcterms:created>
  <dcterms:modified xsi:type="dcterms:W3CDTF">2020-09-08T20:31:14Z</dcterms:modified>
</cp:coreProperties>
</file>