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57" r:id="rId3"/>
    <p:sldId id="305" r:id="rId4"/>
    <p:sldId id="274" r:id="rId5"/>
    <p:sldId id="306" r:id="rId6"/>
    <p:sldId id="307" r:id="rId7"/>
    <p:sldId id="308" r:id="rId8"/>
    <p:sldId id="309" r:id="rId9"/>
    <p:sldId id="310" r:id="rId10"/>
    <p:sldId id="317" r:id="rId11"/>
    <p:sldId id="273" r:id="rId12"/>
    <p:sldId id="304" r:id="rId13"/>
    <p:sldId id="313" r:id="rId14"/>
    <p:sldId id="290" r:id="rId15"/>
    <p:sldId id="291" r:id="rId16"/>
    <p:sldId id="314" r:id="rId17"/>
    <p:sldId id="292" r:id="rId18"/>
    <p:sldId id="315" r:id="rId19"/>
    <p:sldId id="293" r:id="rId20"/>
    <p:sldId id="294" r:id="rId21"/>
    <p:sldId id="297" r:id="rId22"/>
    <p:sldId id="298" r:id="rId23"/>
    <p:sldId id="299" r:id="rId24"/>
    <p:sldId id="278" r:id="rId25"/>
    <p:sldId id="296" r:id="rId26"/>
    <p:sldId id="270" r:id="rId27"/>
    <p:sldId id="263" r:id="rId28"/>
    <p:sldId id="316" r:id="rId29"/>
    <p:sldId id="264" r:id="rId30"/>
    <p:sldId id="284" r:id="rId31"/>
    <p:sldId id="318" r:id="rId32"/>
    <p:sldId id="25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35C"/>
    <a:srgbClr val="1C6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 autoAdjust="0"/>
    <p:restoredTop sz="93175" autoAdjust="0"/>
  </p:normalViewPr>
  <p:slideViewPr>
    <p:cSldViewPr snapToGrid="0">
      <p:cViewPr varScale="1">
        <p:scale>
          <a:sx n="113" d="100"/>
          <a:sy n="113" d="100"/>
        </p:scale>
        <p:origin x="480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08CD1-91EE-E281-CE92-D7C5A5BE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A8CB7-992D-CEC9-8D71-AB31FA7C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58386-4013-1EE8-771B-058C77374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FEBE-8A97-4855-8104-A03E1EFF1A94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7E9D0-EEB1-C603-7E65-0F11F6B8E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B4662-5E86-3989-A8CE-41AE1996C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9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E62F8E-A7F9-433C-AD82-15814135C4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AA1E4F-8432-AAB9-2E83-40E77F2BF5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5784D7D-AD62-046E-1603-AABD206E03B0}"/>
              </a:ext>
            </a:extLst>
          </p:cNvPr>
          <p:cNvGrpSpPr/>
          <p:nvPr/>
        </p:nvGrpSpPr>
        <p:grpSpPr>
          <a:xfrm>
            <a:off x="3469370" y="2112901"/>
            <a:ext cx="4746107" cy="2060449"/>
            <a:chOff x="3689503" y="2331098"/>
            <a:chExt cx="4746107" cy="206044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D050920-EB61-67CA-2D54-859D23EAFE6C}"/>
                </a:ext>
              </a:extLst>
            </p:cNvPr>
            <p:cNvGrpSpPr/>
            <p:nvPr/>
          </p:nvGrpSpPr>
          <p:grpSpPr>
            <a:xfrm>
              <a:off x="4979020" y="2331098"/>
              <a:ext cx="2167054" cy="768458"/>
              <a:chOff x="8909823" y="398401"/>
              <a:chExt cx="3282177" cy="738121"/>
            </a:xfrm>
            <a:solidFill>
              <a:schemeClr val="accent6"/>
            </a:solidFill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7B1BCA2-85EC-4A45-20A5-1831EDC25659}"/>
                  </a:ext>
                </a:extLst>
              </p:cNvPr>
              <p:cNvSpPr/>
              <p:nvPr/>
            </p:nvSpPr>
            <p:spPr>
              <a:xfrm>
                <a:off x="10844526" y="398401"/>
                <a:ext cx="1347474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EAE8D-C96E-B889-FE00-9A54298C4F9A}"/>
                  </a:ext>
                </a:extLst>
              </p:cNvPr>
              <p:cNvSpPr/>
              <p:nvPr/>
            </p:nvSpPr>
            <p:spPr>
              <a:xfrm>
                <a:off x="9963513" y="398401"/>
                <a:ext cx="724895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5DE3AF4-36AE-FAC2-B1AA-E888188E7D38}"/>
                  </a:ext>
                </a:extLst>
              </p:cNvPr>
              <p:cNvSpPr/>
              <p:nvPr/>
            </p:nvSpPr>
            <p:spPr>
              <a:xfrm>
                <a:off x="9283289" y="398401"/>
                <a:ext cx="524106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363BC21-4C23-551F-0DD2-3A68A74D454A}"/>
                  </a:ext>
                </a:extLst>
              </p:cNvPr>
              <p:cNvSpPr/>
              <p:nvPr/>
            </p:nvSpPr>
            <p:spPr>
              <a:xfrm>
                <a:off x="8909823" y="398401"/>
                <a:ext cx="217347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FC8205-673D-EC51-5910-A731A63C739F}"/>
                </a:ext>
              </a:extLst>
            </p:cNvPr>
            <p:cNvSpPr txBox="1"/>
            <p:nvPr/>
          </p:nvSpPr>
          <p:spPr>
            <a:xfrm>
              <a:off x="3689503" y="3283551"/>
              <a:ext cx="474610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>
                  <a:solidFill>
                    <a:schemeClr val="accent6"/>
                  </a:solidFill>
                  <a:latin typeface="+mj-ea"/>
                  <a:ea typeface="+mj-ea"/>
                </a:rPr>
                <a:t>Dogs vs. Cats</a:t>
              </a:r>
              <a:endParaRPr lang="ko-KR" altLang="en-US" sz="6600" b="1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C58B7F-61AE-9F65-1110-F604D9A8D11D}"/>
              </a:ext>
            </a:extLst>
          </p:cNvPr>
          <p:cNvSpPr txBox="1"/>
          <p:nvPr/>
        </p:nvSpPr>
        <p:spPr>
          <a:xfrm>
            <a:off x="5178488" y="3988013"/>
            <a:ext cx="5386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accent6"/>
                </a:solidFill>
                <a:latin typeface="+mj-ea"/>
                <a:ea typeface="+mj-ea"/>
              </a:rPr>
              <a:t>- C</a:t>
            </a:r>
            <a:r>
              <a:rPr lang="en-US" altLang="ko-KR" sz="1800" b="1">
                <a:solidFill>
                  <a:schemeClr val="accent6"/>
                </a:solidFill>
                <a:latin typeface="+mj-ea"/>
                <a:ea typeface="+mj-ea"/>
              </a:rPr>
              <a:t>reate an algorithm to distinguish dogs from cats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4C3FDA-05D9-7B56-1884-996C79B9F04C}"/>
              </a:ext>
            </a:extLst>
          </p:cNvPr>
          <p:cNvSpPr txBox="1"/>
          <p:nvPr/>
        </p:nvSpPr>
        <p:spPr>
          <a:xfrm>
            <a:off x="9237133" y="6470246"/>
            <a:ext cx="2954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>
                <a:latin typeface="+mj-ea"/>
                <a:ea typeface="+mj-ea"/>
              </a:rPr>
              <a:t>4</a:t>
            </a:r>
            <a:r>
              <a:rPr lang="ko-KR" altLang="en-US" sz="1400" b="1">
                <a:latin typeface="+mj-ea"/>
                <a:ea typeface="+mj-ea"/>
              </a:rPr>
              <a:t>조</a:t>
            </a:r>
            <a:r>
              <a:rPr lang="en-US" altLang="ko-KR" sz="1400" b="1">
                <a:latin typeface="+mj-ea"/>
                <a:ea typeface="+mj-ea"/>
              </a:rPr>
              <a:t> </a:t>
            </a:r>
            <a:r>
              <a:rPr lang="ko-KR" altLang="en-US" sz="1400" b="1">
                <a:latin typeface="+mj-ea"/>
                <a:ea typeface="+mj-ea"/>
              </a:rPr>
              <a:t>이채별</a:t>
            </a:r>
            <a:r>
              <a:rPr lang="en-US" altLang="ko-KR" sz="1400" b="1">
                <a:latin typeface="+mj-ea"/>
                <a:ea typeface="+mj-ea"/>
              </a:rPr>
              <a:t>, </a:t>
            </a:r>
            <a:r>
              <a:rPr lang="ko-KR" altLang="en-US" sz="1400" b="1">
                <a:latin typeface="+mj-ea"/>
                <a:ea typeface="+mj-ea"/>
              </a:rPr>
              <a:t>홍민재</a:t>
            </a:r>
            <a:r>
              <a:rPr lang="en-US" altLang="ko-KR" sz="1400" b="1">
                <a:latin typeface="+mj-ea"/>
                <a:ea typeface="+mj-ea"/>
              </a:rPr>
              <a:t>, </a:t>
            </a:r>
            <a:r>
              <a:rPr lang="ko-KR" altLang="en-US" sz="1400" b="1">
                <a:latin typeface="+mj-ea"/>
                <a:ea typeface="+mj-ea"/>
              </a:rPr>
              <a:t>김준수</a:t>
            </a:r>
            <a:r>
              <a:rPr lang="en-US" altLang="ko-KR" sz="1400" b="1">
                <a:latin typeface="+mj-ea"/>
                <a:ea typeface="+mj-ea"/>
              </a:rPr>
              <a:t>, </a:t>
            </a:r>
            <a:r>
              <a:rPr lang="ko-KR" altLang="en-US" sz="1400" b="1">
                <a:latin typeface="+mj-ea"/>
                <a:ea typeface="+mj-ea"/>
              </a:rPr>
              <a:t>정원용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0853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10" y="196095"/>
            <a:ext cx="215956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모델 학습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3539" y="966486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9BBB3A-F5B0-9ECB-B465-287861FE5CB9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FAA66C-ADB0-79D3-B04D-3C0030401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8" y="2891815"/>
            <a:ext cx="10665799" cy="12422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0CC546-D92D-279E-6595-8E67444AA386}"/>
              </a:ext>
            </a:extLst>
          </p:cNvPr>
          <p:cNvSpPr/>
          <p:nvPr/>
        </p:nvSpPr>
        <p:spPr>
          <a:xfrm>
            <a:off x="750562" y="3413434"/>
            <a:ext cx="10755637" cy="72058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26635" y="2505670"/>
            <a:ext cx="2138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5532386" y="3422159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A2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92EC24-01FF-86FD-F253-18BB5CA6E169}"/>
              </a:ext>
            </a:extLst>
          </p:cNvPr>
          <p:cNvSpPr/>
          <p:nvPr/>
        </p:nvSpPr>
        <p:spPr>
          <a:xfrm>
            <a:off x="9702800" y="6273800"/>
            <a:ext cx="2489200" cy="584200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0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10" y="196095"/>
            <a:ext cx="7884730" cy="69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라이브러리 </a:t>
            </a:r>
            <a:r>
              <a:rPr lang="en-US" altLang="ko-KR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import</a:t>
            </a: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및 데이터 다운로드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81000" y="973338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4074" y="1272657"/>
            <a:ext cx="7943850" cy="207645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09986" y="3583160"/>
            <a:ext cx="4772025" cy="19526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240F920-688A-051B-2F35-D048C9F22DB5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08" y="196095"/>
            <a:ext cx="7189406" cy="69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이미지 크기 및 학습 관련 변수 생성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3539" y="966486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32633" y="1763023"/>
            <a:ext cx="4926734" cy="33319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E15BB4E-87AB-B0DB-07EE-36BDAEDAF611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8642B-CD4B-50C1-17F1-FD4316844F1E}"/>
              </a:ext>
            </a:extLst>
          </p:cNvPr>
          <p:cNvSpPr txBox="1"/>
          <p:nvPr/>
        </p:nvSpPr>
        <p:spPr>
          <a:xfrm>
            <a:off x="2645849" y="6101713"/>
            <a:ext cx="6925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800">
                <a:solidFill>
                  <a:srgbClr val="1A335C"/>
                </a:solidFill>
                <a:effectLst/>
                <a:latin typeface="맑은 고딕"/>
                <a:cs typeface="Arial"/>
              </a:rPr>
              <a:t>학습 시 뜨는 경고문을 무시하기 위해 </a:t>
            </a:r>
            <a:r>
              <a:rPr lang="en-US" altLang="ko-KR" sz="1800">
                <a:solidFill>
                  <a:srgbClr val="1A335C"/>
                </a:solidFill>
                <a:effectLst/>
                <a:latin typeface="맑은 고딕"/>
                <a:cs typeface="Arial"/>
              </a:rPr>
              <a:t>warnings </a:t>
            </a:r>
            <a:r>
              <a:rPr lang="ko-KR" altLang="en-US" sz="1800">
                <a:solidFill>
                  <a:srgbClr val="1A335C"/>
                </a:solidFill>
                <a:effectLst/>
                <a:latin typeface="맑은 고딕"/>
                <a:cs typeface="Arial"/>
              </a:rPr>
              <a:t>라이브러리 사용</a:t>
            </a:r>
            <a:endParaRPr lang="en-US" altLang="ko-KR" sz="1800">
              <a:solidFill>
                <a:srgbClr val="1A335C"/>
              </a:solidFill>
              <a:effectLst/>
              <a:latin typeface="맑은 고딕"/>
              <a:cs typeface="Arial"/>
            </a:endParaRPr>
          </a:p>
          <a:p>
            <a:pPr lvl="0" algn="ctr">
              <a:defRPr/>
            </a:pPr>
            <a:r>
              <a:rPr lang="ko-KR" altLang="en-US">
                <a:solidFill>
                  <a:srgbClr val="1A335C"/>
                </a:solidFill>
                <a:latin typeface="맑은 고딕"/>
                <a:cs typeface="Arial"/>
              </a:rPr>
              <a:t>이미지 학습 및 생성에 필요한 변수 생성</a:t>
            </a:r>
            <a:endParaRPr lang="ko-KR" altLang="en-US">
              <a:solidFill>
                <a:srgbClr val="1A335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10" y="196095"/>
            <a:ext cx="3046030" cy="69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카테고리 분류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3539" y="966486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4352" y="1150536"/>
            <a:ext cx="7203296" cy="37731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09425" y="5107741"/>
            <a:ext cx="5973149" cy="6897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77540" y="6120486"/>
            <a:ext cx="6382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1A335C"/>
                </a:solidFill>
              </a:rPr>
              <a:t>학습 데이터에서 </a:t>
            </a:r>
            <a:r>
              <a:rPr lang="en-US" altLang="ko-KR">
                <a:solidFill>
                  <a:srgbClr val="1A335C"/>
                </a:solidFill>
              </a:rPr>
              <a:t> </a:t>
            </a:r>
            <a:r>
              <a:rPr lang="ko-KR" altLang="en-US">
                <a:solidFill>
                  <a:srgbClr val="1A335C"/>
                </a:solidFill>
              </a:rPr>
              <a:t>개는 </a:t>
            </a:r>
            <a:r>
              <a:rPr lang="en-US" altLang="ko-KR">
                <a:solidFill>
                  <a:srgbClr val="1A335C"/>
                </a:solidFill>
              </a:rPr>
              <a:t>1, </a:t>
            </a:r>
            <a:r>
              <a:rPr lang="ko-KR" altLang="en-US">
                <a:solidFill>
                  <a:srgbClr val="1A335C"/>
                </a:solidFill>
              </a:rPr>
              <a:t>고양이는 </a:t>
            </a:r>
            <a:r>
              <a:rPr lang="en-US" altLang="ko-KR">
                <a:solidFill>
                  <a:srgbClr val="1A335C"/>
                </a:solidFill>
              </a:rPr>
              <a:t>0</a:t>
            </a:r>
            <a:r>
              <a:rPr lang="ko-KR" altLang="en-US">
                <a:solidFill>
                  <a:srgbClr val="1A335C"/>
                </a:solidFill>
              </a:rPr>
              <a:t>으로 분류 후 레이블 생성</a:t>
            </a:r>
            <a:endParaRPr lang="en-US" altLang="ko-KR">
              <a:solidFill>
                <a:srgbClr val="1A335C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rgbClr val="1A335C"/>
                </a:solidFill>
              </a:rPr>
              <a:t>df</a:t>
            </a:r>
            <a:r>
              <a:rPr lang="ko-KR" altLang="en-US">
                <a:solidFill>
                  <a:srgbClr val="1A335C"/>
                </a:solidFill>
              </a:rPr>
              <a:t>에 이름과 카테고리 분류 저장</a:t>
            </a:r>
            <a:endParaRPr lang="en-US" altLang="ko-KR">
              <a:solidFill>
                <a:srgbClr val="1A335C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5F268E-B092-E8CC-AE43-3E9824562C45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10" y="196095"/>
            <a:ext cx="713528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학습</a:t>
            </a:r>
            <a:r>
              <a:rPr lang="en-US" altLang="ko-KR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데이터와 테스트 데이터 분리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3539" y="966486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5051"/>
          <a:stretch/>
        </p:blipFill>
        <p:spPr>
          <a:xfrm>
            <a:off x="1548806" y="2111446"/>
            <a:ext cx="9094388" cy="28022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C8E1DD2-A508-199F-D54F-5CA960B8E762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131510" y="196095"/>
            <a:ext cx="6489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학습 데이터 </a:t>
            </a:r>
            <a:r>
              <a:rPr lang="en-US" altLang="ko-KR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ImageDataGenerator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571B41-C67D-0766-588C-561AE8C096C4}"/>
              </a:ext>
            </a:extLst>
          </p:cNvPr>
          <p:cNvSpPr/>
          <p:nvPr/>
        </p:nvSpPr>
        <p:spPr>
          <a:xfrm>
            <a:off x="393539" y="966486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010E4A-D587-4313-3AC1-F8ACBF827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6" y="1269334"/>
            <a:ext cx="4937747" cy="449361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93FC77E-5179-B126-D631-D7718771F05D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3BB91-653E-FC62-55BE-D9FA0A2DD013}"/>
              </a:ext>
            </a:extLst>
          </p:cNvPr>
          <p:cNvSpPr txBox="1"/>
          <p:nvPr/>
        </p:nvSpPr>
        <p:spPr>
          <a:xfrm>
            <a:off x="2155519" y="6101713"/>
            <a:ext cx="7906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800">
                <a:solidFill>
                  <a:srgbClr val="1A335C"/>
                </a:solidFill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ImageDataGenerator: </a:t>
            </a:r>
            <a:r>
              <a:rPr lang="ko-KR" altLang="ko-KR" sz="1800">
                <a:solidFill>
                  <a:srgbClr val="1A335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이미지를 학습시킬 때 학습 데이터의 양이 적은 경우 </a:t>
            </a:r>
            <a:endParaRPr lang="en-US" altLang="ko-KR" sz="1800">
              <a:solidFill>
                <a:srgbClr val="1A335C"/>
              </a:solidFill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ko-KR" altLang="ko-KR" sz="1800">
                <a:solidFill>
                  <a:srgbClr val="1A335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학습 데이터를 조금씩 변형시켜서 학습 데이터의 양을 늘리는 방식</a:t>
            </a:r>
            <a:endParaRPr lang="ko-KR" altLang="en-US">
              <a:solidFill>
                <a:srgbClr val="1A33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7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131510" y="196095"/>
            <a:ext cx="6489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검증 데이터 </a:t>
            </a:r>
            <a:r>
              <a:rPr lang="en-US" altLang="ko-KR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ImageDataGenerator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571B41-C67D-0766-588C-561AE8C096C4}"/>
              </a:ext>
            </a:extLst>
          </p:cNvPr>
          <p:cNvSpPr/>
          <p:nvPr/>
        </p:nvSpPr>
        <p:spPr>
          <a:xfrm>
            <a:off x="393539" y="966486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44B4DC-10A8-2FFE-51EF-285C0B05E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81" y="1923717"/>
            <a:ext cx="5665838" cy="31783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DE39DA4-13DB-8C53-4343-D14799D404C8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DDB81-3DEA-56EF-53EC-2423D95B6A6D}"/>
              </a:ext>
            </a:extLst>
          </p:cNvPr>
          <p:cNvSpPr txBox="1"/>
          <p:nvPr/>
        </p:nvSpPr>
        <p:spPr>
          <a:xfrm>
            <a:off x="2907636" y="6145495"/>
            <a:ext cx="8028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>
                <a:solidFill>
                  <a:srgbClr val="1A335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검증 데이터는 훈련 데이터와 다르게</a:t>
            </a:r>
            <a:r>
              <a:rPr lang="en-US" altLang="ko-KR" sz="1800">
                <a:solidFill>
                  <a:srgbClr val="1A335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rescale(</a:t>
            </a:r>
            <a:r>
              <a:rPr lang="ko-KR" altLang="ko-KR" sz="1800">
                <a:solidFill>
                  <a:srgbClr val="1A335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정규화</a:t>
            </a:r>
            <a:r>
              <a:rPr lang="en-US" altLang="ko-KR" sz="1800">
                <a:solidFill>
                  <a:srgbClr val="1A335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ko-KR" altLang="en-US" sz="1800">
                <a:solidFill>
                  <a:srgbClr val="1A335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과정만 해줌</a:t>
            </a:r>
            <a:endParaRPr lang="ko-KR" altLang="en-US">
              <a:solidFill>
                <a:srgbClr val="1A33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43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131510" y="196095"/>
            <a:ext cx="3659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샘플 </a:t>
            </a:r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확인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571B41-C67D-0766-588C-561AE8C096C4}"/>
              </a:ext>
            </a:extLst>
          </p:cNvPr>
          <p:cNvSpPr/>
          <p:nvPr/>
        </p:nvSpPr>
        <p:spPr>
          <a:xfrm>
            <a:off x="381000" y="903981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938FED-562E-9117-35AC-14BCF9307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281" y="1729549"/>
            <a:ext cx="6821436" cy="34417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A12A016-EA8F-1579-0161-64A9E9EEA7B3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7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09" y="196095"/>
            <a:ext cx="334668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샘플 </a:t>
            </a:r>
            <a:r>
              <a:rPr lang="en-US" altLang="ko-KR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Image </a:t>
            </a: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확인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3539" y="966486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9A218B-EA04-81A5-4090-53BD4D3DA8BA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4EFAB5-6F7C-89BB-6EFF-2FB6C2556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19" y="2432566"/>
            <a:ext cx="8059820" cy="24510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44672" y="1098326"/>
            <a:ext cx="4343400" cy="4829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0EC6A1-67C3-DA63-7B6D-5DEFB72A85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BADEBF-3BEB-5A02-135E-F8410EED01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7EA9F6-6252-DCA0-76EB-899BE8D59797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accent6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466E74-5CC2-4379-F2BC-8B05EF7BB056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B028A5-AAF5-9125-F9FD-B47BE82015F8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921677-86B1-E3F6-B4A3-4FA06AE38E7E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357DAFB-622F-BA9B-8F7E-9E3A7143612A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D318EF6-AEB1-3244-CA6B-AE2D9D7C41CF}"/>
              </a:ext>
            </a:extLst>
          </p:cNvPr>
          <p:cNvSpPr txBox="1"/>
          <p:nvPr/>
        </p:nvSpPr>
        <p:spPr>
          <a:xfrm>
            <a:off x="892098" y="49024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6"/>
                </a:solidFill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5079C-5BFF-B6E8-1345-B3B9E016BCCF}"/>
              </a:ext>
            </a:extLst>
          </p:cNvPr>
          <p:cNvSpPr txBox="1"/>
          <p:nvPr/>
        </p:nvSpPr>
        <p:spPr>
          <a:xfrm>
            <a:off x="1888368" y="674907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/>
                </a:solidFill>
              </a:rPr>
              <a:t>a table of contents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728E6-3464-39D3-A702-FF815E14E632}"/>
              </a:ext>
            </a:extLst>
          </p:cNvPr>
          <p:cNvSpPr txBox="1"/>
          <p:nvPr/>
        </p:nvSpPr>
        <p:spPr>
          <a:xfrm>
            <a:off x="2382924" y="1462388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1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B80B0-2A16-4973-D6D6-19608F66E562}"/>
              </a:ext>
            </a:extLst>
          </p:cNvPr>
          <p:cNvSpPr txBox="1"/>
          <p:nvPr/>
        </p:nvSpPr>
        <p:spPr>
          <a:xfrm>
            <a:off x="4130585" y="1647053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600">
                <a:solidFill>
                  <a:schemeClr val="accent6"/>
                </a:solidFill>
              </a:rPr>
              <a:t>A1 (</a:t>
            </a:r>
            <a:r>
              <a:rPr lang="ko-KR" altLang="en-US" sz="2000" b="1" spc="600">
                <a:solidFill>
                  <a:schemeClr val="accent6"/>
                </a:solidFill>
              </a:rPr>
              <a:t>기준 알고리즘</a:t>
            </a:r>
            <a:r>
              <a:rPr lang="en-US" altLang="ko-KR" sz="2000" b="1" spc="600">
                <a:solidFill>
                  <a:schemeClr val="accent6"/>
                </a:solidFill>
              </a:rPr>
              <a:t>)</a:t>
            </a:r>
            <a:endParaRPr lang="ko-KR" altLang="en-US" sz="2000" b="1" spc="600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345186-FA37-E540-7876-6828A26ED75C}"/>
              </a:ext>
            </a:extLst>
          </p:cNvPr>
          <p:cNvSpPr txBox="1"/>
          <p:nvPr/>
        </p:nvSpPr>
        <p:spPr>
          <a:xfrm>
            <a:off x="2398954" y="2329727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2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0C9CE-81CB-9CF0-C84E-9132F6EDB6E5}"/>
              </a:ext>
            </a:extLst>
          </p:cNvPr>
          <p:cNvSpPr txBox="1"/>
          <p:nvPr/>
        </p:nvSpPr>
        <p:spPr>
          <a:xfrm>
            <a:off x="4130584" y="2533895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600">
                <a:solidFill>
                  <a:schemeClr val="accent6"/>
                </a:solidFill>
              </a:rPr>
              <a:t>A2 (</a:t>
            </a:r>
            <a:r>
              <a:rPr lang="ko-KR" altLang="en-US" sz="2000" b="1" spc="600">
                <a:solidFill>
                  <a:schemeClr val="accent6"/>
                </a:solidFill>
              </a:rPr>
              <a:t>팀별 알고리즘</a:t>
            </a:r>
            <a:r>
              <a:rPr lang="en-US" altLang="ko-KR" sz="2000" b="1" spc="600">
                <a:solidFill>
                  <a:schemeClr val="accent6"/>
                </a:solidFill>
              </a:rPr>
              <a:t>)</a:t>
            </a:r>
            <a:endParaRPr lang="ko-KR" altLang="en-US" sz="2000" b="1" spc="600" dirty="0">
              <a:solidFill>
                <a:schemeClr val="accent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E0C63A-CA30-D6C6-CB70-B04667AB2F51}"/>
              </a:ext>
            </a:extLst>
          </p:cNvPr>
          <p:cNvSpPr txBox="1"/>
          <p:nvPr/>
        </p:nvSpPr>
        <p:spPr>
          <a:xfrm>
            <a:off x="2403763" y="3206795"/>
            <a:ext cx="54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3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A9DD1-BABD-382A-AB9E-80D23838B32D}"/>
              </a:ext>
            </a:extLst>
          </p:cNvPr>
          <p:cNvSpPr txBox="1"/>
          <p:nvPr/>
        </p:nvSpPr>
        <p:spPr>
          <a:xfrm>
            <a:off x="4130584" y="3389620"/>
            <a:ext cx="2141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600">
                <a:solidFill>
                  <a:schemeClr val="accent6"/>
                </a:solidFill>
              </a:rPr>
              <a:t>A1, A2 </a:t>
            </a:r>
            <a:r>
              <a:rPr lang="ko-KR" altLang="en-US" sz="2000" b="1" spc="600">
                <a:solidFill>
                  <a:schemeClr val="accent6"/>
                </a:solidFill>
              </a:rPr>
              <a:t>비교</a:t>
            </a:r>
            <a:endParaRPr lang="ko-KR" altLang="en-US" sz="2000" b="1" spc="600" dirty="0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634E73-6C45-9063-3A46-0567FA7E112F}"/>
              </a:ext>
            </a:extLst>
          </p:cNvPr>
          <p:cNvSpPr txBox="1"/>
          <p:nvPr/>
        </p:nvSpPr>
        <p:spPr>
          <a:xfrm>
            <a:off x="2382924" y="4089176"/>
            <a:ext cx="47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4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F8A525-8A9C-B393-77A9-FB9409C711DB}"/>
              </a:ext>
            </a:extLst>
          </p:cNvPr>
          <p:cNvSpPr txBox="1"/>
          <p:nvPr/>
        </p:nvSpPr>
        <p:spPr>
          <a:xfrm>
            <a:off x="4130584" y="4295837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>
                <a:solidFill>
                  <a:schemeClr val="accent6"/>
                </a:solidFill>
              </a:rPr>
              <a:t>개선할 점</a:t>
            </a:r>
            <a:endParaRPr lang="ko-KR" altLang="en-US" sz="2000" b="1" spc="6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8C0C3A-6ED5-D8E1-7F9F-01E913FD5950}"/>
              </a:ext>
            </a:extLst>
          </p:cNvPr>
          <p:cNvSpPr txBox="1"/>
          <p:nvPr/>
        </p:nvSpPr>
        <p:spPr>
          <a:xfrm>
            <a:off x="2398954" y="5010891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5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149BD-58AD-1B9C-C205-C0870686450D}"/>
              </a:ext>
            </a:extLst>
          </p:cNvPr>
          <p:cNvSpPr txBox="1"/>
          <p:nvPr/>
        </p:nvSpPr>
        <p:spPr>
          <a:xfrm>
            <a:off x="4130584" y="5210947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>
                <a:solidFill>
                  <a:schemeClr val="accent6"/>
                </a:solidFill>
              </a:rPr>
              <a:t>느낀점</a:t>
            </a:r>
            <a:endParaRPr lang="ko-KR" altLang="en-US" sz="2000" b="1" spc="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27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10" y="196095"/>
            <a:ext cx="160813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모델링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3539" y="966486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35"/>
          <a:stretch/>
        </p:blipFill>
        <p:spPr>
          <a:xfrm>
            <a:off x="935576" y="1173995"/>
            <a:ext cx="7210425" cy="451001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87640" y="1235097"/>
            <a:ext cx="3584137" cy="444890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2DB0F18-E04A-FB76-81DD-C69C89A09EE5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F79DECE-0351-4622-4B67-43C19DB1C95E}"/>
              </a:ext>
            </a:extLst>
          </p:cNvPr>
          <p:cNvCxnSpPr/>
          <p:nvPr/>
        </p:nvCxnSpPr>
        <p:spPr>
          <a:xfrm>
            <a:off x="4922982" y="5329382"/>
            <a:ext cx="554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3D86FF-A36C-FAE3-9108-9D3E9D5BA6D8}"/>
              </a:ext>
            </a:extLst>
          </p:cNvPr>
          <p:cNvSpPr txBox="1"/>
          <p:nvPr/>
        </p:nvSpPr>
        <p:spPr>
          <a:xfrm>
            <a:off x="2250499" y="6127058"/>
            <a:ext cx="7716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kern="0">
                <a:solidFill>
                  <a:srgbClr val="1A335C"/>
                </a:solidFill>
                <a:effectLst/>
                <a:latin typeface="맑은 고딕" panose="020B0503020000020004" pitchFamily="50" charset="-127"/>
                <a:cs typeface="굴림" panose="020B0600000101010101" pitchFamily="50" charset="-127"/>
              </a:rPr>
              <a:t>RMSProp: </a:t>
            </a:r>
            <a:r>
              <a:rPr lang="ko-KR" altLang="ko-KR" sz="1800" kern="0">
                <a:solidFill>
                  <a:srgbClr val="1A335C"/>
                </a:solidFill>
                <a:effectLst/>
                <a:ea typeface="맑은 고딕" panose="020B0503020000020004" pitchFamily="50" charset="-127"/>
                <a:cs typeface="함초롬바탕" panose="02030604000101010101" pitchFamily="18" charset="-127"/>
              </a:rPr>
              <a:t>먼 과거의 기울기는 조금 반영하고 최신의 기울기를 더 많이 </a:t>
            </a:r>
            <a:endParaRPr lang="en-US" altLang="ko-KR" sz="1800" kern="0">
              <a:solidFill>
                <a:srgbClr val="1A335C"/>
              </a:solidFill>
              <a:effectLst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ko-KR" sz="1800" kern="0">
                <a:solidFill>
                  <a:srgbClr val="1A335C"/>
                </a:solidFill>
                <a:effectLst/>
                <a:ea typeface="맑은 고딕" panose="020B0503020000020004" pitchFamily="50" charset="-127"/>
                <a:cs typeface="함초롬바탕" panose="02030604000101010101" pitchFamily="18" charset="-127"/>
              </a:rPr>
              <a:t>반영해 훈련 과정 중에 학습률을 적절하게 변화시</a:t>
            </a:r>
            <a:r>
              <a:rPr lang="ko-KR" altLang="en-US" sz="1800" kern="0">
                <a:solidFill>
                  <a:srgbClr val="1A335C"/>
                </a:solidFill>
                <a:effectLst/>
                <a:ea typeface="맑은 고딕" panose="020B0503020000020004" pitchFamily="50" charset="-127"/>
                <a:cs typeface="함초롬바탕" panose="02030604000101010101" pitchFamily="18" charset="-127"/>
              </a:rPr>
              <a:t>키는 알고리즘</a:t>
            </a:r>
            <a:endParaRPr lang="ko-KR" altLang="en-US">
              <a:solidFill>
                <a:srgbClr val="1A335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393539" y="966486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1864" y="2024726"/>
            <a:ext cx="6548272" cy="280854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76E05BD-EC95-DC76-74B3-F35791BC5C9D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E6CBA-6A65-EF33-7ACC-CFD09A00E5DE}"/>
              </a:ext>
            </a:extLst>
          </p:cNvPr>
          <p:cNvSpPr txBox="1"/>
          <p:nvPr/>
        </p:nvSpPr>
        <p:spPr>
          <a:xfrm>
            <a:off x="131510" y="196095"/>
            <a:ext cx="673479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Earlystopping </a:t>
            </a: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callback</a:t>
            </a: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함수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F4FCF-3844-59CB-049A-71CC0EB43FBF}"/>
              </a:ext>
            </a:extLst>
          </p:cNvPr>
          <p:cNvSpPr txBox="1"/>
          <p:nvPr/>
        </p:nvSpPr>
        <p:spPr>
          <a:xfrm>
            <a:off x="3037347" y="6121852"/>
            <a:ext cx="6142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solidFill>
                  <a:srgbClr val="1A335C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reduceLROnPlateau</a:t>
            </a:r>
            <a:r>
              <a:rPr lang="en-US" altLang="ko-KR">
                <a:solidFill>
                  <a:srgbClr val="1A33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</a:t>
            </a:r>
            <a:r>
              <a:rPr lang="en-US" altLang="ko-KR" sz="1800">
                <a:solidFill>
                  <a:srgbClr val="1A335C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callback </a:t>
            </a:r>
            <a:r>
              <a:rPr lang="ko-KR" altLang="ko-KR" sz="1800">
                <a:solidFill>
                  <a:srgbClr val="1A335C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함수의 일종으로</a:t>
            </a:r>
            <a:r>
              <a:rPr lang="en-US" altLang="ko-KR" sz="1800">
                <a:solidFill>
                  <a:srgbClr val="1A335C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</a:t>
            </a:r>
          </a:p>
          <a:p>
            <a:pPr algn="ctr"/>
            <a:r>
              <a:rPr lang="en-US" altLang="ko-KR" sz="1800">
                <a:solidFill>
                  <a:srgbClr val="1A335C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learning rate</a:t>
            </a:r>
            <a:r>
              <a:rPr lang="ko-KR" altLang="ko-KR" sz="1800">
                <a:solidFill>
                  <a:srgbClr val="1A335C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가 더이상 업데이트 되지 않으면 학습을 중단</a:t>
            </a:r>
            <a:endParaRPr lang="ko-KR" altLang="en-US">
              <a:solidFill>
                <a:srgbClr val="1A335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10" y="196095"/>
            <a:ext cx="4712905" cy="69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모델 학습 및 모델 저장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81000" y="949124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08476" y="1624405"/>
            <a:ext cx="5575047" cy="360919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82993-E157-F8A7-16A2-A6C6492285B2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10" y="196095"/>
            <a:ext cx="2141155" cy="69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학습 결과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81000" y="949124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1C7923-0A4D-32E6-689E-A849C3E44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51" y="2696736"/>
            <a:ext cx="10777495" cy="159763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647167-253A-8D02-844D-6C848EA8198A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1D41E2-2485-F79C-C737-001062304539}"/>
              </a:ext>
            </a:extLst>
          </p:cNvPr>
          <p:cNvSpPr/>
          <p:nvPr/>
        </p:nvSpPr>
        <p:spPr>
          <a:xfrm>
            <a:off x="600363" y="3721978"/>
            <a:ext cx="11009745" cy="62807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17017" y="2505670"/>
            <a:ext cx="215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4502102" y="3422159"/>
            <a:ext cx="31877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A1</a:t>
            </a:r>
            <a:r>
              <a:rPr lang="ko-KR" altLang="en-US" sz="66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vs</a:t>
            </a:r>
            <a:r>
              <a:rPr lang="ko-KR" altLang="en-US" sz="66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A2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F6C72A-5F5C-0E3E-274F-4EC03580E105}"/>
              </a:ext>
            </a:extLst>
          </p:cNvPr>
          <p:cNvSpPr/>
          <p:nvPr/>
        </p:nvSpPr>
        <p:spPr>
          <a:xfrm>
            <a:off x="9702800" y="6273800"/>
            <a:ext cx="2489200" cy="584200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15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09" y="196095"/>
            <a:ext cx="4589081" cy="69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A1, A2 </a:t>
            </a: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그래프 추상화 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81000" y="949124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8" name="그림 47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4381" y="1599740"/>
            <a:ext cx="4092456" cy="3658521"/>
          </a:xfrm>
          <a:prstGeom prst="rect">
            <a:avLst/>
          </a:prstGeom>
        </p:spPr>
      </p:pic>
      <p:pic>
        <p:nvPicPr>
          <p:cNvPr id="49" name="그림 48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12872" y="1641804"/>
            <a:ext cx="5203869" cy="3574391"/>
          </a:xfrm>
          <a:prstGeom prst="rect">
            <a:avLst/>
          </a:prstGeom>
        </p:spPr>
      </p:pic>
      <p:sp>
        <p:nvSpPr>
          <p:cNvPr id="51" name="TextBox 5"/>
          <p:cNvSpPr txBox="1"/>
          <p:nvPr/>
        </p:nvSpPr>
        <p:spPr>
          <a:xfrm>
            <a:off x="2590961" y="5372375"/>
            <a:ext cx="1059297" cy="366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1A335C"/>
                </a:solidFill>
                <a:latin typeface="Pretendard"/>
                <a:ea typeface="Pretendard"/>
                <a:cs typeface="Pretendard"/>
              </a:rPr>
              <a:t>A1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1A335C"/>
                </a:solidFill>
                <a:latin typeface="Pretendard"/>
                <a:ea typeface="Pretendard"/>
                <a:cs typeface="Pretendard"/>
              </a:rPr>
              <a:t>모델</a:t>
            </a:r>
          </a:p>
        </p:txBody>
      </p:sp>
      <p:sp>
        <p:nvSpPr>
          <p:cNvPr id="52" name="TextBox 5"/>
          <p:cNvSpPr txBox="1"/>
          <p:nvPr/>
        </p:nvSpPr>
        <p:spPr>
          <a:xfrm>
            <a:off x="8375489" y="5355010"/>
            <a:ext cx="1066149" cy="366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1A335C"/>
                </a:solidFill>
                <a:latin typeface="Pretendard"/>
                <a:ea typeface="Pretendard"/>
                <a:cs typeface="Pretendard"/>
              </a:rPr>
              <a:t>A2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1A335C"/>
                </a:solidFill>
                <a:latin typeface="Pretendard"/>
                <a:ea typeface="Pretendard"/>
                <a:cs typeface="Pretendard"/>
              </a:rPr>
              <a:t>모델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0DD029-06F1-459F-E922-205E04F80FF2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B90424-E260-6989-A098-993C8865F821}"/>
              </a:ext>
            </a:extLst>
          </p:cNvPr>
          <p:cNvSpPr/>
          <p:nvPr/>
        </p:nvSpPr>
        <p:spPr>
          <a:xfrm>
            <a:off x="381000" y="949124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7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42350"/>
              </p:ext>
            </p:extLst>
          </p:nvPr>
        </p:nvGraphicFramePr>
        <p:xfrm>
          <a:off x="811714" y="1668308"/>
          <a:ext cx="10568569" cy="365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A2</a:t>
                      </a:r>
                      <a:endParaRPr lang="ko-KR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954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속도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빠름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느림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954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모델 </a:t>
                      </a:r>
                      <a:endParaRPr lang="en-US" altLang="ko-KR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복잡도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낮음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높음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954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학습 능력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높음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낮음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9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정확도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낮음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높음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5679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CB12A83-5A93-249E-27BF-4F26FB049067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C1735-9492-EF96-511C-E3224C024BC2}"/>
              </a:ext>
            </a:extLst>
          </p:cNvPr>
          <p:cNvSpPr txBox="1"/>
          <p:nvPr/>
        </p:nvSpPr>
        <p:spPr>
          <a:xfrm>
            <a:off x="131509" y="196095"/>
            <a:ext cx="43717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모델 성능 비교 </a:t>
            </a:r>
            <a:r>
              <a:rPr lang="en-US" altLang="ko-KR" sz="2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상대적</a:t>
            </a:r>
            <a:r>
              <a:rPr lang="en-US" altLang="ko-KR" sz="2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spc="-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157632" y="2505670"/>
            <a:ext cx="1876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4215520" y="3422159"/>
            <a:ext cx="37609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>
                <a:solidFill>
                  <a:schemeClr val="bg1"/>
                </a:solidFill>
                <a:latin typeface="+mj-ea"/>
                <a:ea typeface="+mj-ea"/>
              </a:rPr>
              <a:t>개선할 </a:t>
            </a:r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09EA47-C0F8-F8C3-898F-6ECFFE741D17}"/>
              </a:ext>
            </a:extLst>
          </p:cNvPr>
          <p:cNvSpPr/>
          <p:nvPr/>
        </p:nvSpPr>
        <p:spPr>
          <a:xfrm>
            <a:off x="9702800" y="6273800"/>
            <a:ext cx="2489200" cy="584200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74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9300" y="844550"/>
            <a:ext cx="10744200" cy="516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9300" y="844550"/>
            <a:ext cx="10744200" cy="842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977900" y="1043178"/>
            <a:ext cx="167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A1</a:t>
            </a:r>
            <a:endParaRPr lang="ko-KR" altLang="en-US" sz="2400" b="1"/>
          </a:p>
        </p:txBody>
      </p:sp>
      <p:sp>
        <p:nvSpPr>
          <p:cNvPr id="6" name="직사각형 5"/>
          <p:cNvSpPr/>
          <p:nvPr/>
        </p:nvSpPr>
        <p:spPr>
          <a:xfrm>
            <a:off x="2755900" y="2209800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286000" y="2082800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16200" y="2298184"/>
            <a:ext cx="37702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ko-KR" altLang="en-US" sz="3200" b="1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3463126" y="2442802"/>
            <a:ext cx="50556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정확도를 높이기 위한 방안이 필요하다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12" name="직사각형 11"/>
          <p:cNvSpPr/>
          <p:nvPr/>
        </p:nvSpPr>
        <p:spPr>
          <a:xfrm>
            <a:off x="2755900" y="3443462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정확도를 높이긴 위해서는 영상 이진화가 불필요</a:t>
            </a:r>
          </a:p>
        </p:txBody>
      </p:sp>
      <p:sp>
        <p:nvSpPr>
          <p:cNvPr id="13" name="타원 12"/>
          <p:cNvSpPr/>
          <p:nvPr/>
        </p:nvSpPr>
        <p:spPr>
          <a:xfrm>
            <a:off x="2286000" y="3316462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16200" y="3531846"/>
            <a:ext cx="43473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ko-KR" altLang="en-US" sz="3200" b="1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3454400" y="3476869"/>
            <a:ext cx="53822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학습 속도보다 정확도를 우선시할 경우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이미지 프로세싱은 불필요하다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16" name="직사각형 15"/>
          <p:cNvSpPr/>
          <p:nvPr/>
        </p:nvSpPr>
        <p:spPr>
          <a:xfrm>
            <a:off x="2755900" y="4677124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286000" y="4550124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16200" y="4765508"/>
            <a:ext cx="44755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ko-KR" altLang="en-US" sz="3200" b="1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3454400" y="4851719"/>
            <a:ext cx="57621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학습 양을 늘리기 위해서 데이터 증폭이 필요하다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285DF3-3F39-E3E8-8221-6D0105C0589D}"/>
              </a:ext>
            </a:extLst>
          </p:cNvPr>
          <p:cNvSpPr/>
          <p:nvPr/>
        </p:nvSpPr>
        <p:spPr>
          <a:xfrm>
            <a:off x="9702800" y="6273800"/>
            <a:ext cx="2489200" cy="584200"/>
          </a:xfrm>
          <a:prstGeom prst="rect">
            <a:avLst/>
          </a:prstGeom>
          <a:solidFill>
            <a:srgbClr val="1C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9300" y="844550"/>
            <a:ext cx="10744200" cy="516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9300" y="844550"/>
            <a:ext cx="10744200" cy="842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977900" y="1043178"/>
            <a:ext cx="167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A2</a:t>
            </a:r>
            <a:endParaRPr lang="ko-KR" altLang="en-US" sz="2400" b="1"/>
          </a:p>
        </p:txBody>
      </p:sp>
      <p:sp>
        <p:nvSpPr>
          <p:cNvPr id="6" name="직사각형 5"/>
          <p:cNvSpPr/>
          <p:nvPr/>
        </p:nvSpPr>
        <p:spPr>
          <a:xfrm>
            <a:off x="2755900" y="2209800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286000" y="2082800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16200" y="2298184"/>
            <a:ext cx="37702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ko-KR" altLang="en-US" sz="3200" b="1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3556000" y="2384395"/>
            <a:ext cx="4073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학습 속도가 </a:t>
            </a:r>
            <a:r>
              <a:rPr lang="en-US" altLang="ko-KR" sz="2000"/>
              <a:t>A1</a:t>
            </a:r>
            <a:r>
              <a:rPr lang="ko-KR" altLang="en-US" sz="2000"/>
              <a:t>보다 느렸다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12" name="직사각형 11"/>
          <p:cNvSpPr/>
          <p:nvPr/>
        </p:nvSpPr>
        <p:spPr>
          <a:xfrm>
            <a:off x="2755900" y="3443462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286000" y="3316462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16200" y="3531846"/>
            <a:ext cx="43473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ko-KR" altLang="en-US" sz="3200" b="1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55900" y="4677124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286000" y="4550124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16200" y="4765508"/>
            <a:ext cx="44755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ko-KR" altLang="en-US" sz="3200" b="1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3533658" y="4710531"/>
            <a:ext cx="552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검증된 모델과 비교하여 더 뛰어난 성능을 가진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모델을 연구해야 한다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20" name="TextBox 18"/>
          <p:cNvSpPr txBox="1"/>
          <p:nvPr/>
        </p:nvSpPr>
        <p:spPr>
          <a:xfrm flipH="1">
            <a:off x="3533658" y="3473679"/>
            <a:ext cx="53213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epoch </a:t>
            </a:r>
            <a:r>
              <a:rPr lang="ko-KR" altLang="en-US" sz="200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횟수와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batch-size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에 변화를 주어 </a:t>
            </a:r>
            <a:endParaRPr kumimoji="0" lang="en-US" altLang="ko-KR" sz="2000" b="0" i="0" u="none" strike="noStrike" kern="1200" cap="none" spc="0" normalizeH="0" baseline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모델을 개선해야 할 필요성이 있다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.</a:t>
            </a: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96EBB7-A56E-5730-B32C-8EFEC83D9929}"/>
              </a:ext>
            </a:extLst>
          </p:cNvPr>
          <p:cNvSpPr/>
          <p:nvPr/>
        </p:nvSpPr>
        <p:spPr>
          <a:xfrm>
            <a:off x="9702800" y="6273800"/>
            <a:ext cx="2489200" cy="584200"/>
          </a:xfrm>
          <a:prstGeom prst="rect">
            <a:avLst/>
          </a:prstGeom>
          <a:solidFill>
            <a:srgbClr val="1C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157632" y="2505670"/>
            <a:ext cx="1876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5532385" y="3422159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A1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647E22-EA80-C9A5-5E9E-2367C637A34F}"/>
              </a:ext>
            </a:extLst>
          </p:cNvPr>
          <p:cNvSpPr/>
          <p:nvPr/>
        </p:nvSpPr>
        <p:spPr>
          <a:xfrm>
            <a:off x="9702800" y="6273800"/>
            <a:ext cx="2489200" cy="584200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711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157632" y="2505670"/>
            <a:ext cx="1876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4734089" y="3422159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>
                <a:solidFill>
                  <a:schemeClr val="bg1"/>
                </a:solidFill>
                <a:latin typeface="+mj-ea"/>
                <a:ea typeface="+mj-ea"/>
              </a:rPr>
              <a:t>느낀점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175AD2-E1CD-30C0-3279-751165608D15}"/>
              </a:ext>
            </a:extLst>
          </p:cNvPr>
          <p:cNvSpPr/>
          <p:nvPr/>
        </p:nvSpPr>
        <p:spPr>
          <a:xfrm>
            <a:off x="9702800" y="6273800"/>
            <a:ext cx="2489200" cy="584200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11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9300" y="844550"/>
            <a:ext cx="10744200" cy="516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9300" y="844550"/>
            <a:ext cx="10744200" cy="842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977900" y="1043178"/>
            <a:ext cx="1676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/>
              <a:t>느낀점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55900" y="2209800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286000" y="2082800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16200" y="2298184"/>
            <a:ext cx="37702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ko-KR" altLang="en-US" sz="3200" b="1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3485966" y="2262411"/>
            <a:ext cx="57119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학습량이 많아 모델에 완성시키는 데 시간이 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오래 걸려서 힘들었다 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12" name="직사각형 11"/>
          <p:cNvSpPr/>
          <p:nvPr/>
        </p:nvSpPr>
        <p:spPr>
          <a:xfrm>
            <a:off x="2755900" y="3443462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286000" y="3316462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16200" y="3531846"/>
            <a:ext cx="43473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ko-KR" altLang="en-US" sz="3200" b="1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55900" y="4677124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286000" y="4550124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16200" y="4765508"/>
            <a:ext cx="44755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ko-KR" altLang="en-US" sz="3200" b="1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3485966" y="4902459"/>
            <a:ext cx="6089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효율적인 데이터 전처리 방식을 더 고민해 봐야겠다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20" name="TextBox 18"/>
          <p:cNvSpPr txBox="1"/>
          <p:nvPr/>
        </p:nvSpPr>
        <p:spPr>
          <a:xfrm flipH="1">
            <a:off x="3485966" y="3492887"/>
            <a:ext cx="59501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CNN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구조에 따라 정확도가 달라지기 때문에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,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CNN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학습 방식을 더 공부 </a:t>
            </a:r>
            <a:r>
              <a:rPr lang="ko-KR" altLang="en-US" sz="200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해야겠다는 생각이 들었다</a:t>
            </a:r>
            <a:r>
              <a:rPr lang="en-US" altLang="ko-KR" sz="200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.</a:t>
            </a: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8FEDDF-9521-17D6-1BB4-38DE60FF415D}"/>
              </a:ext>
            </a:extLst>
          </p:cNvPr>
          <p:cNvSpPr/>
          <p:nvPr/>
        </p:nvSpPr>
        <p:spPr>
          <a:xfrm>
            <a:off x="9702800" y="6273800"/>
            <a:ext cx="2489200" cy="584200"/>
          </a:xfrm>
          <a:prstGeom prst="rect">
            <a:avLst/>
          </a:prstGeom>
          <a:solidFill>
            <a:srgbClr val="1C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8BA8753-4027-5321-A8D3-0E69CFB900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F39FCE-CF38-E46F-D675-C174DA62E8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D20442-6BE9-9A47-CBDA-BE0CFC989A5B}"/>
              </a:ext>
            </a:extLst>
          </p:cNvPr>
          <p:cNvGrpSpPr/>
          <p:nvPr/>
        </p:nvGrpSpPr>
        <p:grpSpPr>
          <a:xfrm>
            <a:off x="2601022" y="2312055"/>
            <a:ext cx="6967654" cy="2256192"/>
            <a:chOff x="1997926" y="2118733"/>
            <a:chExt cx="8196147" cy="265399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8B3C418-A940-74C1-6EC8-EC7BF6652620}"/>
                </a:ext>
              </a:extLst>
            </p:cNvPr>
            <p:cNvSpPr/>
            <p:nvPr/>
          </p:nvSpPr>
          <p:spPr>
            <a:xfrm>
              <a:off x="1997926" y="2118733"/>
              <a:ext cx="8196147" cy="26539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322D84-595C-F37A-1D57-57CCE0850963}"/>
                </a:ext>
              </a:extLst>
            </p:cNvPr>
            <p:cNvSpPr txBox="1"/>
            <p:nvPr/>
          </p:nvSpPr>
          <p:spPr>
            <a:xfrm>
              <a:off x="2897366" y="2609486"/>
              <a:ext cx="6397279" cy="1701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b="1">
                  <a:solidFill>
                    <a:schemeClr val="bg1"/>
                  </a:solidFill>
                  <a:latin typeface="+mj-ea"/>
                  <a:ea typeface="+mj-ea"/>
                </a:rPr>
                <a:t>#thank</a:t>
              </a:r>
              <a:r>
                <a:rPr lang="ko-KR" altLang="en-US" sz="8800" b="1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8800" b="1">
                  <a:solidFill>
                    <a:schemeClr val="bg1"/>
                  </a:solidFill>
                  <a:latin typeface="+mj-ea"/>
                  <a:ea typeface="+mj-ea"/>
                </a:rPr>
                <a:t>you</a:t>
              </a:r>
              <a:endParaRPr lang="ko-KR" altLang="en-US" sz="8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79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10" y="196095"/>
            <a:ext cx="7884730" cy="69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라이브러리 </a:t>
            </a:r>
            <a:r>
              <a:rPr lang="en-US" altLang="ko-KR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import</a:t>
            </a: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및 데이터 다운로드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3539" y="966486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8634" y="1071897"/>
            <a:ext cx="8019807" cy="4882037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80F33DB-FF28-DFF0-8B5B-45D9ADEAE7E1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10" y="196095"/>
            <a:ext cx="2236405" cy="69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영상 처리 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3539" y="966486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34888" y="1228679"/>
            <a:ext cx="5122223" cy="4568469"/>
          </a:xfrm>
          <a:prstGeom prst="rect">
            <a:avLst/>
          </a:prstGeom>
          <a:ln w="76200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610101" y="6136874"/>
            <a:ext cx="4996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1A335C"/>
                </a:solidFill>
                <a:effectLst/>
                <a:latin typeface="맑은 고딕"/>
                <a:cs typeface="Arial"/>
              </a:rPr>
              <a:t>OpenCV</a:t>
            </a:r>
            <a:r>
              <a:rPr lang="ko-KR" altLang="ko-KR" sz="1800">
                <a:solidFill>
                  <a:srgbClr val="1A335C"/>
                </a:solidFill>
                <a:effectLst/>
                <a:ea typeface="맑은 고딕"/>
                <a:cs typeface="Arial"/>
              </a:rPr>
              <a:t>를 </a:t>
            </a:r>
            <a:r>
              <a:rPr lang="ko-KR" altLang="en-US" sz="1800">
                <a:solidFill>
                  <a:srgbClr val="1A335C"/>
                </a:solidFill>
                <a:effectLst/>
                <a:ea typeface="맑은 고딕"/>
                <a:cs typeface="Arial"/>
              </a:rPr>
              <a:t>사용해</a:t>
            </a:r>
            <a:r>
              <a:rPr lang="ko-KR" altLang="ko-KR" sz="1800">
                <a:solidFill>
                  <a:srgbClr val="1A335C"/>
                </a:solidFill>
                <a:effectLst/>
                <a:ea typeface="맑은 고딕"/>
                <a:cs typeface="Arial"/>
              </a:rPr>
              <a:t> </a:t>
            </a:r>
            <a:r>
              <a:rPr lang="en-US" altLang="ko-KR" sz="1800">
                <a:solidFill>
                  <a:srgbClr val="1A335C"/>
                </a:solidFill>
                <a:effectLst/>
                <a:ea typeface="맑은 고딕"/>
                <a:cs typeface="Arial"/>
              </a:rPr>
              <a:t> </a:t>
            </a:r>
            <a:r>
              <a:rPr lang="en-US" altLang="ko-KR">
                <a:solidFill>
                  <a:srgbClr val="1A335C"/>
                </a:solidFill>
                <a:ea typeface="맑은 고딕"/>
                <a:cs typeface="Arial"/>
              </a:rPr>
              <a:t>RGB</a:t>
            </a:r>
            <a:r>
              <a:rPr lang="ko-KR" altLang="en-US">
                <a:solidFill>
                  <a:srgbClr val="1A335C"/>
                </a:solidFill>
                <a:ea typeface="맑은 고딕"/>
                <a:cs typeface="Arial"/>
              </a:rPr>
              <a:t>값을 제외한 이미지 출력</a:t>
            </a:r>
            <a:endParaRPr lang="ko-KR" altLang="en-US">
              <a:solidFill>
                <a:srgbClr val="1A335C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C3F2E3-3EAF-8B52-8604-BB81E6CA1356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10" y="196095"/>
            <a:ext cx="3046030" cy="69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카테고리 분류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3539" y="966486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8083" y="1509009"/>
            <a:ext cx="8200910" cy="4007813"/>
          </a:xfrm>
          <a:prstGeom prst="rect">
            <a:avLst/>
          </a:prstGeom>
          <a:ln w="57150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509819" y="6140819"/>
            <a:ext cx="539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ko-KR" sz="1800">
                <a:solidFill>
                  <a:srgbClr val="1A335C"/>
                </a:solidFill>
                <a:effectLst/>
                <a:ea typeface="맑은 고딕"/>
                <a:cs typeface="Arial"/>
              </a:rPr>
              <a:t>카테고리를 분류하여 </a:t>
            </a:r>
            <a:r>
              <a:rPr lang="ko-KR" altLang="en-US" sz="1800">
                <a:solidFill>
                  <a:srgbClr val="1A335C"/>
                </a:solidFill>
                <a:effectLst/>
                <a:ea typeface="맑은 고딕"/>
                <a:cs typeface="Arial"/>
              </a:rPr>
              <a:t>개는</a:t>
            </a:r>
            <a:r>
              <a:rPr lang="en-US" altLang="ko-KR" sz="1800">
                <a:solidFill>
                  <a:srgbClr val="1A335C"/>
                </a:solidFill>
                <a:effectLst/>
                <a:ea typeface="맑은 고딕"/>
                <a:cs typeface="Arial"/>
              </a:rPr>
              <a:t> 1</a:t>
            </a:r>
            <a:r>
              <a:rPr lang="en-US" altLang="ko-KR">
                <a:solidFill>
                  <a:srgbClr val="1A335C"/>
                </a:solidFill>
                <a:ea typeface="맑은 고딕"/>
                <a:cs typeface="Arial"/>
              </a:rPr>
              <a:t>,</a:t>
            </a:r>
            <a:r>
              <a:rPr lang="ko-KR" altLang="ko-KR" sz="1800">
                <a:solidFill>
                  <a:srgbClr val="1A335C"/>
                </a:solidFill>
                <a:effectLst/>
                <a:ea typeface="맑은 고딕"/>
                <a:cs typeface="Arial"/>
              </a:rPr>
              <a:t> </a:t>
            </a:r>
            <a:r>
              <a:rPr lang="en-US" altLang="ko-KR">
                <a:solidFill>
                  <a:srgbClr val="1A335C"/>
                </a:solidFill>
                <a:ea typeface="맑은 고딕"/>
                <a:cs typeface="Arial"/>
              </a:rPr>
              <a:t> </a:t>
            </a:r>
            <a:r>
              <a:rPr lang="ko-KR" altLang="ko-KR" sz="1800">
                <a:solidFill>
                  <a:srgbClr val="1A335C"/>
                </a:solidFill>
                <a:effectLst/>
                <a:ea typeface="맑은 고딕"/>
                <a:cs typeface="Arial"/>
              </a:rPr>
              <a:t>고양이는</a:t>
            </a:r>
            <a:r>
              <a:rPr lang="en-US" altLang="ko-KR" sz="1800">
                <a:solidFill>
                  <a:srgbClr val="1A335C"/>
                </a:solidFill>
                <a:effectLst/>
                <a:ea typeface="맑은 고딕"/>
                <a:cs typeface="Arial"/>
              </a:rPr>
              <a:t> 0</a:t>
            </a:r>
            <a:r>
              <a:rPr lang="ko-KR" altLang="ko-KR" sz="1800">
                <a:solidFill>
                  <a:srgbClr val="1A335C"/>
                </a:solidFill>
                <a:effectLst/>
                <a:ea typeface="맑은 고딕"/>
                <a:cs typeface="Arial"/>
              </a:rPr>
              <a:t>으로 구분</a:t>
            </a:r>
            <a:endParaRPr lang="ko-KR" altLang="en-US">
              <a:solidFill>
                <a:srgbClr val="1A335C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2D6580-B6B5-1B25-C3D6-67C6E5A3AD97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10" y="196095"/>
            <a:ext cx="3046030" cy="69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정규화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3539" y="966486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90655" y="1714650"/>
            <a:ext cx="6035765" cy="3596532"/>
          </a:xfrm>
          <a:prstGeom prst="rect">
            <a:avLst/>
          </a:prstGeom>
          <a:ln w="76200"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7DDD8B0-8389-6028-DA67-D3CA5D2D8E15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DE307-CE0B-3E6C-F426-9E89FDD5FC88}"/>
              </a:ext>
            </a:extLst>
          </p:cNvPr>
          <p:cNvSpPr txBox="1"/>
          <p:nvPr/>
        </p:nvSpPr>
        <p:spPr>
          <a:xfrm>
            <a:off x="4129547" y="6179250"/>
            <a:ext cx="4996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1A335C"/>
                </a:solidFill>
              </a:rPr>
              <a:t>이미지를 </a:t>
            </a:r>
            <a:r>
              <a:rPr lang="en-US" altLang="ko-KR">
                <a:solidFill>
                  <a:srgbClr val="1A335C"/>
                </a:solidFill>
              </a:rPr>
              <a:t>normalize </a:t>
            </a:r>
            <a:r>
              <a:rPr lang="ko-KR" altLang="en-US">
                <a:solidFill>
                  <a:srgbClr val="1A335C"/>
                </a:solidFill>
              </a:rPr>
              <a:t>하기 위해 </a:t>
            </a:r>
            <a:r>
              <a:rPr lang="en-US" altLang="ko-KR">
                <a:solidFill>
                  <a:srgbClr val="1A335C"/>
                </a:solidFill>
              </a:rPr>
              <a:t>255</a:t>
            </a:r>
            <a:r>
              <a:rPr lang="ko-KR" altLang="en-US">
                <a:solidFill>
                  <a:srgbClr val="1A335C"/>
                </a:solidFill>
              </a:rPr>
              <a:t>로 나눔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131510" y="196095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모델링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571B41-C67D-0766-588C-561AE8C096C4}"/>
              </a:ext>
            </a:extLst>
          </p:cNvPr>
          <p:cNvSpPr/>
          <p:nvPr/>
        </p:nvSpPr>
        <p:spPr>
          <a:xfrm>
            <a:off x="393539" y="966486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85037-FE30-7783-82B3-5EA08187B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8" b="3505"/>
          <a:stretch/>
        </p:blipFill>
        <p:spPr>
          <a:xfrm>
            <a:off x="2202016" y="1500324"/>
            <a:ext cx="7787968" cy="3857352"/>
          </a:xfrm>
          <a:prstGeom prst="rect">
            <a:avLst/>
          </a:prstGeom>
          <a:ln w="76200"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3CBC0C3-8108-AE18-44CC-347E397DA96F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2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10" y="196095"/>
            <a:ext cx="673479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Earlystopping </a:t>
            </a: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callback</a:t>
            </a:r>
            <a:r>
              <a:rPr lang="ko-KR" altLang="en-US" sz="40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함수 설정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3539" y="966486"/>
            <a:ext cx="11429999" cy="5092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4498" y="2330738"/>
            <a:ext cx="7928079" cy="2196524"/>
          </a:xfrm>
          <a:prstGeom prst="rect">
            <a:avLst/>
          </a:prstGeom>
          <a:ln w="76200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051386" y="6132388"/>
            <a:ext cx="4114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1A335C"/>
                </a:solidFill>
              </a:rPr>
              <a:t>과적합 방지를 위한 </a:t>
            </a:r>
            <a:r>
              <a:rPr lang="en-US" altLang="ko-KR">
                <a:solidFill>
                  <a:srgbClr val="1A335C"/>
                </a:solidFill>
              </a:rPr>
              <a:t>CallBack </a:t>
            </a:r>
            <a:r>
              <a:rPr lang="ko-KR" altLang="en-US">
                <a:solidFill>
                  <a:srgbClr val="1A335C"/>
                </a:solidFill>
              </a:rPr>
              <a:t>함수 설정</a:t>
            </a:r>
            <a:endParaRPr lang="en-US" altLang="ko-KR">
              <a:solidFill>
                <a:srgbClr val="1A335C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AC960D-04E5-8A0D-444F-5560276AC2F3}"/>
              </a:ext>
            </a:extLst>
          </p:cNvPr>
          <p:cNvSpPr/>
          <p:nvPr/>
        </p:nvSpPr>
        <p:spPr>
          <a:xfrm>
            <a:off x="9679709" y="6502400"/>
            <a:ext cx="2512291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빙하_기상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C6D4"/>
      </a:accent1>
      <a:accent2>
        <a:srgbClr val="B7D7EC"/>
      </a:accent2>
      <a:accent3>
        <a:srgbClr val="72B2E3"/>
      </a:accent3>
      <a:accent4>
        <a:srgbClr val="6393CF"/>
      </a:accent4>
      <a:accent5>
        <a:srgbClr val="1C658E"/>
      </a:accent5>
      <a:accent6>
        <a:srgbClr val="1A335C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398</Words>
  <Application>Microsoft Office PowerPoint</Application>
  <PresentationFormat>와이드스크린</PresentationFormat>
  <Paragraphs>107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Pretendard</vt:lpstr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starlight312@outlook.kr</cp:lastModifiedBy>
  <cp:revision>59</cp:revision>
  <dcterms:created xsi:type="dcterms:W3CDTF">2022-08-02T00:37:12Z</dcterms:created>
  <dcterms:modified xsi:type="dcterms:W3CDTF">2022-12-03T16:06:28Z</dcterms:modified>
  <cp:version/>
</cp:coreProperties>
</file>