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9" r:id="rId5"/>
    <p:sldId id="268" r:id="rId6"/>
    <p:sldId id="269" r:id="rId7"/>
    <p:sldId id="282" r:id="rId8"/>
    <p:sldId id="281" r:id="rId9"/>
    <p:sldId id="270" r:id="rId10"/>
    <p:sldId id="271" r:id="rId11"/>
    <p:sldId id="283" r:id="rId12"/>
    <p:sldId id="284" r:id="rId13"/>
    <p:sldId id="285" r:id="rId14"/>
    <p:sldId id="286" r:id="rId15"/>
    <p:sldId id="272" r:id="rId16"/>
    <p:sldId id="273" r:id="rId17"/>
    <p:sldId id="274" r:id="rId18"/>
    <p:sldId id="287" r:id="rId19"/>
    <p:sldId id="275" r:id="rId20"/>
    <p:sldId id="289" r:id="rId21"/>
    <p:sldId id="290" r:id="rId22"/>
    <p:sldId id="276" r:id="rId23"/>
    <p:sldId id="291" r:id="rId24"/>
    <p:sldId id="292" r:id="rId25"/>
    <p:sldId id="288" r:id="rId26"/>
    <p:sldId id="278" r:id="rId27"/>
    <p:sldId id="277" r:id="rId28"/>
    <p:sldId id="279" r:id="rId29"/>
    <p:sldId id="26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1474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3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presProps" Target="presProps.xml"  /><Relationship Id="rId32" Type="http://schemas.openxmlformats.org/officeDocument/2006/relationships/viewProps" Target="viewProps.xml"  /><Relationship Id="rId33" Type="http://schemas.openxmlformats.org/officeDocument/2006/relationships/theme" Target="theme/theme1.xml"  /><Relationship Id="rId34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09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538997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505840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889337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37223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5019259" y="3280798"/>
            <a:ext cx="6032502" cy="851147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ko-KR" altLang="en-US" sz="5000">
                <a:ln w="9525">
                  <a:solidFill>
                    <a:srgbClr val="d9d9d9"/>
                  </a:solidFill>
                </a:ln>
                <a:solidFill>
                  <a:srgbClr val="d9d9d9"/>
                </a:solidFill>
                <a:latin typeface="한컴 말랑말랑 Regular"/>
                <a:ea typeface="한컴 말랑말랑 Regular"/>
                <a:cs typeface="맑은 고딕 Semilight"/>
              </a:rPr>
              <a:t>기계학습기초 </a:t>
            </a:r>
            <a:r>
              <a:rPr lang="en-US" altLang="ko-KR" sz="5000">
                <a:ln w="9525">
                  <a:solidFill>
                    <a:srgbClr val="d9d9d9"/>
                  </a:solidFill>
                </a:ln>
                <a:solidFill>
                  <a:srgbClr val="d9d9d9"/>
                </a:solidFill>
                <a:latin typeface="한컴 말랑말랑 Regular"/>
                <a:ea typeface="한컴 말랑말랑 Regular"/>
                <a:cs typeface="맑은 고딕 Semilight"/>
              </a:rPr>
              <a:t>10</a:t>
            </a:r>
            <a:r>
              <a:rPr lang="ko-KR" altLang="en-US" sz="5000">
                <a:ln w="9525">
                  <a:solidFill>
                    <a:srgbClr val="d9d9d9"/>
                  </a:solidFill>
                </a:ln>
                <a:solidFill>
                  <a:srgbClr val="d9d9d9"/>
                </a:solidFill>
                <a:latin typeface="한컴 말랑말랑 Regular"/>
                <a:ea typeface="한컴 말랑말랑 Regular"/>
                <a:cs typeface="맑은 고딕 Semilight"/>
              </a:rPr>
              <a:t>조</a:t>
            </a:r>
            <a:r>
              <a:rPr lang="ko-KR" altLang="en-US" sz="40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 </a:t>
            </a:r>
            <a:endParaRPr lang="ko-KR" altLang="en-US" sz="4000">
              <a:ln w="9525">
                <a:solidFill>
                  <a:schemeClr val="lt1"/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5019260" y="4126618"/>
            <a:ext cx="6032501" cy="700652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buClr>
                <a:schemeClr val="lt1"/>
              </a:buClr>
              <a:buNone/>
              <a:defRPr/>
            </a:pPr>
            <a:r>
              <a:rPr lang="ko-KR" altLang="en-US" sz="4000">
                <a:ln w="9525" cap="flat" cmpd="sng" algn="ctr">
                  <a:solidFill>
                    <a:srgbClr val="80808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808080"/>
                </a:solidFill>
                <a:effectLst/>
                <a:latin typeface="한컴 말랑말랑 Regular"/>
                <a:ea typeface="한컴 말랑말랑 Regular"/>
              </a:rPr>
              <a:t>최종발표</a:t>
            </a:r>
            <a:endParaRPr lang="ko-KR" altLang="en-US" sz="4000">
              <a:ln w="9525" cap="flat" cmpd="sng" algn="ctr">
                <a:solidFill>
                  <a:srgbClr val="808080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808080"/>
              </a:solidFill>
              <a:effectLst/>
              <a:latin typeface="한컴 말랑말랑 Regular"/>
              <a:ea typeface="한컴 말랑말랑 Regular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5019260" y="4933149"/>
            <a:ext cx="6032502" cy="770421"/>
          </a:xfrm>
          <a:prstGeom prst="rect">
            <a:avLst/>
          </a:prstGeom>
        </p:spPr>
        <p:txBody>
          <a:bodyPr wrap="square">
            <a:spAutoFit/>
          </a:bodyPr>
          <a:p>
            <a:pPr algn="r" defTabSz="914400">
              <a:buClr>
                <a:schemeClr val="lt1"/>
              </a:buClr>
              <a:buNone/>
              <a:defRPr/>
            </a:pPr>
            <a:r>
              <a:rPr lang="en-US" altLang="ko-KR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2</a:t>
            </a:r>
            <a:r>
              <a:rPr lang="ko-KR" altLang="en-US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 </a:t>
            </a:r>
            <a:r>
              <a:rPr lang="en-US" altLang="ko-KR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0</a:t>
            </a:r>
            <a:r>
              <a:rPr lang="ko-KR" altLang="en-US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 </a:t>
            </a:r>
            <a:r>
              <a:rPr lang="en-US" altLang="ko-KR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1</a:t>
            </a:r>
            <a:r>
              <a:rPr lang="ko-KR" altLang="en-US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 </a:t>
            </a:r>
            <a:r>
              <a:rPr lang="en-US" altLang="ko-KR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5</a:t>
            </a:r>
            <a:r>
              <a:rPr lang="ko-KR" altLang="en-US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 </a:t>
            </a:r>
            <a:r>
              <a:rPr lang="en-US" altLang="ko-KR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0</a:t>
            </a:r>
            <a:r>
              <a:rPr lang="ko-KR" altLang="en-US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 </a:t>
            </a:r>
            <a:r>
              <a:rPr lang="en-US" altLang="ko-KR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1</a:t>
            </a:r>
            <a:r>
              <a:rPr lang="ko-KR" altLang="en-US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 </a:t>
            </a:r>
            <a:r>
              <a:rPr lang="en-US" altLang="ko-KR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7</a:t>
            </a:r>
            <a:r>
              <a:rPr lang="ko-KR" altLang="en-US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 </a:t>
            </a:r>
            <a:r>
              <a:rPr lang="en-US" altLang="ko-KR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0</a:t>
            </a:r>
            <a:r>
              <a:rPr lang="ko-KR" altLang="en-US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 </a:t>
            </a:r>
            <a:r>
              <a:rPr lang="en-US" altLang="ko-KR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9</a:t>
            </a:r>
            <a:r>
              <a:rPr lang="ko-KR" altLang="en-US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    최 휘 준   </a:t>
            </a:r>
            <a:endParaRPr lang="ko-KR" altLang="en-US" sz="150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</a:endParaRPr>
          </a:p>
          <a:p>
            <a:pPr algn="r" defTabSz="914400">
              <a:buClr>
                <a:schemeClr val="lt1"/>
              </a:buClr>
              <a:buNone/>
              <a:defRPr/>
            </a:pPr>
            <a:r>
              <a:rPr lang="en-US" altLang="ko-KR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2 0 1 8 0 4 1 2 6    </a:t>
            </a:r>
            <a:r>
              <a:rPr lang="ko-KR" altLang="en-US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홍 민 재</a:t>
            </a:r>
            <a:endParaRPr lang="ko-KR" altLang="en-US" sz="150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</a:endParaRPr>
          </a:p>
          <a:p>
            <a:pPr algn="r" defTabSz="914400">
              <a:buClr>
                <a:schemeClr val="lt1"/>
              </a:buClr>
              <a:buNone/>
              <a:defRPr/>
            </a:pPr>
            <a:r>
              <a:rPr lang="en-US" altLang="ko-KR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2</a:t>
            </a:r>
            <a:r>
              <a:rPr lang="ko-KR" altLang="en-US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 </a:t>
            </a:r>
            <a:r>
              <a:rPr lang="en-US" altLang="ko-KR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0</a:t>
            </a:r>
            <a:r>
              <a:rPr lang="ko-KR" altLang="en-US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 </a:t>
            </a:r>
            <a:r>
              <a:rPr lang="en-US" altLang="ko-KR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1</a:t>
            </a:r>
            <a:r>
              <a:rPr lang="ko-KR" altLang="en-US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 </a:t>
            </a:r>
            <a:r>
              <a:rPr lang="en-US" altLang="ko-KR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8</a:t>
            </a:r>
            <a:r>
              <a:rPr lang="ko-KR" altLang="en-US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 </a:t>
            </a:r>
            <a:r>
              <a:rPr lang="en-US" altLang="ko-KR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0</a:t>
            </a:r>
            <a:r>
              <a:rPr lang="ko-KR" altLang="en-US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 </a:t>
            </a:r>
            <a:r>
              <a:rPr lang="en-US" altLang="ko-KR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4</a:t>
            </a:r>
            <a:r>
              <a:rPr lang="ko-KR" altLang="en-US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 </a:t>
            </a:r>
            <a:r>
              <a:rPr lang="en-US" altLang="ko-KR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0</a:t>
            </a:r>
            <a:r>
              <a:rPr lang="ko-KR" altLang="en-US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 </a:t>
            </a:r>
            <a:r>
              <a:rPr lang="en-US" altLang="ko-KR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1</a:t>
            </a:r>
            <a:r>
              <a:rPr lang="ko-KR" altLang="en-US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 </a:t>
            </a:r>
            <a:r>
              <a:rPr lang="en-US" altLang="ko-KR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9</a:t>
            </a:r>
            <a:r>
              <a:rPr lang="ko-KR" altLang="en-US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    김 영 욱</a:t>
            </a:r>
            <a:endParaRPr lang="ko-KR" altLang="en-US" sz="150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0709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8270958" y="216988"/>
            <a:ext cx="3658152" cy="828857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buClr>
                <a:srgbClr val="d9d9d9"/>
              </a:buClr>
              <a:buNone/>
              <a:defRPr/>
            </a:pPr>
            <a:r>
              <a:rPr lang="en-US" altLang="ko-KR" sz="4900">
                <a:ln w="9525" cap="flat" cmpd="sng" algn="ctr">
                  <a:solidFill>
                    <a:srgbClr val="bfbfbf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bfbfbf"/>
                </a:solidFill>
                <a:effectLst/>
              </a:rPr>
              <a:t>Age</a:t>
            </a:r>
            <a:endParaRPr lang="en-US" altLang="ko-KR" sz="4900">
              <a:ln w="9525" cap="flat" cmpd="sng" algn="ctr">
                <a:solidFill>
                  <a:srgbClr val="bfbfbf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bfbfbf"/>
              </a:solidFill>
              <a:effectLst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79559" y="1530885"/>
            <a:ext cx="6982799" cy="1019317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97769" y="2893218"/>
            <a:ext cx="4946378" cy="3272413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398057" y="3429000"/>
            <a:ext cx="4381502" cy="15530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나이별 탑승자 차트 시각화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⇩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Calibri"/>
              </a:rPr>
              <a:t>20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Calibri"/>
              </a:rPr>
              <a:t>~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Calibri"/>
              </a:rPr>
              <a:t>30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Calibri"/>
              </a:rPr>
              <a:t>대가 가장 많음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5545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8270958" y="216988"/>
            <a:ext cx="3658152" cy="828857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buClr>
                <a:srgbClr val="d9d9d9"/>
              </a:buClr>
              <a:buNone/>
              <a:defRPr/>
            </a:pPr>
            <a:r>
              <a:rPr lang="en-US" altLang="ko-KR" sz="4900">
                <a:ln w="9525" cap="flat" cmpd="sng" algn="ctr">
                  <a:solidFill>
                    <a:srgbClr val="bfbfbf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bfbfbf"/>
                </a:solidFill>
                <a:effectLst/>
              </a:rPr>
              <a:t>Age</a:t>
            </a:r>
            <a:endParaRPr lang="en-US" altLang="ko-KR" sz="4900">
              <a:ln w="9525" cap="flat" cmpd="sng" algn="ctr">
                <a:solidFill>
                  <a:srgbClr val="bfbfbf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bfbfbf"/>
              </a:solidFill>
              <a:effectLst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73881" y="1216468"/>
            <a:ext cx="6982799" cy="5020376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362338" y="2105858"/>
            <a:ext cx="3905253" cy="32357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시각화한 그래프를 통해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Age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 구간설정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⇩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Calibri"/>
              </a:rPr>
              <a:t>20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Calibri"/>
              </a:rPr>
              <a:t>~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Calibri"/>
              </a:rPr>
              <a:t>30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Calibri"/>
              </a:rPr>
              <a:t>대가 가장 많았기에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Calibri"/>
              </a:rPr>
              <a:t>30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Calibri"/>
              </a:rPr>
              <a:t>대 이전까지는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Calibri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Calibri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Calibri"/>
              </a:rPr>
              <a:t>단위로 구간을 나눔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Calibri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Calibri"/>
            </a:endParaRPr>
          </a:p>
          <a:p>
            <a:pPr algn="ctr" defTabSz="914400">
              <a:buClr>
                <a:schemeClr val="lt1"/>
              </a:buClr>
              <a:buNone/>
              <a:defRPr/>
            </a:pPr>
            <a:r>
              <a:rPr lang="en-US" altLang="ko-KR" sz="36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cs typeface="맑은 고딕"/>
              </a:rPr>
              <a:t>⇩</a:t>
            </a:r>
            <a:endParaRPr lang="en-US" altLang="ko-KR" sz="360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cs typeface="맑은 고딕"/>
            </a:endParaRPr>
          </a:p>
          <a:p>
            <a:pPr algn="ctr" defTabSz="914400">
              <a:buClr>
                <a:schemeClr val="lt1"/>
              </a:buClr>
              <a:buNone/>
              <a:defRPr/>
            </a:pPr>
            <a:endParaRPr lang="en-US" altLang="ko-KR" sz="150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</a:endParaRPr>
          </a:p>
          <a:p>
            <a:pPr algn="ctr" defTabSz="914400">
              <a:buClr>
                <a:schemeClr val="lt1"/>
              </a:buClr>
              <a:buNone/>
              <a:defRPr/>
            </a:pPr>
            <a:r>
              <a:rPr lang="en-US" altLang="ko-KR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30</a:t>
            </a:r>
            <a:r>
              <a:rPr lang="ko-KR" altLang="en-US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대 이후부터는 인구수가 점점 줄어</a:t>
            </a:r>
            <a:endParaRPr lang="en-US" altLang="ko-KR" sz="150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</a:endParaRPr>
          </a:p>
          <a:p>
            <a:pPr algn="ctr" defTabSz="914400">
              <a:buClr>
                <a:schemeClr val="lt1"/>
              </a:buClr>
              <a:buNone/>
              <a:defRPr/>
            </a:pPr>
            <a:r>
              <a:rPr lang="en-US" altLang="ko-KR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10</a:t>
            </a:r>
            <a:r>
              <a:rPr lang="ko-KR" altLang="en-US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단위로 구간 설정</a:t>
            </a:r>
            <a:endParaRPr lang="ko-KR" altLang="en-US" sz="150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3904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577628" y="1364740"/>
            <a:ext cx="4740951" cy="33228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90000"/>
              </a:lnSpc>
              <a:spcBef>
                <a:spcPts val="0"/>
              </a:spcBef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8270958" y="216988"/>
            <a:ext cx="3658152" cy="828857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buClr>
                <a:srgbClr val="d9d9d9"/>
              </a:buClr>
              <a:buNone/>
              <a:defRPr/>
            </a:pPr>
            <a:r>
              <a:rPr lang="en-US" altLang="ko-KR" sz="4900">
                <a:ln w="9525" cap="flat" cmpd="sng" algn="ctr">
                  <a:solidFill>
                    <a:srgbClr val="bfbfbf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bfbfbf"/>
                </a:solidFill>
                <a:effectLst/>
              </a:rPr>
              <a:t>FamilySize</a:t>
            </a:r>
            <a:endParaRPr lang="en-US" altLang="ko-KR" sz="4900">
              <a:ln w="9525" cap="flat" cmpd="sng" algn="ctr">
                <a:solidFill>
                  <a:srgbClr val="bfbfbf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bfbfbf"/>
              </a:solidFill>
              <a:effectLst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18579" y="1185604"/>
            <a:ext cx="6380067" cy="5327114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731430" y="2956575"/>
            <a:ext cx="3905254" cy="178517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FamilySize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 항목 추가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⇩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혼자 탑승했을경우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Sibsp, Parch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모두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0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 으로 표시되기 때문에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+1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 해줌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69315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577628" y="1364740"/>
            <a:ext cx="4740951" cy="33228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90000"/>
              </a:lnSpc>
              <a:spcBef>
                <a:spcPts val="0"/>
              </a:spcBef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8270958" y="216988"/>
            <a:ext cx="3658152" cy="828857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buClr>
                <a:srgbClr val="d9d9d9"/>
              </a:buClr>
              <a:buNone/>
              <a:defRPr/>
            </a:pPr>
            <a:r>
              <a:rPr lang="en-US" altLang="ko-KR" sz="4900">
                <a:ln w="9525" cap="flat" cmpd="sng" algn="ctr">
                  <a:solidFill>
                    <a:srgbClr val="bfbfbf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bfbfbf"/>
                </a:solidFill>
                <a:effectLst/>
              </a:rPr>
              <a:t>Cabin</a:t>
            </a:r>
            <a:endParaRPr lang="en-US" altLang="ko-KR" sz="4900">
              <a:ln w="9525" cap="flat" cmpd="sng" algn="ctr">
                <a:solidFill>
                  <a:srgbClr val="bfbfbf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bfbfbf"/>
              </a:solidFill>
              <a:effectLst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35971" y="2133472"/>
            <a:ext cx="5320057" cy="2114805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2971571" y="4876128"/>
            <a:ext cx="6248857" cy="3178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Cabin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데이터는 결측값이 너무 많아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Drop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12565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8270958" y="216988"/>
            <a:ext cx="3658152" cy="828857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buClr>
                <a:srgbClr val="d9d9d9"/>
              </a:buClr>
              <a:buNone/>
              <a:defRPr/>
            </a:pPr>
            <a:r>
              <a:rPr lang="en-US" altLang="ko-KR" sz="4900">
                <a:ln w="9525" cap="flat" cmpd="sng" algn="ctr">
                  <a:solidFill>
                    <a:srgbClr val="bfbfbf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bfbfbf"/>
                </a:solidFill>
                <a:effectLst/>
              </a:rPr>
              <a:t>Embarked</a:t>
            </a:r>
            <a:endParaRPr lang="en-US" altLang="ko-KR" sz="4900">
              <a:ln w="9525" cap="flat" cmpd="sng" algn="ctr">
                <a:solidFill>
                  <a:srgbClr val="bfbfbf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bfbfbf"/>
              </a:solidFill>
              <a:effectLst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47656" y="1364740"/>
            <a:ext cx="6646605" cy="5160970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470470" y="2150091"/>
            <a:ext cx="4071941" cy="323308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Embarked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의 결측 데이터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개 확인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⇩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Calibri"/>
              </a:rPr>
              <a:t>S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Calibri"/>
              </a:rPr>
              <a:t>, C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Calibri"/>
              </a:rPr>
              <a:t>, Q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Calibri"/>
              </a:rPr>
              <a:t> 의 각각 데이터수 확인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Calibri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S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의 값이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914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개로 압도적으로 많음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algn="ctr" defTabSz="914400">
              <a:buClr>
                <a:schemeClr val="lt1"/>
              </a:buClr>
              <a:buNone/>
              <a:defRPr/>
            </a:pPr>
            <a:r>
              <a:rPr lang="en-US" altLang="ko-KR" sz="36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cs typeface="맑은 고딕"/>
              </a:rPr>
              <a:t>⇩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개의 결측 데이터에서 관련 자료가 부족하여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빈도수 높은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S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 로 결측 데이터 대체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74141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577628" y="1364740"/>
            <a:ext cx="4740951" cy="33228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90000"/>
              </a:lnSpc>
              <a:spcBef>
                <a:spcPts val="0"/>
              </a:spcBef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8270958" y="216988"/>
            <a:ext cx="3658152" cy="828857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buClr>
                <a:srgbClr val="d9d9d9"/>
              </a:buClr>
              <a:buNone/>
              <a:defRPr/>
            </a:pPr>
            <a:r>
              <a:rPr lang="en-US" altLang="ko-KR" sz="4900">
                <a:ln w="9525" cap="flat" cmpd="sng" algn="ctr">
                  <a:solidFill>
                    <a:srgbClr val="bfbfbf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bfbfbf"/>
                </a:solidFill>
                <a:effectLst/>
              </a:rPr>
              <a:t>Embarked</a:t>
            </a:r>
            <a:endParaRPr lang="en-US" altLang="ko-KR" sz="4900">
              <a:ln w="9525" cap="flat" cmpd="sng" algn="ctr">
                <a:solidFill>
                  <a:srgbClr val="bfbfbf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bfbfbf"/>
              </a:solidFill>
              <a:effectLst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51968" y="1364740"/>
            <a:ext cx="8888065" cy="3724795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2971571" y="5519065"/>
            <a:ext cx="6248857" cy="3178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후에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S , Q , C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 각각 숫자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(0 , 1 , 2)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로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mapping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24868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577628" y="1364740"/>
            <a:ext cx="4740951" cy="33228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90000"/>
              </a:lnSpc>
              <a:spcBef>
                <a:spcPts val="0"/>
              </a:spcBef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8270958" y="216988"/>
            <a:ext cx="3658152" cy="828857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buClr>
                <a:srgbClr val="d9d9d9"/>
              </a:buClr>
              <a:buNone/>
              <a:defRPr/>
            </a:pPr>
            <a:r>
              <a:rPr lang="en-US" altLang="ko-KR" sz="4900">
                <a:ln w="9525" cap="flat" cmpd="sng" algn="ctr">
                  <a:solidFill>
                    <a:srgbClr val="bfbfbf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bfbfbf"/>
                </a:solidFill>
                <a:effectLst/>
              </a:rPr>
              <a:t>Ticket</a:t>
            </a:r>
            <a:endParaRPr lang="en-US" altLang="ko-KR" sz="4900">
              <a:ln w="9525" cap="flat" cmpd="sng" algn="ctr">
                <a:solidFill>
                  <a:srgbClr val="bfbfbf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bfbfbf"/>
              </a:solidFill>
              <a:effectLst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75915" y="1261760"/>
            <a:ext cx="7840169" cy="3929667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2971570" y="5519065"/>
            <a:ext cx="6248857" cy="5464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Ticket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 데이터를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Fare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와 연관지어 조사해봤으나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아무런 관계를 찾을수 없어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Drop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95875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577628" y="1364740"/>
            <a:ext cx="4740951" cy="33228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90000"/>
              </a:lnSpc>
              <a:spcBef>
                <a:spcPts val="0"/>
              </a:spcBef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8270958" y="216988"/>
            <a:ext cx="3658152" cy="828857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buClr>
                <a:srgbClr val="d9d9d9"/>
              </a:buClr>
              <a:buNone/>
              <a:defRPr/>
            </a:pPr>
            <a:r>
              <a:rPr lang="en-US" altLang="ko-KR" sz="4900">
                <a:ln w="9525" cap="flat" cmpd="sng" algn="ctr">
                  <a:solidFill>
                    <a:srgbClr val="bfbfbf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bfbfbf"/>
                </a:solidFill>
                <a:effectLst/>
              </a:rPr>
              <a:t>Fare</a:t>
            </a:r>
            <a:endParaRPr lang="en-US" altLang="ko-KR" sz="4900">
              <a:ln w="9525" cap="flat" cmpd="sng" algn="ctr">
                <a:solidFill>
                  <a:srgbClr val="bfbfbf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bfbfbf"/>
              </a:solidFill>
              <a:effectLst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81757" y="1697030"/>
            <a:ext cx="6428485" cy="2892186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2971570" y="5304752"/>
            <a:ext cx="6248858" cy="54169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Fare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의 결측값 확인해보니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test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 데이터에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개의 결측값 확인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6616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577628" y="1364740"/>
            <a:ext cx="4740951" cy="33228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90000"/>
              </a:lnSpc>
              <a:spcBef>
                <a:spcPts val="0"/>
              </a:spcBef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6447270" y="216988"/>
            <a:ext cx="5481840" cy="695507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buClr>
                <a:srgbClr val="d9d9d9"/>
              </a:buClr>
              <a:buNone/>
              <a:defRPr/>
            </a:pPr>
            <a:r>
              <a:rPr lang="en-US" altLang="ko-KR" sz="4000">
                <a:ln w="9525" cap="flat" cmpd="sng" algn="ctr">
                  <a:solidFill>
                    <a:srgbClr val="bfbfbf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bfbfbf"/>
                </a:solidFill>
                <a:effectLst/>
              </a:rPr>
              <a:t>Fare</a:t>
            </a:r>
            <a:endParaRPr lang="en-US" altLang="ko-KR" sz="4000">
              <a:ln w="9525" cap="flat" cmpd="sng" algn="ctr">
                <a:solidFill>
                  <a:srgbClr val="bfbfbf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bfbfbf"/>
              </a:solidFill>
              <a:effectLst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66389" y="2128656"/>
            <a:ext cx="7859222" cy="2600688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2971570" y="5304752"/>
            <a:ext cx="6248858" cy="54169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해당 데이터는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개밖에 없으므로 거기에 해당되는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Pclass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의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중위값으로 대체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8565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577628" y="1364740"/>
            <a:ext cx="4740951" cy="33228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90000"/>
              </a:lnSpc>
              <a:spcBef>
                <a:spcPts val="0"/>
              </a:spcBef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6447270" y="216988"/>
            <a:ext cx="5481840" cy="695507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buClr>
                <a:srgbClr val="d9d9d9"/>
              </a:buClr>
              <a:buNone/>
              <a:defRPr/>
            </a:pPr>
            <a:r>
              <a:rPr lang="en-US" altLang="ko-KR" sz="4000">
                <a:ln w="9525" cap="flat" cmpd="sng" algn="ctr">
                  <a:solidFill>
                    <a:srgbClr val="bfbfbf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bfbfbf"/>
                </a:solidFill>
                <a:effectLst/>
              </a:rPr>
              <a:t>Fare</a:t>
            </a:r>
            <a:endParaRPr lang="en-US" altLang="ko-KR" sz="4000">
              <a:ln w="9525" cap="flat" cmpd="sng" algn="ctr">
                <a:solidFill>
                  <a:srgbClr val="bfbfbf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bfbfbf"/>
              </a:solidFill>
              <a:effectLst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2971570" y="5459533"/>
            <a:ext cx="6248858" cy="53931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Fare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 구간으로 확인결과 후반으로 갈수록 값이 미미함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그래프를 토대로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Fare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 구간화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80731" y="3181196"/>
            <a:ext cx="7430537" cy="1969617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43127" y="1188397"/>
            <a:ext cx="9520056" cy="199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32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/>
          <p:nvPr/>
        </p:nvPicPr>
        <p:blipFill rotWithShape="1">
          <a:blip r:embed="rId2"/>
          <a:stretch>
            <a:fillRect/>
          </a:stretch>
        </p:blipFill>
        <p:spPr>
          <a:xfrm flipH="1">
            <a:off x="7733212" y="0"/>
            <a:ext cx="4458788" cy="68580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560453" y="354276"/>
            <a:ext cx="3837611" cy="849628"/>
          </a:xfrm>
          <a:prstGeom prst="rect">
            <a:avLst/>
          </a:prstGeom>
        </p:spPr>
        <p:txBody>
          <a:bodyPr wrap="square">
            <a:spAutoFit/>
          </a:bodyPr>
          <a:p>
            <a:pPr defTabSz="914400">
              <a:buClr>
                <a:srgbClr val="d9d9d9"/>
              </a:buClr>
              <a:buNone/>
              <a:defRPr/>
            </a:pPr>
            <a:r>
              <a:rPr lang="ko-KR" altLang="en-US" sz="5000">
                <a:ln w="9525">
                  <a:solidFill>
                    <a:srgbClr val="d9d9d9"/>
                  </a:solidFill>
                </a:ln>
                <a:solidFill>
                  <a:srgbClr val="d9d9d9"/>
                </a:solidFill>
                <a:effectLst/>
                <a:latin typeface="한컴 말랑말랑 Regular"/>
                <a:ea typeface="한컴 말랑말랑 Regular"/>
                <a:cs typeface="맑은 고딕 Semilight"/>
              </a:rPr>
              <a:t>목 차</a:t>
            </a: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602684" y="2230285"/>
            <a:ext cx="4969566" cy="25112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spcBef>
                <a:spcPts val="0"/>
              </a:spcBef>
              <a:spcAft>
                <a:spcPts val="500"/>
              </a:spcAft>
              <a:buClr>
                <a:schemeClr val="lt1"/>
              </a:buClr>
              <a:buNone/>
              <a:defRPr/>
            </a:pPr>
            <a:r>
              <a:rPr lang="en-US" altLang="ko-KR" sz="2800">
                <a:ln w="9525" cap="flat" cmpd="sng" algn="ctr">
                  <a:solidFill>
                    <a:srgbClr val="80808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808080"/>
                </a:solidFill>
                <a:effectLst/>
                <a:ea typeface="HY중고딕"/>
              </a:rPr>
              <a:t>∙</a:t>
            </a:r>
            <a:r>
              <a:rPr lang="ko-KR" altLang="en-US" sz="2800">
                <a:ln w="9525" cap="flat" cmpd="sng" algn="ctr">
                  <a:solidFill>
                    <a:srgbClr val="80808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808080"/>
                </a:solidFill>
                <a:effectLst/>
                <a:latin typeface="HY중고딕"/>
                <a:ea typeface="HY중고딕"/>
              </a:rPr>
              <a:t> 전처리</a:t>
            </a:r>
            <a:endParaRPr lang="ko-KR" altLang="en-US" sz="2800">
              <a:ln w="9525" cap="flat" cmpd="sng" algn="ctr">
                <a:solidFill>
                  <a:srgbClr val="808080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808080"/>
              </a:solidFill>
              <a:effectLst/>
              <a:latin typeface="HY중고딕"/>
              <a:ea typeface="HY중고딕"/>
            </a:endParaRPr>
          </a:p>
          <a:p>
            <a:pPr>
              <a:spcBef>
                <a:spcPts val="0"/>
              </a:spcBef>
              <a:spcAft>
                <a:spcPts val="500"/>
              </a:spcAft>
              <a:buClr>
                <a:schemeClr val="lt1"/>
              </a:buClr>
              <a:buNone/>
              <a:defRPr/>
            </a:pPr>
            <a:r>
              <a:rPr lang="en-US" altLang="ko-KR" sz="2800">
                <a:ln w="9525" cap="flat" cmpd="sng" algn="ctr">
                  <a:solidFill>
                    <a:srgbClr val="80808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808080"/>
                </a:solidFill>
                <a:effectLst/>
                <a:ea typeface="HY중고딕"/>
              </a:rPr>
              <a:t>∙</a:t>
            </a:r>
            <a:r>
              <a:rPr lang="ko-KR" altLang="en-US" sz="2800">
                <a:ln w="9525" cap="flat" cmpd="sng" algn="ctr">
                  <a:solidFill>
                    <a:srgbClr val="80808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808080"/>
                </a:solidFill>
                <a:effectLst/>
                <a:latin typeface="HY중고딕"/>
                <a:ea typeface="HY중고딕"/>
              </a:rPr>
              <a:t> 모델 선정 이유</a:t>
            </a:r>
            <a:endParaRPr lang="ko-KR" altLang="en-US" sz="2800">
              <a:ln w="9525" cap="flat" cmpd="sng" algn="ctr">
                <a:solidFill>
                  <a:srgbClr val="808080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808080"/>
              </a:solidFill>
              <a:effectLst/>
              <a:latin typeface="HY중고딕"/>
              <a:ea typeface="HY중고딕"/>
            </a:endParaRPr>
          </a:p>
          <a:p>
            <a:pPr>
              <a:spcBef>
                <a:spcPts val="0"/>
              </a:spcBef>
              <a:spcAft>
                <a:spcPts val="500"/>
              </a:spcAft>
              <a:buClr>
                <a:schemeClr val="lt1"/>
              </a:buClr>
              <a:buNone/>
              <a:defRPr/>
            </a:pPr>
            <a:r>
              <a:rPr lang="en-US" altLang="ko-KR" sz="2800">
                <a:ln w="9525" cap="flat" cmpd="sng" algn="ctr">
                  <a:solidFill>
                    <a:srgbClr val="80808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808080"/>
                </a:solidFill>
                <a:effectLst/>
                <a:ea typeface="HY중고딕"/>
              </a:rPr>
              <a:t>∙</a:t>
            </a:r>
            <a:r>
              <a:rPr lang="ko-KR" altLang="en-US" sz="2800">
                <a:ln w="9525" cap="flat" cmpd="sng" algn="ctr">
                  <a:solidFill>
                    <a:srgbClr val="80808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808080"/>
                </a:solidFill>
                <a:effectLst/>
                <a:latin typeface="HY중고딕"/>
                <a:ea typeface="HY중고딕"/>
              </a:rPr>
              <a:t> 하이퍼파라미터</a:t>
            </a:r>
            <a:endParaRPr lang="ko-KR" altLang="en-US" sz="2800">
              <a:ln w="9525" cap="flat" cmpd="sng" algn="ctr">
                <a:solidFill>
                  <a:srgbClr val="808080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808080"/>
              </a:solidFill>
              <a:effectLst/>
              <a:latin typeface="HY중고딕"/>
              <a:ea typeface="HY중고딕"/>
            </a:endParaRPr>
          </a:p>
          <a:p>
            <a:pPr>
              <a:spcBef>
                <a:spcPts val="0"/>
              </a:spcBef>
              <a:spcAft>
                <a:spcPts val="500"/>
              </a:spcAft>
              <a:buClr>
                <a:schemeClr val="lt1"/>
              </a:buClr>
              <a:buNone/>
              <a:defRPr/>
            </a:pPr>
            <a:r>
              <a:rPr lang="en-US" altLang="ko-KR" sz="2800">
                <a:ln w="9525" cap="flat" cmpd="sng" algn="ctr">
                  <a:solidFill>
                    <a:srgbClr val="80808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808080"/>
                </a:solidFill>
                <a:effectLst/>
                <a:ea typeface="HY중고딕"/>
              </a:rPr>
              <a:t>∙</a:t>
            </a:r>
            <a:r>
              <a:rPr lang="ko-KR" altLang="en-US" sz="3100">
                <a:ln w="9525" cap="flat" cmpd="sng" algn="ctr">
                  <a:solidFill>
                    <a:srgbClr val="80808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808080"/>
                </a:solidFill>
                <a:effectLst/>
                <a:ea typeface="HY중고딕"/>
              </a:rPr>
              <a:t> </a:t>
            </a:r>
            <a:r>
              <a:rPr lang="ko-KR" altLang="en-US" sz="2800">
                <a:ln w="9525" cap="flat" cmpd="sng" algn="ctr">
                  <a:solidFill>
                    <a:srgbClr val="80808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808080"/>
                </a:solidFill>
                <a:effectLst/>
                <a:latin typeface="HY중고딕"/>
                <a:ea typeface="HY중고딕"/>
              </a:rPr>
              <a:t>점수</a:t>
            </a:r>
            <a:endParaRPr lang="ko-KR" altLang="en-US" sz="2800">
              <a:ln w="9525" cap="flat" cmpd="sng" algn="ctr">
                <a:solidFill>
                  <a:srgbClr val="808080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808080"/>
              </a:solidFill>
              <a:effectLst/>
              <a:latin typeface="HY중고딕"/>
              <a:ea typeface="HY중고딕"/>
            </a:endParaRPr>
          </a:p>
          <a:p>
            <a:pPr>
              <a:spcBef>
                <a:spcPts val="0"/>
              </a:spcBef>
              <a:spcAft>
                <a:spcPts val="500"/>
              </a:spcAft>
              <a:buClr>
                <a:schemeClr val="lt1"/>
              </a:buClr>
              <a:buNone/>
              <a:defRPr/>
            </a:pPr>
            <a:r>
              <a:rPr lang="en-US" altLang="ko-KR" sz="2800">
                <a:ln w="9525" cap="flat" cmpd="sng" algn="ctr">
                  <a:solidFill>
                    <a:srgbClr val="80808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808080"/>
                </a:solidFill>
                <a:effectLst/>
                <a:ea typeface="HY중고딕"/>
              </a:rPr>
              <a:t>∙</a:t>
            </a:r>
            <a:r>
              <a:rPr lang="ko-KR" altLang="en-US" sz="2800">
                <a:ln w="9525" cap="flat" cmpd="sng" algn="ctr">
                  <a:solidFill>
                    <a:srgbClr val="80808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808080"/>
                </a:solidFill>
                <a:effectLst/>
                <a:latin typeface="HY중고딕"/>
                <a:ea typeface="HY중고딕"/>
              </a:rPr>
              <a:t> 결과</a:t>
            </a:r>
            <a:endParaRPr lang="ko-KR" altLang="en-US" sz="2800">
              <a:ln w="9525" cap="flat" cmpd="sng" algn="ctr">
                <a:solidFill>
                  <a:srgbClr val="808080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808080"/>
              </a:solidFill>
              <a:effectLst/>
              <a:latin typeface="HY중고딕"/>
              <a:ea typeface="HY중고딕"/>
            </a:endParaRPr>
          </a:p>
        </p:txBody>
      </p:sp>
    </p:spTree>
    <p:extLst>
      <p:ext uri="{BB962C8B-B14F-4D97-AF65-F5344CB8AC3E}">
        <p14:creationId xmlns:p14="http://schemas.microsoft.com/office/powerpoint/2010/main" val="1083186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5830177" y="216988"/>
            <a:ext cx="6098933" cy="828857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buClr>
                <a:srgbClr val="d9d9d9"/>
              </a:buClr>
              <a:buNone/>
              <a:defRPr/>
            </a:pPr>
            <a:r>
              <a:rPr lang="en-US" altLang="ko-KR" sz="4900">
                <a:ln w="9525" cap="flat" cmpd="sng" algn="ctr">
                  <a:solidFill>
                    <a:srgbClr val="bfbfbf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bfbfbf"/>
                </a:solidFill>
                <a:effectLst/>
              </a:rPr>
              <a:t>One-Hot Encoding</a:t>
            </a:r>
            <a:endParaRPr lang="ko-KR" altLang="en-US" sz="4900">
              <a:ln w="9525" cap="flat" cmpd="sng" algn="ctr">
                <a:solidFill>
                  <a:srgbClr val="bfbfbf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bfbfbf"/>
              </a:solidFill>
              <a:effectLst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744139" y="1321755"/>
            <a:ext cx="10703722" cy="31736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원핫인코딩이란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?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effectLst/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 데이터에 연속성이 없다는 것을 컴퓨터에게 알려주기 위한 과정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4782" y="2143285"/>
            <a:ext cx="4338021" cy="2571428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22803" y="2143285"/>
            <a:ext cx="6600000" cy="2571428"/>
          </a:xfrm>
          <a:prstGeom prst="rect">
            <a:avLst/>
          </a:prstGeom>
        </p:spPr>
      </p:pic>
      <p:sp>
        <p:nvSpPr>
          <p:cNvPr id="13" name=""/>
          <p:cNvSpPr txBox="1"/>
          <p:nvPr/>
        </p:nvSpPr>
        <p:spPr>
          <a:xfrm>
            <a:off x="744138" y="5388590"/>
            <a:ext cx="10703722" cy="876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defTabSz="914400">
              <a:spcBef>
                <a:spcPts val="0"/>
              </a:spcBef>
              <a:spcAft>
                <a:spcPts val="400"/>
              </a:spcAft>
              <a:buClr>
                <a:schemeClr val="lt1"/>
              </a:buClr>
              <a:buNone/>
              <a:defRPr/>
            </a:pPr>
            <a:r>
              <a:rPr lang="ko-KR" altLang="en-US" sz="1500" kern="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예를들어</a:t>
            </a:r>
            <a:r>
              <a:rPr lang="en-US" altLang="ko-KR" sz="1500" kern="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cs typeface="맑은 고딕"/>
              </a:rPr>
              <a:t>,</a:t>
            </a:r>
            <a:r>
              <a:rPr lang="ko-KR" altLang="en-US" sz="1500" kern="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 </a:t>
            </a:r>
            <a:r>
              <a:rPr lang="en-US" altLang="ko-KR" sz="1500" kern="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cs typeface="맑은 고딕"/>
              </a:rPr>
              <a:t>[</a:t>
            </a:r>
            <a:r>
              <a:rPr lang="ko-KR" altLang="en-US" sz="1500" kern="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자료 </a:t>
            </a:r>
            <a:r>
              <a:rPr lang="en-US" altLang="ko-KR" sz="1500" kern="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cs typeface="맑은 고딕"/>
              </a:rPr>
              <a:t>1]</a:t>
            </a:r>
            <a:r>
              <a:rPr lang="ko-KR" altLang="en-US" sz="1500" kern="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의 컴퓨터</a:t>
            </a:r>
            <a:r>
              <a:rPr lang="en-US" altLang="ko-KR" sz="1500" kern="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cs typeface="맑은 고딕"/>
              </a:rPr>
              <a:t>(1)</a:t>
            </a:r>
            <a:r>
              <a:rPr lang="ko-KR" altLang="en-US" sz="1500" kern="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 와 책상</a:t>
            </a:r>
            <a:r>
              <a:rPr lang="en-US" altLang="ko-KR" sz="1500" kern="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cs typeface="맑은 고딕"/>
              </a:rPr>
              <a:t>(5)</a:t>
            </a:r>
            <a:r>
              <a:rPr lang="ko-KR" altLang="en-US" sz="1500" kern="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의 중간값이 키보드</a:t>
            </a:r>
            <a:r>
              <a:rPr lang="en-US" altLang="ko-KR" sz="1500" kern="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cs typeface="맑은 고딕"/>
              </a:rPr>
              <a:t>(3)</a:t>
            </a:r>
            <a:r>
              <a:rPr lang="ko-KR" altLang="en-US" sz="1500" kern="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cs typeface="맑은 고딕"/>
              </a:rPr>
              <a:t> </a:t>
            </a:r>
            <a:r>
              <a:rPr lang="ko-KR" altLang="en-US" sz="1500" kern="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라고 할수 없음</a:t>
            </a:r>
            <a:endParaRPr lang="ko-KR" altLang="en-US" sz="1500" kern="0" baseline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</a:endParaRPr>
          </a:p>
          <a:p>
            <a:pPr defTabSz="914400">
              <a:spcBef>
                <a:spcPts val="0"/>
              </a:spcBef>
              <a:spcAft>
                <a:spcPts val="400"/>
              </a:spcAft>
              <a:buClr>
                <a:schemeClr val="lt1"/>
              </a:buClr>
              <a:buNone/>
              <a:defRPr/>
            </a:pPr>
            <a:r>
              <a:rPr lang="en-US" altLang="ko-KR" sz="1500" kern="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cs typeface="맑은 고딕"/>
              </a:rPr>
              <a:t>[</a:t>
            </a:r>
            <a:r>
              <a:rPr lang="ko-KR" altLang="en-US" sz="1500" kern="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자료 </a:t>
            </a:r>
            <a:r>
              <a:rPr lang="en-US" altLang="ko-KR" sz="1500" kern="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cs typeface="맑은 고딕"/>
              </a:rPr>
              <a:t>2]</a:t>
            </a:r>
            <a:r>
              <a:rPr lang="ko-KR" altLang="en-US" sz="1500" kern="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와 같이 하나의 값만 </a:t>
            </a:r>
            <a:r>
              <a:rPr lang="en-US" altLang="ko-KR" sz="1500" kern="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cs typeface="맑은 고딕"/>
              </a:rPr>
              <a:t>1,</a:t>
            </a:r>
            <a:r>
              <a:rPr lang="ko-KR" altLang="en-US" sz="1500" kern="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 그외의 값은 </a:t>
            </a:r>
            <a:r>
              <a:rPr lang="en-US" altLang="ko-KR" sz="1500" kern="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cs typeface="맑은 고딕"/>
              </a:rPr>
              <a:t>0</a:t>
            </a:r>
            <a:r>
              <a:rPr lang="ko-KR" altLang="en-US" sz="1500" kern="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 으로 표시하게끔 만들어 해당 데이터가 어떤 범주에 속하는지 설정</a:t>
            </a:r>
            <a:endParaRPr lang="ko-KR" altLang="en-US" sz="1500" kern="0" baseline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</a:endParaRPr>
          </a:p>
          <a:p>
            <a:pPr defTabSz="914400">
              <a:spcBef>
                <a:spcPts val="0"/>
              </a:spcBef>
              <a:spcAft>
                <a:spcPts val="400"/>
              </a:spcAft>
              <a:buClr>
                <a:schemeClr val="lt1"/>
              </a:buClr>
              <a:buNone/>
              <a:defRPr/>
            </a:pPr>
            <a:r>
              <a:rPr lang="ko-KR" altLang="en-US" sz="1500" kern="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원핫인코딩을 진행하면 각각 데이터 범주에 대한 연속성</a:t>
            </a:r>
            <a:r>
              <a:rPr lang="en-US" altLang="ko-KR" sz="1500" kern="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cs typeface="맑은 고딕"/>
              </a:rPr>
              <a:t>,</a:t>
            </a:r>
            <a:r>
              <a:rPr lang="ko-KR" altLang="en-US" sz="1500" kern="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 순서에 대한 의미가 사라지기에 </a:t>
            </a:r>
            <a:r>
              <a:rPr lang="en-US" altLang="ko-KR" sz="1500" kern="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cs typeface="맑은 고딕"/>
              </a:rPr>
              <a:t>[</a:t>
            </a:r>
            <a:r>
              <a:rPr lang="ko-KR" altLang="en-US" sz="1500" kern="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자료 </a:t>
            </a:r>
            <a:r>
              <a:rPr lang="en-US" altLang="ko-KR" sz="1500" kern="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cs typeface="맑은 고딕"/>
              </a:rPr>
              <a:t>1]</a:t>
            </a:r>
            <a:r>
              <a:rPr lang="ko-KR" altLang="en-US" sz="1500" kern="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의 예시의 문제점이 해결됨</a:t>
            </a:r>
            <a:endParaRPr lang="en-US" altLang="ko-KR" sz="1500" kern="0" baseline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cs typeface="맑은 고딕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454932" y="4864714"/>
            <a:ext cx="797721" cy="3149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[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자료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1]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7923942" y="4859951"/>
            <a:ext cx="797722" cy="3197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[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자료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2]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19114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5830177" y="216988"/>
            <a:ext cx="6098933" cy="828857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buClr>
                <a:srgbClr val="d9d9d9"/>
              </a:buClr>
              <a:buNone/>
              <a:defRPr/>
            </a:pPr>
            <a:r>
              <a:rPr lang="en-US" altLang="ko-KR" sz="4900">
                <a:ln w="9525" cap="flat" cmpd="sng" algn="ctr">
                  <a:solidFill>
                    <a:srgbClr val="bfbfbf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bfbfbf"/>
                </a:solidFill>
                <a:effectLst/>
              </a:rPr>
              <a:t>One-Hot Encoding</a:t>
            </a:r>
            <a:endParaRPr lang="ko-KR" altLang="en-US" sz="4900">
              <a:ln w="9525" cap="flat" cmpd="sng" algn="ctr">
                <a:solidFill>
                  <a:srgbClr val="bfbfbf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bfbfbf"/>
              </a:solidFill>
              <a:effectLst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32150" y="1241227"/>
            <a:ext cx="6816899" cy="5335367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458563" y="2652385"/>
            <a:ext cx="4071942" cy="15532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원핫인코딩 진행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⇩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Calibri"/>
              </a:rPr>
              <a:t>동일하게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Calibri"/>
              </a:rPr>
              <a:t>Embarked,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Calibri"/>
              </a:rPr>
              <a:t>Pclass, Age, familySize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Calibri"/>
              </a:rPr>
              <a:t>진행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67326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5830177" y="216988"/>
            <a:ext cx="6098933" cy="828857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buClr>
                <a:srgbClr val="d9d9d9"/>
              </a:buClr>
              <a:buNone/>
              <a:defRPr/>
            </a:pPr>
            <a:r>
              <a:rPr lang="en-US" altLang="ko-KR" sz="4900">
                <a:ln w="9525" cap="flat" cmpd="sng" algn="ctr">
                  <a:solidFill>
                    <a:srgbClr val="bfbfbf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bfbfbf"/>
                </a:solidFill>
                <a:effectLst/>
              </a:rPr>
              <a:t>One-Hot Encoding</a:t>
            </a:r>
            <a:endParaRPr lang="ko-KR" altLang="en-US" sz="4900">
              <a:ln w="9525" cap="flat" cmpd="sng" algn="ctr">
                <a:solidFill>
                  <a:srgbClr val="bfbfbf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bfbfbf"/>
              </a:solidFill>
              <a:effectLst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81714" y="1637374"/>
            <a:ext cx="6628571" cy="3583251"/>
          </a:xfrm>
          <a:prstGeom prst="rect">
            <a:avLst/>
          </a:prstGeom>
        </p:spPr>
      </p:pic>
      <p:sp>
        <p:nvSpPr>
          <p:cNvPr id="13" name=""/>
          <p:cNvSpPr txBox="1"/>
          <p:nvPr/>
        </p:nvSpPr>
        <p:spPr>
          <a:xfrm>
            <a:off x="2971570" y="5697657"/>
            <a:ext cx="6248858" cy="31071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마지막으로 필요없는 항목들 전부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drop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6017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5830177" y="216988"/>
            <a:ext cx="6098933" cy="828857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buClr>
                <a:srgbClr val="d9d9d9"/>
              </a:buClr>
              <a:buNone/>
              <a:defRPr/>
            </a:pPr>
            <a:r>
              <a:rPr lang="en-US" altLang="ko-KR" sz="4900">
                <a:ln w="9525" cap="flat" cmpd="sng" algn="ctr">
                  <a:solidFill>
                    <a:srgbClr val="bfbfbf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bfbfbf"/>
                </a:solidFill>
                <a:effectLst/>
              </a:rPr>
              <a:t>One-Hot Encoding</a:t>
            </a:r>
            <a:endParaRPr lang="ko-KR" altLang="en-US" sz="4900">
              <a:ln w="9525" cap="flat" cmpd="sng" algn="ctr">
                <a:solidFill>
                  <a:srgbClr val="bfbfbf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bfbfbf"/>
              </a:solidFill>
              <a:effectLst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8687" y="2068351"/>
            <a:ext cx="10334625" cy="1646398"/>
          </a:xfrm>
          <a:prstGeom prst="rect">
            <a:avLst/>
          </a:prstGeom>
        </p:spPr>
      </p:pic>
      <p:sp>
        <p:nvSpPr>
          <p:cNvPr id="15" name=""/>
          <p:cNvSpPr txBox="1"/>
          <p:nvPr/>
        </p:nvSpPr>
        <p:spPr>
          <a:xfrm>
            <a:off x="2971570" y="4733251"/>
            <a:ext cx="6248858" cy="31309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최종적으로 완성된 데이터프레임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49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8270958" y="216988"/>
            <a:ext cx="3658152" cy="828857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buClr>
                <a:srgbClr val="d9d9d9"/>
              </a:buClr>
              <a:buNone/>
              <a:defRPr/>
            </a:pPr>
            <a:r>
              <a:rPr lang="en-US" altLang="ko-KR" sz="4900">
                <a:ln w="9525" cap="flat" cmpd="sng" algn="ctr">
                  <a:solidFill>
                    <a:srgbClr val="bfbfbf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bfbfbf"/>
                </a:solidFill>
                <a:effectLst/>
              </a:rPr>
              <a:t>Modeling</a:t>
            </a:r>
            <a:endParaRPr lang="en-US" altLang="ko-KR" sz="4900">
              <a:ln w="9525" cap="flat" cmpd="sng" algn="ctr">
                <a:solidFill>
                  <a:srgbClr val="bfbfbf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bfbfbf"/>
              </a:solidFill>
              <a:effectLst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41548" y="1212532"/>
            <a:ext cx="6961844" cy="5171428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337516" y="2063103"/>
            <a:ext cx="4214817" cy="34702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분류기 모델 설정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DecisionTree, RandomForest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개의 분류기로 결정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algn="ctr" defTabSz="914400">
              <a:buClr>
                <a:schemeClr val="lt1"/>
              </a:buClr>
              <a:buNone/>
              <a:defRPr/>
            </a:pPr>
            <a:r>
              <a:rPr lang="en-US" altLang="ko-KR" sz="36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cs typeface="맑은 고딕"/>
              </a:rPr>
              <a:t>⇩</a:t>
            </a:r>
            <a:endParaRPr lang="en-US" altLang="ko-KR" sz="360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여러가지 분류기를 돌려보았지만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해당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개의 모델이 가장 높은 점수 산출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algn="ctr" defTabSz="914400">
              <a:buClr>
                <a:schemeClr val="lt1"/>
              </a:buClr>
              <a:buNone/>
              <a:defRPr/>
            </a:pPr>
            <a:r>
              <a:rPr lang="en-US" altLang="ko-KR" sz="36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cs typeface="맑은 고딕"/>
              </a:rPr>
              <a:t>⇩</a:t>
            </a:r>
            <a:endParaRPr lang="en-US" altLang="ko-KR" sz="360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각각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train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 점수가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0.83,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0.85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의 점수 산출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36631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5830176" y="216988"/>
            <a:ext cx="6098933" cy="695507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buClr>
                <a:srgbClr val="d9d9d9"/>
              </a:buClr>
              <a:buNone/>
              <a:defRPr/>
            </a:pPr>
            <a:r>
              <a:rPr lang="en-US" altLang="ko-KR" sz="4000">
                <a:ln w="9525" cap="flat" cmpd="sng" algn="ctr">
                  <a:solidFill>
                    <a:srgbClr val="bfbfbf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bfbfbf"/>
                </a:solidFill>
                <a:effectLst/>
              </a:rPr>
              <a:t>Hyper Parameter</a:t>
            </a:r>
            <a:endParaRPr lang="en-US" altLang="ko-KR" sz="4000">
              <a:ln w="9525" cap="flat" cmpd="sng" algn="ctr">
                <a:solidFill>
                  <a:srgbClr val="bfbfbf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bfbfbf"/>
              </a:solidFill>
              <a:effectLst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952498" y="2090409"/>
            <a:ext cx="10435832" cy="28321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하이퍼파라미터 설정이유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Titanic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 데이터는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dataset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의 복잡도도 낮고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 사이즈도 적기에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max_depth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의 제한을 낮게 설정하여 너무 깊어지지 않도록 설정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max_depth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의 값은 임의지정 후 점수 산출하여 결과 확인후 비슷한 값을 입력하며 설정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class_weight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 는 전체 학습 데이터에 대해 클래스별 가중치를 임의로 더해주는 방법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같은 클래스 내의 데이터샘플은 같은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weight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 값을 가짐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생존한 사람과 죽은 사람의 비율이 4: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6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이라 가중치를 6:4 로 줌으로써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적은 샘플 수를 가진 클래스를 전체 loss에 동일하게 기여 할 수 있게함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하지만 14:1과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:1일 때 좋은 점수가 나와 그대로 반영함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05236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577628" y="1364740"/>
            <a:ext cx="4740951" cy="33228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90000"/>
              </a:lnSpc>
              <a:spcBef>
                <a:spcPts val="0"/>
              </a:spcBef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8270958" y="216988"/>
            <a:ext cx="3658152" cy="828857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buClr>
                <a:srgbClr val="d9d9d9"/>
              </a:buClr>
              <a:buNone/>
              <a:defRPr/>
            </a:pPr>
            <a:r>
              <a:rPr lang="en-US" altLang="ko-KR" sz="4900">
                <a:ln w="9525" cap="flat" cmpd="sng" algn="ctr">
                  <a:solidFill>
                    <a:srgbClr val="bfbfbf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bfbfbf"/>
                </a:solidFill>
                <a:effectLst/>
              </a:rPr>
              <a:t>Score</a:t>
            </a:r>
            <a:endParaRPr lang="en-US" altLang="ko-KR" sz="4900">
              <a:ln w="9525" cap="flat" cmpd="sng" algn="ctr">
                <a:solidFill>
                  <a:srgbClr val="bfbfbf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bfbfbf"/>
              </a:solidFill>
              <a:effectLst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7628" y="1233772"/>
            <a:ext cx="7708840" cy="1581789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7628" y="3947792"/>
            <a:ext cx="7708840" cy="1581789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577628" y="3115906"/>
            <a:ext cx="6248858" cy="31309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DecisionTree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 모델 최종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Submit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점수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78.7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577628" y="5842437"/>
            <a:ext cx="6248858" cy="31833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RandomForest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 모델 최종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Submit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점수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79.9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4699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577628" y="1364740"/>
            <a:ext cx="4740951" cy="33228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90000"/>
              </a:lnSpc>
              <a:spcBef>
                <a:spcPts val="0"/>
              </a:spcBef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8270958" y="216988"/>
            <a:ext cx="3658152" cy="828857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buClr>
                <a:srgbClr val="d9d9d9"/>
              </a:buClr>
              <a:buNone/>
              <a:defRPr/>
            </a:pPr>
            <a:r>
              <a:rPr lang="en-US" altLang="ko-KR" sz="4900">
                <a:ln w="9525" cap="flat" cmpd="sng" algn="ctr">
                  <a:solidFill>
                    <a:srgbClr val="bfbfbf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bfbfbf"/>
                </a:solidFill>
                <a:effectLst/>
              </a:rPr>
              <a:t>Result</a:t>
            </a:r>
            <a:endParaRPr lang="en-US" altLang="ko-KR" sz="4900">
              <a:ln w="9525" cap="flat" cmpd="sng" algn="ctr">
                <a:solidFill>
                  <a:srgbClr val="bfbfbf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bfbfbf"/>
              </a:solidFill>
              <a:effectLst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178717" y="2214290"/>
            <a:ext cx="9834566" cy="207050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마무리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defTabSz="91440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None/>
              <a:defRPr/>
            </a:pPr>
            <a:r>
              <a:rPr lang="ko-KR" altLang="en-US" sz="150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주어진 시간 대부분을 전처리를 하는데에 소모</a:t>
            </a:r>
            <a:endParaRPr lang="ko-KR" altLang="en-US" sz="1500" baseline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</a:endParaRPr>
          </a:p>
          <a:p>
            <a:pPr defTabSz="91440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None/>
              <a:defRPr/>
            </a:pPr>
            <a:r>
              <a:rPr lang="ko-KR" altLang="en-US" sz="150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전처리에 많은 시간을 사용하고 </a:t>
            </a:r>
            <a:r>
              <a:rPr lang="en-US" altLang="ko-KR" sz="150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cs typeface="맑은 고딕"/>
              </a:rPr>
              <a:t>submit</a:t>
            </a:r>
            <a:r>
              <a:rPr lang="ko-KR" altLang="en-US" sz="150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 점수에 더이상의 발전이 없어 모델링 조사</a:t>
            </a:r>
            <a:endParaRPr lang="ko-KR" altLang="en-US" sz="1500" baseline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</a:endParaRPr>
          </a:p>
          <a:p>
            <a:pPr defTabSz="91440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None/>
              <a:defRPr/>
            </a:pPr>
            <a:r>
              <a:rPr lang="ko-KR" altLang="en-US" sz="150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모델링에 조금의 변화를 주자 </a:t>
            </a:r>
            <a:r>
              <a:rPr lang="en-US" altLang="ko-KR" sz="150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cs typeface="맑은 고딕"/>
              </a:rPr>
              <a:t>submit</a:t>
            </a:r>
            <a:r>
              <a:rPr lang="ko-KR" altLang="en-US" sz="150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 점수에 큰 변화가 있었음을 확</a:t>
            </a:r>
            <a:r>
              <a:rPr lang="ko-KR" altLang="en-US" sz="150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cs typeface="맑은 고딕"/>
              </a:rPr>
              <a:t>인</a:t>
            </a:r>
            <a:endParaRPr lang="ko-KR" altLang="en-US" sz="1500" baseline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cs typeface="맑은 고딕"/>
            </a:endParaRPr>
          </a:p>
          <a:p>
            <a:pPr defTabSz="91440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None/>
              <a:defRPr/>
            </a:pPr>
            <a:r>
              <a:rPr lang="ko-KR" altLang="en-US" sz="150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cs typeface="맑은 고딕"/>
              </a:rPr>
              <a:t>목표점수인 </a:t>
            </a:r>
            <a:r>
              <a:rPr lang="en-US" altLang="ko-KR" sz="150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cs typeface="맑은 고딕"/>
              </a:rPr>
              <a:t>80</a:t>
            </a:r>
            <a:r>
              <a:rPr lang="ko-KR" altLang="en-US" sz="1500" baseline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cs typeface="맑은 고딕"/>
              </a:rPr>
              <a:t>점에 근접</a:t>
            </a:r>
            <a:endParaRPr lang="ko-KR" altLang="en-US" sz="1500" baseline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48436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/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3124856" y="-6097382"/>
            <a:ext cx="5945051" cy="12194764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5025989" y="5427893"/>
            <a:ext cx="6557067" cy="790027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sz="4600">
                <a:ln w="9525">
                  <a:solidFill>
                    <a:srgbClr val="d9d9d9"/>
                  </a:solidFill>
                </a:ln>
                <a:solidFill>
                  <a:srgbClr val="d9d9d9"/>
                </a:solidFill>
              </a:rPr>
              <a:t>THANK YOU</a:t>
            </a:r>
            <a:r>
              <a:rPr lang="en-US" altLang="ko-KR" sz="4600">
                <a:ln w="9525" cap="flat" cmpd="sng" algn="ctr">
                  <a:solidFill>
                    <a:srgbClr val="ffffff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rPr>
              <a:t> </a:t>
            </a:r>
            <a:endParaRPr lang="en-US" altLang="ko-KR" sz="4600">
              <a:ln w="9525" cap="flat" cmpd="sng" algn="ctr">
                <a:solidFill>
                  <a:srgbClr val="ffffff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077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8270958" y="216988"/>
            <a:ext cx="3658152" cy="828857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buClr>
                <a:srgbClr val="d9d9d9"/>
              </a:buClr>
              <a:buNone/>
              <a:defRPr/>
            </a:pPr>
            <a:r>
              <a:rPr lang="en-US" altLang="ko-KR" sz="4900">
                <a:ln w="9525" cap="flat" cmpd="sng" algn="ctr">
                  <a:solidFill>
                    <a:srgbClr val="bfbfbf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bfbfbf"/>
                </a:solidFill>
                <a:effectLst/>
              </a:rPr>
              <a:t>Name</a:t>
            </a:r>
            <a:endParaRPr lang="en-US" altLang="ko-KR" sz="4900">
              <a:ln w="9525" cap="flat" cmpd="sng" algn="ctr">
                <a:solidFill>
                  <a:srgbClr val="bfbfbf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bfbfbf"/>
              </a:solidFill>
              <a:effectLst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67823" y="1045845"/>
            <a:ext cx="6861287" cy="5493260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410938" y="2131694"/>
            <a:ext cx="4381502" cy="136588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성별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 호칭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 직업을 담은 정보만 정제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9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⇩</a:t>
            </a:r>
            <a:endParaRPr xmlns:mc="http://schemas.openxmlformats.org/markup-compatibility/2006" xmlns:hp="http://schemas.haansoft.com/office/presentation/8.0" kumimoji="0" lang="en-US" altLang="ko-KR" sz="39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410938" y="3792475"/>
            <a:ext cx="4381502" cy="7680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성별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 호칭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 직업을 담은 정보외에는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필요없다고 판단하여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이니셜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(Mr, Mrs, Miss ...)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로 대체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88588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8270958" y="216988"/>
            <a:ext cx="3658152" cy="828857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buClr>
                <a:srgbClr val="d9d9d9"/>
              </a:buClr>
              <a:buNone/>
              <a:defRPr/>
            </a:pPr>
            <a:r>
              <a:rPr lang="en-US" altLang="ko-KR" sz="4900">
                <a:ln w="9525" cap="flat" cmpd="sng" algn="ctr">
                  <a:solidFill>
                    <a:srgbClr val="bfbfbf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bfbfbf"/>
                </a:solidFill>
                <a:effectLst/>
              </a:rPr>
              <a:t>Name</a:t>
            </a:r>
            <a:endParaRPr lang="en-US" altLang="ko-KR" sz="4900">
              <a:ln w="9525" cap="flat" cmpd="sng" algn="ctr">
                <a:solidFill>
                  <a:srgbClr val="bfbfbf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bfbfbf"/>
              </a:solidFill>
              <a:effectLst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85705" y="1697029"/>
            <a:ext cx="5820588" cy="2981741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3905249" y="5379339"/>
            <a:ext cx="4381502" cy="31946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각각의 데이터에 들어있는 이니셜 확인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58760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8270958" y="216988"/>
            <a:ext cx="3658152" cy="828857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buClr>
                <a:srgbClr val="d9d9d9"/>
              </a:buClr>
              <a:buNone/>
              <a:defRPr/>
            </a:pPr>
            <a:r>
              <a:rPr lang="en-US" altLang="ko-KR" sz="4900">
                <a:ln w="9525" cap="flat" cmpd="sng" algn="ctr">
                  <a:solidFill>
                    <a:srgbClr val="bfbfbf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bfbfbf"/>
                </a:solidFill>
                <a:effectLst/>
              </a:rPr>
              <a:t>Name</a:t>
            </a:r>
            <a:endParaRPr lang="en-US" altLang="ko-KR" sz="4900">
              <a:ln w="9525" cap="flat" cmpd="sng" algn="ctr">
                <a:solidFill>
                  <a:srgbClr val="bfbfbf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bfbfbf"/>
              </a:solidFill>
              <a:effectLst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387125" y="1876709"/>
            <a:ext cx="4381502" cy="113128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Mr, Mrs, Miss, Master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 외에 너무 많은 성들이 존재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9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⇩</a:t>
            </a:r>
            <a:endParaRPr xmlns:mc="http://schemas.openxmlformats.org/markup-compatibility/2006" xmlns:hp="http://schemas.haansoft.com/office/presentation/8.0" kumimoji="0" lang="en-US" altLang="ko-KR" sz="39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387125" y="3234021"/>
            <a:ext cx="4381502" cy="113604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Other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로 전부 대체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9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⇩</a:t>
            </a:r>
            <a:endParaRPr xmlns:mc="http://schemas.openxmlformats.org/markup-compatibility/2006" xmlns:hp="http://schemas.haansoft.com/office/presentation/8.0" kumimoji="0" lang="en-US" altLang="ko-KR" sz="39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387125" y="4686583"/>
            <a:ext cx="4381503" cy="31689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학습을 위해 이니셜을 숫자로 변경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13445" y="1446493"/>
            <a:ext cx="6915665" cy="471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87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8270958" y="216988"/>
            <a:ext cx="3658152" cy="828857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buClr>
                <a:srgbClr val="d9d9d9"/>
              </a:buClr>
              <a:buNone/>
              <a:defRPr/>
            </a:pPr>
            <a:r>
              <a:rPr lang="en-US" altLang="ko-KR" sz="4900">
                <a:ln w="9525" cap="flat" cmpd="sng" algn="ctr">
                  <a:solidFill>
                    <a:srgbClr val="bfbfbf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bfbfbf"/>
                </a:solidFill>
                <a:effectLst/>
              </a:rPr>
              <a:t>Sex</a:t>
            </a:r>
            <a:endParaRPr lang="en-US" altLang="ko-KR" sz="4900">
              <a:ln w="9525" cap="flat" cmpd="sng" algn="ctr">
                <a:solidFill>
                  <a:srgbClr val="bfbfbf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bfbfbf"/>
              </a:solidFill>
              <a:effectLst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14021" y="2043397"/>
            <a:ext cx="7763958" cy="1952897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3173014" y="4903088"/>
            <a:ext cx="5845972" cy="7742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male, female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의 형태로 이미 남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녀의 구분이 명확하기에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숫자의 형태로만 변경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( male : 0 , female : 1 )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0482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8270958" y="216988"/>
            <a:ext cx="3658152" cy="828857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buClr>
                <a:srgbClr val="d9d9d9"/>
              </a:buClr>
              <a:buNone/>
              <a:defRPr/>
            </a:pPr>
            <a:r>
              <a:rPr lang="en-US" altLang="ko-KR" sz="4900">
                <a:ln w="9525" cap="flat" cmpd="sng" algn="ctr">
                  <a:solidFill>
                    <a:srgbClr val="bfbfbf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bfbfbf"/>
                </a:solidFill>
                <a:effectLst/>
              </a:rPr>
              <a:t>Age</a:t>
            </a:r>
            <a:endParaRPr lang="en-US" altLang="ko-KR" sz="4900">
              <a:ln w="9525" cap="flat" cmpd="sng" algn="ctr">
                <a:solidFill>
                  <a:srgbClr val="bfbfbf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bfbfbf"/>
              </a:solidFill>
              <a:effectLst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28079" y="1216389"/>
            <a:ext cx="6735088" cy="5244938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387125" y="2447255"/>
            <a:ext cx="4381502" cy="27832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상관관계 확인을 위해 시각화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⇩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  <a:p>
            <a:pPr algn="ctr" defTabSz="914400">
              <a:buClr>
                <a:schemeClr val="lt1"/>
              </a:buClr>
              <a:buNone/>
              <a:defRPr/>
            </a:pPr>
            <a:endParaRPr lang="ko-KR" altLang="en-US" sz="150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</a:endParaRPr>
          </a:p>
          <a:p>
            <a:pPr algn="ctr" defTabSz="914400">
              <a:buClr>
                <a:schemeClr val="lt1"/>
              </a:buClr>
              <a:buNone/>
              <a:defRPr/>
            </a:pPr>
            <a:r>
              <a:rPr lang="en-US" altLang="ko-KR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age, name, pclass, sibsp, parch</a:t>
            </a:r>
            <a:r>
              <a:rPr lang="ko-KR" altLang="en-US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 음의 상관관계</a:t>
            </a:r>
            <a:r>
              <a:rPr lang="en-US" altLang="ko-KR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 O</a:t>
            </a:r>
            <a:endParaRPr lang="en-US" altLang="ko-KR" sz="150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</a:endParaRPr>
          </a:p>
          <a:p>
            <a:pPr algn="ctr" defTabSz="914400">
              <a:buClr>
                <a:schemeClr val="lt1"/>
              </a:buClr>
              <a:buNone/>
              <a:defRPr/>
            </a:pPr>
            <a:endParaRPr lang="en-US" altLang="ko-KR" sz="150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</a:endParaRPr>
          </a:p>
          <a:p>
            <a:pPr algn="ctr" defTabSz="914400">
              <a:buClr>
                <a:schemeClr val="lt1"/>
              </a:buClr>
              <a:buNone/>
              <a:defRPr/>
            </a:pPr>
            <a:r>
              <a:rPr lang="en-US" altLang="ko-KR" sz="36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cs typeface="맑은 고딕"/>
              </a:rPr>
              <a:t>⇩</a:t>
            </a:r>
            <a:endParaRPr lang="en-US" altLang="ko-KR" sz="150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</a:endParaRPr>
          </a:p>
          <a:p>
            <a:pPr algn="ctr" defTabSz="914400">
              <a:buClr>
                <a:schemeClr val="lt1"/>
              </a:buClr>
              <a:buNone/>
              <a:defRPr/>
            </a:pPr>
            <a:endParaRPr lang="en-US" altLang="ko-KR" sz="150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</a:endParaRPr>
          </a:p>
          <a:p>
            <a:pPr algn="ctr" defTabSz="914400">
              <a:buClr>
                <a:schemeClr val="lt1"/>
              </a:buClr>
              <a:buNone/>
              <a:defRPr/>
            </a:pPr>
            <a:r>
              <a:rPr lang="ko-KR" altLang="en-US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이중 </a:t>
            </a:r>
            <a:r>
              <a:rPr lang="en-US" altLang="ko-KR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name</a:t>
            </a:r>
            <a:r>
              <a:rPr lang="ko-KR" altLang="en-US" sz="150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</a:rPr>
              <a:t>과의 상관관계가 가장 컸음</a:t>
            </a:r>
            <a:endParaRPr lang="ko-KR" altLang="en-US" sz="150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2739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8270958" y="216988"/>
            <a:ext cx="3658152" cy="828857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buClr>
                <a:srgbClr val="d9d9d9"/>
              </a:buClr>
              <a:buNone/>
              <a:defRPr/>
            </a:pPr>
            <a:r>
              <a:rPr lang="en-US" altLang="ko-KR" sz="4900">
                <a:ln w="9525" cap="flat" cmpd="sng" algn="ctr">
                  <a:solidFill>
                    <a:srgbClr val="bfbfbf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bfbfbf"/>
                </a:solidFill>
                <a:effectLst/>
              </a:rPr>
              <a:t>Age</a:t>
            </a:r>
            <a:endParaRPr lang="en-US" altLang="ko-KR" sz="4900">
              <a:ln w="9525" cap="flat" cmpd="sng" algn="ctr">
                <a:solidFill>
                  <a:srgbClr val="bfbfbf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bfbfbf"/>
              </a:solidFill>
              <a:effectLst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99893" y="1530885"/>
            <a:ext cx="6592212" cy="3491683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2971572" y="5566691"/>
            <a:ext cx="6248857" cy="31309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Age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의 결측값은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Name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으로 평균값 구해서 채우기로 결정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82450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8270958" y="216988"/>
            <a:ext cx="3658152" cy="828857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buClr>
                <a:srgbClr val="d9d9d9"/>
              </a:buClr>
              <a:buNone/>
              <a:defRPr/>
            </a:pPr>
            <a:r>
              <a:rPr lang="en-US" altLang="ko-KR" sz="4900">
                <a:ln w="9525" cap="flat" cmpd="sng" algn="ctr">
                  <a:solidFill>
                    <a:srgbClr val="bfbfbf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bfbfbf"/>
                </a:solidFill>
                <a:effectLst/>
              </a:rPr>
              <a:t>Age</a:t>
            </a:r>
            <a:endParaRPr lang="en-US" altLang="ko-KR" sz="4900">
              <a:ln w="9525" cap="flat" cmpd="sng" algn="ctr">
                <a:solidFill>
                  <a:srgbClr val="bfbfbf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bfbfbf"/>
              </a:solidFill>
              <a:effectLst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71572" y="1238249"/>
            <a:ext cx="6248856" cy="4048125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2971571" y="5661941"/>
            <a:ext cx="6248857" cy="3178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Age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9525" cap="flat" cmpd="sng" algn="ctr">
                  <a:solidFill>
                    <a:srgbClr val="f2f2f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2f2f2"/>
                </a:solidFill>
                <a:effectLst/>
                <a:latin typeface="Calibri"/>
                <a:ea typeface="맑은 고딕"/>
                <a:cs typeface="맑은 고딕"/>
              </a:rPr>
              <a:t>의 결측값 채워넣기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9525" cap="flat" cmpd="sng" algn="ctr">
                <a:solidFill>
                  <a:srgbClr val="f2f2f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2f2f2"/>
              </a:solidFill>
              <a:effectLst/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09050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495</ep:Words>
  <ep:PresentationFormat>화면 슬라이드 쇼(4:3)</ep:PresentationFormat>
  <ep:Paragraphs>164</ep:Paragraphs>
  <ep:Slides>28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ep:HeadingPairs>
  <ep:TitlesOfParts>
    <vt:vector size="2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2021-12-13T12:36:13.527</dcterms:created>
  <dc:creator>User</dc:creator>
  <cp:lastModifiedBy>User</cp:lastModifiedBy>
  <dcterms:modified xsi:type="dcterms:W3CDTF">2022-06-06T19:26:08.318</dcterms:modified>
  <cp:revision>91</cp:revision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