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70" r:id="rId4"/>
    <p:sldId id="260" r:id="rId5"/>
    <p:sldId id="282" r:id="rId6"/>
    <p:sldId id="259" r:id="rId7"/>
    <p:sldId id="271" r:id="rId8"/>
    <p:sldId id="265" r:id="rId9"/>
    <p:sldId id="280" r:id="rId10"/>
    <p:sldId id="272" r:id="rId11"/>
    <p:sldId id="281" r:id="rId12"/>
    <p:sldId id="273" r:id="rId13"/>
    <p:sldId id="266" r:id="rId14"/>
    <p:sldId id="274" r:id="rId15"/>
    <p:sldId id="275" r:id="rId16"/>
    <p:sldId id="276" r:id="rId17"/>
    <p:sldId id="267" r:id="rId18"/>
    <p:sldId id="277" r:id="rId19"/>
    <p:sldId id="268" r:id="rId20"/>
    <p:sldId id="269" r:id="rId21"/>
    <p:sldId id="279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79765" autoAdjust="0"/>
  </p:normalViewPr>
  <p:slideViewPr>
    <p:cSldViewPr snapToGrid="0">
      <p:cViewPr varScale="1">
        <p:scale>
          <a:sx n="91" d="100"/>
          <a:sy n="91" d="100"/>
        </p:scale>
        <p:origin x="106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895425-9694-6C9B-AAF1-47FD7A24A5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2F8A3-3E19-0534-B9F7-0F80AC1BDF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2845C-65AD-4E18-AB4D-A9BD0722AD13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FCB4C9-00BD-B39F-15E1-B3D6683388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CFB43-7867-6A6E-ACF9-599B273450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B7974-1ABF-4402-9181-F3F6D2A22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0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C2B43-2588-4E86-AEA7-8311F9CB2BB1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D5BF3-F417-4C5D-AB1F-FBF5D2E09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게임프로그래밍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조의 유치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저학년을 위한 교육용 게임인 심부름 게임 프로젝트에 대해 발표하게 될 발표자 이신행이라고 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6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상훈이는 마을을 돌아다니면서 심부름 물품을 획득해야 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사물에게 말을 걸거나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사람들 즉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NPC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부딪히게 되면 문제를 출제하게 되는데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문제를 틀리면 해당 물품을 얻지 못하고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맞추면 해당 물품을 얻는 과정으로 구성하였습니다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증요한 것은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추가적인 요소로 한 번 문제를 출제했던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NPC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문제를 게임이 끝날때까지 더이상 출제하지 않기에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신중히 풀어야겠죠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??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1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문제를 맞추면 랜덤으로 물품을 획득하고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미션으로 주어진 물품을 획득했다면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위의 아이콘이 하나씩 사라지면서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아이콘이 사라지게 되면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씬이 전환됩니다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0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물품을 다 가져오고 나면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클리어 씬이 나오게 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8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이번 게임을 만들면서 추가로 구현한 부분이 몇가지 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퀘스트입니다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시작 시 심부름 목록을 보여주어 사용자가 획득해야 하는 물품을 보여줍니다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 지정은 게임 시마다 랜덤으로 바뀌기에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항상 같은 물건을 지정하지 않습니다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0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진행상황 역시 확인할 수 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진행상황을 확인할 수 있도록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우측 상단에 물품 아이콘을 추가하였고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심부름 물품을 획득한 경우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물품 아이콘이 사라지게 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73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추가적으로 저희는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CSV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파일에 상식 문제들을 저장해놓고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CSV Reader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기능을 통해서 저장한 파일을 통해서 문제를 랜덤으로 출제하는 기능을 사용해서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 상황마다 다른 문제가 나오도록 조치했습니다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태깅으로 다양한 분야의 문제를 풀 수 있게 조치했고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 사용자가 흥미를 가지고 충분히 문제를 풀 수 있는 것들로 존재했습니다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여기서는 사물에게 말을 걸면 숫자문제가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사람에게 말을 걸면 상식문제가 출제됩니다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73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진행 일정은 다음과 같이 진행되었고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중간발표때 보여드렸던 것과는 크게 변화없이 진행하였습니다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2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저희의 개인 기여도는 다음과 같습니다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상훈학우의 주도하에 역할을 분배하고 일사분란하게 진행했습니다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59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이제 저희 게임의 시연 영상을 보여드리겠습니다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9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목차는 게임 소개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사용한 에셋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설명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 구현 부분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및 역힐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시연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결론으로 진행하겠습니다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4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저희 게임의 긍정적 효과는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가지로 말할 수 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대부분의 게임이 상업용 목적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이익을 위한 구조로 이루어져 있기에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교육용 게임은 거의 구현되지 않는다고 보면 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교육용 게임을 만들면서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미취학 아동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저학년을 위한 게임으로서 교육용 격차를 줄이는데 조금이나마 이바지할 수 있다는 점에서 기대감이 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한동안 승부를 내는 겡미들이 많았는데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교육용의 목적에 맞게 이에서 벗어난 게임을 만듦으로써 응용을 하여 다양한 영역에서 활용 가능하다는 긍정적인 효과가 존재합니다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42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그렇지만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저희의 게임은 아직 완성된 것이 아닙니다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문제의 출제 범위를 이용 대상의 제한으로 인한 넓히지 못한 아쉬움도 존재합니다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어린 아이들이 대상이기에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높은 난이도의 문제를 내는 데에는 한계가 존재했습니다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그래서 이를 더 조정하면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조금 높은 학년들을 위한 버전을 만들 수 있다면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좋은 교육용 게임이자 오래 자리잡을 수 있는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 연령대를 높일 수 있는 게임이 되지 않을까 싶습니다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7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중간발표때도 말했지만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왜 교육용 게임인지에 대해 간단하게 짚고 넘어가겠습니다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다른 게임들과는 조금 다르게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아이들을 위한 교육용 게임이기에 게임의 타겟층이 졍해져 있는 게임입니다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일단 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교육용 게임인가라고 말씀드리면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코로나시대가 되면서 비대면 수업이 증가하고 잇있고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이로 인해 온라인 수업을 진행하는데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이것이 교육격차가 생각보다 컸다는 조사 결과가 나왔습니다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실제로 기초학력 미달 학생도 코로나 이전에 비해서도 많이 증가하기도 했고요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아이들의 입장이라면 학습 효과를 비교하게 되면 단순 학습지를 이용해서 문제를 푼 것보다는 아이들이 접근하기 쉬운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좋아할 만한 게임을 이용해 학습한 것이 더 효과가 좋았다는 실험 결과도 존재합니다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6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실제로 학습 효과 비교시 단순히 학습지를 이용한 것보다 실제로 게임을 이용해서 학습한 것이 효과가 좋았다는 논문 역시 존재하기에 이 말이 더 신뢰가 가기도 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5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저희는 유니티 에셋에서 베이스 에셋으로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Top-Down 2d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에셋을 사용하였습니다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이외의 에셋은 저희가 직접 씬을 제작하거나 구현한 것이라고 생각해주시면 될 것 같습니다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완성된 에셋을 사용하지 않았고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직접 구상하면서 모든 과정을 직접 구현했습니다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아이들을 대상으로 한 게임이기에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 사용자가 쉽게 접근할 수 있는 크레이지 아케이드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포켓몬스터의 이동방식과 두부를 사러와 같은 비슷한 유명 플래시 게임을 참고하기도 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2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게임을 시작하면 다음과 같은 화면으로 나오게 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엄마가 상훈이에게 심부름을 부탁하는 것에서 게임을 시작하게 되죠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주인공인 상훈이의 시점에서 저희는 마을을 돌아다니면서 게임을 플레이하게 될 것입니다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오른쪽은 게임을 시작하고 나서 집으로 이동하면 심부름 미션을 받을 수 있는데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이번 게임에서 구현해야 할 심부름 즉 퀘스트 목록이라고 할 수 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일반적으로 육지맵만 구현하면 지나치게 단순하다고 생각했기에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육지와 강가가 어우러진 맵을 만들었습니다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D5BF3-F417-4C5D-AB1F-FBF5D2E09C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91A8E-7748-09DC-EE1E-7E32A617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077ACB-036A-5F05-DFFB-08C1E96B1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36583-0FFB-AED9-4199-748AC7D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44DC1-F6FF-912F-1909-32C473B5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DBCDE-BAD4-01AA-BDFE-0941FFDC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80E0C-D4A6-61B7-1637-A3D9E96B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49293-D1C8-578F-D277-188680FA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43416-F0FB-C3A2-3FD9-BF547E77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6CD83-2AEB-7024-7070-694A5210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529C0-4BC0-4D88-88F6-E4A73D69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2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106A38-0621-6ED4-EB57-887BD293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C148D-0AB4-A627-CC6C-67008925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25F4D-19B4-620A-F209-3775188C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56595-6247-341B-75DB-41F313BE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7D725-9F13-7B26-CC4F-9CD17A0C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3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C66EA-16A4-BB44-7637-15749B17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3DA84-8FBA-1004-FABD-219B1939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04BC5-121A-23D1-C1A2-AB64168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9418F-954D-A2F8-6471-78B0D5C7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89029-5ED3-3BCD-6427-6D20C580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763A-5BD7-0C5C-F618-7CEFA7C9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EB9AA-E399-E635-9E7C-0EB33BC0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F7E7D-C589-9503-B3E1-C908CCA9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BDAF-B7EF-D365-8A81-D21711E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EB3A3-3C52-6D63-E754-C063A23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4E361-5007-1D4C-7739-33AFFA78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0CF6-9CDA-94B4-817C-8108A5213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B17F7-6151-CFE7-88CD-65547F5F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CB0A4-0E60-0B7B-B2A8-2C7C1701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2F47B-F734-0DBB-BB49-4AAE64D8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91BB1-D93D-7964-0F64-F489C65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5F9E3-24FB-AA80-E99B-C3FE93C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CB2F3-3958-AF4C-ED80-5886CD3E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8E381-ED48-1055-4397-9218FC9B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0839FB-DA5D-EB4B-4ABF-FEF6177A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580422-6A8D-A8FD-B5C4-9A207688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CC3488-79C3-A9C7-8E58-0AD834C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0641A0-BF28-6DC3-5DBC-4AF3D70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2DBCB-EC41-BA20-BD11-F1471D22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DDA41-F287-CD9C-12E8-22823D4F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F61106-C019-03C9-4C04-F7DD7AB2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76ECA-A1FD-2F37-E14C-3B4BECE2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A76DA6-F940-6987-A47C-8F9EEDF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7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B96D4A-2D0C-BA85-88B4-9E3F3C10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5B145-5D84-F723-4E83-7F94049B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53966-8510-22FB-A8E2-BA40DECB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2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64395-A477-BBE7-B499-33146784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B533B-D2C8-BC68-660E-B4CE8A17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E9242-7E46-4524-0776-81485933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3EE22-76F3-645E-0EA2-887F1977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038C4-6729-5721-C4B1-99E777D9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1F2F5-E2DA-4B8E-B40E-223D7548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15804-A37C-097F-CDC5-2ACF3B9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6F919-998C-A4E1-545D-DAE985398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3A7F5-3308-6BD4-1946-1EE36628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3EB20-1AC9-A76B-2604-9528CFEB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ED882-CC23-063E-F89B-FCC5B2D4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66B9B-4003-6B19-C498-64855A5E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6E1DA1-520D-5A93-EA85-3B3E18AF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8D8FC-D7BB-8AB3-66DD-EC417F0C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2D885-E826-3768-F09B-3CC74B581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2E860-88B5-49D7-9C65-430187C7A83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2FFB-47D7-C421-DE05-7FB4C1AF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1D447-D58A-2AD6-9AE0-DE0EE135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26D5-1743-4B33-9091-9B73E3656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C3A89C1-F21F-F2EA-F599-CE28228CD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85" y="4526519"/>
            <a:ext cx="7449014" cy="88182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게임프로그래밍 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</a:t>
            </a:r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노장현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문선규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이상훈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이신행</a:t>
            </a:r>
            <a:r>
              <a:rPr lang="en-US" altLang="ko-KR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이찬희</a:t>
            </a:r>
          </a:p>
          <a:p>
            <a:pPr algn="l"/>
            <a:endParaRPr lang="en-US" altLang="ko-KR" sz="180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A865E-DE70-F5C0-E474-1C940FD06B67}"/>
              </a:ext>
            </a:extLst>
          </p:cNvPr>
          <p:cNvSpPr/>
          <p:nvPr/>
        </p:nvSpPr>
        <p:spPr>
          <a:xfrm>
            <a:off x="0" y="1355271"/>
            <a:ext cx="8171234" cy="1456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게임프로그래밍 프로젝트</a:t>
            </a:r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3979FEB-2998-5158-0FE9-D3DFEE8FF91A}"/>
              </a:ext>
            </a:extLst>
          </p:cNvPr>
          <p:cNvSpPr txBox="1">
            <a:spLocks/>
          </p:cNvSpPr>
          <p:nvPr/>
        </p:nvSpPr>
        <p:spPr>
          <a:xfrm>
            <a:off x="301083" y="2926124"/>
            <a:ext cx="6420255" cy="50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저학년을 위한 교육용 게임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심부름 게임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6A94B-9969-2A89-EB87-C9165AE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4" y="1297762"/>
            <a:ext cx="1456509" cy="145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ldren ">
            <a:extLst>
              <a:ext uri="{FF2B5EF4-FFF2-40B4-BE49-F238E27FC236}">
                <a16:creationId xmlns:a16="http://schemas.microsoft.com/office/drawing/2014/main" id="{91C9DC8F-75A7-5042-9F6B-1351B947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262158"/>
            <a:ext cx="1527716" cy="15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8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9">
        <p159:morph option="byObject"/>
      </p:transition>
    </mc:Choice>
    <mc:Fallback xmlns="">
      <p:transition spd="slow" advTm="3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C5977A-EF89-9FD5-CAD7-BEDDF5299F7A}"/>
              </a:ext>
            </a:extLst>
          </p:cNvPr>
          <p:cNvSpPr/>
          <p:nvPr/>
        </p:nvSpPr>
        <p:spPr>
          <a:xfrm>
            <a:off x="384094" y="2050600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659378-C98A-055E-C8AD-C38CF13CB54E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심부름 게임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B76A-9CD2-DEF9-648C-6CFD227770DD}"/>
              </a:ext>
            </a:extLst>
          </p:cNvPr>
          <p:cNvSpPr txBox="1"/>
          <p:nvPr/>
        </p:nvSpPr>
        <p:spPr>
          <a:xfrm>
            <a:off x="2353336" y="1254207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상훈이는 마을을 돌아다니며 심부름 물품을 획득해야 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사물에게 말을 걸거나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NPC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부딪힐 때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 출제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16C285-B9A1-2B76-0E69-49B7E615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05" y="2720533"/>
            <a:ext cx="4698644" cy="2685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182B64-C03D-3F65-3073-BAD46215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36" y="2726121"/>
            <a:ext cx="4771141" cy="2680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F3FC66-7D27-B5F9-E972-55F8D9CF979D}"/>
              </a:ext>
            </a:extLst>
          </p:cNvPr>
          <p:cNvSpPr txBox="1"/>
          <p:nvPr/>
        </p:nvSpPr>
        <p:spPr>
          <a:xfrm>
            <a:off x="2353335" y="5857897"/>
            <a:ext cx="92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추가적인 요소로 한 번 문제를 출제했던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npc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게임이 종료될 때 까지 문제를 출제하지 않음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42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C5977A-EF89-9FD5-CAD7-BEDDF5299F7A}"/>
              </a:ext>
            </a:extLst>
          </p:cNvPr>
          <p:cNvSpPr/>
          <p:nvPr/>
        </p:nvSpPr>
        <p:spPr>
          <a:xfrm>
            <a:off x="384094" y="2050600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659378-C98A-055E-C8AD-C38CF13CB54E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심부름 게임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B76A-9CD2-DEF9-648C-6CFD227770DD}"/>
              </a:ext>
            </a:extLst>
          </p:cNvPr>
          <p:cNvSpPr txBox="1"/>
          <p:nvPr/>
        </p:nvSpPr>
        <p:spPr>
          <a:xfrm>
            <a:off x="2353336" y="1254207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문제를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맞춘 경우에 랜덤으로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물품 획득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미션으로 주어진 물품을 획득했다면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아이콘이 하나씩 사라지면서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아이콘이 사라지면 씬이 전환됨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A4CF03-C92A-CA0C-D214-6C9AE921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88" y="2661557"/>
            <a:ext cx="4447570" cy="2778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74AA4A-67C3-05A4-1343-DB5334BAE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599" y="2661557"/>
            <a:ext cx="4442075" cy="2819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77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C5977A-EF89-9FD5-CAD7-BEDDF5299F7A}"/>
              </a:ext>
            </a:extLst>
          </p:cNvPr>
          <p:cNvSpPr/>
          <p:nvPr/>
        </p:nvSpPr>
        <p:spPr>
          <a:xfrm>
            <a:off x="384094" y="2050600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659378-C98A-055E-C8AD-C38CF13CB54E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심부름 게임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CA77E-42AC-2C81-0F3F-1A0CC4E6EC34}"/>
              </a:ext>
            </a:extLst>
          </p:cNvPr>
          <p:cNvSpPr txBox="1"/>
          <p:nvPr/>
        </p:nvSpPr>
        <p:spPr>
          <a:xfrm>
            <a:off x="2353336" y="1254207"/>
            <a:ext cx="908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미션에 해당하는 물품이 모두 모이면 다음과 같은 씬이 등장하게 됨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4206E3-8D22-A167-F369-898A0A01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6" y="2172807"/>
            <a:ext cx="6477000" cy="3638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55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349B19-FED5-7C3F-4CF2-237C54A28B39}"/>
              </a:ext>
            </a:extLst>
          </p:cNvPr>
          <p:cNvSpPr/>
          <p:nvPr/>
        </p:nvSpPr>
        <p:spPr>
          <a:xfrm>
            <a:off x="384094" y="2885725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F3C6-7AAD-E9E2-F769-734B0DA2B643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구현 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퀘스트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3F0CF-CF07-8CE6-C97C-52F7A5C6FFCF}"/>
              </a:ext>
            </a:extLst>
          </p:cNvPr>
          <p:cNvSpPr txBox="1"/>
          <p:nvPr/>
        </p:nvSpPr>
        <p:spPr>
          <a:xfrm>
            <a:off x="2353337" y="1255226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시작 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심부름 목록을 보여줘 사용자가 획득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해야하는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물품을 보여줌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물품 지정은 게임 시마다 랜덤으로 바뀜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항상 같은 물건을 지정하지 않음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ED825B-1D8E-F113-05A2-CD1FD8AA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6" y="2098932"/>
            <a:ext cx="4318220" cy="43039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8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349B19-FED5-7C3F-4CF2-237C54A28B39}"/>
              </a:ext>
            </a:extLst>
          </p:cNvPr>
          <p:cNvSpPr/>
          <p:nvPr/>
        </p:nvSpPr>
        <p:spPr>
          <a:xfrm>
            <a:off x="384094" y="2885725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F3C6-7AAD-E9E2-F769-734B0DA2B643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구현 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진행상황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F4455-E1EC-D00B-677B-2307E62250EE}"/>
              </a:ext>
            </a:extLst>
          </p:cNvPr>
          <p:cNvSpPr txBox="1"/>
          <p:nvPr/>
        </p:nvSpPr>
        <p:spPr>
          <a:xfrm>
            <a:off x="2353337" y="1255226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진행상황을 확인할 수 있도록 우측 상단에 물품 아이콘 추가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심부름 물품을 획득한 경우 물품 아이콘이 사라짐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F3C67BD-A332-7FA3-B3AF-14346743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2290615"/>
            <a:ext cx="6419850" cy="3486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04DF19CE-DF10-B78B-155D-7DA3A779C7F1}"/>
              </a:ext>
            </a:extLst>
          </p:cNvPr>
          <p:cNvSpPr/>
          <p:nvPr/>
        </p:nvSpPr>
        <p:spPr>
          <a:xfrm>
            <a:off x="6897360" y="2050600"/>
            <a:ext cx="3224102" cy="9598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타원형 21">
            <a:extLst>
              <a:ext uri="{FF2B5EF4-FFF2-40B4-BE49-F238E27FC236}">
                <a16:creationId xmlns:a16="http://schemas.microsoft.com/office/drawing/2014/main" id="{AEAE83D4-ACD0-A890-5FBA-286CD47D59A6}"/>
              </a:ext>
            </a:extLst>
          </p:cNvPr>
          <p:cNvSpPr/>
          <p:nvPr/>
        </p:nvSpPr>
        <p:spPr>
          <a:xfrm>
            <a:off x="8860221" y="1221953"/>
            <a:ext cx="2364825" cy="743481"/>
          </a:xfrm>
          <a:prstGeom prst="wedgeEllipseCallout">
            <a:avLst>
              <a:gd name="adj1" fmla="val -26611"/>
              <a:gd name="adj2" fmla="val 7663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미션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80666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349B19-FED5-7C3F-4CF2-237C54A28B39}"/>
              </a:ext>
            </a:extLst>
          </p:cNvPr>
          <p:cNvSpPr/>
          <p:nvPr/>
        </p:nvSpPr>
        <p:spPr>
          <a:xfrm>
            <a:off x="384094" y="2885725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F3C6-7AAD-E9E2-F769-734B0DA2B643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구현 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 가져오기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1FD7-A555-8B0C-0CB5-582902BD6CC9}"/>
              </a:ext>
            </a:extLst>
          </p:cNvPr>
          <p:cNvSpPr txBox="1"/>
          <p:nvPr/>
        </p:nvSpPr>
        <p:spPr>
          <a:xfrm>
            <a:off x="2353337" y="1255226"/>
            <a:ext cx="908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CSV Reader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CSV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파일로 저장한 문제를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랜덤으로 출제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604D78-02C9-C9C6-68FC-14B65D4E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6" y="2145557"/>
            <a:ext cx="4169798" cy="3665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BFD6DE-A161-A991-EABC-511C85B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226" y="1776215"/>
            <a:ext cx="3268717" cy="4580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6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349B19-FED5-7C3F-4CF2-237C54A28B39}"/>
              </a:ext>
            </a:extLst>
          </p:cNvPr>
          <p:cNvSpPr/>
          <p:nvPr/>
        </p:nvSpPr>
        <p:spPr>
          <a:xfrm>
            <a:off x="384094" y="2885725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F3C6-7AAD-E9E2-F769-734B0DA2B643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구현 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문제 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CE49E-83E5-73DB-7D05-CC75BF0DD933}"/>
              </a:ext>
            </a:extLst>
          </p:cNvPr>
          <p:cNvSpPr txBox="1"/>
          <p:nvPr/>
        </p:nvSpPr>
        <p:spPr>
          <a:xfrm>
            <a:off x="2353337" y="1255226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태그를 통해 다양한 분야의 문제를 출제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 사용자가 흥미를 가지고 충분히 풀 수 있는 문제 준비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568FCA-B800-F636-922A-0D0C6B9AB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5" y="2511549"/>
            <a:ext cx="4660796" cy="2618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F0FD36-E2DD-5A45-5820-AC8F1813B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480" y="2511549"/>
            <a:ext cx="4580425" cy="2618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EF25D-7B05-81F2-8BC5-3BB5D1B49252}"/>
              </a:ext>
            </a:extLst>
          </p:cNvPr>
          <p:cNvSpPr txBox="1"/>
          <p:nvPr/>
        </p:nvSpPr>
        <p:spPr>
          <a:xfrm>
            <a:off x="2353335" y="5857897"/>
            <a:ext cx="923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사물에게 말을 걸면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숫자문제가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사람과 만나면 상식문제 출제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02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일정</a:t>
            </a:r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3A54C-90E5-F4F9-97CC-FC02F10E4AA2}"/>
              </a:ext>
            </a:extLst>
          </p:cNvPr>
          <p:cNvSpPr/>
          <p:nvPr/>
        </p:nvSpPr>
        <p:spPr>
          <a:xfrm>
            <a:off x="408944" y="3806442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8753A-D774-E3A4-27F9-6ECC3B21A472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70E27F-BBAB-F366-547C-8BF6C2392CFF}"/>
              </a:ext>
            </a:extLst>
          </p:cNvPr>
          <p:cNvGrpSpPr/>
          <p:nvPr/>
        </p:nvGrpSpPr>
        <p:grpSpPr>
          <a:xfrm>
            <a:off x="2285117" y="1784428"/>
            <a:ext cx="9226523" cy="3620329"/>
            <a:chOff x="811410" y="3004822"/>
            <a:chExt cx="11102521" cy="423359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03D16A9-E4FA-DC10-07B5-8CC1710D8DF1}"/>
                </a:ext>
              </a:extLst>
            </p:cNvPr>
            <p:cNvGrpSpPr/>
            <p:nvPr/>
          </p:nvGrpSpPr>
          <p:grpSpPr>
            <a:xfrm>
              <a:off x="811410" y="3004822"/>
              <a:ext cx="11096110" cy="848355"/>
              <a:chOff x="731520" y="3004822"/>
              <a:chExt cx="9804400" cy="84835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9273BC0-592F-C1E7-5888-249602DEA9E2}"/>
                  </a:ext>
                </a:extLst>
              </p:cNvPr>
              <p:cNvSpPr/>
              <p:nvPr/>
            </p:nvSpPr>
            <p:spPr>
              <a:xfrm>
                <a:off x="731520" y="3004822"/>
                <a:ext cx="1960880" cy="848355"/>
              </a:xfrm>
              <a:prstGeom prst="rect">
                <a:avLst/>
              </a:prstGeom>
              <a:solidFill>
                <a:srgbClr val="EBE9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624D7D8-D69C-5BD1-B7F8-ACFAC46703AD}"/>
                  </a:ext>
                </a:extLst>
              </p:cNvPr>
              <p:cNvSpPr/>
              <p:nvPr/>
            </p:nvSpPr>
            <p:spPr>
              <a:xfrm>
                <a:off x="2692400" y="3004822"/>
                <a:ext cx="1960880" cy="848355"/>
              </a:xfrm>
              <a:prstGeom prst="rect">
                <a:avLst/>
              </a:prstGeom>
              <a:solidFill>
                <a:srgbClr val="DAFA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9CF4BC3-D2DE-375F-9A91-9FE5BC812666}"/>
                  </a:ext>
                </a:extLst>
              </p:cNvPr>
              <p:cNvSpPr/>
              <p:nvPr/>
            </p:nvSpPr>
            <p:spPr>
              <a:xfrm>
                <a:off x="4653280" y="3004822"/>
                <a:ext cx="1960880" cy="848355"/>
              </a:xfrm>
              <a:prstGeom prst="rect">
                <a:avLst/>
              </a:prstGeom>
              <a:solidFill>
                <a:srgbClr val="C9CB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08EB69D-9F72-DE59-E8A4-212461AD3D1A}"/>
                  </a:ext>
                </a:extLst>
              </p:cNvPr>
              <p:cNvSpPr/>
              <p:nvPr/>
            </p:nvSpPr>
            <p:spPr>
              <a:xfrm>
                <a:off x="6614160" y="3004822"/>
                <a:ext cx="1960880" cy="848355"/>
              </a:xfrm>
              <a:prstGeom prst="rect">
                <a:avLst/>
              </a:prstGeom>
              <a:solidFill>
                <a:srgbClr val="E2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53F6616-2E37-83EC-B6D3-601CDF69707A}"/>
                  </a:ext>
                </a:extLst>
              </p:cNvPr>
              <p:cNvSpPr/>
              <p:nvPr/>
            </p:nvSpPr>
            <p:spPr>
              <a:xfrm>
                <a:off x="8575040" y="3004822"/>
                <a:ext cx="1960880" cy="84835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ACA2100-2F08-528E-A853-A109DD991DEC}"/>
                </a:ext>
              </a:extLst>
            </p:cNvPr>
            <p:cNvCxnSpPr>
              <a:cxnSpLocks/>
            </p:cNvCxnSpPr>
            <p:nvPr/>
          </p:nvCxnSpPr>
          <p:spPr>
            <a:xfrm>
              <a:off x="811410" y="3004822"/>
              <a:ext cx="0" cy="42335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DB7E8CD-C803-7EC1-C533-ADC94616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39" y="3004822"/>
              <a:ext cx="19303" cy="42335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F5D0F2-8016-8959-EF2D-6C15C33E4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9854" y="3004822"/>
              <a:ext cx="7380" cy="42335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90F6A10-D1B4-C499-63EC-DB531CB773AE}"/>
                </a:ext>
              </a:extLst>
            </p:cNvPr>
            <p:cNvCxnSpPr>
              <a:cxnSpLocks/>
            </p:cNvCxnSpPr>
            <p:nvPr/>
          </p:nvCxnSpPr>
          <p:spPr>
            <a:xfrm>
              <a:off x="7464906" y="3004822"/>
              <a:ext cx="4170" cy="42256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E4F9638-36ED-0066-FE3E-2ADD81962D98}"/>
                </a:ext>
              </a:extLst>
            </p:cNvPr>
            <p:cNvCxnSpPr>
              <a:cxnSpLocks/>
            </p:cNvCxnSpPr>
            <p:nvPr/>
          </p:nvCxnSpPr>
          <p:spPr>
            <a:xfrm>
              <a:off x="9692898" y="3004822"/>
              <a:ext cx="0" cy="42335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16D5CD0-B65A-6B96-E337-BD6D471D0E9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0730" y="3004822"/>
              <a:ext cx="3201" cy="42335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8">
              <a:extLst>
                <a:ext uri="{FF2B5EF4-FFF2-40B4-BE49-F238E27FC236}">
                  <a16:creationId xmlns:a16="http://schemas.microsoft.com/office/drawing/2014/main" id="{AE2CAD38-C24C-A227-405E-F5976DD26D75}"/>
                </a:ext>
              </a:extLst>
            </p:cNvPr>
            <p:cNvSpPr txBox="1"/>
            <p:nvPr/>
          </p:nvSpPr>
          <p:spPr>
            <a:xfrm>
              <a:off x="1305321" y="3228944"/>
              <a:ext cx="1219854" cy="508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11</a:t>
              </a:r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주차</a:t>
              </a:r>
            </a:p>
          </p:txBody>
        </p:sp>
        <p:sp>
          <p:nvSpPr>
            <p:cNvPr id="30" name="TextBox 69">
              <a:extLst>
                <a:ext uri="{FF2B5EF4-FFF2-40B4-BE49-F238E27FC236}">
                  <a16:creationId xmlns:a16="http://schemas.microsoft.com/office/drawing/2014/main" id="{F2975292-DB75-6023-7342-A588D3D756FB}"/>
                </a:ext>
              </a:extLst>
            </p:cNvPr>
            <p:cNvSpPr txBox="1"/>
            <p:nvPr/>
          </p:nvSpPr>
          <p:spPr>
            <a:xfrm>
              <a:off x="3489923" y="3228944"/>
              <a:ext cx="1290825" cy="508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12</a:t>
              </a:r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주차</a:t>
              </a:r>
            </a:p>
          </p:txBody>
        </p:sp>
        <p:sp>
          <p:nvSpPr>
            <p:cNvPr id="31" name="TextBox 70">
              <a:extLst>
                <a:ext uri="{FF2B5EF4-FFF2-40B4-BE49-F238E27FC236}">
                  <a16:creationId xmlns:a16="http://schemas.microsoft.com/office/drawing/2014/main" id="{AF4F2E7D-77CC-4CE8-15C6-B4521AC21C62}"/>
                </a:ext>
              </a:extLst>
            </p:cNvPr>
            <p:cNvSpPr txBox="1"/>
            <p:nvPr/>
          </p:nvSpPr>
          <p:spPr>
            <a:xfrm>
              <a:off x="5710014" y="3228944"/>
              <a:ext cx="1290825" cy="508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13</a:t>
              </a:r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주차</a:t>
              </a:r>
            </a:p>
          </p:txBody>
        </p:sp>
        <p:sp>
          <p:nvSpPr>
            <p:cNvPr id="32" name="TextBox 71">
              <a:extLst>
                <a:ext uri="{FF2B5EF4-FFF2-40B4-BE49-F238E27FC236}">
                  <a16:creationId xmlns:a16="http://schemas.microsoft.com/office/drawing/2014/main" id="{E5BF740D-D6D0-781B-37A5-F2EC9323C1E6}"/>
                </a:ext>
              </a:extLst>
            </p:cNvPr>
            <p:cNvSpPr txBox="1"/>
            <p:nvPr/>
          </p:nvSpPr>
          <p:spPr>
            <a:xfrm>
              <a:off x="7925802" y="3228944"/>
              <a:ext cx="1299428" cy="508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14</a:t>
              </a:r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주차</a:t>
              </a:r>
            </a:p>
          </p:txBody>
        </p:sp>
        <p:sp>
          <p:nvSpPr>
            <p:cNvPr id="33" name="TextBox 72">
              <a:extLst>
                <a:ext uri="{FF2B5EF4-FFF2-40B4-BE49-F238E27FC236}">
                  <a16:creationId xmlns:a16="http://schemas.microsoft.com/office/drawing/2014/main" id="{623443C9-3F47-43DB-2D1E-05EAC1D3F98E}"/>
                </a:ext>
              </a:extLst>
            </p:cNvPr>
            <p:cNvSpPr txBox="1"/>
            <p:nvPr/>
          </p:nvSpPr>
          <p:spPr>
            <a:xfrm>
              <a:off x="10150194" y="3228944"/>
              <a:ext cx="1290825" cy="508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15</a:t>
              </a:r>
              <a:r>
                <a:rPr lang="ko-KR" altLang="en-US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주차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312FC5-EECD-3EC3-E28B-45CF1E2E574C}"/>
              </a:ext>
            </a:extLst>
          </p:cNvPr>
          <p:cNvSpPr/>
          <p:nvPr/>
        </p:nvSpPr>
        <p:spPr>
          <a:xfrm>
            <a:off x="2306558" y="2549248"/>
            <a:ext cx="1793505" cy="6000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방식 확정 및 중간 발표 준비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1DD21F-6704-1DC3-F8D6-AE38FCB86AED}"/>
              </a:ext>
            </a:extLst>
          </p:cNvPr>
          <p:cNvSpPr/>
          <p:nvPr/>
        </p:nvSpPr>
        <p:spPr>
          <a:xfrm>
            <a:off x="8668410" y="4012816"/>
            <a:ext cx="2476945" cy="524897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퀘스트 구현 및 클리어 화면</a:t>
            </a:r>
            <a:endParaRPr lang="ko-KR" altLang="en-US" sz="12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0204B0-128C-BB74-1F0E-0EC7BA539840}"/>
              </a:ext>
            </a:extLst>
          </p:cNvPr>
          <p:cNvSpPr/>
          <p:nvPr/>
        </p:nvSpPr>
        <p:spPr>
          <a:xfrm>
            <a:off x="4140298" y="3014356"/>
            <a:ext cx="1847251" cy="524899"/>
          </a:xfrm>
          <a:prstGeom prst="rect">
            <a:avLst/>
          </a:prstGeom>
          <a:solidFill>
            <a:srgbClr val="DA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에셋</a:t>
            </a:r>
            <a:r>
              <a:rPr lang="en-US" altLang="ko-KR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CSV Reader,</a:t>
            </a:r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캐릭터 이동 구현</a:t>
            </a:r>
            <a:endParaRPr lang="ko-KR" altLang="en-US" sz="12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A29422-3D04-7680-957F-C8B993F479B5}"/>
              </a:ext>
            </a:extLst>
          </p:cNvPr>
          <p:cNvSpPr/>
          <p:nvPr/>
        </p:nvSpPr>
        <p:spPr>
          <a:xfrm>
            <a:off x="10045922" y="4537714"/>
            <a:ext cx="1465718" cy="5248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완성 및 </a:t>
            </a:r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발표</a:t>
            </a:r>
            <a:endParaRPr lang="ko-KR" altLang="en-US" sz="12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0DAC3A-3DD8-50BA-026F-F34FA7D0C634}"/>
              </a:ext>
            </a:extLst>
          </p:cNvPr>
          <p:cNvSpPr/>
          <p:nvPr/>
        </p:nvSpPr>
        <p:spPr>
          <a:xfrm>
            <a:off x="6010753" y="3487918"/>
            <a:ext cx="3675629" cy="524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</a:t>
            </a:r>
            <a:r>
              <a:rPr lang="en-US" altLang="ko-KR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오브젝트</a:t>
            </a:r>
            <a:r>
              <a:rPr lang="en-US" altLang="ko-KR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시작 화면 구현 </a:t>
            </a:r>
            <a:endParaRPr lang="ko-KR" altLang="en-US" sz="12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90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일정</a:t>
            </a:r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3A54C-90E5-F4F9-97CC-FC02F10E4AA2}"/>
              </a:ext>
            </a:extLst>
          </p:cNvPr>
          <p:cNvSpPr/>
          <p:nvPr/>
        </p:nvSpPr>
        <p:spPr>
          <a:xfrm>
            <a:off x="408944" y="3806442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8753A-D774-E3A4-27F9-6ECC3B21A472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역할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ACDF9D-9C38-3C04-F174-5E23FD78C20F}"/>
              </a:ext>
            </a:extLst>
          </p:cNvPr>
          <p:cNvSpPr/>
          <p:nvPr/>
        </p:nvSpPr>
        <p:spPr>
          <a:xfrm>
            <a:off x="2468999" y="1880322"/>
            <a:ext cx="1192985" cy="1108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BE0FE-D360-C1C6-4973-D7BE23323E20}"/>
              </a:ext>
            </a:extLst>
          </p:cNvPr>
          <p:cNvSpPr txBox="1"/>
          <p:nvPr/>
        </p:nvSpPr>
        <p:spPr>
          <a:xfrm>
            <a:off x="3929614" y="1866272"/>
            <a:ext cx="2868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60181601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노장현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880630-00CD-BFEC-716D-16127ACA8EBA}"/>
              </a:ext>
            </a:extLst>
          </p:cNvPr>
          <p:cNvSpPr/>
          <p:nvPr/>
        </p:nvSpPr>
        <p:spPr>
          <a:xfrm>
            <a:off x="2468997" y="3466321"/>
            <a:ext cx="1192985" cy="1108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F38A541-2BF7-4AA6-B794-78F9A584896B}"/>
              </a:ext>
            </a:extLst>
          </p:cNvPr>
          <p:cNvSpPr/>
          <p:nvPr/>
        </p:nvSpPr>
        <p:spPr>
          <a:xfrm>
            <a:off x="2468997" y="5127853"/>
            <a:ext cx="1192985" cy="1108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51A445-7456-DB9C-6534-64781D342EE2}"/>
              </a:ext>
            </a:extLst>
          </p:cNvPr>
          <p:cNvSpPr/>
          <p:nvPr/>
        </p:nvSpPr>
        <p:spPr>
          <a:xfrm>
            <a:off x="7222673" y="4313335"/>
            <a:ext cx="1192985" cy="1108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534670-BEBD-C9AE-55C7-CE933292C9C2}"/>
              </a:ext>
            </a:extLst>
          </p:cNvPr>
          <p:cNvSpPr/>
          <p:nvPr/>
        </p:nvSpPr>
        <p:spPr>
          <a:xfrm>
            <a:off x="7222673" y="2687073"/>
            <a:ext cx="1192985" cy="1108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FDA40-ADDA-0CDF-F880-3FFC9A27AEEB}"/>
              </a:ext>
            </a:extLst>
          </p:cNvPr>
          <p:cNvSpPr txBox="1"/>
          <p:nvPr/>
        </p:nvSpPr>
        <p:spPr>
          <a:xfrm>
            <a:off x="3929614" y="5181600"/>
            <a:ext cx="301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60191675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62EBF-E1B8-FEBF-F939-1325EE022304}"/>
              </a:ext>
            </a:extLst>
          </p:cNvPr>
          <p:cNvSpPr txBox="1"/>
          <p:nvPr/>
        </p:nvSpPr>
        <p:spPr>
          <a:xfrm>
            <a:off x="3873744" y="3325884"/>
            <a:ext cx="2868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60181884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문선규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EE1521-61C7-3C5A-1E6F-1A09BC0823B3}"/>
              </a:ext>
            </a:extLst>
          </p:cNvPr>
          <p:cNvSpPr txBox="1"/>
          <p:nvPr/>
        </p:nvSpPr>
        <p:spPr>
          <a:xfrm>
            <a:off x="8672136" y="2619195"/>
            <a:ext cx="288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60180909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이신행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F883F-D525-3BF7-3F7B-F5B007ADBD35}"/>
              </a:ext>
            </a:extLst>
          </p:cNvPr>
          <p:cNvSpPr txBox="1"/>
          <p:nvPr/>
        </p:nvSpPr>
        <p:spPr>
          <a:xfrm>
            <a:off x="8672136" y="4250547"/>
            <a:ext cx="288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60191680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이찬희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35AFA-C16F-06C1-AA20-424472E04844}"/>
              </a:ext>
            </a:extLst>
          </p:cNvPr>
          <p:cNvSpPr txBox="1"/>
          <p:nvPr/>
        </p:nvSpPr>
        <p:spPr>
          <a:xfrm>
            <a:off x="3925122" y="5524026"/>
            <a:ext cx="28685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맵 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태깅 작업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종합 및 총괄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F41ABE-B26B-7288-5CC2-33D2B3D3A09F}"/>
              </a:ext>
            </a:extLst>
          </p:cNvPr>
          <p:cNvSpPr txBox="1"/>
          <p:nvPr/>
        </p:nvSpPr>
        <p:spPr>
          <a:xfrm>
            <a:off x="8692113" y="2971623"/>
            <a:ext cx="28685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산술부분 문제 출제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피피티 제작 및 발표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A85FCC-85F2-F2FD-CE73-E909BD1DD640}"/>
              </a:ext>
            </a:extLst>
          </p:cNvPr>
          <p:cNvSpPr txBox="1"/>
          <p:nvPr/>
        </p:nvSpPr>
        <p:spPr>
          <a:xfrm>
            <a:off x="3873744" y="2256884"/>
            <a:ext cx="28685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산술부분 문제 출제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시작 씬 제작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D19C91-B9EF-4137-B16A-828BFDC4E876}"/>
              </a:ext>
            </a:extLst>
          </p:cNvPr>
          <p:cNvSpPr txBox="1"/>
          <p:nvPr/>
        </p:nvSpPr>
        <p:spPr>
          <a:xfrm>
            <a:off x="3867906" y="3721988"/>
            <a:ext cx="2868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시작 씬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종료 씬 제작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CSV Reader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퀘스트 제작 및 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69E5AC-7FDD-0F96-746C-1575772991FC}"/>
              </a:ext>
            </a:extLst>
          </p:cNvPr>
          <p:cNvSpPr txBox="1"/>
          <p:nvPr/>
        </p:nvSpPr>
        <p:spPr>
          <a:xfrm>
            <a:off x="8672136" y="4688714"/>
            <a:ext cx="28685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퀴즈 창 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퀘스트 제작 및 구현</a:t>
            </a:r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22849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8E45C9-37FE-4540-24B7-1136A93CB04F}"/>
              </a:ext>
            </a:extLst>
          </p:cNvPr>
          <p:cNvSpPr/>
          <p:nvPr/>
        </p:nvSpPr>
        <p:spPr>
          <a:xfrm>
            <a:off x="402634" y="4685345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041FE0-1A0D-0916-1141-0FE9154EEF03}"/>
              </a:ext>
            </a:extLst>
          </p:cNvPr>
          <p:cNvSpPr/>
          <p:nvPr/>
        </p:nvSpPr>
        <p:spPr>
          <a:xfrm>
            <a:off x="3604067" y="2475281"/>
            <a:ext cx="5813202" cy="1833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143689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09765-6493-A9EC-623F-53AF0317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51EB37-37A3-1C8C-9120-09DD01A13520}"/>
              </a:ext>
            </a:extLst>
          </p:cNvPr>
          <p:cNvCxnSpPr>
            <a:cxnSpLocks/>
          </p:cNvCxnSpPr>
          <p:nvPr/>
        </p:nvCxnSpPr>
        <p:spPr>
          <a:xfrm flipV="1">
            <a:off x="293621" y="3375831"/>
            <a:ext cx="11413671" cy="5316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4368DE1D-38FC-D809-EAD2-D6B3367130C4}"/>
              </a:ext>
            </a:extLst>
          </p:cNvPr>
          <p:cNvSpPr/>
          <p:nvPr/>
        </p:nvSpPr>
        <p:spPr>
          <a:xfrm>
            <a:off x="1040937" y="333900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8879BA-CA55-837B-DA80-2050CDB6D1C2}"/>
              </a:ext>
            </a:extLst>
          </p:cNvPr>
          <p:cNvSpPr/>
          <p:nvPr/>
        </p:nvSpPr>
        <p:spPr>
          <a:xfrm>
            <a:off x="10742493" y="328795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983B15-8A3A-B2D7-A662-F2A6BE136C0B}"/>
              </a:ext>
            </a:extLst>
          </p:cNvPr>
          <p:cNvSpPr/>
          <p:nvPr/>
        </p:nvSpPr>
        <p:spPr>
          <a:xfrm>
            <a:off x="7561860" y="330621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5EB7D-5DE6-8ACC-4D9C-C4540922456C}"/>
              </a:ext>
            </a:extLst>
          </p:cNvPr>
          <p:cNvSpPr txBox="1"/>
          <p:nvPr/>
        </p:nvSpPr>
        <p:spPr>
          <a:xfrm>
            <a:off x="506101" y="2582506"/>
            <a:ext cx="1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1FA45-F6DC-84C7-D796-693642EC33F8}"/>
              </a:ext>
            </a:extLst>
          </p:cNvPr>
          <p:cNvSpPr txBox="1"/>
          <p:nvPr/>
        </p:nvSpPr>
        <p:spPr>
          <a:xfrm>
            <a:off x="10501772" y="2580937"/>
            <a:ext cx="66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9754ED-88AE-AF51-DD4F-11FCB43CC1BF}"/>
              </a:ext>
            </a:extLst>
          </p:cNvPr>
          <p:cNvCxnSpPr>
            <a:cxnSpLocks/>
            <a:stCxn id="7" idx="4"/>
            <a:endCxn id="38" idx="0"/>
          </p:cNvCxnSpPr>
          <p:nvPr/>
        </p:nvCxnSpPr>
        <p:spPr>
          <a:xfrm flipH="1">
            <a:off x="9271088" y="3477602"/>
            <a:ext cx="2" cy="47713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E14A4FB-D0D4-E653-C8B7-48140B016052}"/>
              </a:ext>
            </a:extLst>
          </p:cNvPr>
          <p:cNvSpPr/>
          <p:nvPr/>
        </p:nvSpPr>
        <p:spPr>
          <a:xfrm>
            <a:off x="4410141" y="333900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4C7D44-ED57-27C9-2C68-2BFCDD8927A8}"/>
              </a:ext>
            </a:extLst>
          </p:cNvPr>
          <p:cNvSpPr/>
          <p:nvPr/>
        </p:nvSpPr>
        <p:spPr>
          <a:xfrm>
            <a:off x="9181090" y="329760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DC1271-E690-97C7-B26B-9A2229D738DA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130937" y="2951838"/>
            <a:ext cx="0" cy="38716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B2D0B5-7F87-D0B6-6D21-157FAD10BF93}"/>
              </a:ext>
            </a:extLst>
          </p:cNvPr>
          <p:cNvCxnSpPr>
            <a:cxnSpLocks/>
            <a:stCxn id="9" idx="4"/>
            <a:endCxn id="13" idx="2"/>
          </p:cNvCxnSpPr>
          <p:nvPr/>
        </p:nvCxnSpPr>
        <p:spPr>
          <a:xfrm flipV="1">
            <a:off x="10832493" y="2950269"/>
            <a:ext cx="0" cy="51768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572F7499-D618-B029-3C75-7F2318A15F21}"/>
              </a:ext>
            </a:extLst>
          </p:cNvPr>
          <p:cNvSpPr/>
          <p:nvPr/>
        </p:nvSpPr>
        <p:spPr>
          <a:xfrm>
            <a:off x="6000457" y="330553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BC51A3C-DD9D-9560-07FE-1314AA37DB53}"/>
              </a:ext>
            </a:extLst>
          </p:cNvPr>
          <p:cNvSpPr/>
          <p:nvPr/>
        </p:nvSpPr>
        <p:spPr>
          <a:xfrm>
            <a:off x="2738550" y="333900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9623A8-A3A9-498C-1B1A-0BBD0B3421CE}"/>
              </a:ext>
            </a:extLst>
          </p:cNvPr>
          <p:cNvSpPr txBox="1"/>
          <p:nvPr/>
        </p:nvSpPr>
        <p:spPr>
          <a:xfrm>
            <a:off x="7023358" y="2539440"/>
            <a:ext cx="12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BB71C9-4339-082D-0BCD-4E60689EB8EC}"/>
              </a:ext>
            </a:extLst>
          </p:cNvPr>
          <p:cNvSpPr txBox="1"/>
          <p:nvPr/>
        </p:nvSpPr>
        <p:spPr>
          <a:xfrm>
            <a:off x="8642586" y="3954738"/>
            <a:ext cx="12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시연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D32C93-77F5-6DD7-D2C7-50D8446362F5}"/>
              </a:ext>
            </a:extLst>
          </p:cNvPr>
          <p:cNvSpPr txBox="1"/>
          <p:nvPr/>
        </p:nvSpPr>
        <p:spPr>
          <a:xfrm>
            <a:off x="2203712" y="3954738"/>
            <a:ext cx="1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 에셋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84B1C-D52A-9DF4-A655-8BEB802E3DC9}"/>
              </a:ext>
            </a:extLst>
          </p:cNvPr>
          <p:cNvCxnSpPr>
            <a:cxnSpLocks/>
            <a:stCxn id="21" idx="0"/>
            <a:endCxn id="84" idx="0"/>
          </p:cNvCxnSpPr>
          <p:nvPr/>
        </p:nvCxnSpPr>
        <p:spPr>
          <a:xfrm flipH="1">
            <a:off x="2828549" y="3339000"/>
            <a:ext cx="1" cy="54612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602B24-6715-3F63-24AD-0A139FCD8043}"/>
              </a:ext>
            </a:extLst>
          </p:cNvPr>
          <p:cNvSpPr txBox="1"/>
          <p:nvPr/>
        </p:nvSpPr>
        <p:spPr>
          <a:xfrm>
            <a:off x="3875305" y="2582506"/>
            <a:ext cx="1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설명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96637BB-4B2D-C294-264F-662241F7506B}"/>
              </a:ext>
            </a:extLst>
          </p:cNvPr>
          <p:cNvCxnSpPr>
            <a:cxnSpLocks/>
            <a:stCxn id="3" idx="4"/>
            <a:endCxn id="50" idx="2"/>
          </p:cNvCxnSpPr>
          <p:nvPr/>
        </p:nvCxnSpPr>
        <p:spPr>
          <a:xfrm flipV="1">
            <a:off x="4500141" y="2951838"/>
            <a:ext cx="0" cy="56716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D91AEA-ED8E-1110-C18D-0C142AF6F35D}"/>
              </a:ext>
            </a:extLst>
          </p:cNvPr>
          <p:cNvSpPr txBox="1"/>
          <p:nvPr/>
        </p:nvSpPr>
        <p:spPr>
          <a:xfrm>
            <a:off x="5477111" y="3904168"/>
            <a:ext cx="1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 구현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05A3F1-8EF3-A2C9-FBF8-6F34E8B83778}"/>
              </a:ext>
            </a:extLst>
          </p:cNvPr>
          <p:cNvCxnSpPr>
            <a:cxnSpLocks/>
            <a:stCxn id="20" idx="0"/>
            <a:endCxn id="58" idx="0"/>
          </p:cNvCxnSpPr>
          <p:nvPr/>
        </p:nvCxnSpPr>
        <p:spPr>
          <a:xfrm>
            <a:off x="6090457" y="3305530"/>
            <a:ext cx="11490" cy="59863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92080E-37EC-38E3-632E-854694266DEC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7651860" y="2908772"/>
            <a:ext cx="0" cy="39744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F366D6-5E52-227F-9564-0F0EF9A694C3}"/>
              </a:ext>
            </a:extLst>
          </p:cNvPr>
          <p:cNvSpPr/>
          <p:nvPr/>
        </p:nvSpPr>
        <p:spPr>
          <a:xfrm>
            <a:off x="560381" y="2512566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F1699F6-989F-0A8E-C469-6E242951A323}"/>
              </a:ext>
            </a:extLst>
          </p:cNvPr>
          <p:cNvSpPr/>
          <p:nvPr/>
        </p:nvSpPr>
        <p:spPr>
          <a:xfrm>
            <a:off x="2257994" y="3885126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7D2065A-EFB4-AF3B-0274-C7E209230569}"/>
              </a:ext>
            </a:extLst>
          </p:cNvPr>
          <p:cNvSpPr/>
          <p:nvPr/>
        </p:nvSpPr>
        <p:spPr>
          <a:xfrm>
            <a:off x="3900673" y="2508422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F6EA018-7102-D6B0-FDF1-533D8766FF70}"/>
              </a:ext>
            </a:extLst>
          </p:cNvPr>
          <p:cNvSpPr/>
          <p:nvPr/>
        </p:nvSpPr>
        <p:spPr>
          <a:xfrm>
            <a:off x="10261938" y="2496339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96052FF-FDEF-EEC1-BE24-9AB9A4866ED5}"/>
              </a:ext>
            </a:extLst>
          </p:cNvPr>
          <p:cNvSpPr/>
          <p:nvPr/>
        </p:nvSpPr>
        <p:spPr>
          <a:xfrm>
            <a:off x="7081304" y="2469026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0BB979F-6C4F-2FE4-C8E4-6B33925A8E5C}"/>
              </a:ext>
            </a:extLst>
          </p:cNvPr>
          <p:cNvSpPr/>
          <p:nvPr/>
        </p:nvSpPr>
        <p:spPr>
          <a:xfrm>
            <a:off x="5504570" y="3900652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0486A9C-46A7-280E-7EE1-BF791BCA7B65}"/>
              </a:ext>
            </a:extLst>
          </p:cNvPr>
          <p:cNvSpPr/>
          <p:nvPr/>
        </p:nvSpPr>
        <p:spPr>
          <a:xfrm>
            <a:off x="8700534" y="3896059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41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EDE78-2C34-D1C0-49BB-BA577E8E4E1C}"/>
              </a:ext>
            </a:extLst>
          </p:cNvPr>
          <p:cNvSpPr txBox="1"/>
          <p:nvPr/>
        </p:nvSpPr>
        <p:spPr>
          <a:xfrm>
            <a:off x="2369554" y="1254207"/>
            <a:ext cx="90880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대부분의 게임들은 상업용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목적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 이익을 내기 위한 구조로 이루어져 있기에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이러한 교육용 게임은 거의 구현되어있지 않다고 보면 됨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교육용 게임을 만들면서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미취학 아동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저학년을 위한 게임으로서 교육용 격차를 줄이는 데에 아주 조금이나마 일조할 수 있는 기대감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한동안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승부를 내는 게임이 많았는데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이에서 벗어난 게임을 만듦으로서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응용을 하여 다양한 영역에서 활용 가능함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85468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DD05D9-BB76-B321-635F-1959640ADA07}"/>
              </a:ext>
            </a:extLst>
          </p:cNvPr>
          <p:cNvSpPr/>
          <p:nvPr/>
        </p:nvSpPr>
        <p:spPr>
          <a:xfrm>
            <a:off x="377341" y="5690077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607DC-402B-2ACA-94EF-99C5535073AB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게임의 긍정적 효과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515D14-2620-517D-B85B-A5AE1DA54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5"/>
          <a:stretch/>
        </p:blipFill>
        <p:spPr>
          <a:xfrm>
            <a:off x="3684960" y="3089911"/>
            <a:ext cx="5378117" cy="168386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EAE412-FE02-33C7-5D6C-9F0086AA9124}"/>
              </a:ext>
            </a:extLst>
          </p:cNvPr>
          <p:cNvSpPr/>
          <p:nvPr/>
        </p:nvSpPr>
        <p:spPr>
          <a:xfrm>
            <a:off x="3969171" y="3057058"/>
            <a:ext cx="830574" cy="318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EE4971-28CE-DD7B-FB46-CA341FDF5839}"/>
              </a:ext>
            </a:extLst>
          </p:cNvPr>
          <p:cNvSpPr/>
          <p:nvPr/>
        </p:nvSpPr>
        <p:spPr>
          <a:xfrm>
            <a:off x="7036335" y="3375449"/>
            <a:ext cx="1654998" cy="242623"/>
          </a:xfrm>
          <a:prstGeom prst="rect">
            <a:avLst/>
          </a:prstGeom>
          <a:solidFill>
            <a:srgbClr val="5C64B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C06B6A-8ADF-4666-E207-1C80B8DBC036}"/>
              </a:ext>
            </a:extLst>
          </p:cNvPr>
          <p:cNvSpPr/>
          <p:nvPr/>
        </p:nvSpPr>
        <p:spPr>
          <a:xfrm>
            <a:off x="3975167" y="3642604"/>
            <a:ext cx="4728564" cy="242623"/>
          </a:xfrm>
          <a:prstGeom prst="rect">
            <a:avLst/>
          </a:prstGeom>
          <a:solidFill>
            <a:srgbClr val="5C64B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6688D4-7C21-27B2-3731-A1C77822CCAA}"/>
              </a:ext>
            </a:extLst>
          </p:cNvPr>
          <p:cNvSpPr/>
          <p:nvPr/>
        </p:nvSpPr>
        <p:spPr>
          <a:xfrm>
            <a:off x="3965703" y="3909592"/>
            <a:ext cx="1182141" cy="242623"/>
          </a:xfrm>
          <a:prstGeom prst="rect">
            <a:avLst/>
          </a:prstGeom>
          <a:solidFill>
            <a:srgbClr val="5C64B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C92522-0AF1-3B7C-7C27-4FCE131F1C8B}"/>
              </a:ext>
            </a:extLst>
          </p:cNvPr>
          <p:cNvGrpSpPr/>
          <p:nvPr/>
        </p:nvGrpSpPr>
        <p:grpSpPr>
          <a:xfrm>
            <a:off x="3797255" y="4978271"/>
            <a:ext cx="5450069" cy="1383566"/>
            <a:chOff x="7255343" y="3740839"/>
            <a:chExt cx="6721392" cy="171755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4738168-2523-F1E8-4B18-28FE6899FE71}"/>
                </a:ext>
              </a:extLst>
            </p:cNvPr>
            <p:cNvSpPr/>
            <p:nvPr/>
          </p:nvSpPr>
          <p:spPr>
            <a:xfrm>
              <a:off x="7255343" y="3748817"/>
              <a:ext cx="1779313" cy="1692078"/>
            </a:xfrm>
            <a:prstGeom prst="ellipse">
              <a:avLst/>
            </a:prstGeom>
            <a:solidFill>
              <a:srgbClr val="5C6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B7B6E16-0268-B18E-A509-16C6705BDBAA}"/>
                </a:ext>
              </a:extLst>
            </p:cNvPr>
            <p:cNvSpPr/>
            <p:nvPr/>
          </p:nvSpPr>
          <p:spPr>
            <a:xfrm>
              <a:off x="9790868" y="3740839"/>
              <a:ext cx="1779736" cy="1696452"/>
            </a:xfrm>
            <a:prstGeom prst="ellipse">
              <a:avLst/>
            </a:prstGeom>
            <a:solidFill>
              <a:srgbClr val="ACCBF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C13DE18-99B4-9349-FE34-9B9F44A39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548" y="3905214"/>
              <a:ext cx="1311080" cy="1311079"/>
            </a:xfrm>
            <a:prstGeom prst="rect">
              <a:avLst/>
            </a:prstGeom>
          </p:spPr>
        </p:pic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15495BFD-5589-482C-F481-1EA59520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660" y="4001709"/>
              <a:ext cx="1228532" cy="11228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00C74A-DCBB-9B96-4A6E-2E47F88394AF}"/>
                </a:ext>
              </a:extLst>
            </p:cNvPr>
            <p:cNvSpPr txBox="1"/>
            <p:nvPr/>
          </p:nvSpPr>
          <p:spPr>
            <a:xfrm>
              <a:off x="8963392" y="3805991"/>
              <a:ext cx="932888" cy="126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+</a:t>
              </a:r>
              <a:endParaRPr lang="ko-KR" altLang="en-US" sz="6000" b="1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9A31172-262D-60BB-962C-5B3C1263081F}"/>
                </a:ext>
              </a:extLst>
            </p:cNvPr>
            <p:cNvSpPr/>
            <p:nvPr/>
          </p:nvSpPr>
          <p:spPr>
            <a:xfrm>
              <a:off x="12197423" y="3766315"/>
              <a:ext cx="1779312" cy="1692078"/>
            </a:xfrm>
            <a:prstGeom prst="ellipse">
              <a:avLst/>
            </a:prstGeom>
            <a:solidFill>
              <a:srgbClr val="BEC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D1F7D3-59E0-331A-73E7-4744745A7170}"/>
                </a:ext>
              </a:extLst>
            </p:cNvPr>
            <p:cNvSpPr txBox="1"/>
            <p:nvPr/>
          </p:nvSpPr>
          <p:spPr>
            <a:xfrm>
              <a:off x="11457271" y="3834324"/>
              <a:ext cx="932888" cy="1260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=</a:t>
              </a:r>
              <a:endParaRPr lang="ko-KR" altLang="en-US" sz="6000" b="1" dirty="0"/>
            </a:p>
          </p:txBody>
        </p:sp>
      </p:grpSp>
      <p:pic>
        <p:nvPicPr>
          <p:cNvPr id="34" name="그래픽 33" descr="하키 스틱 곡선 그래프 단색으로 채워진">
            <a:extLst>
              <a:ext uri="{FF2B5EF4-FFF2-40B4-BE49-F238E27FC236}">
                <a16:creationId xmlns:a16="http://schemas.microsoft.com/office/drawing/2014/main" id="{F9AB0A74-6723-1239-7F7B-C5C9D88A4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1110" y="5110682"/>
            <a:ext cx="1118848" cy="11188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34630E0-A4A0-80BD-817A-075966A3056C}"/>
              </a:ext>
            </a:extLst>
          </p:cNvPr>
          <p:cNvSpPr txBox="1"/>
          <p:nvPr/>
        </p:nvSpPr>
        <p:spPr>
          <a:xfrm>
            <a:off x="7560127" y="6393987"/>
            <a:ext cx="184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흥미 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학습성취도</a:t>
            </a:r>
          </a:p>
        </p:txBody>
      </p:sp>
    </p:spTree>
    <p:extLst>
      <p:ext uri="{BB962C8B-B14F-4D97-AF65-F5344CB8AC3E}">
        <p14:creationId xmlns:p14="http://schemas.microsoft.com/office/powerpoint/2010/main" val="164770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85468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DD05D9-BB76-B321-635F-1959640ADA07}"/>
              </a:ext>
            </a:extLst>
          </p:cNvPr>
          <p:cNvSpPr/>
          <p:nvPr/>
        </p:nvSpPr>
        <p:spPr>
          <a:xfrm>
            <a:off x="377341" y="5690077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607DC-402B-2ACA-94EF-99C5535073AB}"/>
              </a:ext>
            </a:extLst>
          </p:cNvPr>
          <p:cNvSpPr/>
          <p:nvPr/>
        </p:nvSpPr>
        <p:spPr>
          <a:xfrm>
            <a:off x="2353336" y="412189"/>
            <a:ext cx="3292436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게임의 개선점 및 발전 방향</a:t>
            </a:r>
          </a:p>
        </p:txBody>
      </p:sp>
      <p:pic>
        <p:nvPicPr>
          <p:cNvPr id="1026" name="Picture 2" descr="Help ">
            <a:extLst>
              <a:ext uri="{FF2B5EF4-FFF2-40B4-BE49-F238E27FC236}">
                <a16:creationId xmlns:a16="http://schemas.microsoft.com/office/drawing/2014/main" id="{55D3D22A-497D-1C55-365A-F5AAF028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06" y="2290615"/>
            <a:ext cx="1805008" cy="18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xt level ">
            <a:extLst>
              <a:ext uri="{FF2B5EF4-FFF2-40B4-BE49-F238E27FC236}">
                <a16:creationId xmlns:a16="http://schemas.microsoft.com/office/drawing/2014/main" id="{C40E41EC-BE57-41B1-CBD1-6D86CE2D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606" y="2177537"/>
            <a:ext cx="1816370" cy="181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9BBA12-55C5-2699-989D-5F25DFAA0A96}"/>
              </a:ext>
            </a:extLst>
          </p:cNvPr>
          <p:cNvSpPr txBox="1"/>
          <p:nvPr/>
        </p:nvSpPr>
        <p:spPr>
          <a:xfrm>
            <a:off x="2418816" y="4477717"/>
            <a:ext cx="2305089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문제의 출제 범위를 이용 대상의 제한으로 넓히지 못한 아쉬움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C93EF-450A-1F02-3C24-AA5F0902613A}"/>
              </a:ext>
            </a:extLst>
          </p:cNvPr>
          <p:cNvSpPr txBox="1"/>
          <p:nvPr/>
        </p:nvSpPr>
        <p:spPr>
          <a:xfrm>
            <a:off x="5645772" y="4477717"/>
            <a:ext cx="2305089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높은 난이도의 한계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(ex.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산술에서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단위까지 올리기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34047-4AB1-1B6D-0742-BFA2858DFBE3}"/>
              </a:ext>
            </a:extLst>
          </p:cNvPr>
          <p:cNvSpPr txBox="1"/>
          <p:nvPr/>
        </p:nvSpPr>
        <p:spPr>
          <a:xfrm>
            <a:off x="9072458" y="4477717"/>
            <a:ext cx="2958443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조금 더 조정하면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더 좋은 교육용 게임이자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연령대를 넓힐 수 있는 게임으로 자리잡을 수 있지 않을까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pic>
        <p:nvPicPr>
          <p:cNvPr id="1030" name="Picture 6" descr="Elementary school ">
            <a:extLst>
              <a:ext uri="{FF2B5EF4-FFF2-40B4-BE49-F238E27FC236}">
                <a16:creationId xmlns:a16="http://schemas.microsoft.com/office/drawing/2014/main" id="{C044017A-9673-00FB-3F9F-1F0E107E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287" y="2105949"/>
            <a:ext cx="1786786" cy="17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십자형 21">
            <a:extLst>
              <a:ext uri="{FF2B5EF4-FFF2-40B4-BE49-F238E27FC236}">
                <a16:creationId xmlns:a16="http://schemas.microsoft.com/office/drawing/2014/main" id="{3582B968-24AF-C1AC-13C8-D7239A08ADD0}"/>
              </a:ext>
            </a:extLst>
          </p:cNvPr>
          <p:cNvSpPr/>
          <p:nvPr/>
        </p:nvSpPr>
        <p:spPr>
          <a:xfrm>
            <a:off x="4612039" y="2917639"/>
            <a:ext cx="929914" cy="947616"/>
          </a:xfrm>
          <a:prstGeom prst="plus">
            <a:avLst>
              <a:gd name="adj" fmla="val 3534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1609070-67BF-F7CB-8DA6-A9716FA192ED}"/>
              </a:ext>
            </a:extLst>
          </p:cNvPr>
          <p:cNvSpPr/>
          <p:nvPr/>
        </p:nvSpPr>
        <p:spPr>
          <a:xfrm>
            <a:off x="8166823" y="2994859"/>
            <a:ext cx="1006138" cy="11873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9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17D484-AAEC-8529-51F2-6AD1ED21F9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발표를 들어주셔서 감사합니다</a:t>
            </a:r>
            <a:r>
              <a:rPr lang="en-US" altLang="ko-KR" sz="54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0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A2D73-3DE2-5E26-FBE7-3D228A3319BA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왜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교육용 게임인가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C9C6C-8D7C-8E97-CACD-04EC762C3332}"/>
              </a:ext>
            </a:extLst>
          </p:cNvPr>
          <p:cNvSpPr txBox="1"/>
          <p:nvPr/>
        </p:nvSpPr>
        <p:spPr>
          <a:xfrm>
            <a:off x="2353337" y="1253685"/>
            <a:ext cx="908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코로나 시대로 인한 비대면 수업 증가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수업일수 감소로 인한 교육격차 심화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C6A8BDD-5338-326F-2AB1-4D55D25C3629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0A47DDA-CA90-7CC0-E486-BE2DE356DE86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56A9-A1D9-9589-B416-E365D541358F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CAEEF-B27F-4340-A89F-B5C86A07DC1F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971D-E585-B713-9401-05B50C7AD03F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940129-D647-E96C-0EA4-FED0C85D928A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E994E5-B722-96B3-54D7-167F45285558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143E0C-7DA9-CDF6-3F51-71D7396C843E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9635EA3-277A-83D9-1E69-06F942A08CED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188628-1977-50B3-3D7D-7AC4FD16FD7B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28F2334-C48B-AF32-8272-905ABDA8D909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8EB21-1808-0D6E-1A88-FD1AB53CAEE8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85F7E-A2C6-6909-F7D9-E10F616C4814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09EDC-510E-26AC-E2AC-6C6613F02949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133A48-A60F-0831-011D-412FF5BBB03B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D7E094-1680-53E4-0FD5-0EC0A5BACDCE}"/>
              </a:ext>
            </a:extLst>
          </p:cNvPr>
          <p:cNvSpPr/>
          <p:nvPr/>
        </p:nvSpPr>
        <p:spPr>
          <a:xfrm>
            <a:off x="390849" y="254191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기초학력 미달 얼마나 늘었나. 그래픽=김경진 기자 capkim@joongang.co.kr">
            <a:extLst>
              <a:ext uri="{FF2B5EF4-FFF2-40B4-BE49-F238E27FC236}">
                <a16:creationId xmlns:a16="http://schemas.microsoft.com/office/drawing/2014/main" id="{A24624CA-0668-5F03-D65F-89AFCF49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78" y="1938115"/>
            <a:ext cx="4464177" cy="32750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6CDD2A4-7863-0D7B-135F-B23125A89A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30" r="3110"/>
          <a:stretch/>
        </p:blipFill>
        <p:spPr>
          <a:xfrm>
            <a:off x="2353336" y="1938115"/>
            <a:ext cx="4436404" cy="335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ADCAD875-9CBC-CD31-8EC9-2C65278BDB8C}"/>
              </a:ext>
            </a:extLst>
          </p:cNvPr>
          <p:cNvSpPr/>
          <p:nvPr/>
        </p:nvSpPr>
        <p:spPr>
          <a:xfrm>
            <a:off x="2024998" y="142666"/>
            <a:ext cx="620485" cy="56975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4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A2D73-3DE2-5E26-FBE7-3D228A3319BA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왜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교육용 게임인가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C9C6C-8D7C-8E97-CACD-04EC762C3332}"/>
              </a:ext>
            </a:extLst>
          </p:cNvPr>
          <p:cNvSpPr txBox="1"/>
          <p:nvPr/>
        </p:nvSpPr>
        <p:spPr>
          <a:xfrm>
            <a:off x="2353337" y="1253685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 효과 비교시 단순히 학습지를 이용해서 문제를 푼 것보다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실제로 게임을 이용해서 학습한 것이 효과가 좋았다는 결론이 있음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C6A8BDD-5338-326F-2AB1-4D55D25C3629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0A47DDA-CA90-7CC0-E486-BE2DE356DE86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56A9-A1D9-9589-B416-E365D541358F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CAEEF-B27F-4340-A89F-B5C86A07DC1F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971D-E585-B713-9401-05B50C7AD03F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940129-D647-E96C-0EA4-FED0C85D928A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E994E5-B722-96B3-54D7-167F45285558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143E0C-7DA9-CDF6-3F51-71D7396C843E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9635EA3-277A-83D9-1E69-06F942A08CED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188628-1977-50B3-3D7D-7AC4FD16FD7B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28F2334-C48B-AF32-8272-905ABDA8D909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8EB21-1808-0D6E-1A88-FD1AB53CAEE8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85F7E-A2C6-6909-F7D9-E10F616C4814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09EDC-510E-26AC-E2AC-6C6613F02949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133A48-A60F-0831-011D-412FF5BBB03B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D7E094-1680-53E4-0FD5-0EC0A5BACDCE}"/>
              </a:ext>
            </a:extLst>
          </p:cNvPr>
          <p:cNvSpPr/>
          <p:nvPr/>
        </p:nvSpPr>
        <p:spPr>
          <a:xfrm>
            <a:off x="390849" y="254191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 descr="게임하면서 한자공부는 저절로~ | 중앙일보">
            <a:extLst>
              <a:ext uri="{FF2B5EF4-FFF2-40B4-BE49-F238E27FC236}">
                <a16:creationId xmlns:a16="http://schemas.microsoft.com/office/drawing/2014/main" id="{1C56DF72-33D4-3A4E-2FB8-271F1605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56" y="2606674"/>
            <a:ext cx="4819650" cy="2743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구구단 문제 프린트 무료 학습지 4가지!">
            <a:extLst>
              <a:ext uri="{FF2B5EF4-FFF2-40B4-BE49-F238E27FC236}">
                <a16:creationId xmlns:a16="http://schemas.microsoft.com/office/drawing/2014/main" id="{53BE0926-EAC8-696F-5A92-CD2196C0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619" y="2091816"/>
            <a:ext cx="2957512" cy="41835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0F4BAC69-8E6A-219F-2170-25FD8D44E641}"/>
              </a:ext>
            </a:extLst>
          </p:cNvPr>
          <p:cNvSpPr/>
          <p:nvPr/>
        </p:nvSpPr>
        <p:spPr>
          <a:xfrm rot="10800000">
            <a:off x="5969876" y="3531476"/>
            <a:ext cx="821931" cy="1019503"/>
          </a:xfrm>
          <a:prstGeom prst="chevron">
            <a:avLst>
              <a:gd name="adj" fmla="val 525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5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A2D73-3DE2-5E26-FBE7-3D228A3319BA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왜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교육용 게임인가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C9C6C-8D7C-8E97-CACD-04EC762C3332}"/>
              </a:ext>
            </a:extLst>
          </p:cNvPr>
          <p:cNvSpPr txBox="1"/>
          <p:nvPr/>
        </p:nvSpPr>
        <p:spPr>
          <a:xfrm>
            <a:off x="2353337" y="1253685"/>
            <a:ext cx="9088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 효과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비교시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단순히 학습지를 이용해서 문제를 푼 것보다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실제로 게임을 이용해서 학습한 것이 효과가 좋았다는 논문이 있음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C6A8BDD-5338-326F-2AB1-4D55D25C3629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40A47DDA-CA90-7CC0-E486-BE2DE356DE86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56A9-A1D9-9589-B416-E365D541358F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CAEEF-B27F-4340-A89F-B5C86A07DC1F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2971D-E585-B713-9401-05B50C7AD03F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0940129-D647-E96C-0EA4-FED0C85D928A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E994E5-B722-96B3-54D7-167F45285558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143E0C-7DA9-CDF6-3F51-71D7396C843E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9635EA3-277A-83D9-1E69-06F942A08CED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F188628-1977-50B3-3D7D-7AC4FD16FD7B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28F2334-C48B-AF32-8272-905ABDA8D909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8EB21-1808-0D6E-1A88-FD1AB53CAEE8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85F7E-A2C6-6909-F7D9-E10F616C4814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09EDC-510E-26AC-E2AC-6C6613F02949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133A48-A60F-0831-011D-412FF5BBB03B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AD7E094-1680-53E4-0FD5-0EC0A5BACDCE}"/>
              </a:ext>
            </a:extLst>
          </p:cNvPr>
          <p:cNvSpPr/>
          <p:nvPr/>
        </p:nvSpPr>
        <p:spPr>
          <a:xfrm>
            <a:off x="390849" y="254191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59364E-F22D-A5A3-ACBA-0B3B0EC9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39" y="1951185"/>
            <a:ext cx="2996922" cy="4086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E481BF-40F4-6B93-0ED3-B21DA0659B01}"/>
              </a:ext>
            </a:extLst>
          </p:cNvPr>
          <p:cNvSpPr txBox="1"/>
          <p:nvPr/>
        </p:nvSpPr>
        <p:spPr>
          <a:xfrm>
            <a:off x="1531958" y="6212177"/>
            <a:ext cx="9088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소금현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(2016)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게임을 활용한 과학수업이 초등학생의 과학 학습 동기 및 학업성취도에 미치는 영향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부산교육대학교 대학원 석사학위 논문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70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EDE78-2C34-D1C0-49BB-BA577E8E4E1C}"/>
              </a:ext>
            </a:extLst>
          </p:cNvPr>
          <p:cNvSpPr txBox="1"/>
          <p:nvPr/>
        </p:nvSpPr>
        <p:spPr>
          <a:xfrm>
            <a:off x="2353337" y="1255226"/>
            <a:ext cx="908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기본적인 틀은 유니티 에셋에서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Top-Down 2D RPG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에셋을 베이스로 사용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19B0E0-C984-A26C-F700-30E2A5F021EF}"/>
              </a:ext>
            </a:extLst>
          </p:cNvPr>
          <p:cNvSpPr/>
          <p:nvPr/>
        </p:nvSpPr>
        <p:spPr>
          <a:xfrm>
            <a:off x="408944" y="1183907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961A69-F35C-E90E-6C01-06AB81DB48FF}"/>
              </a:ext>
            </a:extLst>
          </p:cNvPr>
          <p:cNvSpPr txBox="1"/>
          <p:nvPr/>
        </p:nvSpPr>
        <p:spPr>
          <a:xfrm>
            <a:off x="2156000" y="5947897"/>
            <a:ext cx="983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https://assetstore.unity.com/packages/2d/characters/top-down-2d-rpg-assets-pack-188718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1CF2081-50EA-30C1-DD85-0B9BE446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40" y="1848494"/>
            <a:ext cx="5974847" cy="373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B7FCF5-82A6-C79D-05D3-285D46C51C07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사용한 기본 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Asset</a:t>
            </a:r>
            <a:endParaRPr lang="ko-KR" altLang="en-US" sz="200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97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19B0E0-C984-A26C-F700-30E2A5F021EF}"/>
              </a:ext>
            </a:extLst>
          </p:cNvPr>
          <p:cNvSpPr/>
          <p:nvPr/>
        </p:nvSpPr>
        <p:spPr>
          <a:xfrm>
            <a:off x="408944" y="1183907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B7FCF5-82A6-C79D-05D3-285D46C51C07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 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Asset</a:t>
            </a:r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</a:t>
            </a:r>
            <a:r>
              <a:rPr lang="en-US" altLang="ko-KR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2" descr="두부를 사러 게임하기 - 슈게임하기">
            <a:extLst>
              <a:ext uri="{FF2B5EF4-FFF2-40B4-BE49-F238E27FC236}">
                <a16:creationId xmlns:a16="http://schemas.microsoft.com/office/drawing/2014/main" id="{153B29FB-16BF-05B4-7F8B-519590CF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61" y="2768046"/>
            <a:ext cx="4141038" cy="30898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크레이지아케이드 미니게임 (미니크아)">
            <a:extLst>
              <a:ext uri="{FF2B5EF4-FFF2-40B4-BE49-F238E27FC236}">
                <a16:creationId xmlns:a16="http://schemas.microsoft.com/office/drawing/2014/main" id="{9EF46FF3-2E8A-7144-BBEF-64111D4B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892" y="2679171"/>
            <a:ext cx="3637801" cy="34218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2BE13-BC4F-4B57-B95B-3098B475C62D}"/>
              </a:ext>
            </a:extLst>
          </p:cNvPr>
          <p:cNvSpPr txBox="1"/>
          <p:nvPr/>
        </p:nvSpPr>
        <p:spPr>
          <a:xfrm>
            <a:off x="2353337" y="1255226"/>
            <a:ext cx="9088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완성된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에셋을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사용하지 않고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모든 과정을 직접 구현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아이들을 대상으로 한 게임이기에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 사용자가 쉽게 접할 수 있는 크레이지 아케이드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포켓몬스터의 이동방식과 두부를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사러와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같은 유명 플래쉬 게임의 규칙을 참고</a:t>
            </a:r>
          </a:p>
        </p:txBody>
      </p:sp>
    </p:spTree>
    <p:extLst>
      <p:ext uri="{BB962C8B-B14F-4D97-AF65-F5344CB8AC3E}">
        <p14:creationId xmlns:p14="http://schemas.microsoft.com/office/powerpoint/2010/main" val="314230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C5977A-EF89-9FD5-CAD7-BEDDF5299F7A}"/>
              </a:ext>
            </a:extLst>
          </p:cNvPr>
          <p:cNvSpPr/>
          <p:nvPr/>
        </p:nvSpPr>
        <p:spPr>
          <a:xfrm>
            <a:off x="384094" y="2050600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659378-C98A-055E-C8AD-C38CF13CB54E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심부름 게임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BE534-0306-FBCC-C05B-6F4CCD215A80}"/>
              </a:ext>
            </a:extLst>
          </p:cNvPr>
          <p:cNvSpPr txBox="1"/>
          <p:nvPr/>
        </p:nvSpPr>
        <p:spPr>
          <a:xfrm>
            <a:off x="2353336" y="1254207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엄마가 상훈이에게 심부름을 부탁하는 것으로 게임 시작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주인공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상훈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시점으로 마을을 돌아다니면서 게임 진행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1D895F-FC98-0CFB-9ED5-1C86B175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6" y="1987158"/>
            <a:ext cx="4303969" cy="4303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C66D04-ACFC-5C4E-BBA2-7AFE559D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12" y="1987158"/>
            <a:ext cx="4318220" cy="43039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3D7F2BA2-5047-F406-CF23-2F7B231063F8}"/>
              </a:ext>
            </a:extLst>
          </p:cNvPr>
          <p:cNvSpPr/>
          <p:nvPr/>
        </p:nvSpPr>
        <p:spPr>
          <a:xfrm>
            <a:off x="8940030" y="981938"/>
            <a:ext cx="2747471" cy="918600"/>
          </a:xfrm>
          <a:prstGeom prst="wedgeEllipseCallout">
            <a:avLst>
              <a:gd name="adj1" fmla="val -26611"/>
              <a:gd name="adj2" fmla="val 7663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물품은 항상 랜덤</a:t>
            </a:r>
            <a:r>
              <a:rPr lang="en-US" altLang="ko-KR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73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CC2F3A-3ADA-7544-9965-02039357731E}"/>
              </a:ext>
            </a:extLst>
          </p:cNvPr>
          <p:cNvCxnSpPr>
            <a:cxnSpLocks/>
          </p:cNvCxnSpPr>
          <p:nvPr/>
        </p:nvCxnSpPr>
        <p:spPr>
          <a:xfrm>
            <a:off x="197341" y="0"/>
            <a:ext cx="0" cy="68580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ACAC18F-9491-E8E3-54A4-6FA7D5992BDC}"/>
              </a:ext>
            </a:extLst>
          </p:cNvPr>
          <p:cNvSpPr/>
          <p:nvPr/>
        </p:nvSpPr>
        <p:spPr>
          <a:xfrm>
            <a:off x="107341" y="412189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12E92-51AE-9FEC-32B4-0E0090241944}"/>
              </a:ext>
            </a:extLst>
          </p:cNvPr>
          <p:cNvSpPr txBox="1"/>
          <p:nvPr/>
        </p:nvSpPr>
        <p:spPr>
          <a:xfrm>
            <a:off x="396326" y="317523"/>
            <a:ext cx="11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8B18-ED0C-68F8-D901-26796129F141}"/>
              </a:ext>
            </a:extLst>
          </p:cNvPr>
          <p:cNvSpPr txBox="1"/>
          <p:nvPr/>
        </p:nvSpPr>
        <p:spPr>
          <a:xfrm>
            <a:off x="396326" y="2105949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687F7-31D4-04F0-A5B2-5104CDE40E21}"/>
              </a:ext>
            </a:extLst>
          </p:cNvPr>
          <p:cNvSpPr txBox="1"/>
          <p:nvPr/>
        </p:nvSpPr>
        <p:spPr>
          <a:xfrm>
            <a:off x="396326" y="1253685"/>
            <a:ext cx="1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 에셋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53679C-F865-00E3-3B09-7B10CA909D05}"/>
              </a:ext>
            </a:extLst>
          </p:cNvPr>
          <p:cNvSpPr/>
          <p:nvPr/>
        </p:nvSpPr>
        <p:spPr>
          <a:xfrm>
            <a:off x="109724" y="1323812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A5353-7446-BBA0-6E68-D2923AC6F5B4}"/>
              </a:ext>
            </a:extLst>
          </p:cNvPr>
          <p:cNvSpPr/>
          <p:nvPr/>
        </p:nvSpPr>
        <p:spPr>
          <a:xfrm>
            <a:off x="117851" y="397827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BD0B1-E774-7FBD-8F8E-751C2FA13CCB}"/>
              </a:ext>
            </a:extLst>
          </p:cNvPr>
          <p:cNvSpPr/>
          <p:nvPr/>
        </p:nvSpPr>
        <p:spPr>
          <a:xfrm>
            <a:off x="117851" y="305705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E1EA428-DDAF-2EF3-2ED9-F87220CD50DC}"/>
              </a:ext>
            </a:extLst>
          </p:cNvPr>
          <p:cNvSpPr/>
          <p:nvPr/>
        </p:nvSpPr>
        <p:spPr>
          <a:xfrm>
            <a:off x="117851" y="217753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F8C462-531F-8BEB-2C0D-86BB8C243513}"/>
              </a:ext>
            </a:extLst>
          </p:cNvPr>
          <p:cNvSpPr/>
          <p:nvPr/>
        </p:nvSpPr>
        <p:spPr>
          <a:xfrm>
            <a:off x="117851" y="5857897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DDBFF96-EC67-CC73-AC5D-82F5C44639C0}"/>
              </a:ext>
            </a:extLst>
          </p:cNvPr>
          <p:cNvSpPr/>
          <p:nvPr/>
        </p:nvSpPr>
        <p:spPr>
          <a:xfrm>
            <a:off x="117851" y="485779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D33FC-6C88-5C82-B870-0BA7D34F1E86}"/>
              </a:ext>
            </a:extLst>
          </p:cNvPr>
          <p:cNvSpPr txBox="1"/>
          <p:nvPr/>
        </p:nvSpPr>
        <p:spPr>
          <a:xfrm>
            <a:off x="396326" y="2962392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C66DE-19E2-8D87-B129-50EF788B56BE}"/>
              </a:ext>
            </a:extLst>
          </p:cNvPr>
          <p:cNvSpPr txBox="1"/>
          <p:nvPr/>
        </p:nvSpPr>
        <p:spPr>
          <a:xfrm>
            <a:off x="336328" y="3881584"/>
            <a:ext cx="12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일정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21809-0260-6254-9DF8-36E56ED42B1B}"/>
              </a:ext>
            </a:extLst>
          </p:cNvPr>
          <p:cNvSpPr txBox="1"/>
          <p:nvPr/>
        </p:nvSpPr>
        <p:spPr>
          <a:xfrm>
            <a:off x="396326" y="4760487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시연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9F3E0-29EE-42EE-9424-93975B4F2479}"/>
              </a:ext>
            </a:extLst>
          </p:cNvPr>
          <p:cNvSpPr txBox="1"/>
          <p:nvPr/>
        </p:nvSpPr>
        <p:spPr>
          <a:xfrm>
            <a:off x="377341" y="5763231"/>
            <a:ext cx="1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3C5977A-EF89-9FD5-CAD7-BEDDF5299F7A}"/>
              </a:ext>
            </a:extLst>
          </p:cNvPr>
          <p:cNvSpPr/>
          <p:nvPr/>
        </p:nvSpPr>
        <p:spPr>
          <a:xfrm>
            <a:off x="384094" y="2050600"/>
            <a:ext cx="1141109" cy="44447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659378-C98A-055E-C8AD-C38CF13CB54E}"/>
              </a:ext>
            </a:extLst>
          </p:cNvPr>
          <p:cNvSpPr/>
          <p:nvPr/>
        </p:nvSpPr>
        <p:spPr>
          <a:xfrm>
            <a:off x="2353336" y="412189"/>
            <a:ext cx="3143573" cy="569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심부름 게임 설명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D3FC6E-A074-CB90-1897-DBE9AD98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37" y="2475281"/>
            <a:ext cx="4652818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C76B16E-AE58-019E-3A94-AA95E84C2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854" y="2474582"/>
            <a:ext cx="4695825" cy="2971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5D9E62-0323-B882-E736-85F0C236C6D9}"/>
              </a:ext>
            </a:extLst>
          </p:cNvPr>
          <p:cNvSpPr txBox="1"/>
          <p:nvPr/>
        </p:nvSpPr>
        <p:spPr>
          <a:xfrm>
            <a:off x="2353336" y="5857897"/>
            <a:ext cx="9088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맵을 구현하기 위해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육지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강가 맵을 만들었음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!!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E260-8F38-3B59-8138-1D045C801CFC}"/>
              </a:ext>
            </a:extLst>
          </p:cNvPr>
          <p:cNvSpPr txBox="1"/>
          <p:nvPr/>
        </p:nvSpPr>
        <p:spPr>
          <a:xfrm>
            <a:off x="2353336" y="1254207"/>
            <a:ext cx="9088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엄마가 상훈이에게 심부름을 부탁하는 것으로 게임 시작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주인공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상훈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시점으로 마을을 돌아다니면서 게임 진행</a:t>
            </a:r>
          </a:p>
        </p:txBody>
      </p:sp>
    </p:spTree>
    <p:extLst>
      <p:ext uri="{BB962C8B-B14F-4D97-AF65-F5344CB8AC3E}">
        <p14:creationId xmlns:p14="http://schemas.microsoft.com/office/powerpoint/2010/main" val="262037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1625</Words>
  <Application>Microsoft Office PowerPoint</Application>
  <PresentationFormat>와이드스크린</PresentationFormat>
  <Paragraphs>276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이신행</dc:creator>
  <cp:lastModifiedBy>이신행</cp:lastModifiedBy>
  <cp:revision>49</cp:revision>
  <dcterms:created xsi:type="dcterms:W3CDTF">2022-12-06T06:12:11Z</dcterms:created>
  <dcterms:modified xsi:type="dcterms:W3CDTF">2022-12-13T06:23:19Z</dcterms:modified>
</cp:coreProperties>
</file>