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94679" autoAdjust="0"/>
  </p:normalViewPr>
  <p:slideViewPr>
    <p:cSldViewPr snapToGrid="0" snapToObjects="1"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AF4EA-2E57-834F-882E-E0B2855B5051}" type="datetime1">
              <a:rPr lang="it-IT" smtClean="0"/>
              <a:t>24/03/2020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titolo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88C5D-850D-9E42-8DA9-008D8E1773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1615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8A6EB-828A-CA4D-AC94-01075CD55304}" type="datetime1">
              <a:rPr lang="it-IT" smtClean="0"/>
              <a:t>24/03/2020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titolo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BC49-6158-9E47-98E6-BC0942A777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7971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2014/2015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817581"/>
            <a:ext cx="2057400" cy="5308582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817581"/>
            <a:ext cx="6019800" cy="5308582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29652"/>
            <a:ext cx="8229600" cy="1143000"/>
          </a:xfrm>
        </p:spPr>
        <p:txBody>
          <a:bodyPr/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55214"/>
            <a:ext cx="8229600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485446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2014/2015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485446"/>
            <a:ext cx="28956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485446"/>
            <a:ext cx="2133600" cy="365125"/>
          </a:xfrm>
        </p:spPr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6103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36851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76103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36851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2014-2015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843211"/>
            <a:ext cx="3008313" cy="1075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843212"/>
            <a:ext cx="5111750" cy="541774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2005262"/>
            <a:ext cx="3008313" cy="42556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2014/2015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967566"/>
            <a:ext cx="5486400" cy="5503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882127"/>
            <a:ext cx="5486400" cy="39960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541176"/>
            <a:ext cx="5486400" cy="781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 smtClean="0"/>
              <a:t>A.A. 2014/2015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6619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901424"/>
            <a:ext cx="8229600" cy="435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smtClean="0"/>
              <a:t>A.A. 2014-2015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CCD6-2BF4-6A45-BEEA-F9AE930001F0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CORSO DI ARCHITETTURA DEGLI ELABORATORI II</a:t>
            </a:r>
            <a:br>
              <a:rPr lang="en-GB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GB" b="1" kern="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A.A. </a:t>
            </a:r>
            <a:r>
              <a:rPr lang="en-GB" b="1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2019-2020</a:t>
            </a:r>
            <a:endParaRPr lang="en-GB" b="1" kern="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Docente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Silvestro</a:t>
            </a:r>
            <a:r>
              <a:rPr lang="en-US" dirty="0" smtClean="0"/>
              <a:t> Roberto </a:t>
            </a:r>
            <a:r>
              <a:rPr lang="en-US" dirty="0" err="1" smtClean="0"/>
              <a:t>Poccia</a:t>
            </a:r>
            <a:endParaRPr lang="en-US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21"/>
    </mc:Choice>
    <mc:Fallback xmlns="">
      <p:transition spd="slow" advTm="31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55214"/>
            <a:ext cx="33643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.main</a:t>
            </a:r>
          </a:p>
          <a:p>
            <a:pPr marL="0" indent="0">
              <a:buNone/>
            </a:pPr>
            <a:r>
              <a:rPr lang="en-US" sz="1800" dirty="0"/>
              <a:t>.</a:t>
            </a:r>
            <a:r>
              <a:rPr lang="en-US" sz="1800" dirty="0" err="1"/>
              <a:t>var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x</a:t>
            </a:r>
          </a:p>
          <a:p>
            <a:pPr marL="0" indent="0">
              <a:buNone/>
            </a:pPr>
            <a:r>
              <a:rPr lang="en-US" sz="1800" dirty="0"/>
              <a:t>y</a:t>
            </a:r>
          </a:p>
          <a:p>
            <a:pPr marL="0" indent="0">
              <a:buNone/>
            </a:pPr>
            <a:r>
              <a:rPr lang="en-US" sz="1800" dirty="0"/>
              <a:t>.</a:t>
            </a:r>
            <a:r>
              <a:rPr lang="en-US" sz="1800" dirty="0" smtClean="0"/>
              <a:t>end-</a:t>
            </a:r>
            <a:r>
              <a:rPr lang="en-US" sz="1800" dirty="0" err="1" smtClean="0"/>
              <a:t>var</a:t>
            </a:r>
            <a:endParaRPr lang="en-US" sz="1800" dirty="0" smtClean="0"/>
          </a:p>
          <a:p>
            <a:pPr marL="0" indent="0">
              <a:buNone/>
            </a:pPr>
            <a:r>
              <a:rPr lang="it-IT" sz="1800" dirty="0"/>
              <a:t>// Inizializzo x e y ai valori </a:t>
            </a:r>
            <a:r>
              <a:rPr lang="it-IT" sz="1800" dirty="0" smtClean="0"/>
              <a:t>1 </a:t>
            </a:r>
            <a:r>
              <a:rPr lang="it-IT" sz="1800" dirty="0"/>
              <a:t>e </a:t>
            </a:r>
            <a:r>
              <a:rPr lang="it-IT" sz="1800" dirty="0" smtClean="0"/>
              <a:t>2</a:t>
            </a:r>
            <a:endParaRPr lang="it-IT" sz="1800" dirty="0"/>
          </a:p>
          <a:p>
            <a:pPr marL="0" indent="0">
              <a:buNone/>
            </a:pPr>
            <a:r>
              <a:rPr lang="en-US" sz="1800" dirty="0"/>
              <a:t>BIPUSH </a:t>
            </a:r>
            <a:r>
              <a:rPr lang="en-US" sz="1800" dirty="0" smtClean="0"/>
              <a:t>1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ISTORE </a:t>
            </a:r>
            <a:r>
              <a:rPr lang="en-US" sz="1800" dirty="0"/>
              <a:t>x // </a:t>
            </a:r>
            <a:r>
              <a:rPr lang="en-US" sz="1800" dirty="0" smtClean="0"/>
              <a:t>x=1</a:t>
            </a:r>
            <a:br>
              <a:rPr lang="en-US" sz="1800" dirty="0" smtClean="0"/>
            </a:br>
            <a:r>
              <a:rPr lang="en-US" sz="1800" dirty="0" smtClean="0"/>
              <a:t>BIPUSH 2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ISTORE </a:t>
            </a:r>
            <a:r>
              <a:rPr lang="en-US" sz="1800" dirty="0"/>
              <a:t>y</a:t>
            </a:r>
            <a:r>
              <a:rPr lang="en-US" sz="1800" dirty="0" smtClean="0"/>
              <a:t> </a:t>
            </a:r>
            <a:r>
              <a:rPr lang="en-US" sz="1800" dirty="0"/>
              <a:t>// </a:t>
            </a:r>
            <a:r>
              <a:rPr lang="en-US" sz="1800" dirty="0" smtClean="0"/>
              <a:t>y=2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4735902" y="2473724"/>
            <a:ext cx="3795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Scambio</a:t>
            </a:r>
            <a:r>
              <a:rPr lang="en-US" dirty="0"/>
              <a:t> x e y</a:t>
            </a:r>
          </a:p>
          <a:p>
            <a:r>
              <a:rPr lang="it-IT" dirty="0"/>
              <a:t>ILOAD x // </a:t>
            </a:r>
            <a:r>
              <a:rPr lang="it-IT" dirty="0" err="1"/>
              <a:t>tmp</a:t>
            </a:r>
            <a:r>
              <a:rPr lang="it-IT" dirty="0"/>
              <a:t> = x … </a:t>
            </a:r>
            <a:r>
              <a:rPr lang="it-IT" dirty="0" err="1"/>
              <a:t>tmp</a:t>
            </a:r>
            <a:r>
              <a:rPr lang="it-IT" dirty="0"/>
              <a:t> è il top dello </a:t>
            </a:r>
            <a:r>
              <a:rPr lang="it-IT" dirty="0" err="1"/>
              <a:t>stack</a:t>
            </a:r>
            <a:endParaRPr lang="it-IT" dirty="0"/>
          </a:p>
          <a:p>
            <a:r>
              <a:rPr lang="en-US" dirty="0"/>
              <a:t>ILOAD y</a:t>
            </a:r>
          </a:p>
          <a:p>
            <a:r>
              <a:rPr lang="en-US" dirty="0"/>
              <a:t>ISTORE x // x = y</a:t>
            </a:r>
          </a:p>
          <a:p>
            <a:r>
              <a:rPr lang="en-US" dirty="0"/>
              <a:t>ISTORE y // y = </a:t>
            </a:r>
            <a:r>
              <a:rPr lang="en-US" dirty="0" err="1"/>
              <a:t>tmp</a:t>
            </a:r>
            <a:endParaRPr lang="en-US" dirty="0"/>
          </a:p>
          <a:p>
            <a:r>
              <a:rPr lang="it-IT" dirty="0"/>
              <a:t>HALT // vedere il risultato in memoria (nelle posizioni di indirizzo LV e LV+1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0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Carichiamo</a:t>
            </a:r>
            <a:r>
              <a:rPr lang="en-US" dirty="0" smtClean="0"/>
              <a:t> e </a:t>
            </a:r>
            <a:r>
              <a:rPr lang="en-US" dirty="0" err="1" smtClean="0"/>
              <a:t>compiliamo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73526"/>
            <a:ext cx="8229600" cy="4807652"/>
          </a:xfrm>
        </p:spPr>
        <p:txBody>
          <a:bodyPr/>
          <a:lstStyle/>
          <a:p>
            <a:r>
              <a:rPr lang="en-US" dirty="0" err="1" smtClean="0"/>
              <a:t>Carichiamo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microinterprete</a:t>
            </a:r>
            <a:r>
              <a:rPr lang="en-US" dirty="0" smtClean="0"/>
              <a:t> Load </a:t>
            </a:r>
            <a:r>
              <a:rPr lang="en-US" dirty="0" err="1" smtClean="0"/>
              <a:t>Microprogram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mic1ijvm.mic1</a:t>
            </a:r>
            <a:endParaRPr lang="en-US" b="1" dirty="0" smtClean="0"/>
          </a:p>
          <a:p>
            <a:r>
              <a:rPr lang="en-US" dirty="0" err="1" smtClean="0"/>
              <a:t>Compiliamo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programma</a:t>
            </a:r>
            <a:r>
              <a:rPr lang="en-US" dirty="0" smtClean="0"/>
              <a:t> Jas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Carichiamo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IJVM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41726"/>
            <a:ext cx="5438116" cy="158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55" y="4603163"/>
            <a:ext cx="6927012" cy="214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5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 smtClean="0"/>
              <a:t>vederne</a:t>
            </a:r>
            <a:r>
              <a:rPr lang="en-US" dirty="0" smtClean="0"/>
              <a:t> </a:t>
            </a:r>
            <a:r>
              <a:rPr lang="en-US" dirty="0" err="1" smtClean="0"/>
              <a:t>l’esecuzione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Microstep</a:t>
            </a:r>
            <a:r>
              <a:rPr lang="en-US" dirty="0" smtClean="0"/>
              <a:t> – </a:t>
            </a:r>
            <a:r>
              <a:rPr lang="en-US" dirty="0" err="1" smtClean="0"/>
              <a:t>Macrostep</a:t>
            </a:r>
            <a:endParaRPr lang="en-US" dirty="0" smtClean="0"/>
          </a:p>
          <a:p>
            <a:r>
              <a:rPr lang="en-US" dirty="0" smtClean="0"/>
              <a:t>Con reset </a:t>
            </a:r>
            <a:r>
              <a:rPr lang="en-US" dirty="0" err="1" smtClean="0"/>
              <a:t>resettate</a:t>
            </a:r>
            <a:r>
              <a:rPr lang="en-US" dirty="0" smtClean="0"/>
              <a:t> e </a:t>
            </a:r>
            <a:r>
              <a:rPr lang="en-US" dirty="0" err="1" smtClean="0"/>
              <a:t>rieseguite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0" y="2968625"/>
            <a:ext cx="87503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Scrivere</a:t>
            </a:r>
            <a:r>
              <a:rPr lang="en-US" dirty="0"/>
              <a:t> un </a:t>
            </a:r>
            <a:r>
              <a:rPr lang="en-US" dirty="0" err="1"/>
              <a:t>programma</a:t>
            </a:r>
            <a:r>
              <a:rPr lang="en-US" dirty="0"/>
              <a:t> IJVM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scambi</a:t>
            </a:r>
            <a:r>
              <a:rPr lang="en-US" dirty="0"/>
              <a:t> 2 </a:t>
            </a:r>
            <a:r>
              <a:rPr lang="en-US" dirty="0" err="1" smtClean="0"/>
              <a:t>valori</a:t>
            </a:r>
            <a:r>
              <a:rPr lang="en-US" dirty="0" smtClean="0"/>
              <a:t> di cui </a:t>
            </a:r>
            <a:r>
              <a:rPr lang="en-US" dirty="0" err="1" smtClean="0"/>
              <a:t>uno</a:t>
            </a:r>
            <a:r>
              <a:rPr lang="en-US" dirty="0" smtClean="0"/>
              <a:t> 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costante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55214"/>
            <a:ext cx="3726611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.constant</a:t>
            </a:r>
          </a:p>
          <a:p>
            <a:pPr marL="0" indent="0">
              <a:buNone/>
            </a:pPr>
            <a:r>
              <a:rPr lang="it-IT" dirty="0"/>
              <a:t>K 1024 // Questa costante si troverà in memoria all’indirizzo contenuto in CPP</a:t>
            </a:r>
          </a:p>
          <a:p>
            <a:pPr marL="0" indent="0">
              <a:buNone/>
            </a:pPr>
            <a:r>
              <a:rPr lang="en-US" b="1" dirty="0"/>
              <a:t>.end-constant</a:t>
            </a:r>
          </a:p>
          <a:p>
            <a:pPr marL="0" indent="0">
              <a:buNone/>
            </a:pPr>
            <a:r>
              <a:rPr lang="en-US" b="1" dirty="0"/>
              <a:t>.main</a:t>
            </a:r>
          </a:p>
          <a:p>
            <a:pPr marL="0" indent="0">
              <a:buNone/>
            </a:pPr>
            <a:r>
              <a:rPr lang="en-US" b="1" dirty="0"/>
              <a:t>.</a:t>
            </a:r>
            <a:r>
              <a:rPr lang="en-US" b="1" dirty="0" err="1"/>
              <a:t>var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x</a:t>
            </a:r>
          </a:p>
          <a:p>
            <a:pPr marL="0" indent="0">
              <a:buNone/>
            </a:pP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b="1" dirty="0" smtClean="0"/>
              <a:t>.end-</a:t>
            </a:r>
            <a:r>
              <a:rPr lang="en-US" b="1" dirty="0" err="1" smtClean="0"/>
              <a:t>var</a:t>
            </a:r>
            <a:endParaRPr lang="en-US" b="1" dirty="0" smtClean="0"/>
          </a:p>
          <a:p>
            <a:pPr marL="0" indent="0">
              <a:buNone/>
            </a:pPr>
            <a:r>
              <a:rPr lang="it-IT" dirty="0" smtClean="0"/>
              <a:t>// </a:t>
            </a:r>
            <a:r>
              <a:rPr lang="it-IT" dirty="0"/>
              <a:t>Inizializzo x e y ai valori 3 e 1024</a:t>
            </a:r>
          </a:p>
          <a:p>
            <a:pPr marL="0" indent="0">
              <a:buNone/>
            </a:pPr>
            <a:r>
              <a:rPr lang="en-US" dirty="0"/>
              <a:t>BIPUSH 3</a:t>
            </a:r>
          </a:p>
          <a:p>
            <a:pPr marL="0" indent="0">
              <a:buNone/>
            </a:pPr>
            <a:r>
              <a:rPr lang="en-US" dirty="0"/>
              <a:t>ISTORE x // x=3</a:t>
            </a:r>
          </a:p>
          <a:p>
            <a:pPr marL="0" indent="0">
              <a:buNone/>
            </a:pPr>
            <a:r>
              <a:rPr lang="en-US" dirty="0"/>
              <a:t>LDC_W K</a:t>
            </a:r>
          </a:p>
          <a:p>
            <a:pPr marL="0" indent="0">
              <a:buNone/>
            </a:pPr>
            <a:r>
              <a:rPr lang="en-US" dirty="0"/>
              <a:t>ISTORE y // y=K (= 1024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4718649" y="281532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Scambio</a:t>
            </a:r>
            <a:r>
              <a:rPr lang="en-US" dirty="0"/>
              <a:t> x e y</a:t>
            </a:r>
          </a:p>
          <a:p>
            <a:r>
              <a:rPr lang="it-IT" dirty="0"/>
              <a:t>ILOAD x // </a:t>
            </a:r>
            <a:r>
              <a:rPr lang="it-IT" dirty="0" err="1"/>
              <a:t>tmp</a:t>
            </a:r>
            <a:r>
              <a:rPr lang="it-IT" dirty="0"/>
              <a:t> = x … </a:t>
            </a:r>
            <a:r>
              <a:rPr lang="it-IT" dirty="0" err="1"/>
              <a:t>tmp</a:t>
            </a:r>
            <a:r>
              <a:rPr lang="it-IT" dirty="0"/>
              <a:t> è il top dello </a:t>
            </a:r>
            <a:r>
              <a:rPr lang="it-IT" dirty="0" err="1"/>
              <a:t>stack</a:t>
            </a:r>
            <a:endParaRPr lang="it-IT" dirty="0"/>
          </a:p>
          <a:p>
            <a:r>
              <a:rPr lang="en-US" dirty="0"/>
              <a:t>ILOAD y</a:t>
            </a:r>
          </a:p>
          <a:p>
            <a:r>
              <a:rPr lang="en-US" dirty="0"/>
              <a:t>ISTORE x // x = y</a:t>
            </a:r>
          </a:p>
          <a:p>
            <a:r>
              <a:rPr lang="en-US" dirty="0"/>
              <a:t>ISTORE y // y = </a:t>
            </a:r>
            <a:r>
              <a:rPr lang="en-US" dirty="0" err="1"/>
              <a:t>tmp</a:t>
            </a:r>
            <a:endParaRPr lang="en-US" dirty="0"/>
          </a:p>
          <a:p>
            <a:r>
              <a:rPr lang="it-IT" dirty="0"/>
              <a:t>HALT // vedere il risultato in memoria (nelle posizioni di indirizzo LV e LV+1</a:t>
            </a:r>
          </a:p>
          <a:p>
            <a:r>
              <a:rPr lang="en-US" b="1" dirty="0"/>
              <a:t>.end-main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73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stiamo</a:t>
            </a:r>
            <a:r>
              <a:rPr lang="en-US" dirty="0" smtClean="0"/>
              <a:t> </a:t>
            </a:r>
            <a:r>
              <a:rPr lang="en-US" dirty="0" err="1" smtClean="0"/>
              <a:t>vedendo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Method AREA:</a:t>
            </a:r>
          </a:p>
          <a:p>
            <a:pPr lvl="1"/>
            <a:r>
              <a:rPr lang="en-US" sz="1600" dirty="0" smtClean="0"/>
              <a:t>COLONNA 1 INDIRIZZO</a:t>
            </a:r>
          </a:p>
          <a:p>
            <a:pPr lvl="1"/>
            <a:r>
              <a:rPr lang="en-US" sz="1600" dirty="0" smtClean="0"/>
              <a:t>COLONNA 2 CONTENUTO DELL’INDIRIZZO </a:t>
            </a:r>
          </a:p>
          <a:p>
            <a:pPr lvl="1"/>
            <a:r>
              <a:rPr lang="en-US" sz="1600" dirty="0" smtClean="0"/>
              <a:t>ALTRE COLONNE PER LEGGIBILITA’</a:t>
            </a:r>
            <a:endParaRPr lang="en-US" sz="16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02" y="3268257"/>
            <a:ext cx="5726981" cy="281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0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Store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Contiene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microinterprete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contiene</a:t>
            </a:r>
            <a:r>
              <a:rPr lang="en-US" sz="1800" dirty="0" smtClean="0"/>
              <a:t> le </a:t>
            </a:r>
            <a:r>
              <a:rPr lang="en-US" sz="1800" dirty="0" err="1" smtClean="0"/>
              <a:t>microistruzioni</a:t>
            </a:r>
            <a:endParaRPr lang="en-US" sz="18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75" y="2052912"/>
            <a:ext cx="3735776" cy="345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Vediamo</a:t>
            </a:r>
            <a:r>
              <a:rPr lang="en-US" dirty="0" smtClean="0"/>
              <a:t> la </a:t>
            </a:r>
            <a:r>
              <a:rPr lang="en-US" dirty="0" err="1" smtClean="0"/>
              <a:t>contant</a:t>
            </a:r>
            <a:r>
              <a:rPr lang="en-US" dirty="0" smtClean="0"/>
              <a:t> Pool </a:t>
            </a:r>
            <a:r>
              <a:rPr lang="en-US" dirty="0" err="1" smtClean="0"/>
              <a:t>iniziale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Dall’indirizzo</a:t>
            </a:r>
            <a:r>
              <a:rPr lang="en-US" dirty="0" smtClean="0"/>
              <a:t> in CPP 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01" y="1955214"/>
            <a:ext cx="2714609" cy="425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36" y="3357604"/>
            <a:ext cx="4696332" cy="26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2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ES2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Scasmbia</a:t>
            </a:r>
            <a:r>
              <a:rPr lang="en-US" dirty="0" smtClean="0"/>
              <a:t> XY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Notate </a:t>
            </a:r>
            <a:r>
              <a:rPr lang="en-US" dirty="0" err="1" smtClean="0"/>
              <a:t>l’istruzione</a:t>
            </a:r>
            <a:r>
              <a:rPr lang="en-US" dirty="0" smtClean="0"/>
              <a:t> per </a:t>
            </a:r>
            <a:r>
              <a:rPr lang="en-US" dirty="0" err="1" smtClean="0"/>
              <a:t>l’ouput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1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3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Stampa</a:t>
            </a:r>
            <a:r>
              <a:rPr lang="en-US" dirty="0" smtClean="0"/>
              <a:t> 10 volte Hello World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INTRODUZIONE ALL’USO</a:t>
            </a:r>
            <a:br>
              <a:rPr lang="en-US" dirty="0"/>
            </a:br>
            <a:r>
              <a:rPr lang="en-US" dirty="0"/>
              <a:t>DELL’EMULATORE DI MIC1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Nella sezione dedicata alle esercitazioni trovate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mic1simAA1314.zip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manuale</a:t>
            </a:r>
            <a:r>
              <a:rPr lang="en-US" dirty="0"/>
              <a:t> </a:t>
            </a:r>
            <a:r>
              <a:rPr lang="en-US" dirty="0" err="1"/>
              <a:t>d’uso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All’interno</a:t>
            </a:r>
            <a:r>
              <a:rPr lang="en-US" dirty="0"/>
              <a:t> del file mic1simAA1314.zip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mic1sim.jar </a:t>
            </a:r>
            <a:r>
              <a:rPr lang="en-US" dirty="0" err="1"/>
              <a:t>eseguibile</a:t>
            </a:r>
            <a:r>
              <a:rPr lang="en-US" dirty="0"/>
              <a:t> </a:t>
            </a:r>
            <a:r>
              <a:rPr lang="en-US" dirty="0" err="1"/>
              <a:t>emulatore</a:t>
            </a:r>
            <a:endParaRPr lang="en-US" dirty="0"/>
          </a:p>
          <a:p>
            <a:pPr lvl="1"/>
            <a:r>
              <a:rPr lang="it-IT" dirty="0" smtClean="0"/>
              <a:t> </a:t>
            </a:r>
            <a:r>
              <a:rPr lang="it-IT" dirty="0"/>
              <a:t>script per l’avvio (uno per </a:t>
            </a:r>
            <a:r>
              <a:rPr lang="it-IT" dirty="0" err="1"/>
              <a:t>windows</a:t>
            </a:r>
            <a:r>
              <a:rPr lang="it-IT" dirty="0"/>
              <a:t>, uno per </a:t>
            </a:r>
            <a:r>
              <a:rPr lang="it-IT" dirty="0" err="1"/>
              <a:t>linux</a:t>
            </a:r>
            <a:r>
              <a:rPr lang="it-IT" dirty="0"/>
              <a:t>)</a:t>
            </a:r>
          </a:p>
          <a:p>
            <a:pPr lvl="1"/>
            <a:r>
              <a:rPr lang="it-IT" dirty="0" smtClean="0"/>
              <a:t> </a:t>
            </a:r>
            <a:r>
              <a:rPr lang="it-IT" dirty="0" err="1"/>
              <a:t>ijvm.conf</a:t>
            </a:r>
            <a:r>
              <a:rPr lang="it-IT" dirty="0"/>
              <a:t> file di configurazione per il compilatore di</a:t>
            </a:r>
          </a:p>
          <a:p>
            <a:r>
              <a:rPr lang="it-IT" dirty="0"/>
              <a:t>programmi IJVM (da simbolico a binario)</a:t>
            </a:r>
          </a:p>
          <a:p>
            <a:pPr lvl="1"/>
            <a:r>
              <a:rPr lang="it-IT" dirty="0" smtClean="0"/>
              <a:t>directory </a:t>
            </a:r>
            <a:r>
              <a:rPr lang="it-IT" dirty="0"/>
              <a:t>mal e </a:t>
            </a:r>
            <a:r>
              <a:rPr lang="it-IT" dirty="0" err="1"/>
              <a:t>jas</a:t>
            </a:r>
            <a:r>
              <a:rPr lang="it-IT" dirty="0"/>
              <a:t> contenenti rispettivamente il</a:t>
            </a:r>
          </a:p>
          <a:p>
            <a:r>
              <a:rPr lang="it-IT" dirty="0" err="1"/>
              <a:t>microinterprete</a:t>
            </a:r>
            <a:r>
              <a:rPr lang="it-IT" dirty="0"/>
              <a:t> ed alcuni esempi di programmi</a:t>
            </a:r>
          </a:p>
          <a:p>
            <a:r>
              <a:rPr lang="en-US" dirty="0"/>
              <a:t>IJVM (file </a:t>
            </a:r>
            <a:r>
              <a:rPr lang="en-US" dirty="0" err="1"/>
              <a:t>sorgenti</a:t>
            </a:r>
            <a:r>
              <a:rPr lang="en-US" dirty="0"/>
              <a:t> .</a:t>
            </a:r>
            <a:r>
              <a:rPr lang="en-US" dirty="0" err="1"/>
              <a:t>jas</a:t>
            </a:r>
            <a:r>
              <a:rPr lang="en-US" dirty="0"/>
              <a:t>, </a:t>
            </a:r>
            <a:r>
              <a:rPr lang="en-US" dirty="0" err="1"/>
              <a:t>ancora</a:t>
            </a:r>
            <a:r>
              <a:rPr lang="en-US" dirty="0"/>
              <a:t> da </a:t>
            </a:r>
            <a:r>
              <a:rPr lang="en-US" dirty="0" err="1"/>
              <a:t>compilare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099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7418" y="1377245"/>
            <a:ext cx="3476445" cy="4764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.</a:t>
            </a:r>
            <a:r>
              <a:rPr lang="en-US" sz="1400" b="1" dirty="0"/>
              <a:t>main</a:t>
            </a:r>
          </a:p>
          <a:p>
            <a:pPr marL="0" indent="0">
              <a:buNone/>
            </a:pPr>
            <a:r>
              <a:rPr lang="en-US" sz="1400" dirty="0"/>
              <a:t>.</a:t>
            </a:r>
            <a:r>
              <a:rPr lang="en-US" sz="1400" b="1" dirty="0" err="1"/>
              <a:t>var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i</a:t>
            </a:r>
          </a:p>
          <a:p>
            <a:pPr marL="0" indent="0">
              <a:buNone/>
            </a:pPr>
            <a:r>
              <a:rPr lang="en-US" sz="1400" dirty="0"/>
              <a:t>.</a:t>
            </a:r>
            <a:r>
              <a:rPr lang="en-US" sz="1400" b="1" dirty="0"/>
              <a:t>end-</a:t>
            </a:r>
            <a:r>
              <a:rPr lang="en-US" sz="1400" b="1" dirty="0" err="1"/>
              <a:t>var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/>
              <a:t>BIPUSH</a:t>
            </a:r>
            <a:r>
              <a:rPr lang="en-US" sz="1400" dirty="0"/>
              <a:t> 0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/>
              <a:t>ISTORE</a:t>
            </a:r>
            <a:r>
              <a:rPr lang="en-US" sz="1400" dirty="0"/>
              <a:t> i    // i=0</a:t>
            </a:r>
          </a:p>
          <a:p>
            <a:pPr marL="0" indent="0">
              <a:buNone/>
            </a:pPr>
            <a:r>
              <a:rPr lang="en-US" sz="1400" dirty="0"/>
              <a:t>                // do </a:t>
            </a:r>
          </a:p>
          <a:p>
            <a:pPr marL="0" indent="0">
              <a:buNone/>
            </a:pPr>
            <a:r>
              <a:rPr lang="en-US" sz="1400" b="1" dirty="0" err="1"/>
              <a:t>ciclo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                // </a:t>
            </a:r>
            <a:r>
              <a:rPr lang="en-US" sz="1400" dirty="0" err="1"/>
              <a:t>stampa</a:t>
            </a:r>
            <a:r>
              <a:rPr lang="en-US" sz="1400" dirty="0"/>
              <a:t> "HELLO WORLD!"</a:t>
            </a:r>
          </a:p>
          <a:p>
            <a:pPr marL="0" indent="0">
              <a:buNone/>
            </a:pPr>
            <a:r>
              <a:rPr lang="en-US" sz="1400" dirty="0"/>
              <a:t>    BIPUSH 0x48 // H</a:t>
            </a:r>
          </a:p>
          <a:p>
            <a:pPr marL="0" indent="0">
              <a:buNone/>
            </a:pPr>
            <a:r>
              <a:rPr lang="en-US" sz="1400" dirty="0"/>
              <a:t>    OUT         // </a:t>
            </a:r>
            <a:r>
              <a:rPr lang="en-US" sz="1400" dirty="0" err="1"/>
              <a:t>stampa</a:t>
            </a:r>
            <a:r>
              <a:rPr lang="en-US" sz="1400" dirty="0"/>
              <a:t> top-of-stack</a:t>
            </a:r>
          </a:p>
          <a:p>
            <a:pPr marL="0" indent="0">
              <a:buNone/>
            </a:pPr>
            <a:r>
              <a:rPr lang="en-US" sz="1400" dirty="0"/>
              <a:t>    BIPUSH 0x45 // E</a:t>
            </a:r>
          </a:p>
          <a:p>
            <a:pPr marL="0" indent="0">
              <a:buNone/>
            </a:pPr>
            <a:r>
              <a:rPr lang="en-US" sz="1400" dirty="0"/>
              <a:t>    OUT         // </a:t>
            </a:r>
            <a:r>
              <a:rPr lang="en-US" sz="1400" dirty="0" err="1"/>
              <a:t>stampa</a:t>
            </a:r>
            <a:r>
              <a:rPr lang="en-US" sz="1400" dirty="0"/>
              <a:t> top-of-stack</a:t>
            </a:r>
          </a:p>
          <a:p>
            <a:pPr marL="0" indent="0">
              <a:buNone/>
            </a:pPr>
            <a:r>
              <a:rPr lang="en-US" sz="1400" dirty="0"/>
              <a:t>    BIPUSH 0x4C // L</a:t>
            </a:r>
          </a:p>
          <a:p>
            <a:pPr marL="0" indent="0">
              <a:buNone/>
            </a:pPr>
            <a:r>
              <a:rPr lang="en-US" sz="1400" dirty="0"/>
              <a:t>    OUT         // </a:t>
            </a:r>
            <a:r>
              <a:rPr lang="en-US" sz="1400" dirty="0" err="1"/>
              <a:t>stampa</a:t>
            </a:r>
            <a:r>
              <a:rPr lang="en-US" sz="1400" dirty="0"/>
              <a:t> top-of-stack</a:t>
            </a:r>
          </a:p>
          <a:p>
            <a:pPr marL="0" indent="0">
              <a:buNone/>
            </a:pPr>
            <a:r>
              <a:rPr lang="en-US" sz="1400" dirty="0"/>
              <a:t>    BIPUSH 0x4C // L</a:t>
            </a:r>
          </a:p>
          <a:p>
            <a:pPr marL="0" indent="0">
              <a:buNone/>
            </a:pPr>
            <a:r>
              <a:rPr lang="en-US" sz="1400" dirty="0"/>
              <a:t>    OUT         // </a:t>
            </a:r>
            <a:r>
              <a:rPr lang="en-US" sz="1400" dirty="0" err="1"/>
              <a:t>stampa</a:t>
            </a:r>
            <a:r>
              <a:rPr lang="en-US" sz="1400" dirty="0"/>
              <a:t> top-of-stack</a:t>
            </a:r>
          </a:p>
          <a:p>
            <a:pPr marL="0" indent="0">
              <a:buNone/>
            </a:pPr>
            <a:r>
              <a:rPr lang="en-US" sz="1400" dirty="0"/>
              <a:t>    BIPUSH 0x4F // O</a:t>
            </a:r>
          </a:p>
          <a:p>
            <a:pPr marL="0" indent="0">
              <a:buNone/>
            </a:pPr>
            <a:r>
              <a:rPr lang="en-US" sz="1400" dirty="0"/>
              <a:t>    OUT         // </a:t>
            </a:r>
            <a:r>
              <a:rPr lang="en-US" sz="1400" dirty="0" err="1"/>
              <a:t>stampa</a:t>
            </a:r>
            <a:r>
              <a:rPr lang="en-US" sz="1400" dirty="0"/>
              <a:t> </a:t>
            </a:r>
            <a:r>
              <a:rPr lang="en-US" sz="1400" dirty="0" smtClean="0"/>
              <a:t>top-of-stack</a:t>
            </a:r>
          </a:p>
          <a:p>
            <a:pPr marL="0" indent="0">
              <a:buNone/>
            </a:pPr>
            <a:r>
              <a:rPr lang="en-US" sz="1400" dirty="0"/>
              <a:t>BIPUSH 32   // </a:t>
            </a:r>
            <a:r>
              <a:rPr lang="en-US" sz="1400" dirty="0" err="1"/>
              <a:t>spazio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OUT         // </a:t>
            </a:r>
            <a:r>
              <a:rPr lang="en-US" sz="1400" dirty="0" err="1"/>
              <a:t>stampa</a:t>
            </a:r>
            <a:r>
              <a:rPr lang="en-US" sz="1400" dirty="0"/>
              <a:t> top-of-stack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4942935" y="1472135"/>
            <a:ext cx="364897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BIPUSH </a:t>
            </a:r>
            <a:r>
              <a:rPr lang="en-US" sz="1500" dirty="0"/>
              <a:t>0x57 // W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top-of-stack</a:t>
            </a:r>
          </a:p>
          <a:p>
            <a:r>
              <a:rPr lang="en-US" sz="1500" dirty="0"/>
              <a:t>    BIPUSH 0x4F // O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top-of-stack</a:t>
            </a:r>
          </a:p>
          <a:p>
            <a:r>
              <a:rPr lang="en-US" sz="1500" dirty="0"/>
              <a:t>    BIPUSH 0x52 // R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top-of-stack</a:t>
            </a:r>
          </a:p>
          <a:p>
            <a:r>
              <a:rPr lang="en-US" sz="1500" dirty="0"/>
              <a:t>    BIPUSH 0x4C // L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top-of-stack</a:t>
            </a:r>
          </a:p>
          <a:p>
            <a:r>
              <a:rPr lang="en-US" sz="1500" dirty="0"/>
              <a:t>    BIPUSH 0x44 // D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top-of-stack</a:t>
            </a:r>
          </a:p>
          <a:p>
            <a:r>
              <a:rPr lang="en-US" sz="1500" dirty="0"/>
              <a:t>    BIPUSH 0x21 // !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top-of-stack</a:t>
            </a:r>
          </a:p>
          <a:p>
            <a:r>
              <a:rPr lang="en-US" sz="1500" dirty="0"/>
              <a:t>    </a:t>
            </a:r>
            <a:r>
              <a:rPr lang="en-US" sz="1500" b="1" dirty="0"/>
              <a:t>IINC</a:t>
            </a:r>
            <a:r>
              <a:rPr lang="en-US" sz="1500" dirty="0"/>
              <a:t> i 1</a:t>
            </a:r>
          </a:p>
          <a:p>
            <a:r>
              <a:rPr lang="en-US" sz="1500" dirty="0"/>
              <a:t>    BIPUSH 0x0A //</a:t>
            </a:r>
          </a:p>
          <a:p>
            <a:r>
              <a:rPr lang="en-US" sz="1500" dirty="0"/>
              <a:t>    OUT         // </a:t>
            </a:r>
            <a:r>
              <a:rPr lang="en-US" sz="1500" dirty="0" err="1"/>
              <a:t>stampa</a:t>
            </a:r>
            <a:r>
              <a:rPr lang="en-US" sz="1500" dirty="0"/>
              <a:t> newline</a:t>
            </a:r>
          </a:p>
          <a:p>
            <a:r>
              <a:rPr lang="en-US" sz="1500" dirty="0"/>
              <a:t>    ILOAD i</a:t>
            </a:r>
          </a:p>
          <a:p>
            <a:r>
              <a:rPr lang="en-US" sz="1500" dirty="0"/>
              <a:t>    BIPUSH 10</a:t>
            </a:r>
          </a:p>
          <a:p>
            <a:r>
              <a:rPr lang="en-US" sz="1500" dirty="0"/>
              <a:t>    </a:t>
            </a:r>
            <a:r>
              <a:rPr lang="en-US" sz="1500" b="1" dirty="0"/>
              <a:t>ISUB</a:t>
            </a:r>
          </a:p>
          <a:p>
            <a:r>
              <a:rPr lang="en-US" sz="1500" dirty="0"/>
              <a:t>    </a:t>
            </a:r>
            <a:r>
              <a:rPr lang="en-US" sz="1500" b="1" dirty="0"/>
              <a:t>IFLT</a:t>
            </a:r>
            <a:r>
              <a:rPr lang="en-US" sz="1500" dirty="0"/>
              <a:t> </a:t>
            </a:r>
            <a:r>
              <a:rPr lang="en-US" sz="1500" dirty="0" err="1"/>
              <a:t>ciclo</a:t>
            </a:r>
            <a:r>
              <a:rPr lang="en-US" sz="1500" dirty="0"/>
              <a:t>  // while (i &lt; 10) (</a:t>
            </a:r>
            <a:r>
              <a:rPr lang="en-US" sz="1500" dirty="0" err="1"/>
              <a:t>ripeti</a:t>
            </a:r>
            <a:r>
              <a:rPr lang="en-US" sz="1500" dirty="0"/>
              <a:t> per 10 volte)</a:t>
            </a:r>
          </a:p>
          <a:p>
            <a:r>
              <a:rPr lang="en-US" sz="1500" dirty="0"/>
              <a:t>    HALT</a:t>
            </a:r>
          </a:p>
          <a:p>
            <a:r>
              <a:rPr lang="en-US" sz="1500" dirty="0"/>
              <a:t>.</a:t>
            </a:r>
            <a:r>
              <a:rPr lang="en-US" sz="1500" b="1" dirty="0"/>
              <a:t>end-main</a:t>
            </a:r>
          </a:p>
        </p:txBody>
      </p:sp>
    </p:spTree>
    <p:extLst>
      <p:ext uri="{BB962C8B-B14F-4D97-AF65-F5344CB8AC3E}">
        <p14:creationId xmlns:p14="http://schemas.microsoft.com/office/powerpoint/2010/main" val="35540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Problemi</a:t>
            </a:r>
            <a:r>
              <a:rPr lang="en-US" dirty="0" smtClean="0"/>
              <a:t> con </a:t>
            </a:r>
            <a:r>
              <a:rPr lang="en-US" dirty="0" err="1" smtClean="0"/>
              <a:t>l’emulatore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b="1" i="1" dirty="0"/>
              <a:t>usando la JVM giusta (necessaria per eseguire</a:t>
            </a:r>
          </a:p>
          <a:p>
            <a:pPr marL="0" indent="0">
              <a:buNone/>
            </a:pPr>
            <a:r>
              <a:rPr lang="en-US" b="1" i="1" dirty="0"/>
              <a:t>mic1sim.jar) </a:t>
            </a:r>
            <a:r>
              <a:rPr lang="en-US" b="1" i="1" dirty="0" err="1"/>
              <a:t>usate</a:t>
            </a:r>
            <a:r>
              <a:rPr lang="en-US" b="1" i="1" dirty="0"/>
              <a:t> </a:t>
            </a:r>
            <a:r>
              <a:rPr lang="en-US" b="1" i="1" dirty="0" err="1"/>
              <a:t>il</a:t>
            </a:r>
            <a:r>
              <a:rPr lang="en-US" b="1" i="1" dirty="0"/>
              <a:t> </a:t>
            </a:r>
            <a:r>
              <a:rPr lang="en-US" b="1" i="1" dirty="0" err="1"/>
              <a:t>comando</a:t>
            </a:r>
            <a:endParaRPr lang="en-US" b="1" i="1" dirty="0"/>
          </a:p>
          <a:p>
            <a:pPr marL="0" indent="0">
              <a:buNone/>
            </a:pPr>
            <a:r>
              <a:rPr lang="en-US" b="1" dirty="0"/>
              <a:t>which </a:t>
            </a: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en-US" b="1" i="1" dirty="0" err="1"/>
              <a:t>il</a:t>
            </a:r>
            <a:r>
              <a:rPr lang="en-US" b="1" i="1" dirty="0"/>
              <a:t> </a:t>
            </a:r>
            <a:r>
              <a:rPr lang="en-US" b="1" i="1" dirty="0" err="1"/>
              <a:t>risultato</a:t>
            </a:r>
            <a:r>
              <a:rPr lang="en-US" b="1" i="1" dirty="0"/>
              <a:t> </a:t>
            </a:r>
            <a:r>
              <a:rPr lang="en-US" b="1" i="1" dirty="0" err="1"/>
              <a:t>dev’essere</a:t>
            </a:r>
            <a:r>
              <a:rPr lang="en-US" b="1" i="1" dirty="0"/>
              <a:t>:</a:t>
            </a:r>
          </a:p>
          <a:p>
            <a:pPr marL="0" indent="0">
              <a:buNone/>
            </a:pPr>
            <a:r>
              <a:rPr lang="en-US" dirty="0"/>
              <a:t>/opt/java/bin/java</a:t>
            </a:r>
          </a:p>
          <a:p>
            <a:pPr marL="0" indent="0">
              <a:buNone/>
            </a:pPr>
            <a:r>
              <a:rPr lang="it-IT" b="1" i="1" dirty="0"/>
              <a:t>Se è diverso (es. /</a:t>
            </a:r>
            <a:r>
              <a:rPr lang="it-IT" b="1" i="1" dirty="0" err="1"/>
              <a:t>usr</a:t>
            </a:r>
            <a:r>
              <a:rPr lang="it-IT" b="1" i="1" dirty="0"/>
              <a:t>/bin/java) dovete modificare il file .</a:t>
            </a:r>
            <a:r>
              <a:rPr lang="it-IT" b="1" i="1" dirty="0" err="1"/>
              <a:t>bashrc</a:t>
            </a:r>
            <a:r>
              <a:rPr lang="it-IT" b="1" i="1" dirty="0"/>
              <a:t> (che</a:t>
            </a:r>
          </a:p>
          <a:p>
            <a:pPr marL="0" indent="0">
              <a:buNone/>
            </a:pPr>
            <a:r>
              <a:rPr lang="it-IT" b="1" i="1" dirty="0"/>
              <a:t>si trova nella vostra home directory) aggiungendo quanto segue (e</a:t>
            </a:r>
          </a:p>
          <a:p>
            <a:pPr marL="0" indent="0">
              <a:buNone/>
            </a:pPr>
            <a:r>
              <a:rPr lang="it-IT" b="1" i="1" dirty="0"/>
              <a:t>poi chiudere e riaprire il terminale)</a:t>
            </a:r>
          </a:p>
          <a:p>
            <a:pPr marL="0" indent="0">
              <a:buNone/>
            </a:pPr>
            <a:r>
              <a:rPr lang="en-US" dirty="0"/>
              <a:t>export JAVA_HOME=/opt/java</a:t>
            </a:r>
          </a:p>
          <a:p>
            <a:pPr marL="0" indent="0">
              <a:buNone/>
            </a:pPr>
            <a:r>
              <a:rPr lang="en-US" dirty="0"/>
              <a:t>export JRE_HOME=/opt/java/</a:t>
            </a:r>
            <a:r>
              <a:rPr lang="en-US" dirty="0" err="1"/>
              <a:t>jre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PATH=$JAVA_HOME/bin:$PATH</a:t>
            </a:r>
          </a:p>
          <a:p>
            <a:pPr marL="0" indent="0">
              <a:buNone/>
            </a:pPr>
            <a:r>
              <a:rPr lang="it-IT" dirty="0"/>
              <a:t>(oppure se nel file c’è già un PATH=XXXXX aggiungete</a:t>
            </a:r>
          </a:p>
          <a:p>
            <a:pPr marL="0" indent="0">
              <a:buNone/>
            </a:pPr>
            <a:r>
              <a:rPr lang="en-US" dirty="0"/>
              <a:t>“$JAVA_HOME/bin:” prima di XXXXX)</a:t>
            </a:r>
          </a:p>
          <a:p>
            <a:pPr marL="0" indent="0">
              <a:buNone/>
            </a:pPr>
            <a:r>
              <a:rPr lang="it-IT" dirty="0"/>
              <a:t>Tutte queste informazioni si possono trovare anche in:</a:t>
            </a:r>
          </a:p>
          <a:p>
            <a:pPr marL="0" indent="0">
              <a:buNone/>
            </a:pPr>
            <a:r>
              <a:rPr lang="en-US" dirty="0"/>
              <a:t>http://master.edu-al.unipmn.it/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77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Simulatore</a:t>
            </a:r>
            <a:r>
              <a:rPr lang="en-US" dirty="0" smtClean="0"/>
              <a:t>: </a:t>
            </a:r>
            <a:r>
              <a:rPr lang="en-US" dirty="0" err="1" smtClean="0"/>
              <a:t>applicazione</a:t>
            </a:r>
            <a:r>
              <a:rPr lang="en-US" dirty="0" smtClean="0"/>
              <a:t> JAVA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Emula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r>
              <a:rPr lang="en-US" dirty="0" smtClean="0"/>
              <a:t> del </a:t>
            </a:r>
            <a:r>
              <a:rPr lang="en-US" dirty="0" err="1" smtClean="0"/>
              <a:t>processore</a:t>
            </a:r>
            <a:r>
              <a:rPr lang="en-US" dirty="0" smtClean="0"/>
              <a:t> MIC1</a:t>
            </a:r>
          </a:p>
          <a:p>
            <a:r>
              <a:rPr lang="en-US" dirty="0" err="1" smtClean="0"/>
              <a:t>Osserveremo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accade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eseguono</a:t>
            </a:r>
            <a:r>
              <a:rPr lang="en-US" dirty="0" smtClean="0"/>
              <a:t> </a:t>
            </a:r>
            <a:r>
              <a:rPr lang="en-US" dirty="0" err="1" smtClean="0"/>
              <a:t>programmi</a:t>
            </a:r>
            <a:r>
              <a:rPr lang="en-US" dirty="0" smtClean="0"/>
              <a:t> IJVM</a:t>
            </a:r>
          </a:p>
          <a:p>
            <a:endParaRPr lang="en-US" dirty="0"/>
          </a:p>
          <a:p>
            <a:r>
              <a:rPr lang="en-US" dirty="0" smtClean="0"/>
              <a:t>MIC1 e’ un </a:t>
            </a:r>
            <a:r>
              <a:rPr lang="en-US" dirty="0" err="1" smtClean="0"/>
              <a:t>processore</a:t>
            </a:r>
            <a:r>
              <a:rPr lang="en-US" dirty="0" smtClean="0"/>
              <a:t> </a:t>
            </a:r>
            <a:r>
              <a:rPr lang="en-US" dirty="0" err="1" smtClean="0"/>
              <a:t>microprogrammato</a:t>
            </a:r>
            <a:r>
              <a:rPr lang="en-US" dirty="0" smtClean="0"/>
              <a:t>!!!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l’eseciuzione</a:t>
            </a:r>
            <a:r>
              <a:rPr lang="en-US" dirty="0" smtClean="0"/>
              <a:t> </a:t>
            </a:r>
            <a:r>
              <a:rPr lang="en-US" dirty="0" err="1" smtClean="0"/>
              <a:t>avviene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microinterprete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esegue</a:t>
            </a:r>
            <a:r>
              <a:rPr lang="en-US" dirty="0" smtClean="0"/>
              <a:t> </a:t>
            </a:r>
            <a:r>
              <a:rPr lang="en-US" dirty="0" err="1" smtClean="0"/>
              <a:t>continuamente</a:t>
            </a:r>
            <a:r>
              <a:rPr lang="en-US" dirty="0" smtClean="0"/>
              <a:t> </a:t>
            </a:r>
            <a:r>
              <a:rPr lang="en-US" dirty="0" err="1" smtClean="0"/>
              <a:t>prelievo</a:t>
            </a:r>
            <a:r>
              <a:rPr lang="en-US" dirty="0" smtClean="0"/>
              <a:t> </a:t>
            </a:r>
            <a:r>
              <a:rPr lang="en-US" dirty="0" err="1" smtClean="0"/>
              <a:t>decodifica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esecuzione</a:t>
            </a:r>
            <a:r>
              <a:rPr lang="en-US" dirty="0" smtClean="0"/>
              <a:t> di </a:t>
            </a:r>
            <a:r>
              <a:rPr lang="en-US" dirty="0" err="1" smtClean="0"/>
              <a:t>programmi</a:t>
            </a:r>
            <a:r>
              <a:rPr lang="en-US" dirty="0" smtClean="0"/>
              <a:t> IJVM)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38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.JAS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file con </a:t>
            </a:r>
            <a:r>
              <a:rPr lang="en-US" dirty="0" err="1" smtClean="0"/>
              <a:t>estenzione</a:t>
            </a:r>
            <a:r>
              <a:rPr lang="en-US" dirty="0" smtClean="0"/>
              <a:t> .</a:t>
            </a:r>
            <a:r>
              <a:rPr lang="en-US" b="1" dirty="0" err="1" smtClean="0"/>
              <a:t>jas</a:t>
            </a:r>
            <a:r>
              <a:rPr lang="en-US" dirty="0" smtClean="0"/>
              <a:t> </a:t>
            </a:r>
            <a:r>
              <a:rPr lang="en-US" dirty="0" err="1" smtClean="0"/>
              <a:t>vanno</a:t>
            </a:r>
            <a:r>
              <a:rPr lang="en-US" dirty="0" smtClean="0"/>
              <a:t> </a:t>
            </a:r>
            <a:r>
              <a:rPr lang="en-US" dirty="0" err="1" smtClean="0"/>
              <a:t>compilati</a:t>
            </a:r>
            <a:r>
              <a:rPr lang="en-US" dirty="0" smtClean="0"/>
              <a:t> </a:t>
            </a:r>
            <a:r>
              <a:rPr lang="en-US" dirty="0" err="1" smtClean="0"/>
              <a:t>prioma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eseguiti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2" y="3530660"/>
            <a:ext cx="6477000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05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Simulatore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35" y="1984974"/>
            <a:ext cx="75819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tangolo 4"/>
          <p:cNvSpPr/>
          <p:nvPr/>
        </p:nvSpPr>
        <p:spPr>
          <a:xfrm>
            <a:off x="841435" y="2562045"/>
            <a:ext cx="1927644" cy="3243532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/>
          <p:cNvSpPr/>
          <p:nvPr/>
        </p:nvSpPr>
        <p:spPr>
          <a:xfrm>
            <a:off x="2831261" y="2562045"/>
            <a:ext cx="5674384" cy="1470804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556763" y="140259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MENU</a:t>
            </a:r>
            <a:endParaRPr lang="en-US" b="1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1069675" y="1772652"/>
            <a:ext cx="43133" cy="61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1174837" y="1754673"/>
            <a:ext cx="2439631" cy="548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5076861" y="1844297"/>
            <a:ext cx="2455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Area MICROISTRUZIONI</a:t>
            </a:r>
            <a:endParaRPr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3564320" y="4558743"/>
            <a:ext cx="1821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Stampa</a:t>
            </a:r>
            <a:r>
              <a:rPr lang="en-US" b="1" dirty="0" smtClean="0"/>
              <a:t> </a:t>
            </a:r>
            <a:r>
              <a:rPr lang="en-US" b="1" dirty="0" err="1" smtClean="0"/>
              <a:t>caratteri</a:t>
            </a: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0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BARRA MENU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File: </a:t>
            </a:r>
            <a:r>
              <a:rPr lang="en-US" dirty="0" err="1" smtClean="0"/>
              <a:t>caricare</a:t>
            </a:r>
            <a:r>
              <a:rPr lang="en-US" dirty="0" smtClean="0"/>
              <a:t> </a:t>
            </a:r>
            <a:r>
              <a:rPr lang="en-US" dirty="0" err="1" smtClean="0"/>
              <a:t>programmi</a:t>
            </a:r>
            <a:r>
              <a:rPr lang="en-US" dirty="0" smtClean="0"/>
              <a:t> in </a:t>
            </a:r>
            <a:r>
              <a:rPr lang="en-US" dirty="0" err="1" smtClean="0"/>
              <a:t>memoria</a:t>
            </a:r>
            <a:endParaRPr lang="en-US" dirty="0" smtClean="0"/>
          </a:p>
          <a:p>
            <a:r>
              <a:rPr lang="en-US" dirty="0" smtClean="0"/>
              <a:t>Windows: </a:t>
            </a:r>
            <a:r>
              <a:rPr lang="en-US" dirty="0" err="1" smtClean="0"/>
              <a:t>Consente</a:t>
            </a:r>
            <a:r>
              <a:rPr lang="en-US" dirty="0" smtClean="0"/>
              <a:t> di </a:t>
            </a:r>
            <a:r>
              <a:rPr lang="en-US" dirty="0" err="1" smtClean="0"/>
              <a:t>esaminare</a:t>
            </a:r>
            <a:r>
              <a:rPr lang="en-US" dirty="0" smtClean="0"/>
              <a:t> la </a:t>
            </a:r>
            <a:r>
              <a:rPr lang="en-US" dirty="0" err="1" smtClean="0"/>
              <a:t>mamoria</a:t>
            </a:r>
            <a:r>
              <a:rPr lang="en-US" dirty="0" smtClean="0"/>
              <a:t>, control store e method area </a:t>
            </a:r>
            <a:r>
              <a:rPr lang="en-US" dirty="0" err="1" smtClean="0"/>
              <a:t>nonche</a:t>
            </a:r>
            <a:r>
              <a:rPr lang="en-US" dirty="0" smtClean="0"/>
              <a:t>’ di </a:t>
            </a:r>
            <a:r>
              <a:rPr lang="en-US" dirty="0" err="1" smtClean="0"/>
              <a:t>attivare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</a:t>
            </a:r>
          </a:p>
          <a:p>
            <a:r>
              <a:rPr lang="en-US" dirty="0" err="1" smtClean="0"/>
              <a:t>Breackpoint:inserirre</a:t>
            </a:r>
            <a:r>
              <a:rPr lang="en-US" dirty="0" smtClean="0"/>
              <a:t> </a:t>
            </a:r>
            <a:r>
              <a:rPr lang="en-US" dirty="0" err="1" smtClean="0"/>
              <a:t>puntio</a:t>
            </a:r>
            <a:r>
              <a:rPr lang="en-US" dirty="0" smtClean="0"/>
              <a:t> per </a:t>
            </a:r>
            <a:r>
              <a:rPr lang="en-US" dirty="0" err="1" smtClean="0"/>
              <a:t>stoppare</a:t>
            </a:r>
            <a:r>
              <a:rPr lang="en-US" dirty="0" smtClean="0"/>
              <a:t> </a:t>
            </a:r>
            <a:r>
              <a:rPr lang="en-US" dirty="0" err="1" smtClean="0"/>
              <a:t>l’esecuzione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in cui </a:t>
            </a:r>
            <a:r>
              <a:rPr lang="en-US" dirty="0" err="1" smtClean="0"/>
              <a:t>guardare</a:t>
            </a:r>
            <a:r>
              <a:rPr lang="en-US" dirty="0" smtClean="0"/>
              <a:t> I </a:t>
            </a:r>
            <a:r>
              <a:rPr lang="en-US" dirty="0" err="1" smtClean="0"/>
              <a:t>regisatri</a:t>
            </a:r>
            <a:endParaRPr lang="en-US" dirty="0" smtClean="0"/>
          </a:p>
          <a:p>
            <a:r>
              <a:rPr lang="en-US" dirty="0" smtClean="0"/>
              <a:t>Compiler per </a:t>
            </a:r>
            <a:r>
              <a:rPr lang="en-US" dirty="0" err="1" smtClean="0"/>
              <a:t>compilare</a:t>
            </a:r>
            <a:r>
              <a:rPr lang="en-US" dirty="0" smtClean="0"/>
              <a:t> in </a:t>
            </a:r>
            <a:r>
              <a:rPr lang="en-US" dirty="0" err="1" smtClean="0"/>
              <a:t>binario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Compilare e caricare un programma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55" y="1680154"/>
            <a:ext cx="6312672" cy="442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3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Scrivere</a:t>
            </a:r>
            <a:r>
              <a:rPr lang="en-US" dirty="0" smtClean="0"/>
              <a:t> un </a:t>
            </a:r>
            <a:r>
              <a:rPr lang="en-US" dirty="0" err="1" smtClean="0"/>
              <a:t>programma</a:t>
            </a:r>
            <a:r>
              <a:rPr lang="en-US" dirty="0" smtClean="0"/>
              <a:t> IJVM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scambi</a:t>
            </a:r>
            <a:r>
              <a:rPr lang="en-US" dirty="0" smtClean="0"/>
              <a:t> 2 </a:t>
            </a:r>
            <a:r>
              <a:rPr lang="en-US" dirty="0" err="1" smtClean="0"/>
              <a:t>valori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Valori</a:t>
            </a:r>
            <a:r>
              <a:rPr lang="en-US" dirty="0" smtClean="0"/>
              <a:t> x= 1; y = 2</a:t>
            </a:r>
          </a:p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9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763</Words>
  <Application>Microsoft Office PowerPoint</Application>
  <PresentationFormat>Presentazione su schermo (4:3)</PresentationFormat>
  <Paragraphs>154</Paragraphs>
  <Slides>20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CORSO DI ARCHITETTURA DEGLI ELABORATORI II A.A. 2019-2020</vt:lpstr>
      <vt:lpstr>INTRODUZIONE ALL’USO DELL’EMULATORE DI MIC1</vt:lpstr>
      <vt:lpstr>Problemi con l’emulatore??</vt:lpstr>
      <vt:lpstr>Graphical User Interface</vt:lpstr>
      <vt:lpstr>.JAS</vt:lpstr>
      <vt:lpstr>Il Simulatore</vt:lpstr>
      <vt:lpstr>BARRA MENU</vt:lpstr>
      <vt:lpstr>Compilare e caricare un programma</vt:lpstr>
      <vt:lpstr>Esercizio 1</vt:lpstr>
      <vt:lpstr>Soluzione</vt:lpstr>
      <vt:lpstr>Carichiamo e compiliamo il codice</vt:lpstr>
      <vt:lpstr>Potete vederne l’esecuzione</vt:lpstr>
      <vt:lpstr>Esercizio 2</vt:lpstr>
      <vt:lpstr>Soluzione</vt:lpstr>
      <vt:lpstr>Cosa stiamo vedendo?</vt:lpstr>
      <vt:lpstr>Control Store</vt:lpstr>
      <vt:lpstr>Vediamo la contant Pool iniziale</vt:lpstr>
      <vt:lpstr>ES2 bis Scasmbia XY </vt:lpstr>
      <vt:lpstr>ES 3</vt:lpstr>
      <vt:lpstr>Soluzione</vt:lpstr>
    </vt:vector>
  </TitlesOfParts>
  <Company>roberta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roberta dri</dc:creator>
  <cp:lastModifiedBy>AlienwareSLY</cp:lastModifiedBy>
  <cp:revision>134</cp:revision>
  <dcterms:created xsi:type="dcterms:W3CDTF">2012-10-05T07:46:48Z</dcterms:created>
  <dcterms:modified xsi:type="dcterms:W3CDTF">2020-03-25T15:25:58Z</dcterms:modified>
</cp:coreProperties>
</file>