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679" autoAdjust="0"/>
  </p:normalViewPr>
  <p:slideViewPr>
    <p:cSldViewPr snapToGrid="0" snapToObjects="1"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AF4EA-2E57-834F-882E-E0B2855B5051}" type="datetime1">
              <a:rPr lang="it-IT" smtClean="0"/>
              <a:t>05/04/2020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titolo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88C5D-850D-9E42-8DA9-008D8E1773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1615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8A6EB-828A-CA4D-AC94-01075CD55304}" type="datetime1">
              <a:rPr lang="it-IT" smtClean="0"/>
              <a:t>05/04/2020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titolo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BC49-6158-9E47-98E6-BC0942A777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7971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2014/2015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817581"/>
            <a:ext cx="2057400" cy="5308582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817581"/>
            <a:ext cx="6019800" cy="5308582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9652"/>
            <a:ext cx="8229600" cy="1143000"/>
          </a:xfrm>
        </p:spPr>
        <p:txBody>
          <a:bodyPr/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55214"/>
            <a:ext cx="8229600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485446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2014/2015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485446"/>
            <a:ext cx="28956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485446"/>
            <a:ext cx="2133600" cy="365125"/>
          </a:xfrm>
        </p:spPr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6103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36851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76103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36851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843211"/>
            <a:ext cx="3008313" cy="1075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843212"/>
            <a:ext cx="5111750" cy="541774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2005262"/>
            <a:ext cx="3008313" cy="42556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2014/2015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967566"/>
            <a:ext cx="5486400" cy="5503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882127"/>
            <a:ext cx="5486400" cy="39960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541176"/>
            <a:ext cx="5486400" cy="781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2014/2015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6619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901424"/>
            <a:ext cx="8229600" cy="435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CORSO DI ARCHITETTURA DEGLI ELABORATORI II</a:t>
            </a:r>
            <a:br>
              <a:rPr lang="en-GB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A.A. </a:t>
            </a:r>
            <a:r>
              <a:rPr lang="en-GB" b="1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2019-2020</a:t>
            </a:r>
            <a:endParaRPr lang="en-GB" b="1" kern="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Docente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Silvestro</a:t>
            </a:r>
            <a:r>
              <a:rPr lang="en-US" dirty="0" smtClean="0"/>
              <a:t> Roberto </a:t>
            </a:r>
            <a:r>
              <a:rPr lang="en-US" dirty="0" err="1" smtClean="0"/>
              <a:t>Poccia</a:t>
            </a:r>
            <a:endParaRPr lang="en-US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21"/>
    </mc:Choice>
    <mc:Fallback xmlns="">
      <p:transition spd="slow" advTm="31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Modificate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in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inserite</a:t>
            </a:r>
            <a:r>
              <a:rPr lang="en-US" dirty="0" smtClean="0"/>
              <a:t> un </a:t>
            </a:r>
            <a:r>
              <a:rPr lang="en-US" dirty="0" err="1" smtClean="0"/>
              <a:t>carattere</a:t>
            </a:r>
            <a:r>
              <a:rPr lang="en-US" dirty="0" smtClean="0"/>
              <a:t> di </a:t>
            </a:r>
            <a:r>
              <a:rPr lang="en-US" dirty="0" err="1" smtClean="0"/>
              <a:t>vostra</a:t>
            </a:r>
            <a:r>
              <a:rPr lang="en-US" dirty="0" smtClean="0"/>
              <a:t> </a:t>
            </a:r>
            <a:r>
              <a:rPr lang="en-US" dirty="0" err="1" smtClean="0"/>
              <a:t>scelta</a:t>
            </a:r>
            <a:r>
              <a:rPr lang="en-US" dirty="0" smtClean="0"/>
              <a:t> termini.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5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67419" y="1119896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.constant</a:t>
            </a:r>
          </a:p>
          <a:p>
            <a:r>
              <a:rPr lang="en-US" sz="1400" dirty="0"/>
              <a:t>ASCIIZERO 0x30</a:t>
            </a:r>
          </a:p>
          <a:p>
            <a:r>
              <a:rPr lang="en-US" sz="1400" dirty="0"/>
              <a:t>ASCIIUNO  0x31</a:t>
            </a:r>
          </a:p>
          <a:p>
            <a:r>
              <a:rPr lang="en-US" sz="1400" dirty="0"/>
              <a:t>OBJREF    </a:t>
            </a:r>
            <a:r>
              <a:rPr lang="en-US" sz="1400" dirty="0" smtClean="0"/>
              <a:t>0x40</a:t>
            </a:r>
          </a:p>
          <a:p>
            <a:r>
              <a:rPr lang="en-US" sz="1400" dirty="0" smtClean="0"/>
              <a:t>Enter 0x0A</a:t>
            </a:r>
            <a:endParaRPr lang="en-US" sz="1400" dirty="0"/>
          </a:p>
          <a:p>
            <a:r>
              <a:rPr lang="en-US" sz="1400" dirty="0"/>
              <a:t>.end-constant</a:t>
            </a:r>
          </a:p>
          <a:p>
            <a:endParaRPr lang="en-US" sz="1400" dirty="0"/>
          </a:p>
          <a:p>
            <a:r>
              <a:rPr lang="en-US" sz="1400" dirty="0"/>
              <a:t>.main</a:t>
            </a:r>
          </a:p>
          <a:p>
            <a:r>
              <a:rPr lang="en-US" sz="1400" dirty="0"/>
              <a:t>BIPUSH 0</a:t>
            </a:r>
          </a:p>
          <a:p>
            <a:r>
              <a:rPr lang="en-US" sz="1400" dirty="0" err="1"/>
              <a:t>leggicarattere</a:t>
            </a:r>
            <a:r>
              <a:rPr lang="en-US" sz="1400" dirty="0"/>
              <a:t>:</a:t>
            </a:r>
          </a:p>
          <a:p>
            <a:r>
              <a:rPr lang="en-US" sz="1400" dirty="0"/>
              <a:t>	IN</a:t>
            </a:r>
          </a:p>
          <a:p>
            <a:r>
              <a:rPr lang="en-US" sz="1400" dirty="0"/>
              <a:t>	DUP</a:t>
            </a:r>
          </a:p>
          <a:p>
            <a:r>
              <a:rPr lang="en-US" sz="1400" dirty="0"/>
              <a:t>	IFEQ </a:t>
            </a:r>
            <a:r>
              <a:rPr lang="en-US" sz="1400" dirty="0" err="1"/>
              <a:t>nulla</a:t>
            </a:r>
            <a:endParaRPr lang="en-US" sz="1400" dirty="0"/>
          </a:p>
          <a:p>
            <a:r>
              <a:rPr lang="en-US" sz="1400" dirty="0"/>
              <a:t>	DUP</a:t>
            </a:r>
          </a:p>
          <a:p>
            <a:r>
              <a:rPr lang="en-US" sz="1400" dirty="0"/>
              <a:t>	LDC_W Enter </a:t>
            </a:r>
            <a:r>
              <a:rPr lang="en-US" sz="1400" dirty="0" smtClean="0"/>
              <a:t>// </a:t>
            </a:r>
            <a:r>
              <a:rPr lang="en-US" sz="1400" dirty="0" err="1"/>
              <a:t>controlla</a:t>
            </a:r>
            <a:r>
              <a:rPr lang="en-US" sz="1400" dirty="0"/>
              <a:t> se </a:t>
            </a:r>
            <a:r>
              <a:rPr lang="en-US" sz="1400" dirty="0" err="1"/>
              <a:t>il</a:t>
            </a:r>
            <a:r>
              <a:rPr lang="en-US" sz="1400" dirty="0"/>
              <a:t> </a:t>
            </a:r>
            <a:r>
              <a:rPr lang="en-US" sz="1400" dirty="0" err="1"/>
              <a:t>carattere</a:t>
            </a:r>
            <a:r>
              <a:rPr lang="en-US" sz="1400" dirty="0"/>
              <a:t> è == 0x30 (</a:t>
            </a:r>
            <a:r>
              <a:rPr lang="en-US" sz="1400" dirty="0" err="1"/>
              <a:t>codice</a:t>
            </a:r>
            <a:r>
              <a:rPr lang="en-US" sz="1400" dirty="0"/>
              <a:t> ASCII di '0')</a:t>
            </a:r>
          </a:p>
          <a:p>
            <a:r>
              <a:rPr lang="en-US" sz="1400" dirty="0"/>
              <a:t>	IF_ICMPEQ fine  // se è </a:t>
            </a:r>
            <a:r>
              <a:rPr lang="en-US" sz="1400" dirty="0" err="1"/>
              <a:t>stato</a:t>
            </a:r>
            <a:r>
              <a:rPr lang="en-US" sz="1400" dirty="0"/>
              <a:t> </a:t>
            </a:r>
            <a:r>
              <a:rPr lang="en-US" sz="1400" dirty="0" err="1"/>
              <a:t>inserito</a:t>
            </a:r>
            <a:r>
              <a:rPr lang="en-US" sz="1400" dirty="0"/>
              <a:t> '0' lo </a:t>
            </a:r>
            <a:r>
              <a:rPr lang="en-US" sz="1400" dirty="0" err="1"/>
              <a:t>restituisce</a:t>
            </a:r>
            <a:r>
              <a:rPr lang="en-US" sz="1400" dirty="0"/>
              <a:t> al </a:t>
            </a:r>
            <a:r>
              <a:rPr lang="en-US" sz="1400" dirty="0" err="1"/>
              <a:t>chiamante</a:t>
            </a:r>
            <a:endParaRPr lang="en-US" sz="1400" dirty="0"/>
          </a:p>
          <a:p>
            <a:r>
              <a:rPr lang="en-US" sz="1400" dirty="0"/>
              <a:t>	OUT</a:t>
            </a:r>
          </a:p>
          <a:p>
            <a:r>
              <a:rPr lang="en-US" sz="1400" dirty="0" err="1"/>
              <a:t>nulla</a:t>
            </a:r>
            <a:r>
              <a:rPr lang="en-US" sz="1400" dirty="0"/>
              <a:t>:  </a:t>
            </a:r>
          </a:p>
          <a:p>
            <a:r>
              <a:rPr lang="en-US" sz="1400" dirty="0"/>
              <a:t>	POP</a:t>
            </a:r>
          </a:p>
          <a:p>
            <a:r>
              <a:rPr lang="en-US" sz="1400" dirty="0"/>
              <a:t>	GOTO </a:t>
            </a:r>
            <a:r>
              <a:rPr lang="en-US" sz="1400" dirty="0" err="1"/>
              <a:t>leggicarattere</a:t>
            </a:r>
            <a:endParaRPr lang="en-US" sz="1400" dirty="0"/>
          </a:p>
          <a:p>
            <a:r>
              <a:rPr lang="en-US" sz="1400" dirty="0"/>
              <a:t>fine:</a:t>
            </a:r>
          </a:p>
          <a:p>
            <a:r>
              <a:rPr lang="en-US" sz="1400" dirty="0"/>
              <a:t>HALT</a:t>
            </a:r>
          </a:p>
          <a:p>
            <a:r>
              <a:rPr lang="en-US" sz="1400" dirty="0"/>
              <a:t>.end-main</a:t>
            </a:r>
          </a:p>
        </p:txBody>
      </p:sp>
    </p:spTree>
    <p:extLst>
      <p:ext uri="{BB962C8B-B14F-4D97-AF65-F5344CB8AC3E}">
        <p14:creationId xmlns:p14="http://schemas.microsoft.com/office/powerpoint/2010/main" val="3893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per casa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 un main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legga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di N </a:t>
            </a:r>
            <a:r>
              <a:rPr lang="en-US" dirty="0" err="1" smtClean="0"/>
              <a:t>caratteri</a:t>
            </a:r>
            <a:r>
              <a:rPr lang="en-US" dirty="0" smtClean="0"/>
              <a:t> (</a:t>
            </a:r>
            <a:r>
              <a:rPr lang="en-US" dirty="0" err="1" smtClean="0"/>
              <a:t>decidete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di N) e ne </a:t>
            </a:r>
            <a:r>
              <a:rPr lang="en-US" dirty="0" err="1" smtClean="0"/>
              <a:t>faccia</a:t>
            </a:r>
            <a:r>
              <a:rPr lang="en-US" dirty="0" smtClean="0"/>
              <a:t> </a:t>
            </a:r>
            <a:r>
              <a:rPr lang="en-US" dirty="0" err="1" smtClean="0"/>
              <a:t>l’echo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console dell’ </a:t>
            </a:r>
            <a:r>
              <a:rPr lang="en-US" dirty="0" err="1" smtClean="0"/>
              <a:t>emulatore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Creiamo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legga</a:t>
            </a:r>
            <a:r>
              <a:rPr lang="en-US" dirty="0" smtClean="0"/>
              <a:t> un solo </a:t>
            </a:r>
            <a:r>
              <a:rPr lang="en-US" dirty="0" err="1" smtClean="0"/>
              <a:t>carattere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getCharacter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il</a:t>
            </a:r>
            <a:r>
              <a:rPr lang="en-US" dirty="0" smtClean="0"/>
              <a:t> main </a:t>
            </a:r>
            <a:r>
              <a:rPr lang="en-US" dirty="0" err="1" smtClean="0"/>
              <a:t>riceve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carattere</a:t>
            </a:r>
            <a:r>
              <a:rPr lang="en-US" dirty="0" smtClean="0"/>
              <a:t> di </a:t>
            </a:r>
            <a:r>
              <a:rPr lang="en-US" dirty="0" err="1" smtClean="0"/>
              <a:t>terminazione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</a:t>
            </a:r>
            <a:r>
              <a:rPr lang="en-US" dirty="0" err="1" smtClean="0"/>
              <a:t>altrimenti</a:t>
            </a:r>
            <a:r>
              <a:rPr lang="en-US" dirty="0" smtClean="0"/>
              <a:t> </a:t>
            </a:r>
            <a:r>
              <a:rPr lang="en-US" dirty="0" err="1" smtClean="0"/>
              <a:t>stampa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carattere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9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262113" y="199688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.method </a:t>
            </a:r>
            <a:r>
              <a:rPr lang="en-US" dirty="0" err="1"/>
              <a:t>getCharacter</a:t>
            </a:r>
            <a:r>
              <a:rPr lang="en-US" dirty="0"/>
              <a:t>()</a:t>
            </a:r>
          </a:p>
          <a:p>
            <a:r>
              <a:rPr lang="en-US" dirty="0" err="1"/>
              <a:t>leggicarattere</a:t>
            </a:r>
            <a:r>
              <a:rPr lang="en-US" dirty="0"/>
              <a:t>:</a:t>
            </a:r>
          </a:p>
          <a:p>
            <a:r>
              <a:rPr lang="en-US" dirty="0"/>
              <a:t>	IN</a:t>
            </a:r>
          </a:p>
          <a:p>
            <a:r>
              <a:rPr lang="en-US" dirty="0"/>
              <a:t>	DUP</a:t>
            </a:r>
          </a:p>
          <a:p>
            <a:r>
              <a:rPr lang="en-US" dirty="0"/>
              <a:t>	IFEQ </a:t>
            </a:r>
            <a:r>
              <a:rPr lang="en-US" dirty="0" err="1"/>
              <a:t>nulla</a:t>
            </a:r>
            <a:endParaRPr lang="en-US" dirty="0"/>
          </a:p>
          <a:p>
            <a:r>
              <a:rPr lang="en-US" dirty="0"/>
              <a:t>	DUP</a:t>
            </a:r>
          </a:p>
          <a:p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fine</a:t>
            </a:r>
          </a:p>
          <a:p>
            <a:r>
              <a:rPr lang="en-US" dirty="0"/>
              <a:t>	</a:t>
            </a:r>
            <a:r>
              <a:rPr lang="en-US" dirty="0" err="1"/>
              <a:t>nulla</a:t>
            </a:r>
            <a:r>
              <a:rPr lang="en-US" dirty="0"/>
              <a:t>:  </a:t>
            </a:r>
          </a:p>
          <a:p>
            <a:r>
              <a:rPr lang="en-US" dirty="0"/>
              <a:t>	POP</a:t>
            </a:r>
          </a:p>
          <a:p>
            <a:r>
              <a:rPr lang="en-US" dirty="0"/>
              <a:t>	GOTO </a:t>
            </a:r>
            <a:r>
              <a:rPr lang="en-US" dirty="0" err="1"/>
              <a:t>leggicarattere</a:t>
            </a:r>
            <a:endParaRPr lang="en-US" dirty="0"/>
          </a:p>
          <a:p>
            <a:r>
              <a:rPr lang="en-US" dirty="0"/>
              <a:t>fine: </a:t>
            </a:r>
            <a:r>
              <a:rPr lang="en-US" dirty="0" err="1"/>
              <a:t>IREturn</a:t>
            </a:r>
            <a:endParaRPr lang="en-US" dirty="0"/>
          </a:p>
          <a:p>
            <a:r>
              <a:rPr lang="en-US" dirty="0"/>
              <a:t>.end-method</a:t>
            </a:r>
          </a:p>
        </p:txBody>
      </p:sp>
      <p:sp>
        <p:nvSpPr>
          <p:cNvPr id="6" name="Rettangolo 5"/>
          <p:cNvSpPr/>
          <p:nvPr/>
        </p:nvSpPr>
        <p:spPr>
          <a:xfrm>
            <a:off x="370936" y="1437910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.constant</a:t>
            </a:r>
          </a:p>
          <a:p>
            <a:r>
              <a:rPr lang="en-US" sz="1400" dirty="0"/>
              <a:t>ASCIIZERO 0x30</a:t>
            </a:r>
          </a:p>
          <a:p>
            <a:r>
              <a:rPr lang="en-US" sz="1400" dirty="0"/>
              <a:t>ASCIIUNO  0x31</a:t>
            </a:r>
          </a:p>
          <a:p>
            <a:r>
              <a:rPr lang="en-US" sz="1400" dirty="0"/>
              <a:t>OBJREF    0x40</a:t>
            </a:r>
          </a:p>
          <a:p>
            <a:r>
              <a:rPr lang="en-US" sz="1400" dirty="0"/>
              <a:t>INVIO 0x0A // ASCII INVIO</a:t>
            </a:r>
          </a:p>
          <a:p>
            <a:r>
              <a:rPr lang="en-US" sz="1400" dirty="0"/>
              <a:t>.end-constant</a:t>
            </a:r>
          </a:p>
          <a:p>
            <a:endParaRPr lang="en-US" sz="1400" dirty="0"/>
          </a:p>
          <a:p>
            <a:r>
              <a:rPr lang="en-US" sz="1400" dirty="0"/>
              <a:t>.main</a:t>
            </a:r>
          </a:p>
          <a:p>
            <a:r>
              <a:rPr lang="en-US" sz="1400" dirty="0"/>
              <a:t>BIPUSH 0</a:t>
            </a:r>
          </a:p>
          <a:p>
            <a:r>
              <a:rPr lang="en-US" sz="1400" dirty="0" err="1"/>
              <a:t>leggicarattere</a:t>
            </a:r>
            <a:r>
              <a:rPr lang="en-US" sz="1400" dirty="0"/>
              <a:t>:</a:t>
            </a:r>
          </a:p>
          <a:p>
            <a:r>
              <a:rPr lang="en-US" sz="1400" dirty="0"/>
              <a:t>	LDC_W OBJREF</a:t>
            </a:r>
          </a:p>
          <a:p>
            <a:r>
              <a:rPr lang="en-US" sz="1400" dirty="0"/>
              <a:t>    INVOKEVIRTUAL </a:t>
            </a:r>
            <a:r>
              <a:rPr lang="en-US" sz="1400" dirty="0" err="1"/>
              <a:t>getCharacter</a:t>
            </a:r>
            <a:endParaRPr lang="en-US" sz="1400" dirty="0"/>
          </a:p>
          <a:p>
            <a:r>
              <a:rPr lang="en-US" sz="1400" dirty="0"/>
              <a:t>	DUP</a:t>
            </a:r>
          </a:p>
          <a:p>
            <a:r>
              <a:rPr lang="en-US" sz="1400" dirty="0"/>
              <a:t>	LDC_W INVIO // </a:t>
            </a:r>
            <a:r>
              <a:rPr lang="en-US" sz="1400" dirty="0" err="1"/>
              <a:t>controlla</a:t>
            </a:r>
            <a:r>
              <a:rPr lang="en-US" sz="1400" dirty="0"/>
              <a:t> se </a:t>
            </a:r>
            <a:r>
              <a:rPr lang="en-US" sz="1400" dirty="0" err="1"/>
              <a:t>il</a:t>
            </a:r>
            <a:r>
              <a:rPr lang="en-US" sz="1400" dirty="0"/>
              <a:t> </a:t>
            </a:r>
            <a:r>
              <a:rPr lang="en-US" sz="1400" dirty="0" err="1"/>
              <a:t>carattere</a:t>
            </a:r>
            <a:r>
              <a:rPr lang="en-US" sz="1400" dirty="0"/>
              <a:t> è == 0x30 (</a:t>
            </a:r>
            <a:r>
              <a:rPr lang="en-US" sz="1400" dirty="0" err="1"/>
              <a:t>codice</a:t>
            </a:r>
            <a:r>
              <a:rPr lang="en-US" sz="1400" dirty="0"/>
              <a:t> ASCII di '0')</a:t>
            </a:r>
          </a:p>
          <a:p>
            <a:r>
              <a:rPr lang="en-US" sz="1400" dirty="0"/>
              <a:t>	IF_ICMPEQ fine  // se è </a:t>
            </a:r>
            <a:r>
              <a:rPr lang="en-US" sz="1400" dirty="0" err="1"/>
              <a:t>stato</a:t>
            </a:r>
            <a:r>
              <a:rPr lang="en-US" sz="1400" dirty="0"/>
              <a:t> </a:t>
            </a:r>
            <a:r>
              <a:rPr lang="en-US" sz="1400" dirty="0" err="1"/>
              <a:t>premuto</a:t>
            </a:r>
            <a:r>
              <a:rPr lang="en-US" sz="1400" dirty="0"/>
              <a:t> enter</a:t>
            </a:r>
          </a:p>
          <a:p>
            <a:r>
              <a:rPr lang="en-US" sz="1400" dirty="0"/>
              <a:t>	OUT</a:t>
            </a:r>
          </a:p>
          <a:p>
            <a:r>
              <a:rPr lang="en-US" sz="1400" dirty="0" err="1"/>
              <a:t>nulla</a:t>
            </a:r>
            <a:r>
              <a:rPr lang="en-US" sz="1400" dirty="0"/>
              <a:t>:  </a:t>
            </a:r>
          </a:p>
          <a:p>
            <a:r>
              <a:rPr lang="en-US" sz="1400" dirty="0"/>
              <a:t>	POP</a:t>
            </a:r>
          </a:p>
          <a:p>
            <a:r>
              <a:rPr lang="en-US" sz="1400" dirty="0"/>
              <a:t>	GOTO </a:t>
            </a:r>
            <a:r>
              <a:rPr lang="en-US" sz="1400" dirty="0" err="1"/>
              <a:t>leggicarattere</a:t>
            </a:r>
            <a:endParaRPr lang="en-US" sz="1400" dirty="0"/>
          </a:p>
          <a:p>
            <a:r>
              <a:rPr lang="en-US" sz="1400" dirty="0"/>
              <a:t>fine:</a:t>
            </a:r>
          </a:p>
          <a:p>
            <a:r>
              <a:rPr lang="en-US" sz="1400" dirty="0"/>
              <a:t>HALT</a:t>
            </a:r>
          </a:p>
          <a:p>
            <a:r>
              <a:rPr lang="en-US" sz="1400" dirty="0"/>
              <a:t>.end-main</a:t>
            </a:r>
          </a:p>
        </p:txBody>
      </p:sp>
    </p:spTree>
    <p:extLst>
      <p:ext uri="{BB962C8B-B14F-4D97-AF65-F5344CB8AC3E}">
        <p14:creationId xmlns:p14="http://schemas.microsoft.com/office/powerpoint/2010/main" val="30924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Scrivere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 in cui </a:t>
            </a:r>
            <a:r>
              <a:rPr lang="en-US" dirty="0" err="1" smtClean="0"/>
              <a:t>si</a:t>
            </a:r>
            <a:r>
              <a:rPr lang="en-US" dirty="0" smtClean="0"/>
              <a:t> ;</a:t>
            </a:r>
            <a:r>
              <a:rPr lang="en-US" dirty="0" err="1" smtClean="0"/>
              <a:t>passanop</a:t>
            </a:r>
            <a:r>
              <a:rPr lang="en-US" dirty="0" smtClean="0"/>
              <a:t> due </a:t>
            </a:r>
            <a:r>
              <a:rPr lang="en-US" dirty="0" err="1" smtClean="0"/>
              <a:t>valori</a:t>
            </a:r>
            <a:r>
              <a:rPr lang="en-US" dirty="0" smtClean="0"/>
              <a:t> ad un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/>
              <a:t>DIFF_NEG_YN </a:t>
            </a:r>
            <a:endParaRPr lang="en-US" dirty="0" smtClean="0"/>
          </a:p>
          <a:p>
            <a:r>
              <a:rPr lang="en-US" dirty="0" smtClean="0"/>
              <a:t>DIFF_NEG_YN </a:t>
            </a:r>
            <a:r>
              <a:rPr lang="en-US" dirty="0" err="1" smtClean="0"/>
              <a:t>effettua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confronto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I due </a:t>
            </a:r>
            <a:r>
              <a:rPr lang="en-US" dirty="0" err="1" smtClean="0"/>
              <a:t>numeri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2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612476" y="534761"/>
            <a:ext cx="8229600" cy="1143000"/>
          </a:xfrm>
        </p:spPr>
        <p:txBody>
          <a:bodyPr/>
          <a:lstStyle/>
          <a:p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55275" y="2044383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.constant</a:t>
            </a:r>
          </a:p>
          <a:p>
            <a:r>
              <a:rPr lang="en-US" sz="1400" dirty="0"/>
              <a:t>OBJREF 0x40</a:t>
            </a:r>
          </a:p>
          <a:p>
            <a:r>
              <a:rPr lang="en-US" sz="1400" dirty="0"/>
              <a:t>.end-constant</a:t>
            </a:r>
          </a:p>
          <a:p>
            <a:r>
              <a:rPr lang="en-US" sz="1400" dirty="0"/>
              <a:t>.main</a:t>
            </a:r>
          </a:p>
          <a:p>
            <a:r>
              <a:rPr lang="en-US" sz="1400" dirty="0"/>
              <a:t>.</a:t>
            </a:r>
            <a:r>
              <a:rPr lang="en-US" sz="1400" dirty="0" err="1"/>
              <a:t>var</a:t>
            </a:r>
            <a:endParaRPr lang="en-US" sz="1400" dirty="0"/>
          </a:p>
          <a:p>
            <a:r>
              <a:rPr lang="en-US" sz="1400" dirty="0" err="1"/>
              <a:t>risultato</a:t>
            </a:r>
            <a:endParaRPr lang="en-US" sz="1400" dirty="0"/>
          </a:p>
          <a:p>
            <a:r>
              <a:rPr lang="en-US" sz="1400" dirty="0"/>
              <a:t>.end-</a:t>
            </a:r>
            <a:r>
              <a:rPr lang="en-US" sz="1400" dirty="0" err="1"/>
              <a:t>var</a:t>
            </a:r>
            <a:endParaRPr lang="en-US" sz="1400" dirty="0"/>
          </a:p>
          <a:p>
            <a:r>
              <a:rPr lang="en-US" sz="1400" dirty="0"/>
              <a:t>	LDC_W OBJREF // </a:t>
            </a:r>
            <a:r>
              <a:rPr lang="en-US" sz="1400" dirty="0" err="1"/>
              <a:t>prepara</a:t>
            </a:r>
            <a:r>
              <a:rPr lang="en-US" sz="1400" dirty="0"/>
              <a:t> </a:t>
            </a:r>
            <a:r>
              <a:rPr lang="en-US" sz="1400" dirty="0" err="1"/>
              <a:t>parametri</a:t>
            </a:r>
            <a:r>
              <a:rPr lang="en-US" sz="1400" dirty="0"/>
              <a:t> da </a:t>
            </a:r>
            <a:r>
              <a:rPr lang="en-US" sz="1400" dirty="0" err="1"/>
              <a:t>passare</a:t>
            </a:r>
            <a:r>
              <a:rPr lang="en-US" sz="1400" dirty="0"/>
              <a:t> al </a:t>
            </a:r>
            <a:r>
              <a:rPr lang="en-US" sz="1400" dirty="0" err="1"/>
              <a:t>metodo</a:t>
            </a:r>
            <a:r>
              <a:rPr lang="en-US" sz="1400" dirty="0"/>
              <a:t> DIFF_NEG_YN</a:t>
            </a:r>
          </a:p>
          <a:p>
            <a:r>
              <a:rPr lang="en-US" sz="1400" dirty="0"/>
              <a:t>	BIPUSH 10</a:t>
            </a:r>
          </a:p>
          <a:p>
            <a:r>
              <a:rPr lang="en-US" sz="1400" dirty="0"/>
              <a:t>	BIPUSH 15</a:t>
            </a:r>
          </a:p>
          <a:p>
            <a:r>
              <a:rPr lang="en-US" sz="1400" dirty="0"/>
              <a:t>	INVOKEVIRTUAL DIFF_NEG_YN</a:t>
            </a:r>
          </a:p>
          <a:p>
            <a:r>
              <a:rPr lang="en-US" sz="1400" dirty="0"/>
              <a:t>	ISTORE </a:t>
            </a:r>
            <a:r>
              <a:rPr lang="en-US" sz="1400" dirty="0" err="1"/>
              <a:t>risultato</a:t>
            </a:r>
            <a:endParaRPr lang="en-US" sz="1400" dirty="0"/>
          </a:p>
          <a:p>
            <a:r>
              <a:rPr lang="en-US" sz="1400" dirty="0"/>
              <a:t>	HALT</a:t>
            </a:r>
          </a:p>
          <a:p>
            <a:r>
              <a:rPr lang="en-US" sz="1400" dirty="0"/>
              <a:t>.end-main</a:t>
            </a:r>
          </a:p>
          <a:p>
            <a:endParaRPr lang="en-US" sz="1400" dirty="0"/>
          </a:p>
        </p:txBody>
      </p:sp>
      <p:sp>
        <p:nvSpPr>
          <p:cNvPr id="6" name="Rettangolo 5"/>
          <p:cNvSpPr/>
          <p:nvPr/>
        </p:nvSpPr>
        <p:spPr>
          <a:xfrm>
            <a:off x="4727275" y="1039397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.method DIFF_NEG_YN (p1,p2)</a:t>
            </a:r>
          </a:p>
          <a:p>
            <a:r>
              <a:rPr lang="en-US" sz="1400" dirty="0"/>
              <a:t>.</a:t>
            </a:r>
            <a:r>
              <a:rPr lang="en-US" sz="1400" dirty="0" err="1"/>
              <a:t>var</a:t>
            </a:r>
            <a:endParaRPr lang="en-US" sz="1400" dirty="0"/>
          </a:p>
          <a:p>
            <a:r>
              <a:rPr lang="en-US" sz="1400" dirty="0"/>
              <a:t>diff</a:t>
            </a:r>
          </a:p>
          <a:p>
            <a:r>
              <a:rPr lang="en-US" sz="1400" dirty="0"/>
              <a:t>d</a:t>
            </a:r>
          </a:p>
          <a:p>
            <a:r>
              <a:rPr lang="en-US" sz="1400" dirty="0"/>
              <a:t>.end-</a:t>
            </a:r>
            <a:r>
              <a:rPr lang="en-US" sz="1400" dirty="0" err="1"/>
              <a:t>var</a:t>
            </a:r>
            <a:endParaRPr lang="en-US" sz="1400" dirty="0"/>
          </a:p>
          <a:p>
            <a:r>
              <a:rPr lang="en-US" sz="1400" dirty="0"/>
              <a:t>	ILOAD p1 	// </a:t>
            </a:r>
            <a:r>
              <a:rPr lang="en-US" sz="1400" dirty="0" err="1"/>
              <a:t>Inserisce</a:t>
            </a:r>
            <a:r>
              <a:rPr lang="en-US" sz="1400" dirty="0"/>
              <a:t> </a:t>
            </a:r>
            <a:r>
              <a:rPr lang="en-US" sz="1400" dirty="0" err="1"/>
              <a:t>il</a:t>
            </a:r>
            <a:r>
              <a:rPr lang="en-US" sz="1400" dirty="0"/>
              <a:t> primo </a:t>
            </a:r>
            <a:r>
              <a:rPr lang="en-US" sz="1400" dirty="0" err="1"/>
              <a:t>parametro</a:t>
            </a:r>
            <a:r>
              <a:rPr lang="en-US" sz="1400" dirty="0"/>
              <a:t> in </a:t>
            </a:r>
            <a:r>
              <a:rPr lang="en-US" sz="1400" dirty="0" err="1"/>
              <a:t>cima</a:t>
            </a:r>
            <a:r>
              <a:rPr lang="en-US" sz="1400" dirty="0"/>
              <a:t> </a:t>
            </a:r>
            <a:r>
              <a:rPr lang="en-US" sz="1400" dirty="0" err="1"/>
              <a:t>allo</a:t>
            </a:r>
            <a:r>
              <a:rPr lang="en-US" sz="1400" dirty="0"/>
              <a:t> stack</a:t>
            </a:r>
          </a:p>
          <a:p>
            <a:r>
              <a:rPr lang="en-US" sz="1400" dirty="0"/>
              <a:t>	ILOAD p2 	// </a:t>
            </a:r>
            <a:r>
              <a:rPr lang="en-US" sz="1400" dirty="0" err="1"/>
              <a:t>Inserisce</a:t>
            </a:r>
            <a:r>
              <a:rPr lang="en-US" sz="1400" dirty="0"/>
              <a:t> </a:t>
            </a:r>
            <a:r>
              <a:rPr lang="en-US" sz="1400" dirty="0" err="1"/>
              <a:t>il</a:t>
            </a:r>
            <a:r>
              <a:rPr lang="en-US" sz="1400" dirty="0"/>
              <a:t> primo </a:t>
            </a:r>
            <a:r>
              <a:rPr lang="en-US" sz="1400" dirty="0" err="1"/>
              <a:t>parametro</a:t>
            </a:r>
            <a:r>
              <a:rPr lang="en-US" sz="1400" dirty="0"/>
              <a:t> in </a:t>
            </a:r>
            <a:r>
              <a:rPr lang="en-US" sz="1400" dirty="0" err="1"/>
              <a:t>cima</a:t>
            </a:r>
            <a:r>
              <a:rPr lang="en-US" sz="1400" dirty="0"/>
              <a:t> </a:t>
            </a:r>
            <a:r>
              <a:rPr lang="en-US" sz="1400" dirty="0" err="1"/>
              <a:t>allo</a:t>
            </a:r>
            <a:r>
              <a:rPr lang="en-US" sz="1400" dirty="0"/>
              <a:t> stack</a:t>
            </a:r>
          </a:p>
          <a:p>
            <a:r>
              <a:rPr lang="en-US" sz="1400" dirty="0"/>
              <a:t>	ISUB 		// </a:t>
            </a:r>
            <a:r>
              <a:rPr lang="en-US" sz="1400" dirty="0" err="1"/>
              <a:t>Sottrae</a:t>
            </a:r>
            <a:r>
              <a:rPr lang="en-US" sz="1400" dirty="0"/>
              <a:t>: p1-p2 (</a:t>
            </a:r>
            <a:r>
              <a:rPr lang="en-US" sz="1400" dirty="0" err="1"/>
              <a:t>risultato</a:t>
            </a:r>
            <a:r>
              <a:rPr lang="en-US" sz="1400" dirty="0"/>
              <a:t> in </a:t>
            </a:r>
            <a:r>
              <a:rPr lang="en-US" sz="1400" dirty="0" err="1"/>
              <a:t>cima</a:t>
            </a:r>
            <a:r>
              <a:rPr lang="en-US" sz="1400" dirty="0"/>
              <a:t> </a:t>
            </a:r>
            <a:r>
              <a:rPr lang="en-US" sz="1400" dirty="0" err="1"/>
              <a:t>allo</a:t>
            </a:r>
            <a:r>
              <a:rPr lang="en-US" sz="1400" dirty="0"/>
              <a:t> stack)</a:t>
            </a:r>
          </a:p>
          <a:p>
            <a:r>
              <a:rPr lang="en-US" sz="1400" dirty="0"/>
              <a:t>	ISTORE diff 	// </a:t>
            </a:r>
            <a:r>
              <a:rPr lang="en-US" sz="1400" dirty="0" err="1"/>
              <a:t>Memorizza</a:t>
            </a:r>
            <a:r>
              <a:rPr lang="en-US" sz="1400" dirty="0"/>
              <a:t> la </a:t>
            </a:r>
            <a:r>
              <a:rPr lang="en-US" sz="1400" dirty="0" err="1"/>
              <a:t>differenza</a:t>
            </a:r>
            <a:r>
              <a:rPr lang="en-US" sz="1400" dirty="0"/>
              <a:t> in diff</a:t>
            </a:r>
          </a:p>
          <a:p>
            <a:r>
              <a:rPr lang="en-US" sz="1400" dirty="0"/>
              <a:t>	ILOAD diff 	// </a:t>
            </a:r>
            <a:r>
              <a:rPr lang="en-US" sz="1400" dirty="0" err="1"/>
              <a:t>Inserisce</a:t>
            </a:r>
            <a:r>
              <a:rPr lang="en-US" sz="1400" dirty="0"/>
              <a:t> diff in </a:t>
            </a:r>
            <a:r>
              <a:rPr lang="en-US" sz="1400" dirty="0" err="1"/>
              <a:t>cima</a:t>
            </a:r>
            <a:r>
              <a:rPr lang="en-US" sz="1400" dirty="0"/>
              <a:t> </a:t>
            </a:r>
            <a:r>
              <a:rPr lang="en-US" sz="1400" dirty="0" err="1"/>
              <a:t>allo</a:t>
            </a:r>
            <a:r>
              <a:rPr lang="en-US" sz="1400" dirty="0"/>
              <a:t> stack</a:t>
            </a:r>
          </a:p>
          <a:p>
            <a:r>
              <a:rPr lang="en-US" sz="1400" dirty="0"/>
              <a:t>	IFLT </a:t>
            </a:r>
            <a:r>
              <a:rPr lang="en-US" sz="1400" dirty="0" err="1"/>
              <a:t>lt</a:t>
            </a:r>
            <a:r>
              <a:rPr lang="en-US" sz="1400" dirty="0"/>
              <a:t> 	// If diff &lt; 0, </a:t>
            </a:r>
            <a:r>
              <a:rPr lang="en-US" sz="1400" dirty="0" err="1"/>
              <a:t>goto</a:t>
            </a:r>
            <a:r>
              <a:rPr lang="en-US" sz="1400" dirty="0"/>
              <a:t> </a:t>
            </a:r>
            <a:r>
              <a:rPr lang="en-US" sz="1400" dirty="0" err="1"/>
              <a:t>lt</a:t>
            </a:r>
            <a:r>
              <a:rPr lang="en-US" sz="1400" dirty="0"/>
              <a:t> (</a:t>
            </a:r>
            <a:r>
              <a:rPr lang="en-US" sz="1400" dirty="0" err="1"/>
              <a:t>ovvero</a:t>
            </a:r>
            <a:r>
              <a:rPr lang="en-US" sz="1400" dirty="0"/>
              <a:t> se p1&lt;p2 </a:t>
            </a:r>
            <a:r>
              <a:rPr lang="en-US" sz="1400" dirty="0" err="1"/>
              <a:t>goto</a:t>
            </a:r>
            <a:r>
              <a:rPr lang="en-US" sz="1400" dirty="0"/>
              <a:t> </a:t>
            </a:r>
            <a:r>
              <a:rPr lang="en-US" sz="1400" dirty="0" err="1"/>
              <a:t>lt</a:t>
            </a:r>
            <a:r>
              <a:rPr lang="en-US" sz="1400" dirty="0"/>
              <a:t>)</a:t>
            </a:r>
          </a:p>
          <a:p>
            <a:r>
              <a:rPr lang="en-US" sz="1400" dirty="0"/>
              <a:t>	BIPUSH 0x4E 	// else, print "N"</a:t>
            </a:r>
          </a:p>
          <a:p>
            <a:r>
              <a:rPr lang="en-US" sz="1400" dirty="0"/>
              <a:t>	OUT</a:t>
            </a:r>
          </a:p>
          <a:p>
            <a:r>
              <a:rPr lang="en-US" sz="1400" dirty="0"/>
              <a:t>	GOTO return</a:t>
            </a:r>
          </a:p>
          <a:p>
            <a:r>
              <a:rPr lang="en-US" sz="1400" dirty="0" err="1"/>
              <a:t>lt</a:t>
            </a:r>
            <a:r>
              <a:rPr lang="en-US" sz="1400" dirty="0"/>
              <a:t>: 	BIPUSH 0x59 	// (diff &lt; 0)</a:t>
            </a:r>
          </a:p>
          <a:p>
            <a:r>
              <a:rPr lang="en-US" sz="1400" dirty="0"/>
              <a:t>	OUT 		// print "Y"</a:t>
            </a:r>
          </a:p>
          <a:p>
            <a:r>
              <a:rPr lang="en-US" sz="1400" dirty="0"/>
              <a:t>return: ILOAD diff 	// </a:t>
            </a:r>
            <a:r>
              <a:rPr lang="en-US" sz="1400" dirty="0" err="1"/>
              <a:t>Inserisce</a:t>
            </a:r>
            <a:r>
              <a:rPr lang="en-US" sz="1400" dirty="0"/>
              <a:t> diff in </a:t>
            </a:r>
            <a:r>
              <a:rPr lang="en-US" sz="1400" dirty="0" err="1"/>
              <a:t>cima</a:t>
            </a:r>
            <a:r>
              <a:rPr lang="en-US" sz="1400" dirty="0"/>
              <a:t> </a:t>
            </a:r>
            <a:r>
              <a:rPr lang="en-US" sz="1400" dirty="0" err="1"/>
              <a:t>allo</a:t>
            </a:r>
            <a:r>
              <a:rPr lang="en-US" sz="1400" dirty="0"/>
              <a:t> stack</a:t>
            </a:r>
          </a:p>
          <a:p>
            <a:r>
              <a:rPr lang="en-US" sz="1400" dirty="0"/>
              <a:t>	IRETURN 	// Return (chi </a:t>
            </a:r>
            <a:r>
              <a:rPr lang="en-US" sz="1400" dirty="0" err="1"/>
              <a:t>invoca</a:t>
            </a:r>
            <a:r>
              <a:rPr lang="en-US" sz="1400" dirty="0"/>
              <a:t> </a:t>
            </a:r>
            <a:r>
              <a:rPr lang="en-US" sz="1400" dirty="0" err="1"/>
              <a:t>il</a:t>
            </a:r>
            <a:r>
              <a:rPr lang="en-US" sz="1400" dirty="0"/>
              <a:t> </a:t>
            </a:r>
            <a:r>
              <a:rPr lang="en-US" sz="1400" dirty="0" err="1"/>
              <a:t>metodo</a:t>
            </a:r>
            <a:r>
              <a:rPr lang="en-US" sz="1400" dirty="0"/>
              <a:t> </a:t>
            </a:r>
            <a:r>
              <a:rPr lang="en-US" sz="1400" dirty="0" err="1"/>
              <a:t>trovera</a:t>
            </a:r>
            <a:r>
              <a:rPr lang="en-US" sz="1400" dirty="0"/>
              <a:t>' diff</a:t>
            </a:r>
          </a:p>
          <a:p>
            <a:r>
              <a:rPr lang="en-US" sz="1400" dirty="0"/>
              <a:t>			// in </a:t>
            </a:r>
            <a:r>
              <a:rPr lang="en-US" sz="1400" dirty="0" err="1"/>
              <a:t>cima</a:t>
            </a:r>
            <a:r>
              <a:rPr lang="en-US" sz="1400" dirty="0"/>
              <a:t> </a:t>
            </a:r>
            <a:r>
              <a:rPr lang="en-US" sz="1400" dirty="0" err="1"/>
              <a:t>allo</a:t>
            </a:r>
            <a:r>
              <a:rPr lang="en-US" sz="1400" dirty="0"/>
              <a:t> stack, come </a:t>
            </a:r>
            <a:r>
              <a:rPr lang="en-US" sz="1400" dirty="0" err="1"/>
              <a:t>valore</a:t>
            </a:r>
            <a:r>
              <a:rPr lang="en-US" sz="1400" dirty="0"/>
              <a:t> </a:t>
            </a:r>
            <a:r>
              <a:rPr lang="en-US" sz="1400" dirty="0" err="1"/>
              <a:t>restituito</a:t>
            </a:r>
            <a:endParaRPr lang="en-US" sz="1400" dirty="0"/>
          </a:p>
          <a:p>
            <a:r>
              <a:rPr lang="en-US" sz="1400" dirty="0"/>
              <a:t>			// dal </a:t>
            </a:r>
            <a:r>
              <a:rPr lang="en-US" sz="1400" dirty="0" err="1"/>
              <a:t>metodo</a:t>
            </a:r>
            <a:endParaRPr lang="en-US" sz="1400" dirty="0"/>
          </a:p>
          <a:p>
            <a:r>
              <a:rPr lang="en-US" sz="1400" dirty="0"/>
              <a:t>.end-method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18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3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Stampa</a:t>
            </a:r>
            <a:r>
              <a:rPr lang="en-US" dirty="0" smtClean="0"/>
              <a:t> 10 volte Hello World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7418" y="1377245"/>
            <a:ext cx="3476445" cy="476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.</a:t>
            </a:r>
            <a:r>
              <a:rPr lang="en-US" sz="1400" b="1" dirty="0"/>
              <a:t>main</a:t>
            </a:r>
          </a:p>
          <a:p>
            <a:pPr marL="0" indent="0">
              <a:buNone/>
            </a:pPr>
            <a:r>
              <a:rPr lang="en-US" sz="1400" dirty="0"/>
              <a:t>.</a:t>
            </a:r>
            <a:r>
              <a:rPr lang="en-US" sz="1400" b="1" dirty="0" err="1"/>
              <a:t>var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i</a:t>
            </a:r>
          </a:p>
          <a:p>
            <a:pPr marL="0" indent="0">
              <a:buNone/>
            </a:pPr>
            <a:r>
              <a:rPr lang="en-US" sz="1400" dirty="0"/>
              <a:t>.</a:t>
            </a:r>
            <a:r>
              <a:rPr lang="en-US" sz="1400" b="1" dirty="0"/>
              <a:t>end-</a:t>
            </a:r>
            <a:r>
              <a:rPr lang="en-US" sz="1400" b="1" dirty="0" err="1"/>
              <a:t>var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/>
              <a:t>BIPUSH</a:t>
            </a:r>
            <a:r>
              <a:rPr lang="en-US" sz="1400" dirty="0"/>
              <a:t> 0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/>
              <a:t>ISTORE</a:t>
            </a:r>
            <a:r>
              <a:rPr lang="en-US" sz="1400" dirty="0"/>
              <a:t> i    // i=0</a:t>
            </a:r>
          </a:p>
          <a:p>
            <a:pPr marL="0" indent="0">
              <a:buNone/>
            </a:pPr>
            <a:r>
              <a:rPr lang="en-US" sz="1400" dirty="0"/>
              <a:t>                // do </a:t>
            </a:r>
          </a:p>
          <a:p>
            <a:pPr marL="0" indent="0">
              <a:buNone/>
            </a:pPr>
            <a:r>
              <a:rPr lang="en-US" sz="1400" b="1" dirty="0" err="1"/>
              <a:t>ciclo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            // </a:t>
            </a:r>
            <a:r>
              <a:rPr lang="en-US" sz="1400" dirty="0" err="1"/>
              <a:t>stampa</a:t>
            </a:r>
            <a:r>
              <a:rPr lang="en-US" sz="1400" dirty="0"/>
              <a:t> "HELLO WORLD!"</a:t>
            </a:r>
          </a:p>
          <a:p>
            <a:pPr marL="0" indent="0">
              <a:buNone/>
            </a:pPr>
            <a:r>
              <a:rPr lang="en-US" sz="1400" dirty="0"/>
              <a:t>    BIPUSH 0x48 // H</a:t>
            </a:r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top-of-stack</a:t>
            </a:r>
          </a:p>
          <a:p>
            <a:pPr marL="0" indent="0">
              <a:buNone/>
            </a:pPr>
            <a:r>
              <a:rPr lang="en-US" sz="1400" dirty="0"/>
              <a:t>    BIPUSH 0x45 // E</a:t>
            </a:r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top-of-stack</a:t>
            </a:r>
          </a:p>
          <a:p>
            <a:pPr marL="0" indent="0">
              <a:buNone/>
            </a:pPr>
            <a:r>
              <a:rPr lang="en-US" sz="1400" dirty="0"/>
              <a:t>    BIPUSH 0x4C // L</a:t>
            </a:r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top-of-stack</a:t>
            </a:r>
          </a:p>
          <a:p>
            <a:pPr marL="0" indent="0">
              <a:buNone/>
            </a:pPr>
            <a:r>
              <a:rPr lang="en-US" sz="1400" dirty="0"/>
              <a:t>    BIPUSH 0x4C // L</a:t>
            </a:r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top-of-stack</a:t>
            </a:r>
          </a:p>
          <a:p>
            <a:pPr marL="0" indent="0">
              <a:buNone/>
            </a:pPr>
            <a:r>
              <a:rPr lang="en-US" sz="1400" dirty="0"/>
              <a:t>    BIPUSH 0x4F // O</a:t>
            </a:r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</a:t>
            </a:r>
            <a:r>
              <a:rPr lang="en-US" sz="1400" dirty="0" smtClean="0"/>
              <a:t>top-of-stack</a:t>
            </a:r>
          </a:p>
          <a:p>
            <a:pPr marL="0" indent="0">
              <a:buNone/>
            </a:pPr>
            <a:r>
              <a:rPr lang="en-US" sz="1400" dirty="0"/>
              <a:t>BIPUSH 32   // </a:t>
            </a:r>
            <a:r>
              <a:rPr lang="en-US" sz="1400" dirty="0" err="1"/>
              <a:t>spazio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top-of-stack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4942935" y="1472135"/>
            <a:ext cx="36489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BIPUSH </a:t>
            </a:r>
            <a:r>
              <a:rPr lang="en-US" sz="1500" dirty="0"/>
              <a:t>0x57 // W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BIPUSH 0x4F // O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BIPUSH 0x52 // R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BIPUSH 0x4C // L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BIPUSH 0x44 // D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BIPUSH 0x21 // !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IINC</a:t>
            </a:r>
            <a:r>
              <a:rPr lang="en-US" sz="1500" dirty="0"/>
              <a:t> i 1</a:t>
            </a:r>
          </a:p>
          <a:p>
            <a:r>
              <a:rPr lang="en-US" sz="1500" dirty="0"/>
              <a:t>    BIPUSH 0x0A //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newline</a:t>
            </a:r>
          </a:p>
          <a:p>
            <a:r>
              <a:rPr lang="en-US" sz="1500" dirty="0"/>
              <a:t>    ILOAD i</a:t>
            </a:r>
          </a:p>
          <a:p>
            <a:r>
              <a:rPr lang="en-US" sz="1500" dirty="0"/>
              <a:t>    BIPUSH 10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ISUB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IFLT</a:t>
            </a:r>
            <a:r>
              <a:rPr lang="en-US" sz="1500" dirty="0"/>
              <a:t> </a:t>
            </a:r>
            <a:r>
              <a:rPr lang="en-US" sz="1500" dirty="0" err="1"/>
              <a:t>ciclo</a:t>
            </a:r>
            <a:r>
              <a:rPr lang="en-US" sz="1500" dirty="0"/>
              <a:t>  // while (i &lt; 10) (</a:t>
            </a:r>
            <a:r>
              <a:rPr lang="en-US" sz="1500" dirty="0" err="1"/>
              <a:t>ripeti</a:t>
            </a:r>
            <a:r>
              <a:rPr lang="en-US" sz="1500" dirty="0"/>
              <a:t> per 10 volte)</a:t>
            </a:r>
          </a:p>
          <a:p>
            <a:r>
              <a:rPr lang="en-US" sz="1500" dirty="0"/>
              <a:t>    HALT</a:t>
            </a:r>
          </a:p>
          <a:p>
            <a:r>
              <a:rPr lang="en-US" sz="1500" dirty="0"/>
              <a:t>.</a:t>
            </a:r>
            <a:r>
              <a:rPr lang="en-US" sz="1500" b="1" dirty="0"/>
              <a:t>end-main</a:t>
            </a:r>
          </a:p>
        </p:txBody>
      </p:sp>
    </p:spTree>
    <p:extLst>
      <p:ext uri="{BB962C8B-B14F-4D97-AF65-F5344CB8AC3E}">
        <p14:creationId xmlns:p14="http://schemas.microsoft.com/office/powerpoint/2010/main" val="35540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l’esercixio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per </a:t>
            </a:r>
            <a:r>
              <a:rPr lang="en-US" dirty="0" err="1" smtClean="0"/>
              <a:t>stampare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di “i” ad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iterazione</a:t>
            </a:r>
            <a:r>
              <a:rPr lang="en-US" dirty="0" smtClean="0"/>
              <a:t> prima di “Hello World!”</a:t>
            </a:r>
          </a:p>
          <a:p>
            <a:r>
              <a:rPr lang="en-US" dirty="0" err="1" smtClean="0"/>
              <a:t>Osservate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succede</a:t>
            </a:r>
            <a:r>
              <a:rPr lang="en-US" dirty="0" smtClean="0"/>
              <a:t> se </a:t>
            </a:r>
            <a:r>
              <a:rPr lang="en-US" dirty="0" err="1" smtClean="0"/>
              <a:t>stampate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“I”</a:t>
            </a:r>
          </a:p>
          <a:p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dobbiamo</a:t>
            </a:r>
            <a:r>
              <a:rPr lang="en-US" dirty="0" smtClean="0"/>
              <a:t> fare?</a:t>
            </a:r>
          </a:p>
          <a:p>
            <a:r>
              <a:rPr lang="en-US" dirty="0" err="1" smtClean="0"/>
              <a:t>Soluzione</a:t>
            </a:r>
            <a:r>
              <a:rPr lang="en-US" dirty="0" smtClean="0"/>
              <a:t>: </a:t>
            </a:r>
            <a:r>
              <a:rPr lang="en-US" dirty="0" err="1" smtClean="0"/>
              <a:t>occorre</a:t>
            </a:r>
            <a:r>
              <a:rPr lang="en-US" dirty="0" smtClean="0"/>
              <a:t> </a:t>
            </a:r>
            <a:r>
              <a:rPr lang="en-US" dirty="0" err="1" smtClean="0"/>
              <a:t>trasformare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numeto</a:t>
            </a:r>
            <a:r>
              <a:rPr lang="en-US" dirty="0" smtClean="0"/>
              <a:t> I in </a:t>
            </a:r>
            <a:r>
              <a:rPr lang="en-US" dirty="0" err="1" smtClean="0"/>
              <a:t>accordo</a:t>
            </a:r>
            <a:r>
              <a:rPr lang="en-US" dirty="0" smtClean="0"/>
              <a:t> con la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codifica</a:t>
            </a:r>
            <a:r>
              <a:rPr lang="en-US" dirty="0" smtClean="0"/>
              <a:t> ASCII (</a:t>
            </a:r>
            <a:r>
              <a:rPr lang="en-US" dirty="0" err="1" smtClean="0"/>
              <a:t>stampiamo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carattere</a:t>
            </a:r>
            <a:r>
              <a:rPr lang="en-US" dirty="0" smtClean="0"/>
              <a:t> da 0-9 non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0 = 0x30</a:t>
            </a:r>
          </a:p>
          <a:p>
            <a:pPr lvl="1"/>
            <a:r>
              <a:rPr lang="en-US" dirty="0" smtClean="0"/>
              <a:t>9 = 0x39</a:t>
            </a:r>
          </a:p>
          <a:p>
            <a:r>
              <a:rPr lang="en-US" dirty="0" err="1" smtClean="0"/>
              <a:t>Sommiamo</a:t>
            </a:r>
            <a:r>
              <a:rPr lang="en-US" dirty="0" smtClean="0"/>
              <a:t> 0x30 al </a:t>
            </a:r>
            <a:r>
              <a:rPr lang="en-US" dirty="0" err="1" smtClean="0"/>
              <a:t>valore</a:t>
            </a:r>
            <a:r>
              <a:rPr lang="en-US" dirty="0" smtClean="0"/>
              <a:t> di i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3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629652"/>
            <a:ext cx="8229600" cy="1143000"/>
          </a:xfrm>
        </p:spPr>
        <p:txBody>
          <a:bodyPr/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per </a:t>
            </a:r>
            <a:r>
              <a:rPr lang="en-US" dirty="0" err="1" smtClean="0"/>
              <a:t>stampare</a:t>
            </a:r>
            <a:r>
              <a:rPr lang="en-US" dirty="0" smtClean="0"/>
              <a:t> </a:t>
            </a:r>
            <a:r>
              <a:rPr lang="en-US" dirty="0" err="1" smtClean="0"/>
              <a:t>numeri</a:t>
            </a:r>
            <a:r>
              <a:rPr lang="en-US" dirty="0" smtClean="0"/>
              <a:t> in </a:t>
            </a:r>
            <a:r>
              <a:rPr lang="en-US" dirty="0" err="1" smtClean="0"/>
              <a:t>cima</a:t>
            </a:r>
            <a:r>
              <a:rPr lang="en-US" dirty="0" smtClean="0"/>
              <a:t> </a:t>
            </a:r>
            <a:r>
              <a:rPr lang="en-US" dirty="0" err="1" smtClean="0"/>
              <a:t>allo</a:t>
            </a:r>
            <a:r>
              <a:rPr lang="en-US" dirty="0" smtClean="0"/>
              <a:t> stack, se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numeri</a:t>
            </a:r>
            <a:r>
              <a:rPr lang="en-US" dirty="0" smtClean="0"/>
              <a:t> </a:t>
            </a:r>
            <a:r>
              <a:rPr lang="en-US" dirty="0" err="1" smtClean="0"/>
              <a:t>vanno</a:t>
            </a:r>
            <a:r>
              <a:rPr lang="en-US" dirty="0" smtClean="0"/>
              <a:t> </a:t>
            </a:r>
            <a:r>
              <a:rPr lang="en-US" dirty="0" err="1" smtClean="0"/>
              <a:t>convertiti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</a:t>
            </a:r>
            <a:r>
              <a:rPr lang="en-US" dirty="0" err="1" smtClean="0"/>
              <a:t>codifica</a:t>
            </a:r>
            <a:r>
              <a:rPr lang="en-US" dirty="0" smtClean="0"/>
              <a:t> ASCII prima.</a:t>
            </a:r>
          </a:p>
          <a:p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</a:t>
            </a:r>
            <a:r>
              <a:rPr lang="en-US" dirty="0" err="1" smtClean="0"/>
              <a:t>cifra</a:t>
            </a:r>
            <a:r>
              <a:rPr lang="en-US" dirty="0" smtClean="0"/>
              <a:t> per </a:t>
            </a:r>
            <a:r>
              <a:rPr lang="en-US" dirty="0" err="1" smtClean="0"/>
              <a:t>cifra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6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2374" y="1687795"/>
            <a:ext cx="284671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.main</a:t>
            </a:r>
          </a:p>
          <a:p>
            <a:pPr marL="0" indent="0">
              <a:buNone/>
            </a:pPr>
            <a:r>
              <a:rPr lang="en-US" sz="1100" dirty="0"/>
              <a:t>.</a:t>
            </a:r>
            <a:r>
              <a:rPr lang="en-US" sz="1100" dirty="0" err="1"/>
              <a:t>var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i</a:t>
            </a:r>
          </a:p>
          <a:p>
            <a:pPr marL="0" indent="0">
              <a:buNone/>
            </a:pPr>
            <a:r>
              <a:rPr lang="en-US" sz="1100" dirty="0"/>
              <a:t>.end-</a:t>
            </a:r>
            <a:r>
              <a:rPr lang="en-US" sz="1100" dirty="0" err="1"/>
              <a:t>var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BIPUSH 0</a:t>
            </a:r>
          </a:p>
          <a:p>
            <a:pPr marL="0" indent="0">
              <a:buNone/>
            </a:pPr>
            <a:r>
              <a:rPr lang="en-US" sz="1100" dirty="0"/>
              <a:t>    ISTORE i    // i=0</a:t>
            </a:r>
          </a:p>
          <a:p>
            <a:pPr marL="0" indent="0">
              <a:buNone/>
            </a:pPr>
            <a:r>
              <a:rPr lang="en-US" sz="1100" dirty="0"/>
              <a:t>                // do </a:t>
            </a:r>
          </a:p>
          <a:p>
            <a:pPr marL="0" indent="0">
              <a:buNone/>
            </a:pPr>
            <a:r>
              <a:rPr lang="en-US" sz="1100" dirty="0" err="1"/>
              <a:t>ciclo</a:t>
            </a:r>
            <a:r>
              <a:rPr lang="en-US" sz="1100" dirty="0"/>
              <a:t>:</a:t>
            </a:r>
          </a:p>
          <a:p>
            <a:pPr marL="0" indent="0">
              <a:buNone/>
            </a:pPr>
            <a:r>
              <a:rPr lang="en-US" sz="1100" dirty="0"/>
              <a:t>    ILOAD i   // </a:t>
            </a:r>
            <a:r>
              <a:rPr lang="en-US" sz="1100" dirty="0" err="1"/>
              <a:t>stampa</a:t>
            </a:r>
            <a:r>
              <a:rPr lang="en-US" sz="1100" dirty="0"/>
              <a:t> </a:t>
            </a:r>
            <a:r>
              <a:rPr lang="en-US" sz="1100" dirty="0" err="1"/>
              <a:t>il</a:t>
            </a:r>
            <a:r>
              <a:rPr lang="en-US" sz="1100" dirty="0"/>
              <a:t> </a:t>
            </a:r>
            <a:r>
              <a:rPr lang="en-US" sz="1100" dirty="0" err="1"/>
              <a:t>numero</a:t>
            </a:r>
            <a:r>
              <a:rPr lang="en-US" sz="1100" dirty="0"/>
              <a:t> di </a:t>
            </a:r>
            <a:r>
              <a:rPr lang="en-US" sz="1100" dirty="0" err="1"/>
              <a:t>iterazione</a:t>
            </a:r>
            <a:r>
              <a:rPr lang="en-US" sz="1100" dirty="0"/>
              <a:t> </a:t>
            </a:r>
            <a:r>
              <a:rPr lang="en-US" sz="1100" dirty="0" err="1"/>
              <a:t>trasformando</a:t>
            </a:r>
            <a:r>
              <a:rPr lang="en-US" sz="1100" dirty="0"/>
              <a:t> la </a:t>
            </a:r>
            <a:r>
              <a:rPr lang="en-US" sz="1100" dirty="0" err="1"/>
              <a:t>cifra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/>
              <a:t>              //</a:t>
            </a:r>
            <a:r>
              <a:rPr lang="en-US" sz="1100" dirty="0" err="1"/>
              <a:t>corrispondente</a:t>
            </a:r>
            <a:r>
              <a:rPr lang="en-US" sz="1100" dirty="0"/>
              <a:t> </a:t>
            </a:r>
            <a:r>
              <a:rPr lang="en-US" sz="1100" dirty="0" err="1"/>
              <a:t>carattere</a:t>
            </a:r>
            <a:r>
              <a:rPr lang="en-US" sz="1100" dirty="0"/>
              <a:t> </a:t>
            </a:r>
            <a:r>
              <a:rPr lang="en-US" sz="1100" dirty="0" err="1"/>
              <a:t>numerico</a:t>
            </a:r>
            <a:r>
              <a:rPr lang="en-US" sz="1100" dirty="0"/>
              <a:t> secondo </a:t>
            </a:r>
            <a:r>
              <a:rPr lang="en-US" sz="1100" dirty="0" err="1"/>
              <a:t>il</a:t>
            </a:r>
            <a:r>
              <a:rPr lang="en-US" sz="1100" dirty="0"/>
              <a:t>  </a:t>
            </a:r>
            <a:r>
              <a:rPr lang="en-US" sz="1100" dirty="0" err="1"/>
              <a:t>codice</a:t>
            </a:r>
            <a:r>
              <a:rPr lang="en-US" sz="1100" dirty="0"/>
              <a:t> ASCII	</a:t>
            </a:r>
          </a:p>
          <a:p>
            <a:pPr marL="0" indent="0">
              <a:buNone/>
            </a:pPr>
            <a:r>
              <a:rPr lang="en-US" sz="1100" dirty="0"/>
              <a:t>    BIPUSH 0x30</a:t>
            </a:r>
          </a:p>
          <a:p>
            <a:pPr marL="0" indent="0">
              <a:buNone/>
            </a:pPr>
            <a:r>
              <a:rPr lang="en-US" sz="1100" dirty="0"/>
              <a:t>    IADD</a:t>
            </a:r>
          </a:p>
          <a:p>
            <a:pPr marL="0" indent="0">
              <a:buNone/>
            </a:pPr>
            <a:r>
              <a:rPr lang="en-US" sz="1100" dirty="0"/>
              <a:t>    OUT</a:t>
            </a:r>
          </a:p>
          <a:p>
            <a:pPr marL="0" indent="0">
              <a:buNone/>
            </a:pPr>
            <a:r>
              <a:rPr lang="en-US" sz="1100" dirty="0"/>
              <a:t>    BIPUSH 0x20</a:t>
            </a:r>
          </a:p>
          <a:p>
            <a:pPr marL="0" indent="0">
              <a:buNone/>
            </a:pPr>
            <a:r>
              <a:rPr lang="en-US" sz="1100" dirty="0"/>
              <a:t>    OUT</a:t>
            </a:r>
          </a:p>
          <a:p>
            <a:pPr marL="0" indent="0">
              <a:buNone/>
            </a:pPr>
            <a:r>
              <a:rPr lang="en-US" sz="1100" dirty="0"/>
              <a:t>                // </a:t>
            </a:r>
            <a:r>
              <a:rPr lang="en-US" sz="1100" dirty="0" err="1"/>
              <a:t>stampa</a:t>
            </a:r>
            <a:r>
              <a:rPr lang="en-US" sz="1100" dirty="0"/>
              <a:t> "HELLO WORLD!"</a:t>
            </a:r>
          </a:p>
          <a:p>
            <a:pPr marL="0" indent="0">
              <a:buNone/>
            </a:pPr>
            <a:r>
              <a:rPr lang="en-US" sz="1100" dirty="0"/>
              <a:t>    BIPUSH 0x48 // H</a:t>
            </a:r>
          </a:p>
          <a:p>
            <a:pPr marL="0" indent="0">
              <a:buNone/>
            </a:pPr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pPr marL="0" indent="0">
              <a:buNone/>
            </a:pPr>
            <a:r>
              <a:rPr lang="en-US" sz="1100" dirty="0"/>
              <a:t>    BIPUSH 0x45 // E</a:t>
            </a:r>
          </a:p>
          <a:p>
            <a:pPr marL="0" indent="0">
              <a:buNone/>
            </a:pPr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smtClean="0"/>
              <a:t>    </a:t>
            </a:r>
            <a:endParaRPr lang="en-US" sz="11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394384" y="1610158"/>
            <a:ext cx="339018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    BIPUSH </a:t>
            </a:r>
            <a:r>
              <a:rPr lang="en-US" sz="1100" dirty="0"/>
              <a:t>0x4C // L</a:t>
            </a:r>
          </a:p>
          <a:p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r>
              <a:rPr lang="en-US" sz="1100" dirty="0"/>
              <a:t>    BIPUSH 0x4C // L</a:t>
            </a:r>
          </a:p>
          <a:p>
            <a:r>
              <a:rPr lang="en-US" sz="1100" dirty="0" smtClean="0"/>
              <a:t>    OUT         </a:t>
            </a:r>
            <a:r>
              <a:rPr lang="en-US" sz="1100" dirty="0"/>
              <a:t>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r>
              <a:rPr lang="en-US" sz="1100" dirty="0"/>
              <a:t>    BIPUSH 0x4F // O</a:t>
            </a:r>
          </a:p>
          <a:p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r>
              <a:rPr lang="en-US" sz="1100" dirty="0"/>
              <a:t>    </a:t>
            </a:r>
            <a:r>
              <a:rPr lang="en-US" sz="1100" dirty="0" smtClean="0"/>
              <a:t>BIPUSH </a:t>
            </a:r>
            <a:r>
              <a:rPr lang="en-US" sz="1100" dirty="0"/>
              <a:t>32   // </a:t>
            </a:r>
            <a:r>
              <a:rPr lang="en-US" sz="1100" dirty="0" err="1"/>
              <a:t>spazio</a:t>
            </a:r>
            <a:endParaRPr lang="en-US" sz="1100" dirty="0"/>
          </a:p>
          <a:p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r>
              <a:rPr lang="en-US" sz="1100" dirty="0"/>
              <a:t>    BIPUSH 0x57 // W</a:t>
            </a:r>
          </a:p>
          <a:p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r>
              <a:rPr lang="en-US" sz="1100" dirty="0"/>
              <a:t>    BIPUSH 0x4F // O</a:t>
            </a:r>
          </a:p>
          <a:p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r>
              <a:rPr lang="en-US" sz="1100" dirty="0"/>
              <a:t>    BIPUSH 0x52 // R</a:t>
            </a:r>
          </a:p>
          <a:p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r>
              <a:rPr lang="en-US" sz="1100" dirty="0"/>
              <a:t>    BIPUSH 0x4C // L</a:t>
            </a:r>
          </a:p>
          <a:p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r>
              <a:rPr lang="en-US" sz="1100" dirty="0"/>
              <a:t>    BIPUSH 0x44 // D</a:t>
            </a:r>
          </a:p>
          <a:p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r>
              <a:rPr lang="en-US" sz="1100" dirty="0"/>
              <a:t>    BIPUSH 0x21 // !</a:t>
            </a:r>
          </a:p>
          <a:p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top-of-stack</a:t>
            </a:r>
          </a:p>
          <a:p>
            <a:r>
              <a:rPr lang="en-US" sz="1100" dirty="0"/>
              <a:t>    IINC i 1</a:t>
            </a:r>
          </a:p>
          <a:p>
            <a:r>
              <a:rPr lang="en-US" sz="1100" dirty="0"/>
              <a:t>    BIPUSH 0x0A //</a:t>
            </a:r>
          </a:p>
          <a:p>
            <a:r>
              <a:rPr lang="en-US" sz="1100" dirty="0"/>
              <a:t>    OUT         // </a:t>
            </a:r>
            <a:r>
              <a:rPr lang="en-US" sz="1100" dirty="0" err="1"/>
              <a:t>stampa</a:t>
            </a:r>
            <a:r>
              <a:rPr lang="en-US" sz="1100" dirty="0"/>
              <a:t> newline</a:t>
            </a:r>
          </a:p>
          <a:p>
            <a:r>
              <a:rPr lang="en-US" sz="1100" dirty="0"/>
              <a:t>    ILOAD i</a:t>
            </a:r>
          </a:p>
          <a:p>
            <a:r>
              <a:rPr lang="en-US" sz="1100" dirty="0"/>
              <a:t>    BIPUSH 10</a:t>
            </a:r>
          </a:p>
          <a:p>
            <a:r>
              <a:rPr lang="en-US" sz="1100" dirty="0"/>
              <a:t>    ISUB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76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Leistruzioni</a:t>
            </a:r>
            <a:r>
              <a:rPr lang="en-US" dirty="0" smtClean="0"/>
              <a:t> IJVM per </a:t>
            </a:r>
            <a:r>
              <a:rPr lang="en-US" dirty="0" err="1" smtClean="0"/>
              <a:t>l’input</a:t>
            </a:r>
            <a:r>
              <a:rPr lang="en-US" dirty="0" smtClean="0"/>
              <a:t>/output (di un </a:t>
            </a:r>
            <a:r>
              <a:rPr lang="en-US" dirty="0" err="1" smtClean="0"/>
              <a:t>carattere</a:t>
            </a:r>
            <a:r>
              <a:rPr lang="en-US" dirty="0" smtClean="0"/>
              <a:t> per </a:t>
            </a:r>
            <a:r>
              <a:rPr lang="en-US" dirty="0" err="1" smtClean="0"/>
              <a:t>volta</a:t>
            </a:r>
            <a:r>
              <a:rPr lang="en-US" dirty="0" smtClean="0"/>
              <a:t>) </a:t>
            </a:r>
            <a:r>
              <a:rPr lang="en-US" dirty="0" err="1" smtClean="0"/>
              <a:t>sono</a:t>
            </a:r>
            <a:r>
              <a:rPr lang="en-US" dirty="0" smtClean="0"/>
              <a:t> IN e OUT. </a:t>
            </a:r>
            <a:r>
              <a:rPr lang="en-US" dirty="0" err="1" smtClean="0"/>
              <a:t>Entrambe</a:t>
            </a:r>
            <a:r>
              <a:rPr lang="en-US" dirty="0" smtClean="0"/>
              <a:t> </a:t>
            </a:r>
            <a:r>
              <a:rPr lang="en-US" dirty="0" err="1" smtClean="0"/>
              <a:t>utilizzano</a:t>
            </a:r>
            <a:r>
              <a:rPr lang="en-US" dirty="0" smtClean="0"/>
              <a:t> lo stack per lo </a:t>
            </a:r>
            <a:r>
              <a:rPr lang="en-US" dirty="0" err="1" smtClean="0"/>
              <a:t>scambio</a:t>
            </a:r>
            <a:r>
              <a:rPr lang="en-US" dirty="0" smtClean="0"/>
              <a:t> del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letto</a:t>
            </a:r>
            <a:r>
              <a:rPr lang="en-US" dirty="0" smtClean="0"/>
              <a:t> o da </a:t>
            </a:r>
            <a:r>
              <a:rPr lang="en-US" dirty="0" err="1" smtClean="0"/>
              <a:t>scrivere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carica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stack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ASCII del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inserito</a:t>
            </a:r>
            <a:r>
              <a:rPr lang="en-US" dirty="0" smtClean="0"/>
              <a:t>, ma se non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inserito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da </a:t>
            </a:r>
            <a:r>
              <a:rPr lang="en-US" dirty="0" err="1" smtClean="0"/>
              <a:t>tastiera</a:t>
            </a:r>
            <a:r>
              <a:rPr lang="en-US" dirty="0" smtClean="0"/>
              <a:t> </a:t>
            </a:r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0 </a:t>
            </a:r>
          </a:p>
          <a:p>
            <a:r>
              <a:rPr lang="en-US" dirty="0" smtClean="0"/>
              <a:t>(ATTENZIONE: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0 non Il </a:t>
            </a:r>
            <a:r>
              <a:rPr lang="en-US" dirty="0" err="1" smtClean="0"/>
              <a:t>carattere</a:t>
            </a:r>
            <a:r>
              <a:rPr lang="en-US" dirty="0" smtClean="0"/>
              <a:t> ‘0</a:t>
            </a:r>
            <a:r>
              <a:rPr lang="en-US" dirty="0"/>
              <a:t>’!)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Scrivere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IJVM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ciclando</a:t>
            </a:r>
            <a:r>
              <a:rPr lang="en-US" dirty="0" smtClean="0"/>
              <a:t> </a:t>
            </a:r>
            <a:r>
              <a:rPr lang="en-US" dirty="0" err="1" smtClean="0"/>
              <a:t>all’infinito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Attende</a:t>
            </a:r>
            <a:r>
              <a:rPr lang="en-US" dirty="0" smtClean="0"/>
              <a:t> un </a:t>
            </a:r>
            <a:r>
              <a:rPr lang="en-US" dirty="0" err="1" smtClean="0"/>
              <a:t>carattere</a:t>
            </a:r>
            <a:r>
              <a:rPr lang="en-US" dirty="0" smtClean="0"/>
              <a:t> da </a:t>
            </a:r>
            <a:r>
              <a:rPr lang="en-US" dirty="0" err="1" smtClean="0"/>
              <a:t>tastiera</a:t>
            </a:r>
            <a:r>
              <a:rPr lang="en-US" dirty="0" smtClean="0"/>
              <a:t> e ne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l’</a:t>
            </a:r>
            <a:r>
              <a:rPr lang="en-US" i="1" dirty="0" err="1" smtClean="0"/>
              <a:t>echo</a:t>
            </a:r>
            <a:r>
              <a:rPr lang="en-US" i="1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display (</a:t>
            </a:r>
            <a:r>
              <a:rPr lang="en-US" dirty="0" err="1" smtClean="0"/>
              <a:t>cioè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comparire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inserito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dell’emulatore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		ATTENZIONE:</a:t>
            </a:r>
          </a:p>
          <a:p>
            <a:r>
              <a:rPr lang="en-US" dirty="0" smtClean="0"/>
              <a:t>Ad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esecuzione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IN se </a:t>
            </a:r>
            <a:r>
              <a:rPr lang="en-US" dirty="0" err="1" smtClean="0"/>
              <a:t>sullo</a:t>
            </a:r>
            <a:r>
              <a:rPr lang="en-US" dirty="0" smtClean="0"/>
              <a:t> stack </a:t>
            </a:r>
            <a:r>
              <a:rPr lang="en-US" dirty="0" err="1" smtClean="0"/>
              <a:t>troviamo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i="1" dirty="0" err="1" smtClean="0"/>
              <a:t>valore</a:t>
            </a:r>
            <a:r>
              <a:rPr lang="en-US" i="1" dirty="0" smtClean="0"/>
              <a:t> 0 </a:t>
            </a:r>
            <a:r>
              <a:rPr lang="en-US" dirty="0" err="1" smtClean="0"/>
              <a:t>dobbiamo</a:t>
            </a:r>
            <a:r>
              <a:rPr lang="en-US" dirty="0" smtClean="0"/>
              <a:t> </a:t>
            </a:r>
            <a:r>
              <a:rPr lang="en-US" dirty="0" err="1" smtClean="0"/>
              <a:t>ripetere</a:t>
            </a:r>
            <a:r>
              <a:rPr lang="en-US" dirty="0" smtClean="0"/>
              <a:t> la IN per </a:t>
            </a:r>
            <a:r>
              <a:rPr lang="en-US" dirty="0" err="1" smtClean="0"/>
              <a:t>riprovare</a:t>
            </a:r>
            <a:r>
              <a:rPr lang="en-US" dirty="0" smtClean="0"/>
              <a:t> ad </a:t>
            </a:r>
            <a:r>
              <a:rPr lang="en-US" dirty="0" err="1" smtClean="0"/>
              <a:t>acquisire</a:t>
            </a:r>
            <a:r>
              <a:rPr lang="en-US" dirty="0" smtClean="0"/>
              <a:t> un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l’input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chiama</a:t>
            </a:r>
            <a:r>
              <a:rPr lang="en-US" dirty="0" smtClean="0"/>
              <a:t> «I/O </a:t>
            </a:r>
            <a:r>
              <a:rPr lang="en-US" dirty="0" err="1" smtClean="0"/>
              <a:t>controllato</a:t>
            </a:r>
            <a:r>
              <a:rPr lang="en-US" dirty="0" smtClean="0"/>
              <a:t> da </a:t>
            </a:r>
            <a:r>
              <a:rPr lang="en-US" dirty="0" err="1" smtClean="0"/>
              <a:t>programma</a:t>
            </a:r>
            <a:r>
              <a:rPr lang="en-US" dirty="0" smtClean="0"/>
              <a:t> com </a:t>
            </a:r>
            <a:r>
              <a:rPr lang="en-US" b="1" dirty="0" err="1" smtClean="0"/>
              <a:t>BusyWaiting</a:t>
            </a:r>
            <a:r>
              <a:rPr lang="en-US" dirty="0"/>
              <a:t>»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8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457200" y="176773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.main</a:t>
            </a:r>
          </a:p>
          <a:p>
            <a:r>
              <a:rPr lang="en-US" dirty="0"/>
              <a:t>BIPUSH 0</a:t>
            </a:r>
          </a:p>
          <a:p>
            <a:endParaRPr lang="en-US" dirty="0"/>
          </a:p>
          <a:p>
            <a:r>
              <a:rPr lang="en-US" dirty="0" err="1"/>
              <a:t>leggicarattere</a:t>
            </a:r>
            <a:r>
              <a:rPr lang="en-US" dirty="0"/>
              <a:t>:</a:t>
            </a:r>
          </a:p>
          <a:p>
            <a:r>
              <a:rPr lang="en-US" dirty="0"/>
              <a:t>	IN</a:t>
            </a:r>
          </a:p>
          <a:p>
            <a:r>
              <a:rPr lang="en-US" dirty="0"/>
              <a:t>	DUP</a:t>
            </a:r>
          </a:p>
          <a:p>
            <a:r>
              <a:rPr lang="en-US" dirty="0"/>
              <a:t>	IFEQ </a:t>
            </a:r>
            <a:r>
              <a:rPr lang="en-US" dirty="0" err="1"/>
              <a:t>nulla</a:t>
            </a:r>
            <a:endParaRPr lang="en-US" dirty="0"/>
          </a:p>
          <a:p>
            <a:r>
              <a:rPr lang="en-US" dirty="0"/>
              <a:t>	DUP</a:t>
            </a:r>
          </a:p>
          <a:p>
            <a:r>
              <a:rPr lang="en-US" dirty="0"/>
              <a:t>	OUT</a:t>
            </a:r>
          </a:p>
          <a:p>
            <a:r>
              <a:rPr lang="en-US" dirty="0" err="1"/>
              <a:t>nulla</a:t>
            </a:r>
            <a:r>
              <a:rPr lang="en-US" dirty="0"/>
              <a:t>:  </a:t>
            </a:r>
          </a:p>
          <a:p>
            <a:r>
              <a:rPr lang="en-US" dirty="0"/>
              <a:t>	POP</a:t>
            </a:r>
          </a:p>
          <a:p>
            <a:r>
              <a:rPr lang="en-US" dirty="0"/>
              <a:t>	GOTO </a:t>
            </a:r>
            <a:r>
              <a:rPr lang="en-US" dirty="0" err="1"/>
              <a:t>leggicarattere</a:t>
            </a:r>
            <a:endParaRPr lang="en-US" dirty="0"/>
          </a:p>
          <a:p>
            <a:r>
              <a:rPr lang="en-US" dirty="0"/>
              <a:t>.end-main</a:t>
            </a:r>
          </a:p>
        </p:txBody>
      </p:sp>
    </p:spTree>
    <p:extLst>
      <p:ext uri="{BB962C8B-B14F-4D97-AF65-F5344CB8AC3E}">
        <p14:creationId xmlns:p14="http://schemas.microsoft.com/office/powerpoint/2010/main" val="41818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Words>751</Words>
  <Application>Microsoft Office PowerPoint</Application>
  <PresentationFormat>Presentazione su schermo (4:3)</PresentationFormat>
  <Paragraphs>238</Paragraphs>
  <Slides>16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CORSO DI ARCHITETTURA DEGLI ELABORATORI II A.A. 2019-2020</vt:lpstr>
      <vt:lpstr>ES 3</vt:lpstr>
      <vt:lpstr>Soluzione</vt:lpstr>
      <vt:lpstr>Esercizio</vt:lpstr>
      <vt:lpstr>OUT</vt:lpstr>
      <vt:lpstr>Soluzione</vt:lpstr>
      <vt:lpstr>IN</vt:lpstr>
      <vt:lpstr>Esercizio IN</vt:lpstr>
      <vt:lpstr>Soluzione</vt:lpstr>
      <vt:lpstr>Esercizio</vt:lpstr>
      <vt:lpstr>soluzione</vt:lpstr>
      <vt:lpstr>Esercizio per casa</vt:lpstr>
      <vt:lpstr>Esercizio Metodi</vt:lpstr>
      <vt:lpstr>Soluzione</vt:lpstr>
      <vt:lpstr>Esercizio Metodi 2</vt:lpstr>
      <vt:lpstr>Soluzione</vt:lpstr>
    </vt:vector>
  </TitlesOfParts>
  <Company>roberta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roberta dri</dc:creator>
  <cp:lastModifiedBy>AlienwareSLY</cp:lastModifiedBy>
  <cp:revision>145</cp:revision>
  <dcterms:created xsi:type="dcterms:W3CDTF">2012-10-05T07:46:48Z</dcterms:created>
  <dcterms:modified xsi:type="dcterms:W3CDTF">2020-04-05T14:33:59Z</dcterms:modified>
</cp:coreProperties>
</file>