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68" r:id="rId2"/>
    <p:sldId id="274" r:id="rId3"/>
    <p:sldId id="288" r:id="rId4"/>
    <p:sldId id="283" r:id="rId5"/>
    <p:sldId id="279" r:id="rId6"/>
    <p:sldId id="285" r:id="rId7"/>
    <p:sldId id="282" r:id="rId8"/>
    <p:sldId id="284" r:id="rId9"/>
    <p:sldId id="280" r:id="rId10"/>
    <p:sldId id="287" r:id="rId11"/>
    <p:sldId id="286" r:id="rId12"/>
    <p:sldId id="278" r:id="rId13"/>
  </p:sldIdLst>
  <p:sldSz cx="9144000" cy="5143500" type="screen16x9"/>
  <p:notesSz cx="6858000" cy="9144000"/>
  <p:embeddedFontLst>
    <p:embeddedFont>
      <p:font typeface="Titillium Web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0000"/>
    <a:srgbClr val="4D4D4D"/>
    <a:srgbClr val="666666"/>
    <a:srgbClr val="CCCCCC"/>
    <a:srgbClr val="999999"/>
    <a:srgbClr val="525252"/>
    <a:srgbClr val="EF1209"/>
    <a:srgbClr val="EFD1D1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E4774-5F7F-A94A-9350-B81E74D61377}" v="6" dt="2020-01-16T14:24:55.408"/>
  </p1510:revLst>
</p1510:revInfo>
</file>

<file path=ppt/tableStyles.xml><?xml version="1.0" encoding="utf-8"?>
<a:tblStyleLst xmlns:a="http://schemas.openxmlformats.org/drawingml/2006/main" def="{591DA959-B81A-4371-96C9-0FACF9FE22F5}">
  <a:tblStyle styleId="{591DA959-B81A-4371-96C9-0FACF9FE22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 autoAdjust="0"/>
    <p:restoredTop sz="80547" autoAdjust="0"/>
  </p:normalViewPr>
  <p:slideViewPr>
    <p:cSldViewPr snapToGrid="0">
      <p:cViewPr varScale="1">
        <p:scale>
          <a:sx n="117" d="100"/>
          <a:sy n="117" d="100"/>
        </p:scale>
        <p:origin x="376" y="168"/>
      </p:cViewPr>
      <p:guideLst>
        <p:guide orient="horz" pos="162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3868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9957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278881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59681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174343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I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6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9329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I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990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74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I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9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22714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EE6F597-CBF6-9742-95B2-9658D094E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1" y="2129692"/>
            <a:ext cx="3882211" cy="731579"/>
          </a:xfrm>
          <a:prstGeom prst="rect">
            <a:avLst/>
          </a:prstGeom>
        </p:spPr>
        <p:txBody>
          <a:bodyPr/>
          <a:lstStyle>
            <a:lvl1pPr marL="10160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 sz="4400" b="0" i="1"/>
            </a:lvl1pPr>
          </a:lstStyle>
          <a:p>
            <a:pPr marL="10160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tillium Web" panose="00000500000000000000" pitchFamily="2" charset="-18"/>
                <a:cs typeface="Arial"/>
                <a:sym typeface="Arial"/>
              </a:rPr>
              <a:t>TITLE SLIDE</a:t>
            </a:r>
            <a:endParaRPr lang="en-SI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71A58A6-6644-5743-AD15-BB817BAA03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9410" y="771750"/>
            <a:ext cx="224335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61406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D5A50-4ED8-C748-839F-F2B654DFD4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8950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EE6F597-CBF6-9742-95B2-9658D094E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1" y="2129692"/>
            <a:ext cx="3882211" cy="731579"/>
          </a:xfrm>
          <a:prstGeom prst="rect">
            <a:avLst/>
          </a:prstGeom>
        </p:spPr>
        <p:txBody>
          <a:bodyPr/>
          <a:lstStyle>
            <a:lvl1pPr marL="101600" marR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 sz="4400" b="0" i="1"/>
            </a:lvl1pPr>
          </a:lstStyle>
          <a:p>
            <a:pPr marL="10160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tillium Web" panose="00000500000000000000" pitchFamily="2" charset="-18"/>
                <a:cs typeface="Arial"/>
                <a:sym typeface="Arial"/>
              </a:rPr>
              <a:t>TITLE SLIDE</a:t>
            </a:r>
            <a:endParaRPr lang="en-SI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78D6043B-000F-AA4D-997F-C7C778906C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9410" y="771750"/>
            <a:ext cx="224335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01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 da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8251D-7DE2-C044-BDB7-D31FB601D0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5393" y="553968"/>
            <a:ext cx="3506761" cy="4035563"/>
          </a:xfrm>
          <a:prstGeom prst="rect">
            <a:avLst/>
          </a:prstGeom>
        </p:spPr>
        <p:txBody>
          <a:bodyPr/>
          <a:lstStyle/>
          <a:p>
            <a:endParaRPr lang="en-SI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64EFF6-0017-FA44-A725-EC294306A6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31847" y="553968"/>
            <a:ext cx="3506760" cy="4035563"/>
          </a:xfrm>
          <a:prstGeom prst="rect">
            <a:avLst/>
          </a:prstGeom>
        </p:spPr>
        <p:txBody>
          <a:bodyPr/>
          <a:lstStyle>
            <a:lvl1pPr marL="101600" indent="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None/>
              <a:defRPr sz="1800"/>
            </a:lvl1pPr>
            <a:lvl2pPr>
              <a:defRPr sz="1800"/>
            </a:lvl2pPr>
          </a:lstStyle>
          <a:p>
            <a:pPr marL="101600">
              <a:spcBef>
                <a:spcPts val="600"/>
              </a:spcBef>
              <a:buClr>
                <a:schemeClr val="tx1"/>
              </a:buClr>
              <a:buSzPts val="2000"/>
            </a:pPr>
            <a:r>
              <a:rPr lang="en-US" sz="1600" dirty="0">
                <a:solidFill>
                  <a:srgbClr val="FF0000"/>
                </a:solidFill>
                <a:latin typeface="Titillium Web" panose="00000500000000000000" pitchFamily="2" charset="-18"/>
              </a:rPr>
              <a:t>Text, image #1</a:t>
            </a:r>
            <a:endParaRPr lang="en-US" sz="1600" dirty="0">
              <a:solidFill>
                <a:srgbClr val="CCCCCC"/>
              </a:solidFill>
              <a:latin typeface="Titillium Web" panose="00000500000000000000" pitchFamily="2" charset="-18"/>
            </a:endParaRP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[#1]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[#2]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[#3]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[#4]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[#5]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[#6]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815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 light #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8251D-7DE2-C044-BDB7-D31FB601D0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5393" y="553968"/>
            <a:ext cx="3506761" cy="4035563"/>
          </a:xfrm>
          <a:prstGeom prst="rect">
            <a:avLst/>
          </a:prstGeom>
        </p:spPr>
        <p:txBody>
          <a:bodyPr/>
          <a:lstStyle/>
          <a:p>
            <a:endParaRPr lang="en-SI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64EFF6-0017-FA44-A725-EC294306A6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31847" y="553968"/>
            <a:ext cx="3506760" cy="4035563"/>
          </a:xfrm>
          <a:prstGeom prst="rect">
            <a:avLst/>
          </a:prstGeom>
        </p:spPr>
        <p:txBody>
          <a:bodyPr/>
          <a:lstStyle>
            <a:lvl1pPr marL="101600" indent="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None/>
              <a:defRPr sz="1800"/>
            </a:lvl1pPr>
            <a:lvl2pPr>
              <a:defRPr sz="1800"/>
            </a:lvl2pPr>
          </a:lstStyle>
          <a:p>
            <a:pPr marL="101600">
              <a:spcBef>
                <a:spcPts val="600"/>
              </a:spcBef>
              <a:buClr>
                <a:schemeClr val="tx1"/>
              </a:buClr>
              <a:buSzPts val="2000"/>
            </a:pPr>
            <a:r>
              <a:rPr lang="en-US" sz="1600" dirty="0">
                <a:solidFill>
                  <a:srgbClr val="FF0000"/>
                </a:solidFill>
                <a:latin typeface="Titillium Web" panose="00000500000000000000" pitchFamily="2" charset="-18"/>
              </a:rPr>
              <a:t>Text, image #2</a:t>
            </a:r>
            <a:endParaRPr lang="en-US" sz="1600" dirty="0">
              <a:solidFill>
                <a:srgbClr val="CCCCCC"/>
              </a:solidFill>
              <a:latin typeface="Titillium Web" panose="00000500000000000000" pitchFamily="2" charset="-18"/>
            </a:endParaRP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[#1]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[#2]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[#3]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[#4]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[#5]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[#6]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464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 dark #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>
            <a:extLst>
              <a:ext uri="{FF2B5EF4-FFF2-40B4-BE49-F238E27FC236}">
                <a16:creationId xmlns:a16="http://schemas.microsoft.com/office/drawing/2014/main" id="{56A347F2-DEFF-9841-B5D5-3460BD24D5A3}"/>
              </a:ext>
            </a:extLst>
          </p:cNvPr>
          <p:cNvSpPr/>
          <p:nvPr userDrawn="1"/>
        </p:nvSpPr>
        <p:spPr>
          <a:xfrm>
            <a:off x="228600" y="-235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" name="Shape 10">
            <a:extLst>
              <a:ext uri="{FF2B5EF4-FFF2-40B4-BE49-F238E27FC236}">
                <a16:creationId xmlns:a16="http://schemas.microsoft.com/office/drawing/2014/main" id="{2B8DD82C-0792-F64B-9050-27D606A390FD}"/>
              </a:ext>
            </a:extLst>
          </p:cNvPr>
          <p:cNvSpPr/>
          <p:nvPr userDrawn="1"/>
        </p:nvSpPr>
        <p:spPr>
          <a:xfrm>
            <a:off x="0" y="0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76BA3-1410-7F41-9BF4-0B6A3120A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24954"/>
            <a:ext cx="3494314" cy="76273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3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Titillium Web" panose="00000500000000000000" pitchFamily="2" charset="-18"/>
              </a:rPr>
              <a:t>Text, image #3</a:t>
            </a:r>
            <a:endParaRPr lang="en-SI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82DCF9D-A04E-794A-AEAA-BBEBACBE05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066" y="1485790"/>
            <a:ext cx="3747382" cy="3332756"/>
          </a:xfrm>
          <a:prstGeom prst="rect">
            <a:avLst/>
          </a:prstGeom>
        </p:spPr>
        <p:txBody>
          <a:bodyPr/>
          <a:lstStyle>
            <a:lvl1pPr marL="457200" marR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000"/>
              <a:buFont typeface="Arial"/>
              <a:buChar char="▸"/>
              <a:tabLst/>
              <a:defRPr sz="1800"/>
            </a:lvl1pPr>
            <a:lvl2pPr>
              <a:defRPr sz="1800"/>
            </a:lvl2pPr>
          </a:lstStyle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[#1]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[#2]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[#3]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[#4]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[#5]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000"/>
              <a:buFont typeface="Arial"/>
              <a:buChar char="▸"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[#6]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  <a:endParaRPr lang="en-US" sz="14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FDAAC7-1AF1-B04D-97BE-C22DEE4E3D7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05450" y="325438"/>
            <a:ext cx="3279775" cy="4492625"/>
          </a:xfrm>
          <a:prstGeom prst="rect">
            <a:avLst/>
          </a:prstGeom>
        </p:spPr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5365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 light #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9">
            <a:extLst>
              <a:ext uri="{FF2B5EF4-FFF2-40B4-BE49-F238E27FC236}">
                <a16:creationId xmlns:a16="http://schemas.microsoft.com/office/drawing/2014/main" id="{56A347F2-DEFF-9841-B5D5-3460BD24D5A3}"/>
              </a:ext>
            </a:extLst>
          </p:cNvPr>
          <p:cNvSpPr/>
          <p:nvPr userDrawn="1"/>
        </p:nvSpPr>
        <p:spPr>
          <a:xfrm>
            <a:off x="228600" y="-23575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" name="Shape 10">
            <a:extLst>
              <a:ext uri="{FF2B5EF4-FFF2-40B4-BE49-F238E27FC236}">
                <a16:creationId xmlns:a16="http://schemas.microsoft.com/office/drawing/2014/main" id="{2B8DD82C-0792-F64B-9050-27D606A390FD}"/>
              </a:ext>
            </a:extLst>
          </p:cNvPr>
          <p:cNvSpPr/>
          <p:nvPr userDrawn="1"/>
        </p:nvSpPr>
        <p:spPr>
          <a:xfrm>
            <a:off x="0" y="0"/>
            <a:ext cx="5276875" cy="5167075"/>
          </a:xfrm>
          <a:custGeom>
            <a:avLst/>
            <a:gdLst/>
            <a:ahLst/>
            <a:cxnLst/>
            <a:rect l="0" t="0" r="0" b="0"/>
            <a:pathLst>
              <a:path w="211075" h="206683" extrusionOk="0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76BA3-1410-7F41-9BF4-0B6A3120A7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24954"/>
            <a:ext cx="3494314" cy="76273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36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Titillium Web" panose="00000500000000000000" pitchFamily="2" charset="-18"/>
              </a:rPr>
              <a:t>Text, image #4</a:t>
            </a:r>
            <a:endParaRPr lang="en-SI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82DCF9D-A04E-794A-AEAA-BBEBACBE05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066" y="1485790"/>
            <a:ext cx="3747382" cy="3332756"/>
          </a:xfrm>
          <a:prstGeom prst="rect">
            <a:avLst/>
          </a:prstGeom>
        </p:spPr>
        <p:txBody>
          <a:bodyPr/>
          <a:lstStyle>
            <a:lvl1pPr marL="457200" marR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000"/>
              <a:buFont typeface="Arial"/>
              <a:buChar char="▸"/>
              <a:tabLst/>
              <a:defRPr sz="1800"/>
            </a:lvl1pPr>
            <a:lvl2pPr>
              <a:defRPr sz="1800"/>
            </a:lvl2pPr>
          </a:lstStyle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[#1]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[#2]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[#3]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[#4]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bg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[#5]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  <a:buSzPts val="2000"/>
              <a:buFont typeface="Arial"/>
              <a:buChar char="▸"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[#6]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  <a:r>
              <a:rPr lang="en-US" sz="14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  <a:endParaRPr lang="en-US" sz="1400" dirty="0">
              <a:solidFill>
                <a:schemeClr val="tx1"/>
              </a:solidFill>
              <a:latin typeface="Titillium Web" panose="00000500000000000000" pitchFamily="2" charset="-18"/>
            </a:endParaRP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B3440164-68DA-024D-9DDF-34A7097CFD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05450" y="325438"/>
            <a:ext cx="3279775" cy="4492625"/>
          </a:xfrm>
          <a:prstGeom prst="rect">
            <a:avLst/>
          </a:prstGeom>
        </p:spPr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386279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E05E-5383-E24D-AA4B-E3E88697C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7241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36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Titillium Web" panose="00000500000000000000" pitchFamily="2" charset="-18"/>
              </a:rPr>
              <a:t>Text only #1</a:t>
            </a:r>
            <a:endParaRPr lang="en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2947A-275F-2740-8F53-4E2FA454DE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8906" y="1415143"/>
            <a:ext cx="8177893" cy="3298145"/>
          </a:xfrm>
          <a:prstGeom prst="rect">
            <a:avLst/>
          </a:prstGeom>
        </p:spPr>
        <p:txBody>
          <a:bodyPr/>
          <a:lstStyle>
            <a:lvl1pPr marL="457200" marR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/>
              <a:buChar char="▸"/>
              <a:tabLst/>
              <a:defRPr/>
            </a:lvl1pPr>
          </a:lstStyle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[#1]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[#2]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[#3]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[#4]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[#5]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/>
              <a:buChar char="▸"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[#6]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lvl="0"/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1890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E05E-5383-E24D-AA4B-E3E88697C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4638"/>
            <a:ext cx="7886700" cy="67241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 sz="3600" b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Titillium Web" panose="00000500000000000000" pitchFamily="2" charset="-18"/>
              </a:rPr>
              <a:t>Text only #2</a:t>
            </a:r>
            <a:endParaRPr lang="en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2947A-275F-2740-8F53-4E2FA454DE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08906" y="1415143"/>
            <a:ext cx="8177893" cy="3298145"/>
          </a:xfrm>
          <a:prstGeom prst="rect">
            <a:avLst/>
          </a:prstGeom>
        </p:spPr>
        <p:txBody>
          <a:bodyPr/>
          <a:lstStyle>
            <a:lvl1pPr marL="457200" marR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/>
              <a:buChar char="▸"/>
              <a:tabLst/>
              <a:defRPr/>
            </a:lvl1pPr>
          </a:lstStyle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[#1]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[#2]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[#3]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[#4]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indent="-355600">
              <a:spcBef>
                <a:spcPts val="600"/>
              </a:spcBef>
              <a:buClr>
                <a:schemeClr val="tx1"/>
              </a:buClr>
              <a:buSzPts val="2000"/>
              <a:buFont typeface="Arial"/>
              <a:buChar char="▸"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[#5]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2000"/>
              <a:buFont typeface="Arial"/>
              <a:buChar char="▸"/>
              <a:tabLst/>
              <a:defRPr/>
            </a:pP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Point </a:t>
            </a:r>
            <a:r>
              <a:rPr lang="en-US" sz="1400" dirty="0">
                <a:solidFill>
                  <a:srgbClr val="FF0000"/>
                </a:solidFill>
                <a:latin typeface="Titillium Web" panose="00000500000000000000" pitchFamily="2" charset="-18"/>
              </a:rPr>
              <a:t>[#6]</a:t>
            </a:r>
            <a:r>
              <a:rPr lang="en-US" sz="14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pPr lvl="0"/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486793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F20F89-5EBC-A848-BD82-45FCAE39D4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70187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88" r:id="rId2"/>
    <p:sldLayoutId id="2147483685" r:id="rId3"/>
    <p:sldLayoutId id="2147483689" r:id="rId4"/>
    <p:sldLayoutId id="2147483678" r:id="rId5"/>
    <p:sldLayoutId id="2147483690" r:id="rId6"/>
    <p:sldLayoutId id="2147483680" r:id="rId7"/>
    <p:sldLayoutId id="2147483691" r:id="rId8"/>
    <p:sldLayoutId id="2147483682" r:id="rId9"/>
    <p:sldLayoutId id="2147483683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ri-ds-project.slac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CC92-01E9-C342-AE9C-B5D580315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040" y="1888653"/>
            <a:ext cx="4711771" cy="1366193"/>
          </a:xfrm>
        </p:spPr>
        <p:txBody>
          <a:bodyPr/>
          <a:lstStyle/>
          <a:p>
            <a:r>
              <a:rPr lang="sl-SI" b="1" i="0" dirty="0">
                <a:solidFill>
                  <a:srgbClr val="FF0000"/>
                </a:solidFill>
                <a:latin typeface="Titillium Web" pitchFamily="2" charset="77"/>
              </a:rPr>
              <a:t>START OF THE COMPETITION</a:t>
            </a:r>
            <a:endParaRPr lang="en-SI" b="1" i="0" dirty="0">
              <a:solidFill>
                <a:srgbClr val="FF0000"/>
              </a:solidFill>
              <a:latin typeface="Titillium Web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66564712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0E7627-AA88-E64E-9C5E-8182112B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4752"/>
            <a:ext cx="7886700" cy="67241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tillium Web" panose="00000500000000000000" pitchFamily="2" charset="-18"/>
              </a:rPr>
              <a:t>Work</a:t>
            </a:r>
            <a:endParaRPr lang="en-SI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286E0E-23B2-AD45-A271-9E8722355F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053" y="1494196"/>
            <a:ext cx="8177893" cy="3298145"/>
          </a:xfrm>
        </p:spPr>
        <p:txBody>
          <a:bodyPr/>
          <a:lstStyle/>
          <a:p>
            <a:endParaRPr lang="en-US" sz="24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From week </a:t>
            </a:r>
            <a:r>
              <a:rPr lang="en-US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 onwards you are your own bosses.</a:t>
            </a:r>
          </a:p>
          <a:p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Initiative for meetings </a:t>
            </a:r>
            <a:r>
              <a:rPr lang="en-US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must</a:t>
            </a:r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 come from your side!</a:t>
            </a:r>
          </a:p>
          <a:p>
            <a:r>
              <a:rPr lang="en-GB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If stuck and have no idea how to move forward =&gt; </a:t>
            </a:r>
            <a:r>
              <a:rPr lang="en-GB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contact advisors</a:t>
            </a:r>
            <a:r>
              <a:rPr lang="en-GB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!</a:t>
            </a:r>
          </a:p>
          <a:p>
            <a:r>
              <a:rPr lang="en-GB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If you have something interesting to show =&gt; </a:t>
            </a:r>
            <a:r>
              <a:rPr lang="en-GB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contact advisors</a:t>
            </a:r>
            <a:r>
              <a:rPr lang="en-GB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!</a:t>
            </a:r>
          </a:p>
          <a:p>
            <a:r>
              <a:rPr lang="en-GB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Working with top data science experts in the region is a unique opportunity, </a:t>
            </a:r>
            <a:r>
              <a:rPr lang="en-GB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use it</a:t>
            </a:r>
            <a:r>
              <a:rPr lang="en-GB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!</a:t>
            </a:r>
          </a:p>
          <a:p>
            <a:pPr marL="101600" indent="0">
              <a:buNone/>
            </a:pPr>
            <a:endParaRPr lang="en-GB" sz="20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endParaRPr lang="en-US" sz="20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endParaRPr lang="en-US" sz="20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endParaRPr lang="en-US" sz="20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147364185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3B13-457F-6049-8118-EB0AB265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4752"/>
            <a:ext cx="7886700" cy="67241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tillium Web" panose="00000500000000000000" pitchFamily="2" charset="-18"/>
              </a:rPr>
              <a:t>Grading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406F-20C4-9546-9F7E-5062794986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053" y="1487890"/>
            <a:ext cx="8177893" cy="3298145"/>
          </a:xfrm>
        </p:spPr>
        <p:txBody>
          <a:bodyPr/>
          <a:lstStyle/>
          <a:p>
            <a:endParaRPr lang="en-US" sz="24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Final grade is a consensus between all involved advisors.</a:t>
            </a:r>
          </a:p>
          <a:p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Quality of work given the topic complexity.</a:t>
            </a:r>
          </a:p>
          <a:p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Transparent methodology/replicability.</a:t>
            </a:r>
          </a:p>
          <a:p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Appropriate evaluation/validation.</a:t>
            </a:r>
          </a:p>
          <a:p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Level of the prepared materials (code, reports and presentation).</a:t>
            </a:r>
          </a:p>
          <a:p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Results themselves are not the most important thing!</a:t>
            </a:r>
          </a:p>
          <a:p>
            <a:endParaRPr lang="en-US" sz="20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8992257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4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4C08E612-FEA4-9542-B8C7-206D06E149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3454400" y="774700"/>
            <a:ext cx="2235200" cy="3594100"/>
          </a:xfrm>
        </p:spPr>
      </p:pic>
    </p:spTree>
    <p:extLst>
      <p:ext uri="{BB962C8B-B14F-4D97-AF65-F5344CB8AC3E}">
        <p14:creationId xmlns:p14="http://schemas.microsoft.com/office/powerpoint/2010/main" val="144623963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47000" t="15000" r="-9000" b="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8862D-6C3E-6245-B1D1-365C0333BF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15746"/>
            <a:ext cx="5319585" cy="3758865"/>
          </a:xfrm>
        </p:spPr>
        <p:txBody>
          <a:bodyPr/>
          <a:lstStyle/>
          <a:p>
            <a:pPr marL="101600" indent="0">
              <a:buNone/>
            </a:pPr>
            <a:r>
              <a:rPr lang="en-US" sz="2200" dirty="0">
                <a:solidFill>
                  <a:srgbClr val="FF0000"/>
                </a:solidFill>
                <a:latin typeface="Titillium Web" panose="00000500000000000000" pitchFamily="2" charset="-18"/>
              </a:rPr>
              <a:t>1 </a:t>
            </a:r>
            <a:r>
              <a:rPr lang="en-US" sz="2200" dirty="0">
                <a:solidFill>
                  <a:schemeClr val="bg1"/>
                </a:solidFill>
                <a:latin typeface="Titillium Web" panose="00000500000000000000" pitchFamily="2" charset="-18"/>
              </a:rPr>
              <a:t>Start </a:t>
            </a:r>
            <a:r>
              <a:rPr lang="en-US" sz="2200" dirty="0">
                <a:solidFill>
                  <a:srgbClr val="FF0000"/>
                </a:solidFill>
                <a:latin typeface="Titillium Web" panose="00000500000000000000" pitchFamily="2" charset="-18"/>
              </a:rPr>
              <a:t>[today]</a:t>
            </a:r>
            <a:r>
              <a:rPr lang="en-US" sz="22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101600" indent="0">
              <a:buNone/>
            </a:pPr>
            <a:endParaRPr lang="en-US" sz="22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pPr marL="101600" indent="0">
              <a:buNone/>
            </a:pPr>
            <a:r>
              <a:rPr lang="en-US" sz="2200" dirty="0">
                <a:solidFill>
                  <a:srgbClr val="FF0000"/>
                </a:solidFill>
                <a:latin typeface="Titillium Web" panose="00000500000000000000" pitchFamily="2" charset="-18"/>
              </a:rPr>
              <a:t>2 </a:t>
            </a:r>
            <a:r>
              <a:rPr lang="en-US" sz="2200" dirty="0">
                <a:solidFill>
                  <a:schemeClr val="bg1"/>
                </a:solidFill>
                <a:latin typeface="Titillium Web" panose="00000500000000000000" pitchFamily="2" charset="-18"/>
              </a:rPr>
              <a:t>Meetings with advisors</a:t>
            </a:r>
            <a:br>
              <a:rPr lang="en-US" sz="2200" dirty="0">
                <a:solidFill>
                  <a:schemeClr val="bg1"/>
                </a:solidFill>
                <a:latin typeface="Titillium Web" panose="00000500000000000000" pitchFamily="2" charset="-18"/>
              </a:rPr>
            </a:br>
            <a:r>
              <a:rPr lang="en-US" sz="2200" dirty="0">
                <a:solidFill>
                  <a:schemeClr val="bg1"/>
                </a:solidFill>
                <a:latin typeface="Titillium Web" panose="00000500000000000000" pitchFamily="2" charset="-18"/>
              </a:rPr>
              <a:t>   </a:t>
            </a:r>
            <a:r>
              <a:rPr lang="en-US" sz="2200" dirty="0">
                <a:solidFill>
                  <a:srgbClr val="FF0000"/>
                </a:solidFill>
                <a:latin typeface="Titillium Web" panose="00000500000000000000" pitchFamily="2" charset="-18"/>
              </a:rPr>
              <a:t>[next week]</a:t>
            </a:r>
            <a:r>
              <a:rPr lang="en-US" sz="22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  <a:endParaRPr lang="en-US" sz="22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pPr marL="101600" indent="0">
              <a:buNone/>
            </a:pPr>
            <a:endParaRPr lang="en-US" sz="22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pPr marL="101600" indent="0">
              <a:buNone/>
            </a:pPr>
            <a:r>
              <a:rPr lang="en-US" sz="2200" dirty="0">
                <a:solidFill>
                  <a:srgbClr val="FF0000"/>
                </a:solidFill>
                <a:latin typeface="Titillium Web" panose="00000500000000000000" pitchFamily="2" charset="-18"/>
              </a:rPr>
              <a:t>3 </a:t>
            </a:r>
            <a:r>
              <a:rPr lang="en-US" sz="2200" dirty="0">
                <a:solidFill>
                  <a:schemeClr val="bg1"/>
                </a:solidFill>
                <a:latin typeface="Titillium Web" panose="00000500000000000000" pitchFamily="2" charset="-18"/>
              </a:rPr>
              <a:t>Interim report </a:t>
            </a:r>
            <a:r>
              <a:rPr lang="en-US" sz="2200" dirty="0">
                <a:solidFill>
                  <a:srgbClr val="FF0000"/>
                </a:solidFill>
                <a:latin typeface="Titillium Web" panose="00000500000000000000" pitchFamily="2" charset="-18"/>
              </a:rPr>
              <a:t>[Apr 19</a:t>
            </a:r>
            <a:r>
              <a:rPr lang="en-US" sz="2200" baseline="30000" dirty="0">
                <a:solidFill>
                  <a:srgbClr val="FF0000"/>
                </a:solidFill>
                <a:latin typeface="Titillium Web" panose="00000500000000000000" pitchFamily="2" charset="-18"/>
              </a:rPr>
              <a:t>th</a:t>
            </a:r>
            <a:r>
              <a:rPr lang="en-US" sz="2200" dirty="0">
                <a:solidFill>
                  <a:srgbClr val="FF0000"/>
                </a:solidFill>
                <a:latin typeface="Titillium Web" panose="00000500000000000000" pitchFamily="2" charset="-18"/>
              </a:rPr>
              <a:t> 23:59]</a:t>
            </a:r>
            <a:r>
              <a:rPr lang="en-US" sz="22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101600" indent="0">
              <a:buNone/>
            </a:pPr>
            <a:endParaRPr lang="en-US" sz="22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pPr marL="101600" indent="0">
              <a:buNone/>
            </a:pPr>
            <a:r>
              <a:rPr lang="en-US" sz="2200" dirty="0">
                <a:solidFill>
                  <a:srgbClr val="FF0000"/>
                </a:solidFill>
                <a:latin typeface="Titillium Web" panose="00000500000000000000" pitchFamily="2" charset="-18"/>
              </a:rPr>
              <a:t>4 </a:t>
            </a:r>
            <a:r>
              <a:rPr lang="en-US" sz="2200" dirty="0">
                <a:solidFill>
                  <a:schemeClr val="bg1"/>
                </a:solidFill>
                <a:latin typeface="Titillium Web" panose="00000500000000000000" pitchFamily="2" charset="-18"/>
              </a:rPr>
              <a:t>Final report </a:t>
            </a:r>
            <a:r>
              <a:rPr lang="en-US" sz="2200" dirty="0">
                <a:solidFill>
                  <a:srgbClr val="FF0000"/>
                </a:solidFill>
                <a:latin typeface="Titillium Web" panose="00000500000000000000" pitchFamily="2" charset="-18"/>
              </a:rPr>
              <a:t>[last week of May]</a:t>
            </a:r>
            <a:r>
              <a:rPr lang="en-US" sz="22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pPr marL="101600" indent="0">
              <a:buNone/>
            </a:pPr>
            <a:endParaRPr lang="en-US" sz="22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pPr marL="101600" indent="0">
              <a:buNone/>
            </a:pPr>
            <a:r>
              <a:rPr lang="en-US" sz="2200" dirty="0">
                <a:solidFill>
                  <a:srgbClr val="FF0000"/>
                </a:solidFill>
                <a:latin typeface="Titillium Web" panose="00000500000000000000" pitchFamily="2" charset="-18"/>
              </a:rPr>
              <a:t>5 </a:t>
            </a:r>
            <a:r>
              <a:rPr lang="en-US" sz="2200" dirty="0">
                <a:solidFill>
                  <a:schemeClr val="bg1"/>
                </a:solidFill>
                <a:latin typeface="Titillium Web" panose="00000500000000000000" pitchFamily="2" charset="-18"/>
              </a:rPr>
              <a:t>Finals </a:t>
            </a:r>
            <a:r>
              <a:rPr lang="en-US" sz="2200" dirty="0">
                <a:solidFill>
                  <a:srgbClr val="FF0000"/>
                </a:solidFill>
                <a:latin typeface="Titillium Web" panose="00000500000000000000" pitchFamily="2" charset="-18"/>
              </a:rPr>
              <a:t>[first week of June]</a:t>
            </a:r>
            <a:r>
              <a:rPr lang="en-US" sz="2200" dirty="0">
                <a:solidFill>
                  <a:schemeClr val="bg1"/>
                </a:solidFill>
                <a:latin typeface="Titillium Web" panose="00000500000000000000" pitchFamily="2" charset="-18"/>
              </a:rPr>
              <a:t>.</a:t>
            </a:r>
          </a:p>
          <a:p>
            <a:endParaRPr lang="en-SI" sz="2400" dirty="0"/>
          </a:p>
        </p:txBody>
      </p:sp>
    </p:spTree>
    <p:extLst>
      <p:ext uri="{BB962C8B-B14F-4D97-AF65-F5344CB8AC3E}">
        <p14:creationId xmlns:p14="http://schemas.microsoft.com/office/powerpoint/2010/main" val="1623384804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0E7627-AA88-E64E-9C5E-8182112B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4752"/>
            <a:ext cx="7886700" cy="67241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tillium Web" panose="00000500000000000000" pitchFamily="2" charset="-18"/>
              </a:rPr>
              <a:t>Communication</a:t>
            </a:r>
            <a:endParaRPr lang="en-SI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286E0E-23B2-AD45-A271-9E8722355F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053" y="1336866"/>
            <a:ext cx="8177893" cy="3298145"/>
          </a:xfrm>
        </p:spPr>
        <p:txBody>
          <a:bodyPr/>
          <a:lstStyle/>
          <a:p>
            <a:endParaRPr lang="en-US" sz="2000" dirty="0">
              <a:solidFill>
                <a:srgbClr val="FF0000"/>
              </a:solidFill>
              <a:latin typeface="Titillium Web" panose="00000500000000000000" pitchFamily="2" charset="-18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Slack [ </a:t>
            </a:r>
            <a:r>
              <a:rPr lang="en-US" sz="2000" dirty="0">
                <a:solidFill>
                  <a:srgbClr val="FF0000"/>
                </a:solidFill>
                <a:latin typeface="Titillium Web" panose="00000500000000000000" pitchFamily="2" charset="-18"/>
                <a:hlinkClick r:id="rId3"/>
              </a:rPr>
              <a:t>http://fri-ds-project.slack.com/</a:t>
            </a:r>
            <a:r>
              <a:rPr lang="en-US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 ]</a:t>
            </a:r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e-classroom</a:t>
            </a:r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 (e-</a:t>
            </a:r>
            <a:r>
              <a:rPr lang="en-US" sz="2000" dirty="0" err="1">
                <a:solidFill>
                  <a:schemeClr val="tx1"/>
                </a:solidFill>
                <a:latin typeface="Titillium Web" panose="00000500000000000000" pitchFamily="2" charset="-18"/>
              </a:rPr>
              <a:t>učilnica</a:t>
            </a:r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).</a:t>
            </a:r>
          </a:p>
          <a:p>
            <a:endParaRPr lang="en-US" sz="20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Important announcements over </a:t>
            </a:r>
            <a:r>
              <a:rPr lang="en-US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both</a:t>
            </a:r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 channels.</a:t>
            </a:r>
          </a:p>
          <a:p>
            <a:endParaRPr lang="en-US" sz="20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Submissions by </a:t>
            </a:r>
            <a:r>
              <a:rPr lang="en-US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one member of the team </a:t>
            </a:r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over </a:t>
            </a:r>
            <a:r>
              <a:rPr lang="en-US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e-classroom</a:t>
            </a:r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.</a:t>
            </a:r>
          </a:p>
          <a:p>
            <a:endParaRPr lang="en-US" sz="20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tillium Web" panose="00000500000000000000" pitchFamily="2" charset="-18"/>
              </a:rPr>
              <a:t>Slack</a:t>
            </a:r>
            <a:r>
              <a:rPr lang="en-US" sz="2000" dirty="0">
                <a:solidFill>
                  <a:schemeClr val="tx1"/>
                </a:solidFill>
                <a:latin typeface="Titillium Web" panose="00000500000000000000" pitchFamily="2" charset="-18"/>
              </a:rPr>
              <a:t> for discussions and internal team communication.</a:t>
            </a:r>
          </a:p>
          <a:p>
            <a:pPr marL="101600" indent="0">
              <a:buNone/>
            </a:pPr>
            <a:endParaRPr lang="en-GB" sz="20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endParaRPr lang="en-US" sz="20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endParaRPr lang="en-US" sz="20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endParaRPr lang="en-US" sz="2000" dirty="0">
              <a:solidFill>
                <a:schemeClr val="tx1"/>
              </a:solidFill>
              <a:latin typeface="Titillium Web" panose="00000500000000000000" pitchFamily="2" charset="-18"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2759102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6AE89D-3BFD-6341-BF7D-C8732021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24954"/>
            <a:ext cx="3494314" cy="762731"/>
          </a:xfrm>
        </p:spPr>
        <p:txBody>
          <a:bodyPr/>
          <a:lstStyle/>
          <a:p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Repository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9820DE-613B-AA46-BA3E-625596DD6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065" y="1199672"/>
            <a:ext cx="4469935" cy="3594748"/>
          </a:xfrm>
        </p:spPr>
        <p:txBody>
          <a:bodyPr/>
          <a:lstStyle/>
          <a:p>
            <a:r>
              <a:rPr lang="en-SI" sz="2000" dirty="0">
                <a:solidFill>
                  <a:schemeClr val="bg1"/>
                </a:solidFill>
                <a:latin typeface="Titillium Web" pitchFamily="2" charset="77"/>
              </a:rPr>
              <a:t>Private </a:t>
            </a:r>
            <a:r>
              <a:rPr lang="en-SI" sz="2000" dirty="0">
                <a:solidFill>
                  <a:srgbClr val="FF0000"/>
                </a:solidFill>
                <a:latin typeface="Titillium Web" pitchFamily="2" charset="77"/>
              </a:rPr>
              <a:t>BitBucket</a:t>
            </a:r>
            <a:r>
              <a:rPr lang="en-SI" sz="2000" dirty="0">
                <a:solidFill>
                  <a:schemeClr val="bg1"/>
                </a:solidFill>
                <a:latin typeface="Titillium Web" pitchFamily="2" charset="77"/>
              </a:rPr>
              <a:t> repository.</a:t>
            </a:r>
          </a:p>
          <a:p>
            <a:pPr marL="101600" indent="0">
              <a:buNone/>
            </a:pPr>
            <a:endParaRPr lang="en-SI" sz="2000" dirty="0">
              <a:solidFill>
                <a:schemeClr val="bg1"/>
              </a:solidFill>
              <a:latin typeface="Titillium Web" pitchFamily="2" charset="77"/>
            </a:endParaRPr>
          </a:p>
          <a:p>
            <a:r>
              <a:rPr lang="en-SI" sz="2000" dirty="0">
                <a:solidFill>
                  <a:schemeClr val="bg1"/>
                </a:solidFill>
                <a:latin typeface="Titillium Web" pitchFamily="2" charset="77"/>
              </a:rPr>
              <a:t>Send your </a:t>
            </a:r>
            <a:r>
              <a:rPr lang="en-SI" sz="2000" dirty="0">
                <a:solidFill>
                  <a:srgbClr val="FF0000"/>
                </a:solidFill>
                <a:latin typeface="Titillium Web" pitchFamily="2" charset="77"/>
              </a:rPr>
              <a:t>BitBucket</a:t>
            </a:r>
            <a:r>
              <a:rPr lang="en-SI" sz="2000" dirty="0">
                <a:solidFill>
                  <a:schemeClr val="bg1"/>
                </a:solidFill>
                <a:latin typeface="Titillium Web" pitchFamily="2" charset="77"/>
              </a:rPr>
              <a:t> emails to</a:t>
            </a:r>
            <a:br>
              <a:rPr lang="en-SI" sz="2000" dirty="0">
                <a:solidFill>
                  <a:schemeClr val="bg1"/>
                </a:solidFill>
                <a:latin typeface="Titillium Web" pitchFamily="2" charset="77"/>
              </a:rPr>
            </a:br>
            <a:r>
              <a:rPr lang="en-SI" sz="2000" dirty="0">
                <a:solidFill>
                  <a:srgbClr val="FF0000"/>
                </a:solidFill>
                <a:latin typeface="Titillium Web" pitchFamily="2" charset="77"/>
              </a:rPr>
              <a:t>[jure.demsar@fri.uni-lj]</a:t>
            </a:r>
            <a:r>
              <a:rPr lang="en-SI" sz="2000" dirty="0">
                <a:solidFill>
                  <a:schemeClr val="bg1"/>
                </a:solidFill>
                <a:latin typeface="Titillium Web" pitchFamily="2" charset="77"/>
              </a:rPr>
              <a:t>!</a:t>
            </a:r>
            <a:endParaRPr lang="en-SI" sz="2000" dirty="0">
              <a:solidFill>
                <a:srgbClr val="FF0000"/>
              </a:solidFill>
              <a:latin typeface="Titillium Web" pitchFamily="2" charset="77"/>
            </a:endParaRPr>
          </a:p>
          <a:p>
            <a:pPr marL="101600" indent="0">
              <a:buNone/>
            </a:pPr>
            <a:endParaRPr lang="en-SI" sz="2000" dirty="0">
              <a:solidFill>
                <a:schemeClr val="bg1"/>
              </a:solidFill>
              <a:latin typeface="Titillium Web" pitchFamily="2" charset="77"/>
            </a:endParaRPr>
          </a:p>
          <a:p>
            <a:r>
              <a:rPr lang="en-SI" sz="2000" dirty="0">
                <a:solidFill>
                  <a:schemeClr val="bg1"/>
                </a:solidFill>
                <a:latin typeface="Titillium Web" pitchFamily="2" charset="77"/>
              </a:rPr>
              <a:t>The </a:t>
            </a:r>
            <a:r>
              <a:rPr lang="en-SI" sz="2000" dirty="0">
                <a:solidFill>
                  <a:srgbClr val="FF0000"/>
                </a:solidFill>
                <a:latin typeface="Titillium Web" pitchFamily="2" charset="77"/>
              </a:rPr>
              <a:t>[master] </a:t>
            </a:r>
            <a:r>
              <a:rPr lang="en-SI" sz="2000" dirty="0">
                <a:solidFill>
                  <a:schemeClr val="bg1"/>
                </a:solidFill>
                <a:latin typeface="Titillium Web" pitchFamily="2" charset="77"/>
              </a:rPr>
              <a:t>branch: tagged, </a:t>
            </a: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“</a:t>
            </a:r>
            <a:r>
              <a:rPr lang="en-SI" sz="2000" dirty="0">
                <a:solidFill>
                  <a:schemeClr val="bg1"/>
                </a:solidFill>
                <a:latin typeface="Titillium Web" pitchFamily="2" charset="77"/>
              </a:rPr>
              <a:t>production</a:t>
            </a: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”</a:t>
            </a:r>
            <a:r>
              <a:rPr lang="en-SI" sz="2000" dirty="0">
                <a:solidFill>
                  <a:schemeClr val="bg1"/>
                </a:solidFill>
                <a:latin typeface="Titillium Web" pitchFamily="2" charset="77"/>
              </a:rPr>
              <a:t> ready material.</a:t>
            </a:r>
          </a:p>
          <a:p>
            <a:endParaRPr lang="en-SI" sz="2000" dirty="0">
              <a:solidFill>
                <a:srgbClr val="FF0000"/>
              </a:solidFill>
              <a:latin typeface="Titillium Web" pitchFamily="2" charset="77"/>
            </a:endParaRPr>
          </a:p>
          <a:p>
            <a:r>
              <a:rPr lang="en-SI" sz="2000" dirty="0">
                <a:solidFill>
                  <a:schemeClr val="bg1"/>
                </a:solidFill>
                <a:latin typeface="Titillium Web" pitchFamily="2" charset="77"/>
              </a:rPr>
              <a:t>The </a:t>
            </a:r>
            <a:r>
              <a:rPr lang="en-SI" sz="2000" dirty="0">
                <a:solidFill>
                  <a:srgbClr val="FF0000"/>
                </a:solidFill>
                <a:latin typeface="Titillium Web" pitchFamily="2" charset="77"/>
              </a:rPr>
              <a:t>[develop]</a:t>
            </a:r>
            <a:r>
              <a:rPr lang="en-SI" sz="2000" dirty="0">
                <a:solidFill>
                  <a:schemeClr val="bg1"/>
                </a:solidFill>
                <a:latin typeface="Titillium Web" pitchFamily="2" charset="77"/>
              </a:rPr>
              <a:t> branch: </a:t>
            </a:r>
            <a:r>
              <a:rPr lang="en-US" sz="2000" dirty="0">
                <a:solidFill>
                  <a:schemeClr val="bg1"/>
                </a:solidFill>
                <a:latin typeface="Titillium Web" pitchFamily="2" charset="77"/>
              </a:rPr>
              <a:t>unfinished, under development material.</a:t>
            </a:r>
          </a:p>
          <a:p>
            <a:endParaRPr lang="en-US" sz="2000" dirty="0">
              <a:solidFill>
                <a:schemeClr val="bg1"/>
              </a:solidFill>
              <a:latin typeface="Titillium Web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66A57C-FE78-8B45-8C6F-A5E61ED9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326" y="824593"/>
            <a:ext cx="3494314" cy="349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3014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t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9C9D-081B-1344-8C37-A23055DE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Repository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6F533-07C4-AC44-835C-5823CBD80F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066" y="1191874"/>
            <a:ext cx="3747382" cy="3648442"/>
          </a:xfrm>
        </p:spPr>
        <p:txBody>
          <a:bodyPr/>
          <a:lstStyle/>
          <a:p>
            <a:pPr marL="101600" indent="0">
              <a:buNone/>
            </a:pPr>
            <a:r>
              <a:rPr lang="en-SI" sz="1600" dirty="0">
                <a:latin typeface="Titillium Web" pitchFamily="2" charset="77"/>
              </a:rPr>
              <a:t>Subfolders for each </a:t>
            </a:r>
            <a:r>
              <a:rPr lang="en-US" sz="1600" dirty="0">
                <a:latin typeface="Titillium Web" pitchFamily="2" charset="77"/>
              </a:rPr>
              <a:t>of your </a:t>
            </a:r>
            <a:r>
              <a:rPr lang="en-SI" sz="1600" dirty="0">
                <a:latin typeface="Titillium Web" pitchFamily="2" charset="77"/>
              </a:rPr>
              <a:t>task</a:t>
            </a:r>
            <a:r>
              <a:rPr lang="en-US" sz="1600" dirty="0">
                <a:latin typeface="Titillium Web" pitchFamily="2" charset="77"/>
              </a:rPr>
              <a:t>s</a:t>
            </a:r>
            <a:r>
              <a:rPr lang="en-SI" sz="1600" dirty="0">
                <a:latin typeface="Titillium Web" pitchFamily="2" charset="77"/>
              </a:rPr>
              <a:t>:</a:t>
            </a:r>
          </a:p>
          <a:p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[/journal]</a:t>
            </a:r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,</a:t>
            </a:r>
            <a:endParaRPr lang="en-SI" sz="1600" dirty="0">
              <a:solidFill>
                <a:srgbClr val="FF0000"/>
              </a:solidFill>
              <a:latin typeface="Titillium Web" pitchFamily="2" charset="77"/>
            </a:endParaRPr>
          </a:p>
          <a:p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[/interim_report]</a:t>
            </a:r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,</a:t>
            </a:r>
            <a:endParaRPr lang="en-SI" sz="1600" dirty="0">
              <a:solidFill>
                <a:srgbClr val="FF0000"/>
              </a:solidFill>
              <a:latin typeface="Titillium Web" pitchFamily="2" charset="77"/>
            </a:endParaRPr>
          </a:p>
          <a:p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[/final_report]</a:t>
            </a:r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,</a:t>
            </a:r>
            <a:endParaRPr lang="en-SI" sz="1600" dirty="0">
              <a:solidFill>
                <a:srgbClr val="FF0000"/>
              </a:solidFill>
              <a:latin typeface="Titillium Web" pitchFamily="2" charset="77"/>
            </a:endParaRPr>
          </a:p>
          <a:p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[/presentation]</a:t>
            </a:r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.</a:t>
            </a:r>
            <a:endParaRPr lang="en-SI" sz="1600" dirty="0">
              <a:solidFill>
                <a:srgbClr val="FF0000"/>
              </a:solidFill>
              <a:latin typeface="Titillium Web" pitchFamily="2" charset="77"/>
            </a:endParaRPr>
          </a:p>
          <a:p>
            <a:endParaRPr lang="en-SI" sz="1600" dirty="0">
              <a:solidFill>
                <a:srgbClr val="FF0000"/>
              </a:solidFill>
              <a:latin typeface="Titillium Web" pitchFamily="2" charset="77"/>
            </a:endParaRPr>
          </a:p>
          <a:p>
            <a:pPr marL="101600" indent="0">
              <a:buNone/>
            </a:pPr>
            <a:r>
              <a:rPr lang="en-SI" sz="1600" dirty="0">
                <a:latin typeface="Titillium Web" pitchFamily="2" charset="77"/>
              </a:rPr>
              <a:t>Codebase in:</a:t>
            </a:r>
            <a:endParaRPr lang="en-SI" sz="1600" dirty="0">
              <a:solidFill>
                <a:srgbClr val="FF0000"/>
              </a:solidFill>
              <a:latin typeface="Titillium Web" pitchFamily="2" charset="77"/>
            </a:endParaRPr>
          </a:p>
          <a:p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[/src]</a:t>
            </a:r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.</a:t>
            </a:r>
            <a:endParaRPr lang="en-SI" sz="1600" dirty="0">
              <a:solidFill>
                <a:srgbClr val="FF0000"/>
              </a:solidFill>
              <a:latin typeface="Titillium Web" pitchFamily="2" charset="77"/>
            </a:endParaRPr>
          </a:p>
          <a:p>
            <a:endParaRPr lang="en-SI" sz="1600" dirty="0">
              <a:solidFill>
                <a:srgbClr val="FF0000"/>
              </a:solidFill>
              <a:latin typeface="Titillium Web" pitchFamily="2" charset="77"/>
            </a:endParaRPr>
          </a:p>
          <a:p>
            <a:pPr marL="101600" indent="0">
              <a:buNone/>
            </a:pPr>
            <a:r>
              <a:rPr lang="en-SI" sz="1600" dirty="0">
                <a:latin typeface="Titillium Web" pitchFamily="2" charset="77"/>
              </a:rPr>
              <a:t>Repository description:</a:t>
            </a:r>
          </a:p>
          <a:p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[README.md]</a:t>
            </a:r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.</a:t>
            </a:r>
            <a:endParaRPr lang="en-SI" sz="1600" dirty="0">
              <a:solidFill>
                <a:srgbClr val="FF0000"/>
              </a:solidFill>
              <a:latin typeface="Titillium Web" pitchFamily="2" charset="77"/>
            </a:endParaRPr>
          </a:p>
          <a:p>
            <a:pPr marL="101600" indent="0">
              <a:buNone/>
            </a:pPr>
            <a:endParaRPr lang="en-SI" sz="1600" dirty="0">
              <a:latin typeface="Titillium Web" pitchFamily="2" charset="77"/>
            </a:endParaRPr>
          </a:p>
          <a:p>
            <a:pPr marL="101600" indent="0">
              <a:buNone/>
            </a:pPr>
            <a:endParaRPr lang="en-SI" sz="1600" dirty="0">
              <a:solidFill>
                <a:srgbClr val="FF0000"/>
              </a:solidFill>
              <a:latin typeface="Titillium Web" pitchFamily="2" charset="77"/>
            </a:endParaRPr>
          </a:p>
          <a:p>
            <a:pPr marL="101600" indent="0">
              <a:buNone/>
            </a:pPr>
            <a:endParaRPr lang="en-SI" sz="1600" dirty="0">
              <a:solidFill>
                <a:schemeClr val="bg1"/>
              </a:solidFill>
              <a:latin typeface="Titillium Web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8905593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6AE89D-3BFD-6341-BF7D-C8732021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24954"/>
            <a:ext cx="3494314" cy="762731"/>
          </a:xfrm>
        </p:spPr>
        <p:txBody>
          <a:bodyPr/>
          <a:lstStyle/>
          <a:p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Journal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9820DE-613B-AA46-BA3E-625596DD6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065" y="1243382"/>
            <a:ext cx="4104175" cy="3332756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Each student writes his/her own log.</a:t>
            </a:r>
          </a:p>
          <a:p>
            <a:endParaRPr lang="en-US" sz="1600" dirty="0">
              <a:solidFill>
                <a:schemeClr val="bg1"/>
              </a:solidFill>
              <a:latin typeface="Titillium Web" pitchFamily="2" charset="77"/>
            </a:endParaRPr>
          </a:p>
          <a:p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Journal is a log of all your work.</a:t>
            </a:r>
          </a:p>
          <a:p>
            <a:endParaRPr lang="en-SI" sz="1600" dirty="0">
              <a:solidFill>
                <a:schemeClr val="bg1"/>
              </a:solidFill>
              <a:latin typeface="Titillium Web" pitchFamily="2" charset="77"/>
            </a:endParaRPr>
          </a:p>
          <a:p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Short entries</a:t>
            </a:r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 for everything you do</a:t>
            </a: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.</a:t>
            </a:r>
          </a:p>
          <a:p>
            <a:pPr marL="101600" indent="0">
              <a:buNone/>
            </a:pPr>
            <a:endParaRPr lang="en-SI" sz="1600" dirty="0">
              <a:solidFill>
                <a:schemeClr val="bg1"/>
              </a:solidFill>
              <a:latin typeface="Titillium Web" pitchFamily="2" charset="77"/>
            </a:endParaRPr>
          </a:p>
          <a:p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Required for estimatin</a:t>
            </a:r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g</a:t>
            </a: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 the amount of hours put into the project.</a:t>
            </a:r>
          </a:p>
          <a:p>
            <a:endParaRPr lang="en-SI" sz="1600" dirty="0">
              <a:solidFill>
                <a:schemeClr val="bg1"/>
              </a:solidFill>
              <a:latin typeface="Titillium Web" pitchFamily="2" charset="77"/>
            </a:endParaRPr>
          </a:p>
          <a:p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Journal is also required by the </a:t>
            </a:r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RVP</a:t>
            </a: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 course for non</a:t>
            </a:r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-</a:t>
            </a: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DS students</a:t>
            </a:r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.</a:t>
            </a:r>
            <a:endParaRPr lang="en-SI" sz="1600" dirty="0">
              <a:solidFill>
                <a:schemeClr val="bg1"/>
              </a:solidFill>
              <a:latin typeface="Titillium Web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8826822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9C9D-081B-1344-8C37-A23055DE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Interim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6F533-07C4-AC44-835C-5823CBD80F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065" y="1075073"/>
            <a:ext cx="4015887" cy="3332756"/>
          </a:xfrm>
        </p:spPr>
        <p:txBody>
          <a:bodyPr/>
          <a:lstStyle/>
          <a:p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2</a:t>
            </a:r>
            <a:r>
              <a:rPr lang="en-SI" dirty="0">
                <a:latin typeface="Titillium Web" pitchFamily="2" charset="77"/>
              </a:rPr>
              <a:t> pages max!</a:t>
            </a:r>
            <a:endParaRPr lang="en-SI" dirty="0">
              <a:solidFill>
                <a:schemeClr val="bg1"/>
              </a:solidFill>
              <a:latin typeface="Titillium Web" pitchFamily="2" charset="77"/>
            </a:endParaRPr>
          </a:p>
          <a:p>
            <a:endParaRPr lang="en-SI" dirty="0">
              <a:solidFill>
                <a:schemeClr val="bg1"/>
              </a:solidFill>
              <a:latin typeface="Titillium Web" pitchFamily="2" charset="77"/>
            </a:endParaRPr>
          </a:p>
          <a:p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A short overview of already completed tasks along with </a:t>
            </a: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plans for the rest of the semester</a:t>
            </a:r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.</a:t>
            </a:r>
          </a:p>
          <a:p>
            <a:endParaRPr lang="en-SI" dirty="0">
              <a:solidFill>
                <a:schemeClr val="bg1"/>
              </a:solidFill>
              <a:latin typeface="Titillium Web" pitchFamily="2" charset="77"/>
            </a:endParaRPr>
          </a:p>
          <a:p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Use the </a:t>
            </a:r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[LaTeX] </a:t>
            </a:r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template in the repository!</a:t>
            </a:r>
          </a:p>
          <a:p>
            <a:endParaRPr lang="en-SI" dirty="0">
              <a:solidFill>
                <a:schemeClr val="bg1"/>
              </a:solidFill>
              <a:latin typeface="Titillium Web" pitchFamily="2" charset="77"/>
            </a:endParaRPr>
          </a:p>
          <a:p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The template includes examples for</a:t>
            </a: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 all</a:t>
            </a:r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 </a:t>
            </a:r>
            <a:r>
              <a:rPr lang="en-US" dirty="0">
                <a:solidFill>
                  <a:schemeClr val="bg1"/>
                </a:solidFill>
                <a:latin typeface="Titillium Web" pitchFamily="2" charset="77"/>
              </a:rPr>
              <a:t>reporting</a:t>
            </a:r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 elements (figures, references, equations, code …)</a:t>
            </a:r>
          </a:p>
        </p:txBody>
      </p:sp>
    </p:spTree>
    <p:extLst>
      <p:ext uri="{BB962C8B-B14F-4D97-AF65-F5344CB8AC3E}">
        <p14:creationId xmlns:p14="http://schemas.microsoft.com/office/powerpoint/2010/main" val="415683276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7000" t="-7000" r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6AE89D-3BFD-6341-BF7D-C8732021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24954"/>
            <a:ext cx="3494314" cy="762731"/>
          </a:xfrm>
        </p:spPr>
        <p:txBody>
          <a:bodyPr/>
          <a:lstStyle/>
          <a:p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Final report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29820DE-613B-AA46-BA3E-625596DD6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066" y="1220928"/>
            <a:ext cx="3747382" cy="3597617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Upgrade the interim report</a:t>
            </a: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.</a:t>
            </a:r>
          </a:p>
          <a:p>
            <a:pPr marL="101600" indent="0">
              <a:buNone/>
            </a:pPr>
            <a:endParaRPr lang="en-US" sz="1600" dirty="0">
              <a:solidFill>
                <a:srgbClr val="FF0000"/>
              </a:solidFill>
              <a:latin typeface="Titillium Web" pitchFamily="2" charset="77"/>
            </a:endParaRPr>
          </a:p>
          <a:p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4</a:t>
            </a:r>
            <a:r>
              <a:rPr lang="en-SI" sz="1600" dirty="0">
                <a:latin typeface="Titillium Web" pitchFamily="2" charset="77"/>
              </a:rPr>
              <a:t> </a:t>
            </a: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pages max!</a:t>
            </a:r>
          </a:p>
          <a:p>
            <a:endParaRPr lang="en-SI" sz="1600" dirty="0">
              <a:solidFill>
                <a:schemeClr val="bg1"/>
              </a:solidFill>
              <a:latin typeface="Titillium Web" pitchFamily="2" charset="77"/>
            </a:endParaRPr>
          </a:p>
          <a:p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IMRAD</a:t>
            </a: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 format sections:</a:t>
            </a:r>
          </a:p>
          <a:p>
            <a:pPr marL="101600" indent="0">
              <a:buNone/>
            </a:pP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	</a:t>
            </a:r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I</a:t>
            </a: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ntroduction/motivation,</a:t>
            </a:r>
            <a:endParaRPr lang="en-US" sz="1600" dirty="0">
              <a:solidFill>
                <a:schemeClr val="bg1"/>
              </a:solidFill>
              <a:latin typeface="Titillium Web" pitchFamily="2" charset="77"/>
            </a:endParaRPr>
          </a:p>
          <a:p>
            <a:pPr marL="101600" indent="0">
              <a:buNone/>
            </a:pP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	</a:t>
            </a:r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M</a:t>
            </a: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ethods,</a:t>
            </a:r>
            <a:endParaRPr lang="en-US" sz="1600" dirty="0">
              <a:solidFill>
                <a:schemeClr val="bg1"/>
              </a:solidFill>
              <a:latin typeface="Titillium Web" pitchFamily="2" charset="77"/>
            </a:endParaRPr>
          </a:p>
          <a:p>
            <a:pPr marL="101600" indent="0">
              <a:buNone/>
            </a:pP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	</a:t>
            </a:r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R</a:t>
            </a: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esults,</a:t>
            </a:r>
          </a:p>
          <a:p>
            <a:pPr marL="101600" indent="0">
              <a:buNone/>
            </a:pP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	</a:t>
            </a:r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a</a:t>
            </a: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nd</a:t>
            </a:r>
            <a:endParaRPr lang="en-US" sz="1600" dirty="0">
              <a:solidFill>
                <a:schemeClr val="bg1"/>
              </a:solidFill>
              <a:latin typeface="Titillium Web" pitchFamily="2" charset="77"/>
            </a:endParaRPr>
          </a:p>
          <a:p>
            <a:pPr marL="101600" indent="0">
              <a:buNone/>
            </a:pP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	</a:t>
            </a:r>
            <a:r>
              <a:rPr lang="en-SI" sz="1600" dirty="0">
                <a:solidFill>
                  <a:srgbClr val="FF0000"/>
                </a:solidFill>
                <a:latin typeface="Titillium Web" pitchFamily="2" charset="77"/>
              </a:rPr>
              <a:t>D</a:t>
            </a:r>
            <a:r>
              <a:rPr lang="en-SI" sz="1600" dirty="0">
                <a:solidFill>
                  <a:schemeClr val="bg1"/>
                </a:solidFill>
                <a:latin typeface="Titillium Web" pitchFamily="2" charset="77"/>
              </a:rPr>
              <a:t>iscussion/conclusion.</a:t>
            </a:r>
            <a:endParaRPr lang="en-SI" sz="1600" dirty="0">
              <a:solidFill>
                <a:srgbClr val="FF0000"/>
              </a:solidFill>
              <a:latin typeface="Titillium Web" pitchFamily="2" charset="77"/>
            </a:endParaRPr>
          </a:p>
          <a:p>
            <a:endParaRPr lang="en-SI" dirty="0">
              <a:solidFill>
                <a:schemeClr val="bg1"/>
              </a:solidFill>
              <a:latin typeface="Titillium Web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4568395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9C9D-081B-1344-8C37-A23055DE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6F533-07C4-AC44-835C-5823CBD80F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066" y="1453132"/>
            <a:ext cx="3747382" cy="3332756"/>
          </a:xfrm>
        </p:spPr>
        <p:txBody>
          <a:bodyPr/>
          <a:lstStyle/>
          <a:p>
            <a:pPr marL="101600" indent="0">
              <a:buNone/>
            </a:pPr>
            <a:endParaRPr lang="en-SI" dirty="0">
              <a:latin typeface="Titillium Web" pitchFamily="2" charset="77"/>
            </a:endParaRPr>
          </a:p>
          <a:p>
            <a:r>
              <a:rPr lang="en-SI" dirty="0">
                <a:latin typeface="Titillium Web" pitchFamily="2" charset="77"/>
              </a:rPr>
              <a:t>Short lightning</a:t>
            </a:r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 talks </a:t>
            </a:r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[5-7 min]</a:t>
            </a:r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.</a:t>
            </a:r>
          </a:p>
          <a:p>
            <a:endParaRPr lang="en-SI" dirty="0">
              <a:solidFill>
                <a:schemeClr val="bg1"/>
              </a:solidFill>
              <a:latin typeface="Titillium Web" pitchFamily="2" charset="77"/>
            </a:endParaRPr>
          </a:p>
          <a:p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Focus on </a:t>
            </a:r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methods</a:t>
            </a:r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 &amp; </a:t>
            </a:r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results</a:t>
            </a:r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.</a:t>
            </a:r>
          </a:p>
          <a:p>
            <a:endParaRPr lang="en-SI" dirty="0">
              <a:solidFill>
                <a:schemeClr val="bg1"/>
              </a:solidFill>
              <a:latin typeface="Titillium Web" pitchFamily="2" charset="77"/>
            </a:endParaRPr>
          </a:p>
          <a:p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Store the material in the </a:t>
            </a:r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/presentation </a:t>
            </a:r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repository</a:t>
            </a:r>
            <a:r>
              <a:rPr lang="en-SI" dirty="0">
                <a:solidFill>
                  <a:srgbClr val="FF0000"/>
                </a:solidFill>
                <a:latin typeface="Titillium Web" pitchFamily="2" charset="77"/>
              </a:rPr>
              <a:t> </a:t>
            </a:r>
            <a:r>
              <a:rPr lang="en-SI" dirty="0">
                <a:solidFill>
                  <a:schemeClr val="bg1"/>
                </a:solidFill>
                <a:latin typeface="Titillium Web" pitchFamily="2" charset="77"/>
              </a:rPr>
              <a:t>subfolder.</a:t>
            </a:r>
          </a:p>
          <a:p>
            <a:endParaRPr lang="en-SI" dirty="0">
              <a:solidFill>
                <a:schemeClr val="bg1"/>
              </a:solidFill>
              <a:latin typeface="Titillium Web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94100339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D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spcFirstLastPara="1" wrap="square" lIns="91425" tIns="91425" rIns="91425" bIns="91425" anchor="t" anchorCtr="0">
        <a:noAutofit/>
      </a:bodyPr>
      <a:lstStyle>
        <a:defPPr marL="101600" algn="r">
          <a:spcBef>
            <a:spcPts val="600"/>
          </a:spcBef>
          <a:buClr>
            <a:schemeClr val="bg1"/>
          </a:buClr>
          <a:buSzPts val="2000"/>
          <a:defRPr sz="4400" b="1" dirty="0">
            <a:solidFill>
              <a:srgbClr val="FF0000"/>
            </a:solidFill>
            <a:latin typeface="Titillium Web" panose="00000500000000000000" pitchFamily="2" charset="-1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9833</TotalTime>
  <Words>450</Words>
  <Application>Microsoft Macintosh PowerPoint</Application>
  <PresentationFormat>On-screen Show (16:9)</PresentationFormat>
  <Paragraphs>97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Titillium Web</vt:lpstr>
      <vt:lpstr>DS Template</vt:lpstr>
      <vt:lpstr>START OF THE COMPETITION</vt:lpstr>
      <vt:lpstr>PowerPoint Presentation</vt:lpstr>
      <vt:lpstr>Communication</vt:lpstr>
      <vt:lpstr>Repository</vt:lpstr>
      <vt:lpstr>Repository #2</vt:lpstr>
      <vt:lpstr>Journal</vt:lpstr>
      <vt:lpstr>Interim report</vt:lpstr>
      <vt:lpstr>Final report</vt:lpstr>
      <vt:lpstr>Presentation</vt:lpstr>
      <vt:lpstr>Work</vt:lpstr>
      <vt:lpstr>Grading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Erik</dc:creator>
  <cp:lastModifiedBy>Demšar, Jure</cp:lastModifiedBy>
  <cp:revision>231</cp:revision>
  <dcterms:modified xsi:type="dcterms:W3CDTF">2020-02-20T14:53:00Z</dcterms:modified>
</cp:coreProperties>
</file>