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41" d="100"/>
          <a:sy n="41" d="100"/>
        </p:scale>
        <p:origin x="72"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792A1AAC-9F60-4FD3-928E-9058D1769B93}"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BA083-2BFC-4761-A0CE-8675B25C86BA}"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458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92A1AAC-9F60-4FD3-928E-9058D1769B93}"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BA083-2BFC-4761-A0CE-8675B25C86BA}" type="slidenum">
              <a:rPr lang="en-US" smtClean="0"/>
              <a:t>‹Nº›</a:t>
            </a:fld>
            <a:endParaRPr lang="en-US"/>
          </a:p>
        </p:txBody>
      </p:sp>
    </p:spTree>
    <p:extLst>
      <p:ext uri="{BB962C8B-B14F-4D97-AF65-F5344CB8AC3E}">
        <p14:creationId xmlns:p14="http://schemas.microsoft.com/office/powerpoint/2010/main" val="1246542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92A1AAC-9F60-4FD3-928E-9058D1769B93}"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BA083-2BFC-4761-A0CE-8675B25C86BA}" type="slidenum">
              <a:rPr lang="en-US" smtClean="0"/>
              <a:t>‹Nº›</a:t>
            </a:fld>
            <a:endParaRPr lang="en-US"/>
          </a:p>
        </p:txBody>
      </p:sp>
    </p:spTree>
    <p:extLst>
      <p:ext uri="{BB962C8B-B14F-4D97-AF65-F5344CB8AC3E}">
        <p14:creationId xmlns:p14="http://schemas.microsoft.com/office/powerpoint/2010/main" val="2496325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92A1AAC-9F60-4FD3-928E-9058D1769B93}"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BA083-2BFC-4761-A0CE-8675B25C86BA}" type="slidenum">
              <a:rPr lang="en-US" smtClean="0"/>
              <a:t>‹Nº›</a:t>
            </a:fld>
            <a:endParaRPr lang="en-US"/>
          </a:p>
        </p:txBody>
      </p:sp>
    </p:spTree>
    <p:extLst>
      <p:ext uri="{BB962C8B-B14F-4D97-AF65-F5344CB8AC3E}">
        <p14:creationId xmlns:p14="http://schemas.microsoft.com/office/powerpoint/2010/main" val="3999758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92A1AAC-9F60-4FD3-928E-9058D1769B93}"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BA083-2BFC-4761-A0CE-8675B25C86BA}"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438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92A1AAC-9F60-4FD3-928E-9058D1769B93}"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FBA083-2BFC-4761-A0CE-8675B25C86BA}" type="slidenum">
              <a:rPr lang="en-US" smtClean="0"/>
              <a:t>‹Nº›</a:t>
            </a:fld>
            <a:endParaRPr lang="en-US"/>
          </a:p>
        </p:txBody>
      </p:sp>
    </p:spTree>
    <p:extLst>
      <p:ext uri="{BB962C8B-B14F-4D97-AF65-F5344CB8AC3E}">
        <p14:creationId xmlns:p14="http://schemas.microsoft.com/office/powerpoint/2010/main" val="4111265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92A1AAC-9F60-4FD3-928E-9058D1769B93}" type="datetimeFigureOut">
              <a:rPr lang="en-US" smtClean="0"/>
              <a:t>4/22/2020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FBA083-2BFC-4761-A0CE-8675B25C86BA}" type="slidenum">
              <a:rPr lang="en-US" smtClean="0"/>
              <a:t>‹Nº›</a:t>
            </a:fld>
            <a:endParaRPr lang="en-US"/>
          </a:p>
        </p:txBody>
      </p:sp>
    </p:spTree>
    <p:extLst>
      <p:ext uri="{BB962C8B-B14F-4D97-AF65-F5344CB8AC3E}">
        <p14:creationId xmlns:p14="http://schemas.microsoft.com/office/powerpoint/2010/main" val="1522428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92A1AAC-9F60-4FD3-928E-9058D1769B93}" type="datetimeFigureOut">
              <a:rPr lang="en-US" smtClean="0"/>
              <a:t>4/22/2020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FBA083-2BFC-4761-A0CE-8675B25C86BA}" type="slidenum">
              <a:rPr lang="en-US" smtClean="0"/>
              <a:t>‹Nº›</a:t>
            </a:fld>
            <a:endParaRPr lang="en-US"/>
          </a:p>
        </p:txBody>
      </p:sp>
    </p:spTree>
    <p:extLst>
      <p:ext uri="{BB962C8B-B14F-4D97-AF65-F5344CB8AC3E}">
        <p14:creationId xmlns:p14="http://schemas.microsoft.com/office/powerpoint/2010/main" val="2247429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92A1AAC-9F60-4FD3-928E-9058D1769B93}" type="datetimeFigureOut">
              <a:rPr lang="en-US" smtClean="0"/>
              <a:t>4/22/2020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9FBA083-2BFC-4761-A0CE-8675B25C86BA}" type="slidenum">
              <a:rPr lang="en-US" smtClean="0"/>
              <a:t>‹Nº›</a:t>
            </a:fld>
            <a:endParaRPr lang="en-US"/>
          </a:p>
        </p:txBody>
      </p:sp>
    </p:spTree>
    <p:extLst>
      <p:ext uri="{BB962C8B-B14F-4D97-AF65-F5344CB8AC3E}">
        <p14:creationId xmlns:p14="http://schemas.microsoft.com/office/powerpoint/2010/main" val="3256863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92A1AAC-9F60-4FD3-928E-9058D1769B93}" type="datetimeFigureOut">
              <a:rPr lang="en-US" smtClean="0"/>
              <a:t>4/22/2020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9FBA083-2BFC-4761-A0CE-8675B25C86BA}" type="slidenum">
              <a:rPr lang="en-US" smtClean="0"/>
              <a:t>‹Nº›</a:t>
            </a:fld>
            <a:endParaRPr lang="en-US"/>
          </a:p>
        </p:txBody>
      </p:sp>
    </p:spTree>
    <p:extLst>
      <p:ext uri="{BB962C8B-B14F-4D97-AF65-F5344CB8AC3E}">
        <p14:creationId xmlns:p14="http://schemas.microsoft.com/office/powerpoint/2010/main" val="3768241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92A1AAC-9F60-4FD3-928E-9058D1769B93}"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FBA083-2BFC-4761-A0CE-8675B25C86BA}" type="slidenum">
              <a:rPr lang="en-US" smtClean="0"/>
              <a:t>‹Nº›</a:t>
            </a:fld>
            <a:endParaRPr lang="en-US"/>
          </a:p>
        </p:txBody>
      </p:sp>
    </p:spTree>
    <p:extLst>
      <p:ext uri="{BB962C8B-B14F-4D97-AF65-F5344CB8AC3E}">
        <p14:creationId xmlns:p14="http://schemas.microsoft.com/office/powerpoint/2010/main" val="262678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92A1AAC-9F60-4FD3-928E-9058D1769B93}" type="datetimeFigureOut">
              <a:rPr lang="en-US" smtClean="0"/>
              <a:t>4/22/2020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9FBA083-2BFC-4761-A0CE-8675B25C86BA}" type="slidenum">
              <a:rPr lang="en-US" smtClean="0"/>
              <a:t>‹Nº›</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24491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66800" y="184186"/>
            <a:ext cx="10058400" cy="2585140"/>
          </a:xfrm>
        </p:spPr>
        <p:txBody>
          <a:bodyPr>
            <a:normAutofit/>
          </a:bodyPr>
          <a:lstStyle/>
          <a:p>
            <a:r>
              <a:rPr lang="es-CO" sz="4800" dirty="0" smtClean="0"/>
              <a:t>Tutorial Gestión de Repositorios de Código y Buenas Prácticas de Programación</a:t>
            </a:r>
            <a:endParaRPr lang="en-US" sz="4800" dirty="0"/>
          </a:p>
        </p:txBody>
      </p:sp>
      <p:sp>
        <p:nvSpPr>
          <p:cNvPr id="3" name="Subtítulo 2"/>
          <p:cNvSpPr>
            <a:spLocks noGrp="1"/>
          </p:cNvSpPr>
          <p:nvPr>
            <p:ph type="subTitle" idx="1"/>
          </p:nvPr>
        </p:nvSpPr>
        <p:spPr>
          <a:xfrm>
            <a:off x="1524000" y="3602037"/>
            <a:ext cx="9144000" cy="2369271"/>
          </a:xfrm>
        </p:spPr>
        <p:txBody>
          <a:bodyPr>
            <a:normAutofit fontScale="85000" lnSpcReduction="20000"/>
          </a:bodyPr>
          <a:lstStyle/>
          <a:p>
            <a:r>
              <a:rPr lang="es-CO" dirty="0" smtClean="0"/>
              <a:t>Por :</a:t>
            </a:r>
          </a:p>
          <a:p>
            <a:r>
              <a:rPr lang="es-CO" dirty="0" smtClean="0"/>
              <a:t>Daniel Vallejo Ortega</a:t>
            </a:r>
          </a:p>
          <a:p>
            <a:r>
              <a:rPr lang="es-CO" dirty="0" smtClean="0"/>
              <a:t>Juan David Cruz López</a:t>
            </a:r>
          </a:p>
          <a:p>
            <a:endParaRPr lang="es-CO" dirty="0" smtClean="0"/>
          </a:p>
          <a:p>
            <a:r>
              <a:rPr lang="es-CO" dirty="0" smtClean="0"/>
              <a:t>Bioseñales y Sistemas</a:t>
            </a:r>
          </a:p>
          <a:p>
            <a:r>
              <a:rPr lang="es-CO" dirty="0" smtClean="0"/>
              <a:t>UdeA</a:t>
            </a:r>
          </a:p>
          <a:p>
            <a:endParaRPr lang="es-CO" dirty="0"/>
          </a:p>
          <a:p>
            <a:endParaRPr lang="en-US" dirty="0"/>
          </a:p>
        </p:txBody>
      </p:sp>
    </p:spTree>
    <p:extLst>
      <p:ext uri="{BB962C8B-B14F-4D97-AF65-F5344CB8AC3E}">
        <p14:creationId xmlns:p14="http://schemas.microsoft.com/office/powerpoint/2010/main" val="1683248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Gestión del Repositorio de Código</a:t>
            </a:r>
            <a:endParaRPr lang="en-US" dirty="0"/>
          </a:p>
        </p:txBody>
      </p:sp>
      <p:sp>
        <p:nvSpPr>
          <p:cNvPr id="3" name="Marcador de contenido 2"/>
          <p:cNvSpPr>
            <a:spLocks noGrp="1"/>
          </p:cNvSpPr>
          <p:nvPr>
            <p:ph idx="1"/>
          </p:nvPr>
        </p:nvSpPr>
        <p:spPr/>
        <p:txBody>
          <a:bodyPr/>
          <a:lstStyle/>
          <a:p>
            <a:r>
              <a:rPr lang="es-CO" dirty="0" smtClean="0"/>
              <a:t>-Después de haber puesto el link creado en la ventana de </a:t>
            </a:r>
            <a:r>
              <a:rPr lang="es-CO" dirty="0" err="1" smtClean="0"/>
              <a:t>Git</a:t>
            </a:r>
            <a:r>
              <a:rPr lang="es-CO" dirty="0" smtClean="0"/>
              <a:t> aparece esto:</a:t>
            </a:r>
          </a:p>
          <a:p>
            <a:r>
              <a:rPr lang="es-CO" dirty="0" smtClean="0"/>
              <a:t>-Se puede usar el comando “</a:t>
            </a:r>
            <a:r>
              <a:rPr lang="es-CO" dirty="0" err="1" smtClean="0"/>
              <a:t>git</a:t>
            </a:r>
            <a:r>
              <a:rPr lang="es-CO" dirty="0" smtClean="0"/>
              <a:t> status” para </a:t>
            </a:r>
          </a:p>
          <a:p>
            <a:r>
              <a:rPr lang="es-CO" dirty="0"/>
              <a:t>v</a:t>
            </a:r>
            <a:r>
              <a:rPr lang="es-CO" dirty="0" smtClean="0"/>
              <a:t>erificar el estado de los archivos de la carpeta,</a:t>
            </a:r>
          </a:p>
          <a:p>
            <a:r>
              <a:rPr lang="es-CO" dirty="0"/>
              <a:t>s</a:t>
            </a:r>
            <a:r>
              <a:rPr lang="es-CO" dirty="0" smtClean="0"/>
              <a:t>i estos están en rojo significa que aún no han sido</a:t>
            </a:r>
          </a:p>
          <a:p>
            <a:r>
              <a:rPr lang="es-CO" dirty="0"/>
              <a:t>s</a:t>
            </a:r>
            <a:r>
              <a:rPr lang="es-CO" dirty="0" smtClean="0"/>
              <a:t>ubidos al repositorio de GitHub.</a:t>
            </a:r>
            <a:endParaRPr lang="en-US" dirty="0"/>
          </a:p>
        </p:txBody>
      </p:sp>
      <p:pic>
        <p:nvPicPr>
          <p:cNvPr id="4" name="Imagen 3"/>
          <p:cNvPicPr>
            <a:picLocks noChangeAspect="1"/>
          </p:cNvPicPr>
          <p:nvPr/>
        </p:nvPicPr>
        <p:blipFill>
          <a:blip r:embed="rId2"/>
          <a:stretch>
            <a:fillRect/>
          </a:stretch>
        </p:blipFill>
        <p:spPr>
          <a:xfrm>
            <a:off x="6468018" y="2478540"/>
            <a:ext cx="5238750" cy="2328591"/>
          </a:xfrm>
          <a:prstGeom prst="rect">
            <a:avLst/>
          </a:prstGeom>
        </p:spPr>
      </p:pic>
      <p:pic>
        <p:nvPicPr>
          <p:cNvPr id="5" name="Imagen 4"/>
          <p:cNvPicPr>
            <a:picLocks noChangeAspect="1"/>
          </p:cNvPicPr>
          <p:nvPr/>
        </p:nvPicPr>
        <p:blipFill>
          <a:blip r:embed="rId3"/>
          <a:stretch>
            <a:fillRect/>
          </a:stretch>
        </p:blipFill>
        <p:spPr>
          <a:xfrm>
            <a:off x="1532438" y="4080373"/>
            <a:ext cx="4023834" cy="2428801"/>
          </a:xfrm>
          <a:prstGeom prst="rect">
            <a:avLst/>
          </a:prstGeom>
        </p:spPr>
      </p:pic>
    </p:spTree>
    <p:extLst>
      <p:ext uri="{BB962C8B-B14F-4D97-AF65-F5344CB8AC3E}">
        <p14:creationId xmlns:p14="http://schemas.microsoft.com/office/powerpoint/2010/main" val="3892084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Gestión del Repositorio de Código</a:t>
            </a:r>
            <a:endParaRPr lang="en-US" dirty="0"/>
          </a:p>
        </p:txBody>
      </p:sp>
      <p:sp>
        <p:nvSpPr>
          <p:cNvPr id="3" name="Marcador de contenido 2"/>
          <p:cNvSpPr>
            <a:spLocks noGrp="1"/>
          </p:cNvSpPr>
          <p:nvPr>
            <p:ph idx="1"/>
          </p:nvPr>
        </p:nvSpPr>
        <p:spPr/>
        <p:txBody>
          <a:bodyPr/>
          <a:lstStyle/>
          <a:p>
            <a:r>
              <a:rPr lang="es-CO" dirty="0" smtClean="0"/>
              <a:t>-Luego para empezar a agregar todos los archivos del repositorio se utiliza el comando “</a:t>
            </a:r>
            <a:r>
              <a:rPr lang="es-CO" dirty="0" err="1" smtClean="0"/>
              <a:t>git</a:t>
            </a:r>
            <a:r>
              <a:rPr lang="es-CO" dirty="0" smtClean="0"/>
              <a:t> </a:t>
            </a:r>
            <a:r>
              <a:rPr lang="es-CO" dirty="0" err="1" smtClean="0"/>
              <a:t>add</a:t>
            </a:r>
            <a:r>
              <a:rPr lang="es-CO" dirty="0" smtClean="0"/>
              <a:t> *” , si se desea subir un archivo particular de la carpeta de escribe el mismo comando pero en vez de utilizar *, se escribe el nombre del archivo.</a:t>
            </a:r>
          </a:p>
          <a:p>
            <a:r>
              <a:rPr lang="es-CO" dirty="0" smtClean="0"/>
              <a:t>-Ahora para verificar el estado de los archivos se escribe “</a:t>
            </a:r>
            <a:r>
              <a:rPr lang="es-CO" dirty="0" err="1" smtClean="0"/>
              <a:t>git</a:t>
            </a:r>
            <a:r>
              <a:rPr lang="es-CO" dirty="0" smtClean="0"/>
              <a:t> status” y se verifica que estos archivos están subidos (color en verde).</a:t>
            </a:r>
            <a:endParaRPr lang="en-US" dirty="0"/>
          </a:p>
        </p:txBody>
      </p:sp>
      <p:pic>
        <p:nvPicPr>
          <p:cNvPr id="4" name="Imagen 3"/>
          <p:cNvPicPr>
            <a:picLocks noChangeAspect="1"/>
          </p:cNvPicPr>
          <p:nvPr/>
        </p:nvPicPr>
        <p:blipFill>
          <a:blip r:embed="rId2"/>
          <a:stretch>
            <a:fillRect/>
          </a:stretch>
        </p:blipFill>
        <p:spPr>
          <a:xfrm>
            <a:off x="2772319" y="3490232"/>
            <a:ext cx="5314950" cy="3143250"/>
          </a:xfrm>
          <a:prstGeom prst="rect">
            <a:avLst/>
          </a:prstGeom>
        </p:spPr>
      </p:pic>
    </p:spTree>
    <p:extLst>
      <p:ext uri="{BB962C8B-B14F-4D97-AF65-F5344CB8AC3E}">
        <p14:creationId xmlns:p14="http://schemas.microsoft.com/office/powerpoint/2010/main" val="355955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Gestión del Repositorio de Código</a:t>
            </a:r>
            <a:endParaRPr lang="en-US" dirty="0"/>
          </a:p>
        </p:txBody>
      </p:sp>
      <p:sp>
        <p:nvSpPr>
          <p:cNvPr id="3" name="Marcador de contenido 2"/>
          <p:cNvSpPr>
            <a:spLocks noGrp="1"/>
          </p:cNvSpPr>
          <p:nvPr>
            <p:ph idx="1"/>
          </p:nvPr>
        </p:nvSpPr>
        <p:spPr/>
        <p:txBody>
          <a:bodyPr/>
          <a:lstStyle/>
          <a:p>
            <a:r>
              <a:rPr lang="es-CO" dirty="0" smtClean="0"/>
              <a:t>-Ahora se implementa el “</a:t>
            </a:r>
            <a:r>
              <a:rPr lang="es-CO" dirty="0" err="1" smtClean="0"/>
              <a:t>git</a:t>
            </a:r>
            <a:r>
              <a:rPr lang="es-CO" dirty="0" smtClean="0"/>
              <a:t> </a:t>
            </a:r>
            <a:r>
              <a:rPr lang="es-CO" dirty="0" err="1" smtClean="0"/>
              <a:t>commit</a:t>
            </a:r>
            <a:r>
              <a:rPr lang="es-CO" dirty="0" smtClean="0"/>
              <a:t> -m” el cual permitirá rastrear los cambios que se hagan en código, para esto también se debe agregar una cadena de texto identificable para el usuario.</a:t>
            </a:r>
          </a:p>
          <a:p>
            <a:endParaRPr lang="en-US" dirty="0"/>
          </a:p>
        </p:txBody>
      </p:sp>
      <p:pic>
        <p:nvPicPr>
          <p:cNvPr id="6" name="Imagen 5"/>
          <p:cNvPicPr>
            <a:picLocks noChangeAspect="1"/>
          </p:cNvPicPr>
          <p:nvPr/>
        </p:nvPicPr>
        <p:blipFill>
          <a:blip r:embed="rId2"/>
          <a:stretch>
            <a:fillRect/>
          </a:stretch>
        </p:blipFill>
        <p:spPr>
          <a:xfrm>
            <a:off x="3547382" y="2876339"/>
            <a:ext cx="4705350" cy="1962150"/>
          </a:xfrm>
          <a:prstGeom prst="rect">
            <a:avLst/>
          </a:prstGeom>
        </p:spPr>
      </p:pic>
    </p:spTree>
    <p:extLst>
      <p:ext uri="{BB962C8B-B14F-4D97-AF65-F5344CB8AC3E}">
        <p14:creationId xmlns:p14="http://schemas.microsoft.com/office/powerpoint/2010/main" val="3643445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Gestión del Repositorio de Código</a:t>
            </a:r>
            <a:endParaRPr lang="en-US" dirty="0"/>
          </a:p>
        </p:txBody>
      </p:sp>
      <p:sp>
        <p:nvSpPr>
          <p:cNvPr id="3" name="Marcador de contenido 2"/>
          <p:cNvSpPr>
            <a:spLocks noGrp="1"/>
          </p:cNvSpPr>
          <p:nvPr>
            <p:ph idx="1"/>
          </p:nvPr>
        </p:nvSpPr>
        <p:spPr/>
        <p:txBody>
          <a:bodyPr/>
          <a:lstStyle/>
          <a:p>
            <a:r>
              <a:rPr lang="es-CO" dirty="0" smtClean="0"/>
              <a:t>-Ahora se escribe “</a:t>
            </a:r>
            <a:r>
              <a:rPr lang="es-CO" dirty="0" err="1" smtClean="0"/>
              <a:t>git</a:t>
            </a:r>
            <a:r>
              <a:rPr lang="es-CO" dirty="0" smtClean="0"/>
              <a:t> </a:t>
            </a:r>
            <a:r>
              <a:rPr lang="es-CO" dirty="0" err="1" smtClean="0"/>
              <a:t>push</a:t>
            </a:r>
            <a:r>
              <a:rPr lang="es-CO" dirty="0" smtClean="0"/>
              <a:t> </a:t>
            </a:r>
            <a:r>
              <a:rPr lang="es-CO" dirty="0" err="1" smtClean="0"/>
              <a:t>origin</a:t>
            </a:r>
            <a:r>
              <a:rPr lang="es-CO" dirty="0" smtClean="0"/>
              <a:t> master” para pasar los archivos del disco duro a l repositorio de </a:t>
            </a:r>
            <a:r>
              <a:rPr lang="es-CO" dirty="0" err="1" smtClean="0"/>
              <a:t>github</a:t>
            </a:r>
            <a:r>
              <a:rPr lang="es-CO" dirty="0" smtClean="0"/>
              <a:t>, de lo que se obtiene al esperar unos segundos:</a:t>
            </a:r>
          </a:p>
          <a:p>
            <a:endParaRPr lang="en-US" dirty="0"/>
          </a:p>
        </p:txBody>
      </p:sp>
      <p:pic>
        <p:nvPicPr>
          <p:cNvPr id="4" name="Imagen 3"/>
          <p:cNvPicPr>
            <a:picLocks noChangeAspect="1"/>
          </p:cNvPicPr>
          <p:nvPr/>
        </p:nvPicPr>
        <p:blipFill>
          <a:blip r:embed="rId2"/>
          <a:stretch>
            <a:fillRect/>
          </a:stretch>
        </p:blipFill>
        <p:spPr>
          <a:xfrm>
            <a:off x="2897220" y="2756263"/>
            <a:ext cx="6087576" cy="2059366"/>
          </a:xfrm>
          <a:prstGeom prst="rect">
            <a:avLst/>
          </a:prstGeom>
        </p:spPr>
      </p:pic>
    </p:spTree>
    <p:extLst>
      <p:ext uri="{BB962C8B-B14F-4D97-AF65-F5344CB8AC3E}">
        <p14:creationId xmlns:p14="http://schemas.microsoft.com/office/powerpoint/2010/main" val="3813200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Gestión del Repositorio de Código</a:t>
            </a:r>
            <a:endParaRPr lang="en-US" dirty="0"/>
          </a:p>
        </p:txBody>
      </p:sp>
      <p:sp>
        <p:nvSpPr>
          <p:cNvPr id="3" name="Marcador de contenido 2"/>
          <p:cNvSpPr>
            <a:spLocks noGrp="1"/>
          </p:cNvSpPr>
          <p:nvPr>
            <p:ph idx="1"/>
          </p:nvPr>
        </p:nvSpPr>
        <p:spPr/>
        <p:txBody>
          <a:bodyPr/>
          <a:lstStyle/>
          <a:p>
            <a:r>
              <a:rPr lang="es-CO" dirty="0" smtClean="0"/>
              <a:t>-luego se dirige a la pestaña de </a:t>
            </a:r>
            <a:r>
              <a:rPr lang="es-CO" dirty="0" err="1" smtClean="0"/>
              <a:t>github</a:t>
            </a:r>
            <a:r>
              <a:rPr lang="es-CO" dirty="0" smtClean="0"/>
              <a:t> y se refresca, en donde se obtienen los archivos en el repositorio:</a:t>
            </a:r>
          </a:p>
          <a:p>
            <a:endParaRPr lang="en-US" dirty="0"/>
          </a:p>
        </p:txBody>
      </p:sp>
      <p:pic>
        <p:nvPicPr>
          <p:cNvPr id="4" name="Imagen 3"/>
          <p:cNvPicPr>
            <a:picLocks noChangeAspect="1"/>
          </p:cNvPicPr>
          <p:nvPr/>
        </p:nvPicPr>
        <p:blipFill>
          <a:blip r:embed="rId2"/>
          <a:stretch>
            <a:fillRect/>
          </a:stretch>
        </p:blipFill>
        <p:spPr>
          <a:xfrm>
            <a:off x="2821577" y="2383096"/>
            <a:ext cx="6008915" cy="2803809"/>
          </a:xfrm>
          <a:prstGeom prst="rect">
            <a:avLst/>
          </a:prstGeom>
        </p:spPr>
      </p:pic>
    </p:spTree>
    <p:extLst>
      <p:ext uri="{BB962C8B-B14F-4D97-AF65-F5344CB8AC3E}">
        <p14:creationId xmlns:p14="http://schemas.microsoft.com/office/powerpoint/2010/main" val="52107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Gestión del Repositorio de Código</a:t>
            </a:r>
            <a:endParaRPr lang="en-US" dirty="0"/>
          </a:p>
        </p:txBody>
      </p:sp>
      <p:sp>
        <p:nvSpPr>
          <p:cNvPr id="3" name="Marcador de contenido 2"/>
          <p:cNvSpPr>
            <a:spLocks noGrp="1"/>
          </p:cNvSpPr>
          <p:nvPr>
            <p:ph idx="1"/>
          </p:nvPr>
        </p:nvSpPr>
        <p:spPr/>
        <p:txBody>
          <a:bodyPr/>
          <a:lstStyle/>
          <a:p>
            <a:r>
              <a:rPr lang="es-CO" dirty="0" smtClean="0"/>
              <a:t>-También es muy común crear el archivo README, en el cual se genera una descripción detallada de lo que realiza el código. Sin embargo en este ejemplo, no se realiza ese procedimiento, pues la carpeta ya tenía este archivo.</a:t>
            </a:r>
            <a:endParaRPr lang="en-US" dirty="0"/>
          </a:p>
        </p:txBody>
      </p:sp>
    </p:spTree>
    <p:extLst>
      <p:ext uri="{BB962C8B-B14F-4D97-AF65-F5344CB8AC3E}">
        <p14:creationId xmlns:p14="http://schemas.microsoft.com/office/powerpoint/2010/main" val="1855494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Técnicas de buena programación</a:t>
            </a:r>
            <a:endParaRPr lang="en-US" dirty="0"/>
          </a:p>
        </p:txBody>
      </p:sp>
      <p:sp>
        <p:nvSpPr>
          <p:cNvPr id="3" name="Marcador de contenido 2"/>
          <p:cNvSpPr>
            <a:spLocks noGrp="1"/>
          </p:cNvSpPr>
          <p:nvPr>
            <p:ph idx="1"/>
          </p:nvPr>
        </p:nvSpPr>
        <p:spPr/>
        <p:txBody>
          <a:bodyPr>
            <a:normAutofit fontScale="92500" lnSpcReduction="10000"/>
          </a:bodyPr>
          <a:lstStyle/>
          <a:p>
            <a:r>
              <a:rPr lang="es-CO" dirty="0" smtClean="0"/>
              <a:t>Para realizar un proyecto de programación es menester tener en consideración ciertas estrategias que ayudarán a facilitar el desarrollo y ejecución de este proyecto. Estas son:</a:t>
            </a:r>
          </a:p>
          <a:p>
            <a:r>
              <a:rPr lang="es-CO" dirty="0" smtClean="0"/>
              <a:t>1.Tener claro el alcance del proyecto y sus requisitos: al realizar una aplicación o proyecto que involucra a clientes, personal empresarial o personal de un proyecto, es necesario dejar en claro con mucha precisión qué es lo que se espera del proyecto, para que así los programadores puedan orientar su trabajo a estas solicitudes específicas, puesto que si lo que se quiere es impreciso o ambiguo, se podrán obtener resultados indeseables en el proyecto.</a:t>
            </a:r>
            <a:endParaRPr lang="es-CO" dirty="0"/>
          </a:p>
          <a:p>
            <a:pPr marL="0" indent="0">
              <a:buNone/>
            </a:pPr>
            <a:r>
              <a:rPr lang="es-CO" dirty="0" smtClean="0"/>
              <a:t>2. Dividir el desarrollo del programa en secciones: esto permitirá mostrar a un cliente el avance de un proyecto puesto que si este es muy largo, no se recomendaría que el cliente estuviese todo el tiempo sin saber los avances del proyecto y saber si esta está orientado hacia el lugar deseado. Además como se ha observado en el transcurso de nuestra formación informática y las aplicaciones de la POO, esta se divide en 3 fases: modelo, vista y controlador, los cuales son construidos y programados por separado, para que así ciertos programadores puedan orientarse en la interfaz gráfica del proyecto, otros en el controlador y el resto en el algoritmo interno de la aplicación que constituye el modelo.</a:t>
            </a:r>
          </a:p>
          <a:p>
            <a:pPr marL="0" indent="0">
              <a:buNone/>
            </a:pPr>
            <a:endParaRPr lang="es-CO" dirty="0"/>
          </a:p>
          <a:p>
            <a:pPr marL="0" indent="0">
              <a:buNone/>
            </a:pPr>
            <a:endParaRPr lang="es-CO" dirty="0" smtClean="0"/>
          </a:p>
          <a:p>
            <a:pPr marL="0" indent="0">
              <a:buNone/>
            </a:pPr>
            <a:endParaRPr lang="es-CO" dirty="0"/>
          </a:p>
          <a:p>
            <a:pPr marL="0" indent="0">
              <a:buNone/>
            </a:pPr>
            <a:endParaRPr lang="es-CO" dirty="0" smtClean="0"/>
          </a:p>
          <a:p>
            <a:pPr marL="0" indent="0">
              <a:buNone/>
            </a:pPr>
            <a:endParaRPr lang="en-US" dirty="0"/>
          </a:p>
        </p:txBody>
      </p:sp>
    </p:spTree>
    <p:extLst>
      <p:ext uri="{BB962C8B-B14F-4D97-AF65-F5344CB8AC3E}">
        <p14:creationId xmlns:p14="http://schemas.microsoft.com/office/powerpoint/2010/main" val="2665933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Técnicas de buena programación</a:t>
            </a:r>
            <a:endParaRPr lang="en-US" dirty="0"/>
          </a:p>
        </p:txBody>
      </p:sp>
      <p:sp>
        <p:nvSpPr>
          <p:cNvPr id="3" name="Marcador de contenido 2"/>
          <p:cNvSpPr>
            <a:spLocks noGrp="1"/>
          </p:cNvSpPr>
          <p:nvPr>
            <p:ph idx="1"/>
          </p:nvPr>
        </p:nvSpPr>
        <p:spPr>
          <a:xfrm>
            <a:off x="1097280" y="1845734"/>
            <a:ext cx="10058400" cy="4062697"/>
          </a:xfrm>
        </p:spPr>
        <p:txBody>
          <a:bodyPr>
            <a:normAutofit fontScale="92500" lnSpcReduction="20000"/>
          </a:bodyPr>
          <a:lstStyle/>
          <a:p>
            <a:r>
              <a:rPr lang="es-CO" dirty="0" smtClean="0"/>
              <a:t>3. Elección de un IDE apropiado:  Dependiendo del lenguaje de programación que se vaya a utilizar, será conveniente utilizar cierto tipo de entorno de desarrollo, puesto que algunos de estos están enfocados a cierto lenguaje de programación lo cual facilita la ejecución del proyecto a realizar.</a:t>
            </a:r>
          </a:p>
          <a:p>
            <a:r>
              <a:rPr lang="es-CO" dirty="0" smtClean="0"/>
              <a:t>4. Estandarización de las reglas de desarrollo. Es necesario tener claro la forma en que se va a ejecutar la forma de trabajar (la forma en que se decide llamar y definir las funciones, variables, etc. Esto es aconsejable puesto que si no se sigue una estandarización será más engorroso de entender.</a:t>
            </a:r>
          </a:p>
          <a:p>
            <a:r>
              <a:rPr lang="es-CO" dirty="0" smtClean="0"/>
              <a:t>5. Mantener un código lo más simple: no repetir partes de código a lo largo del programa puesto que esto aumenta la probabilidad de cometer errores y que el mantenimiento del código se dificulte y se mantenga más extenso de lo que debería.</a:t>
            </a:r>
          </a:p>
          <a:p>
            <a:r>
              <a:rPr lang="es-CO" dirty="0" smtClean="0"/>
              <a:t>6. Ahorrar gastos: evitar generar módulos cuando existen librerías que ya tienen elementos que se necesitan para la ejecución del código, pues esto retrasa el proyecto y se pierde tiempo.</a:t>
            </a:r>
          </a:p>
          <a:p>
            <a:r>
              <a:rPr lang="es-CO" dirty="0" smtClean="0"/>
              <a:t>7.Comentar el código: Es importante comentar el código ya que si otro programador ve el código, este sea capaz de entenderlo, pues cada programador tiene su forma de ejecutar un proyecto. Sin embargo cabe resaltar que un buen código no necesita comentarios , y entre más cortos sean los comentarios, mejor.</a:t>
            </a:r>
          </a:p>
          <a:p>
            <a:endParaRPr lang="en-US" dirty="0"/>
          </a:p>
        </p:txBody>
      </p:sp>
    </p:spTree>
    <p:extLst>
      <p:ext uri="{BB962C8B-B14F-4D97-AF65-F5344CB8AC3E}">
        <p14:creationId xmlns:p14="http://schemas.microsoft.com/office/powerpoint/2010/main" val="856821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Técnicas de buena programación</a:t>
            </a:r>
            <a:endParaRPr lang="en-US" dirty="0"/>
          </a:p>
        </p:txBody>
      </p:sp>
      <p:sp>
        <p:nvSpPr>
          <p:cNvPr id="3" name="Marcador de contenido 2"/>
          <p:cNvSpPr>
            <a:spLocks noGrp="1"/>
          </p:cNvSpPr>
          <p:nvPr>
            <p:ph idx="1"/>
          </p:nvPr>
        </p:nvSpPr>
        <p:spPr/>
        <p:txBody>
          <a:bodyPr/>
          <a:lstStyle/>
          <a:p>
            <a:r>
              <a:rPr lang="es-CO" dirty="0" smtClean="0"/>
              <a:t>8. Testear el código: es importante ir ejecutando el código a medida que se vaya avanzando en la construcción de este, puesto que si solo se realiza al final, puede que resulten muchos errores y será más difícil de resolver que un error puntual.</a:t>
            </a:r>
          </a:p>
          <a:p>
            <a:r>
              <a:rPr lang="es-CO" dirty="0" smtClean="0"/>
              <a:t>9 Optimización: es preferibles usar los módulos más simples para ahorrar un gasto computacional, siempre y cuando estos cumplan con las funciones requeridas.</a:t>
            </a:r>
          </a:p>
          <a:p>
            <a:r>
              <a:rPr lang="es-CO" dirty="0" smtClean="0"/>
              <a:t>10. </a:t>
            </a:r>
            <a:r>
              <a:rPr lang="es-CO" dirty="0" err="1" smtClean="0"/>
              <a:t>OpenSource</a:t>
            </a:r>
            <a:r>
              <a:rPr lang="es-CO" dirty="0" smtClean="0"/>
              <a:t>: Tener un gestor de repositorios es recomendable, puesto que permite trabajar el código con varios participantes que lleven acabo la misma tarea,  también es bueno en cuanto a seguridad puesto que fácilmente se puede perder la información de este si se encontraba en un ordenador local debido a fallas en el disco duro, </a:t>
            </a:r>
            <a:r>
              <a:rPr lang="es-CO" dirty="0" err="1" smtClean="0"/>
              <a:t>etc</a:t>
            </a:r>
            <a:r>
              <a:rPr lang="es-CO" dirty="0" smtClean="0"/>
              <a:t>, mientras que al encontrarse el código en un servidor este podrá ser retomado desde otro ordenador teniendo en cuenta la clave y usuario de este proyecto en caso de haber sido privado. </a:t>
            </a:r>
            <a:endParaRPr lang="en-US" dirty="0"/>
          </a:p>
        </p:txBody>
      </p:sp>
    </p:spTree>
    <p:extLst>
      <p:ext uri="{BB962C8B-B14F-4D97-AF65-F5344CB8AC3E}">
        <p14:creationId xmlns:p14="http://schemas.microsoft.com/office/powerpoint/2010/main" val="1635895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29384"/>
          </a:xfrm>
        </p:spPr>
        <p:txBody>
          <a:bodyPr/>
          <a:lstStyle/>
          <a:p>
            <a:r>
              <a:rPr lang="es-CO" dirty="0" smtClean="0"/>
              <a:t>Introducción </a:t>
            </a:r>
            <a:endParaRPr lang="en-US" dirty="0"/>
          </a:p>
        </p:txBody>
      </p:sp>
      <p:sp>
        <p:nvSpPr>
          <p:cNvPr id="3" name="Marcador de contenido 2"/>
          <p:cNvSpPr>
            <a:spLocks noGrp="1"/>
          </p:cNvSpPr>
          <p:nvPr>
            <p:ph idx="1"/>
          </p:nvPr>
        </p:nvSpPr>
        <p:spPr>
          <a:xfrm>
            <a:off x="838200" y="1094510"/>
            <a:ext cx="10515600" cy="5082453"/>
          </a:xfrm>
        </p:spPr>
        <p:txBody>
          <a:bodyPr/>
          <a:lstStyle/>
          <a:p>
            <a:r>
              <a:rPr lang="es-ES" dirty="0"/>
              <a:t>Un repositorio de código es un lugar donde el código de una aplicación, de un programa cualquiera está almacenado y desde </a:t>
            </a:r>
            <a:r>
              <a:rPr lang="es-ES" dirty="0" smtClean="0"/>
              <a:t>donde </a:t>
            </a:r>
            <a:r>
              <a:rPr lang="es-ES" dirty="0"/>
              <a:t>se puede distribuir</a:t>
            </a:r>
            <a:r>
              <a:rPr lang="es-ES" dirty="0" smtClean="0"/>
              <a:t>.</a:t>
            </a:r>
          </a:p>
          <a:p>
            <a:endParaRPr lang="es-ES" dirty="0"/>
          </a:p>
          <a:p>
            <a:endParaRPr lang="en-US" dirty="0"/>
          </a:p>
        </p:txBody>
      </p:sp>
      <p:pic>
        <p:nvPicPr>
          <p:cNvPr id="1030" name="Picture 6" descr="Subiendo miles y miles de archivos a GitHub fácilmente con Git+Ba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10" y="2065267"/>
            <a:ext cx="5493524" cy="28071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Qué es SourceForge y qué aporta el software libre a los amantes d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065267"/>
            <a:ext cx="5238750" cy="271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400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Introducción</a:t>
            </a:r>
            <a:endParaRPr lang="en-US" dirty="0"/>
          </a:p>
        </p:txBody>
      </p:sp>
      <p:sp>
        <p:nvSpPr>
          <p:cNvPr id="3" name="Marcador de contenido 2"/>
          <p:cNvSpPr>
            <a:spLocks noGrp="1"/>
          </p:cNvSpPr>
          <p:nvPr>
            <p:ph idx="1"/>
          </p:nvPr>
        </p:nvSpPr>
        <p:spPr/>
        <p:txBody>
          <a:bodyPr/>
          <a:lstStyle/>
          <a:p>
            <a:r>
              <a:rPr lang="es-CO" dirty="0" smtClean="0"/>
              <a:t>Estos repositorios de código son ampliamente usados por programadores puesto que sirven para almacenar código en servidores (pueden acceder varios usuarios), los cuales son seguros, permiten la modificación del código en paralelo (puede modificarla otro programador) , también se pueden observar los cambios que fueron realizados al código y entender lo que otros programadores han realizado, pues es solicitado que a medida de que se le realizan cambios al código, se describa lo que ese cambio en el código significa.</a:t>
            </a:r>
          </a:p>
          <a:p>
            <a:pPr marL="0" indent="0">
              <a:buNone/>
            </a:pPr>
            <a:r>
              <a:rPr lang="es-CO" dirty="0" smtClean="0"/>
              <a:t>Las ventajas que estos repositorios brindan son importantes ya que posibilitan la creación de aplicaciones a largo plazo, y permite que, por ejemplo, se puedan realizar modificaciones de varios usuarios para llevar a cabo la creación de programas que necesitan de varios programadores debido a que la aplicación en cuestión sea amplia y compleja; logrando de esta manera evitar el trabajo individual el cual puede ocasionar falta de cohesión a la hora de unir las partes que cada programador haya realizado, además de que si se quiere retornar una versión antigua de la aplicación o mirar los cambios realizados, resultaría engorroso de hacer.</a:t>
            </a:r>
          </a:p>
        </p:txBody>
      </p:sp>
    </p:spTree>
    <p:extLst>
      <p:ext uri="{BB962C8B-B14F-4D97-AF65-F5344CB8AC3E}">
        <p14:creationId xmlns:p14="http://schemas.microsoft.com/office/powerpoint/2010/main" val="3059145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Elementos principales de un repositorio</a:t>
            </a:r>
            <a:endParaRPr lang="en-US" dirty="0"/>
          </a:p>
        </p:txBody>
      </p:sp>
      <p:sp>
        <p:nvSpPr>
          <p:cNvPr id="3" name="Marcador de contenido 2"/>
          <p:cNvSpPr>
            <a:spLocks noGrp="1"/>
          </p:cNvSpPr>
          <p:nvPr>
            <p:ph idx="1"/>
          </p:nvPr>
        </p:nvSpPr>
        <p:spPr/>
        <p:txBody>
          <a:bodyPr/>
          <a:lstStyle/>
          <a:p>
            <a:r>
              <a:rPr lang="es-ES" dirty="0"/>
              <a:t>Un repositorio contiene tres elementos principales: </a:t>
            </a:r>
            <a:r>
              <a:rPr lang="es-ES" dirty="0" smtClean="0"/>
              <a:t>el </a:t>
            </a:r>
            <a:r>
              <a:rPr lang="es-ES" dirty="0"/>
              <a:t>tronco, </a:t>
            </a:r>
            <a:r>
              <a:rPr lang="es-ES" dirty="0" smtClean="0"/>
              <a:t>las ramas </a:t>
            </a:r>
            <a:r>
              <a:rPr lang="es-ES" dirty="0"/>
              <a:t>y etiquetas. El tronco contiene la versión actual de un proyecto de software. Esto puede incluir múltiples archivos de código fuente, así como otros recursos utilizados por el programa. </a:t>
            </a:r>
            <a:endParaRPr lang="es-ES" dirty="0" smtClean="0"/>
          </a:p>
          <a:p>
            <a:r>
              <a:rPr lang="es-ES" dirty="0" smtClean="0"/>
              <a:t>Las </a:t>
            </a:r>
            <a:r>
              <a:rPr lang="es-ES" dirty="0"/>
              <a:t>ramas se utilizan para almacenar nuevas versiones del programa. Un desarrollador puede crear una nueva sucursal cada vez que realiza revisiones sustanciales al programa. Si una rama contiene cambios no deseados, se puede suspender. De lo contrario, puede fusionarse nuevamente en el tronco como la última versión. </a:t>
            </a:r>
            <a:endParaRPr lang="es-ES" dirty="0" smtClean="0"/>
          </a:p>
          <a:p>
            <a:r>
              <a:rPr lang="es-ES" dirty="0" smtClean="0"/>
              <a:t>Las </a:t>
            </a:r>
            <a:r>
              <a:rPr lang="es-ES" dirty="0"/>
              <a:t>etiquetas se usan para guardar versiones de un proyecto, pero no están destinadas al desarrollo activo. Por ejemplo, un desarrollador puede </a:t>
            </a:r>
            <a:r>
              <a:rPr lang="es-ES" dirty="0" smtClean="0"/>
              <a:t>crear </a:t>
            </a:r>
            <a:r>
              <a:rPr lang="es-ES" dirty="0"/>
              <a:t>una "etiqueta de lanzamiento" cada vez que se lanza una nueva versión del software</a:t>
            </a:r>
            <a:r>
              <a:rPr lang="es-ES" dirty="0" smtClean="0"/>
              <a:t>.  </a:t>
            </a:r>
          </a:p>
          <a:p>
            <a:endParaRPr lang="en-US" dirty="0"/>
          </a:p>
        </p:txBody>
      </p:sp>
    </p:spTree>
    <p:extLst>
      <p:ext uri="{BB962C8B-B14F-4D97-AF65-F5344CB8AC3E}">
        <p14:creationId xmlns:p14="http://schemas.microsoft.com/office/powerpoint/2010/main" val="1428404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Gestión del Repositorio de Código</a:t>
            </a:r>
            <a:endParaRPr lang="en-US" dirty="0"/>
          </a:p>
        </p:txBody>
      </p:sp>
      <p:sp>
        <p:nvSpPr>
          <p:cNvPr id="3" name="Marcador de contenido 2"/>
          <p:cNvSpPr>
            <a:spLocks noGrp="1"/>
          </p:cNvSpPr>
          <p:nvPr>
            <p:ph idx="1"/>
          </p:nvPr>
        </p:nvSpPr>
        <p:spPr/>
        <p:txBody>
          <a:bodyPr/>
          <a:lstStyle/>
          <a:p>
            <a:r>
              <a:rPr lang="es-CO" dirty="0" smtClean="0"/>
              <a:t>Existen diferentes tipos de repositorios de Open </a:t>
            </a:r>
            <a:r>
              <a:rPr lang="es-CO" dirty="0" err="1" smtClean="0"/>
              <a:t>Source</a:t>
            </a:r>
            <a:r>
              <a:rPr lang="es-CO" dirty="0" smtClean="0"/>
              <a:t> como GitHub o </a:t>
            </a:r>
            <a:r>
              <a:rPr lang="es-CO" dirty="0" err="1" smtClean="0"/>
              <a:t>SourceForge</a:t>
            </a:r>
            <a:r>
              <a:rPr lang="es-CO" dirty="0" smtClean="0"/>
              <a:t> las cuales alojan proyectos utilizando el sistema de control de versiones </a:t>
            </a:r>
            <a:r>
              <a:rPr lang="es-CO" dirty="0" err="1" smtClean="0"/>
              <a:t>Git</a:t>
            </a:r>
            <a:r>
              <a:rPr lang="es-CO" dirty="0" smtClean="0"/>
              <a:t>. Para realizar el tutorial se empleará el uso de GitHub.</a:t>
            </a:r>
          </a:p>
          <a:p>
            <a:r>
              <a:rPr lang="es-CO" dirty="0" smtClean="0"/>
              <a:t>- Primero se ingresa a </a:t>
            </a:r>
            <a:r>
              <a:rPr lang="es-CO" dirty="0" err="1" smtClean="0"/>
              <a:t>Github</a:t>
            </a:r>
            <a:r>
              <a:rPr lang="es-CO" dirty="0" smtClean="0"/>
              <a:t> en el navegador  y se procede a crear una cuenta en “</a:t>
            </a:r>
            <a:r>
              <a:rPr lang="es-CO" dirty="0" err="1" smtClean="0"/>
              <a:t>Sign</a:t>
            </a:r>
            <a:r>
              <a:rPr lang="es-CO" dirty="0" smtClean="0"/>
              <a:t> Up”</a:t>
            </a:r>
          </a:p>
        </p:txBody>
      </p:sp>
      <p:pic>
        <p:nvPicPr>
          <p:cNvPr id="5" name="Imagen 4"/>
          <p:cNvPicPr>
            <a:picLocks noChangeAspect="1"/>
          </p:cNvPicPr>
          <p:nvPr/>
        </p:nvPicPr>
        <p:blipFill>
          <a:blip r:embed="rId2"/>
          <a:stretch>
            <a:fillRect/>
          </a:stretch>
        </p:blipFill>
        <p:spPr>
          <a:xfrm>
            <a:off x="3290304" y="3209644"/>
            <a:ext cx="5297883" cy="2659450"/>
          </a:xfrm>
          <a:prstGeom prst="rect">
            <a:avLst/>
          </a:prstGeom>
        </p:spPr>
      </p:pic>
    </p:spTree>
    <p:extLst>
      <p:ext uri="{BB962C8B-B14F-4D97-AF65-F5344CB8AC3E}">
        <p14:creationId xmlns:p14="http://schemas.microsoft.com/office/powerpoint/2010/main" val="3749764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Gestión del Repositorio de Código</a:t>
            </a:r>
            <a:endParaRPr lang="en-US" dirty="0"/>
          </a:p>
        </p:txBody>
      </p:sp>
      <p:sp>
        <p:nvSpPr>
          <p:cNvPr id="3" name="Marcador de contenido 2"/>
          <p:cNvSpPr>
            <a:spLocks noGrp="1"/>
          </p:cNvSpPr>
          <p:nvPr>
            <p:ph idx="1"/>
          </p:nvPr>
        </p:nvSpPr>
        <p:spPr/>
        <p:txBody>
          <a:bodyPr/>
          <a:lstStyle/>
          <a:p>
            <a:r>
              <a:rPr lang="es-CO" dirty="0" smtClean="0"/>
              <a:t>- Luego de crear la cuenta, se procede a crear un nuevo repositorio en el botón verde New</a:t>
            </a:r>
            <a:endParaRPr lang="en-US" dirty="0"/>
          </a:p>
        </p:txBody>
      </p:sp>
      <p:pic>
        <p:nvPicPr>
          <p:cNvPr id="4" name="Imagen 3"/>
          <p:cNvPicPr>
            <a:picLocks noChangeAspect="1"/>
          </p:cNvPicPr>
          <p:nvPr/>
        </p:nvPicPr>
        <p:blipFill>
          <a:blip r:embed="rId2"/>
          <a:stretch>
            <a:fillRect/>
          </a:stretch>
        </p:blipFill>
        <p:spPr>
          <a:xfrm>
            <a:off x="1738993" y="2434813"/>
            <a:ext cx="8774974" cy="4516531"/>
          </a:xfrm>
          <a:prstGeom prst="rect">
            <a:avLst/>
          </a:prstGeom>
        </p:spPr>
      </p:pic>
    </p:spTree>
    <p:extLst>
      <p:ext uri="{BB962C8B-B14F-4D97-AF65-F5344CB8AC3E}">
        <p14:creationId xmlns:p14="http://schemas.microsoft.com/office/powerpoint/2010/main" val="1530772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Gestión del Repositorio de Código</a:t>
            </a:r>
            <a:endParaRPr lang="en-US" dirty="0"/>
          </a:p>
        </p:txBody>
      </p:sp>
      <p:sp>
        <p:nvSpPr>
          <p:cNvPr id="3" name="Marcador de contenido 2"/>
          <p:cNvSpPr>
            <a:spLocks noGrp="1"/>
          </p:cNvSpPr>
          <p:nvPr>
            <p:ph idx="1"/>
          </p:nvPr>
        </p:nvSpPr>
        <p:spPr/>
        <p:txBody>
          <a:bodyPr/>
          <a:lstStyle/>
          <a:p>
            <a:r>
              <a:rPr lang="es-CO" dirty="0" smtClean="0"/>
              <a:t>-Se crea el repositorio con las características respectivas y nombres que dé el usuario:</a:t>
            </a:r>
          </a:p>
        </p:txBody>
      </p:sp>
      <p:pic>
        <p:nvPicPr>
          <p:cNvPr id="5" name="Imagen 4"/>
          <p:cNvPicPr>
            <a:picLocks noChangeAspect="1"/>
          </p:cNvPicPr>
          <p:nvPr/>
        </p:nvPicPr>
        <p:blipFill>
          <a:blip r:embed="rId2"/>
          <a:stretch>
            <a:fillRect/>
          </a:stretch>
        </p:blipFill>
        <p:spPr>
          <a:xfrm>
            <a:off x="3122023" y="2349426"/>
            <a:ext cx="5598658" cy="3898430"/>
          </a:xfrm>
          <a:prstGeom prst="rect">
            <a:avLst/>
          </a:prstGeom>
        </p:spPr>
      </p:pic>
    </p:spTree>
    <p:extLst>
      <p:ext uri="{BB962C8B-B14F-4D97-AF65-F5344CB8AC3E}">
        <p14:creationId xmlns:p14="http://schemas.microsoft.com/office/powerpoint/2010/main" val="1553485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Gestión del Repositorio de Código</a:t>
            </a:r>
            <a:endParaRPr lang="en-US" dirty="0"/>
          </a:p>
        </p:txBody>
      </p:sp>
      <p:sp>
        <p:nvSpPr>
          <p:cNvPr id="3" name="Marcador de contenido 2"/>
          <p:cNvSpPr>
            <a:spLocks noGrp="1"/>
          </p:cNvSpPr>
          <p:nvPr>
            <p:ph idx="1"/>
          </p:nvPr>
        </p:nvSpPr>
        <p:spPr/>
        <p:txBody>
          <a:bodyPr/>
          <a:lstStyle/>
          <a:p>
            <a:r>
              <a:rPr lang="es-CO" dirty="0" smtClean="0"/>
              <a:t>-Posterior a eso, nos dirigimos a la carpeta que queremos subir al repositorio, presionamos </a:t>
            </a:r>
            <a:r>
              <a:rPr lang="es-CO" dirty="0" err="1" smtClean="0"/>
              <a:t>click</a:t>
            </a:r>
            <a:r>
              <a:rPr lang="es-CO" dirty="0" smtClean="0"/>
              <a:t> derecho y elegimos la opción que dice </a:t>
            </a:r>
            <a:r>
              <a:rPr lang="es-CO" dirty="0" err="1"/>
              <a:t>G</a:t>
            </a:r>
            <a:r>
              <a:rPr lang="es-CO" dirty="0" err="1" smtClean="0"/>
              <a:t>it</a:t>
            </a:r>
            <a:r>
              <a:rPr lang="es-CO" dirty="0" smtClean="0"/>
              <a:t> </a:t>
            </a:r>
            <a:r>
              <a:rPr lang="es-CO" dirty="0" err="1" smtClean="0"/>
              <a:t>Bash</a:t>
            </a:r>
            <a:r>
              <a:rPr lang="es-CO" dirty="0" smtClean="0"/>
              <a:t> </a:t>
            </a:r>
            <a:r>
              <a:rPr lang="es-CO" dirty="0" err="1"/>
              <a:t>H</a:t>
            </a:r>
            <a:r>
              <a:rPr lang="es-CO" dirty="0" err="1" smtClean="0"/>
              <a:t>ere</a:t>
            </a:r>
            <a:r>
              <a:rPr lang="es-CO" dirty="0" smtClean="0"/>
              <a:t> (</a:t>
            </a:r>
            <a:r>
              <a:rPr lang="es-CO" dirty="0" err="1" smtClean="0"/>
              <a:t>Git</a:t>
            </a:r>
            <a:r>
              <a:rPr lang="es-CO" dirty="0" smtClean="0"/>
              <a:t> debe ser previamente descargado e instalado de internet).</a:t>
            </a:r>
            <a:endParaRPr lang="en-US" dirty="0"/>
          </a:p>
        </p:txBody>
      </p:sp>
      <p:pic>
        <p:nvPicPr>
          <p:cNvPr id="4" name="Imagen 3"/>
          <p:cNvPicPr>
            <a:picLocks noChangeAspect="1"/>
          </p:cNvPicPr>
          <p:nvPr/>
        </p:nvPicPr>
        <p:blipFill>
          <a:blip r:embed="rId2"/>
          <a:stretch>
            <a:fillRect/>
          </a:stretch>
        </p:blipFill>
        <p:spPr>
          <a:xfrm>
            <a:off x="836023" y="3058162"/>
            <a:ext cx="5603966" cy="2532742"/>
          </a:xfrm>
          <a:prstGeom prst="rect">
            <a:avLst/>
          </a:prstGeom>
        </p:spPr>
      </p:pic>
      <p:pic>
        <p:nvPicPr>
          <p:cNvPr id="5" name="Imagen 4"/>
          <p:cNvPicPr>
            <a:picLocks noChangeAspect="1"/>
          </p:cNvPicPr>
          <p:nvPr/>
        </p:nvPicPr>
        <p:blipFill>
          <a:blip r:embed="rId3"/>
          <a:stretch>
            <a:fillRect/>
          </a:stretch>
        </p:blipFill>
        <p:spPr>
          <a:xfrm>
            <a:off x="7359559" y="2839130"/>
            <a:ext cx="2876550" cy="2486025"/>
          </a:xfrm>
          <a:prstGeom prst="rect">
            <a:avLst/>
          </a:prstGeom>
        </p:spPr>
      </p:pic>
    </p:spTree>
    <p:extLst>
      <p:ext uri="{BB962C8B-B14F-4D97-AF65-F5344CB8AC3E}">
        <p14:creationId xmlns:p14="http://schemas.microsoft.com/office/powerpoint/2010/main" val="306933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Gestión del Repositorio de Código</a:t>
            </a:r>
            <a:endParaRPr lang="en-US" dirty="0"/>
          </a:p>
        </p:txBody>
      </p:sp>
      <p:sp>
        <p:nvSpPr>
          <p:cNvPr id="3" name="Marcador de contenido 2"/>
          <p:cNvSpPr>
            <a:spLocks noGrp="1"/>
          </p:cNvSpPr>
          <p:nvPr>
            <p:ph idx="1"/>
          </p:nvPr>
        </p:nvSpPr>
        <p:spPr/>
        <p:txBody>
          <a:bodyPr/>
          <a:lstStyle/>
          <a:p>
            <a:r>
              <a:rPr lang="es-CO" dirty="0" smtClean="0"/>
              <a:t>-Luego de </a:t>
            </a:r>
            <a:r>
              <a:rPr lang="es-CO" dirty="0" err="1" smtClean="0"/>
              <a:t>far</a:t>
            </a:r>
            <a:r>
              <a:rPr lang="es-CO" dirty="0" smtClean="0"/>
              <a:t> </a:t>
            </a:r>
            <a:r>
              <a:rPr lang="es-CO" dirty="0" err="1" smtClean="0"/>
              <a:t>click</a:t>
            </a:r>
            <a:r>
              <a:rPr lang="es-CO" dirty="0"/>
              <a:t> </a:t>
            </a:r>
            <a:r>
              <a:rPr lang="es-CO" dirty="0" smtClean="0"/>
              <a:t>en </a:t>
            </a:r>
            <a:r>
              <a:rPr lang="es-CO" dirty="0" err="1" smtClean="0"/>
              <a:t>Git</a:t>
            </a:r>
            <a:r>
              <a:rPr lang="es-CO" dirty="0" smtClean="0"/>
              <a:t> </a:t>
            </a:r>
            <a:r>
              <a:rPr lang="es-CO" dirty="0" err="1" smtClean="0"/>
              <a:t>Bash</a:t>
            </a:r>
            <a:r>
              <a:rPr lang="es-CO" dirty="0" smtClean="0"/>
              <a:t> </a:t>
            </a:r>
            <a:r>
              <a:rPr lang="es-CO" dirty="0" err="1" smtClean="0"/>
              <a:t>Here</a:t>
            </a:r>
            <a:r>
              <a:rPr lang="es-CO" dirty="0" smtClean="0"/>
              <a:t>  a aparece la siguiente ventana:</a:t>
            </a:r>
          </a:p>
          <a:p>
            <a:r>
              <a:rPr lang="es-CO" dirty="0" smtClean="0"/>
              <a:t>-Luego de que se genere esta ventana, la cual está localizada</a:t>
            </a:r>
            <a:endParaRPr lang="en-US" dirty="0" smtClean="0"/>
          </a:p>
          <a:p>
            <a:r>
              <a:rPr lang="es-CO" dirty="0"/>
              <a:t>e</a:t>
            </a:r>
            <a:r>
              <a:rPr lang="es-CO" dirty="0" smtClean="0"/>
              <a:t>n la carpeta de interés, se pone el comando “</a:t>
            </a:r>
            <a:r>
              <a:rPr lang="es-CO" dirty="0" err="1" smtClean="0"/>
              <a:t>git</a:t>
            </a:r>
            <a:r>
              <a:rPr lang="es-CO" dirty="0" smtClean="0"/>
              <a:t> </a:t>
            </a:r>
            <a:r>
              <a:rPr lang="es-CO" dirty="0" err="1" smtClean="0"/>
              <a:t>init</a:t>
            </a:r>
            <a:r>
              <a:rPr lang="es-CO" dirty="0" smtClean="0"/>
              <a:t>” para</a:t>
            </a:r>
          </a:p>
          <a:p>
            <a:r>
              <a:rPr lang="es-CO" dirty="0"/>
              <a:t>c</a:t>
            </a:r>
            <a:r>
              <a:rPr lang="es-CO" dirty="0" smtClean="0"/>
              <a:t>rear un nuevo repositorio.</a:t>
            </a:r>
          </a:p>
          <a:p>
            <a:r>
              <a:rPr lang="es-CO" dirty="0" smtClean="0"/>
              <a:t>-Luego de eso se pone otro comando “</a:t>
            </a:r>
            <a:r>
              <a:rPr lang="es-CO" dirty="0" err="1" smtClean="0"/>
              <a:t>git</a:t>
            </a:r>
            <a:r>
              <a:rPr lang="es-CO" dirty="0" smtClean="0"/>
              <a:t> </a:t>
            </a:r>
            <a:r>
              <a:rPr lang="es-CO" dirty="0" err="1" smtClean="0"/>
              <a:t>remote</a:t>
            </a:r>
            <a:r>
              <a:rPr lang="es-CO" dirty="0" smtClean="0"/>
              <a:t> </a:t>
            </a:r>
            <a:r>
              <a:rPr lang="es-CO" dirty="0" err="1" smtClean="0"/>
              <a:t>add</a:t>
            </a:r>
            <a:r>
              <a:rPr lang="es-CO" dirty="0" smtClean="0"/>
              <a:t> </a:t>
            </a:r>
            <a:r>
              <a:rPr lang="es-CO" dirty="0" err="1" smtClean="0"/>
              <a:t>origin</a:t>
            </a:r>
            <a:r>
              <a:rPr lang="es-CO" dirty="0" smtClean="0"/>
              <a:t> link”</a:t>
            </a:r>
          </a:p>
          <a:p>
            <a:r>
              <a:rPr lang="es-CO" dirty="0"/>
              <a:t>e</a:t>
            </a:r>
            <a:r>
              <a:rPr lang="es-CO" dirty="0" smtClean="0"/>
              <a:t>n donde en link se pone el generado por el repositorio en el </a:t>
            </a:r>
          </a:p>
          <a:p>
            <a:r>
              <a:rPr lang="es-CO" dirty="0"/>
              <a:t>s</a:t>
            </a:r>
            <a:r>
              <a:rPr lang="es-CO" dirty="0" smtClean="0"/>
              <a:t>itio web de GitHub</a:t>
            </a:r>
          </a:p>
        </p:txBody>
      </p:sp>
      <p:pic>
        <p:nvPicPr>
          <p:cNvPr id="4" name="Imagen 3"/>
          <p:cNvPicPr>
            <a:picLocks noChangeAspect="1"/>
          </p:cNvPicPr>
          <p:nvPr/>
        </p:nvPicPr>
        <p:blipFill>
          <a:blip r:embed="rId2"/>
          <a:stretch>
            <a:fillRect/>
          </a:stretch>
        </p:blipFill>
        <p:spPr>
          <a:xfrm>
            <a:off x="8241981" y="1971050"/>
            <a:ext cx="3592967" cy="2331943"/>
          </a:xfrm>
          <a:prstGeom prst="rect">
            <a:avLst/>
          </a:prstGeom>
        </p:spPr>
      </p:pic>
      <p:pic>
        <p:nvPicPr>
          <p:cNvPr id="5" name="Imagen 4"/>
          <p:cNvPicPr>
            <a:picLocks noChangeAspect="1"/>
          </p:cNvPicPr>
          <p:nvPr/>
        </p:nvPicPr>
        <p:blipFill>
          <a:blip r:embed="rId3"/>
          <a:stretch>
            <a:fillRect/>
          </a:stretch>
        </p:blipFill>
        <p:spPr>
          <a:xfrm>
            <a:off x="3792854" y="4428308"/>
            <a:ext cx="5934487" cy="2325189"/>
          </a:xfrm>
          <a:prstGeom prst="rect">
            <a:avLst/>
          </a:prstGeom>
        </p:spPr>
      </p:pic>
    </p:spTree>
    <p:extLst>
      <p:ext uri="{BB962C8B-B14F-4D97-AF65-F5344CB8AC3E}">
        <p14:creationId xmlns:p14="http://schemas.microsoft.com/office/powerpoint/2010/main" val="162890922"/>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587</TotalTime>
  <Words>1601</Words>
  <Application>Microsoft Office PowerPoint</Application>
  <PresentationFormat>Panorámica</PresentationFormat>
  <Paragraphs>67</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Calibri Light</vt:lpstr>
      <vt:lpstr>Retrospección</vt:lpstr>
      <vt:lpstr>Tutorial Gestión de Repositorios de Código y Buenas Prácticas de Programación</vt:lpstr>
      <vt:lpstr>Introducción </vt:lpstr>
      <vt:lpstr>Introducción</vt:lpstr>
      <vt:lpstr>Elementos principales de un repositorio</vt:lpstr>
      <vt:lpstr>Gestión del Repositorio de Código</vt:lpstr>
      <vt:lpstr>Gestión del Repositorio de Código</vt:lpstr>
      <vt:lpstr>Gestión del Repositorio de Código</vt:lpstr>
      <vt:lpstr>Gestión del Repositorio de Código</vt:lpstr>
      <vt:lpstr>Gestión del Repositorio de Código</vt:lpstr>
      <vt:lpstr>Gestión del Repositorio de Código</vt:lpstr>
      <vt:lpstr>Gestión del Repositorio de Código</vt:lpstr>
      <vt:lpstr>Gestión del Repositorio de Código</vt:lpstr>
      <vt:lpstr>Gestión del Repositorio de Código</vt:lpstr>
      <vt:lpstr>Gestión del Repositorio de Código</vt:lpstr>
      <vt:lpstr>Gestión del Repositorio de Código</vt:lpstr>
      <vt:lpstr>Técnicas de buena programación</vt:lpstr>
      <vt:lpstr>Técnicas de buena programación</vt:lpstr>
      <vt:lpstr>Técnicas de buena programación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Repositorio Git</dc:title>
  <dc:creator>daniel vallejo</dc:creator>
  <cp:lastModifiedBy>daniel vallejo</cp:lastModifiedBy>
  <cp:revision>28</cp:revision>
  <dcterms:created xsi:type="dcterms:W3CDTF">2020-04-22T20:11:56Z</dcterms:created>
  <dcterms:modified xsi:type="dcterms:W3CDTF">2020-04-23T05:59:27Z</dcterms:modified>
</cp:coreProperties>
</file>