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68" r:id="rId5"/>
    <p:sldId id="267" r:id="rId6"/>
    <p:sldId id="262" r:id="rId7"/>
    <p:sldId id="263" r:id="rId8"/>
    <p:sldId id="283" r:id="rId9"/>
    <p:sldId id="285" r:id="rId10"/>
    <p:sldId id="284" r:id="rId11"/>
    <p:sldId id="286" r:id="rId12"/>
    <p:sldId id="264" r:id="rId13"/>
    <p:sldId id="265" r:id="rId14"/>
    <p:sldId id="271" r:id="rId15"/>
    <p:sldId id="270" r:id="rId16"/>
    <p:sldId id="272" r:id="rId17"/>
    <p:sldId id="273" r:id="rId18"/>
    <p:sldId id="269" r:id="rId19"/>
    <p:sldId id="274" r:id="rId20"/>
    <p:sldId id="275" r:id="rId21"/>
    <p:sldId id="276" r:id="rId22"/>
    <p:sldId id="280" r:id="rId23"/>
    <p:sldId id="281" r:id="rId24"/>
    <p:sldId id="277" r:id="rId25"/>
    <p:sldId id="279" r:id="rId26"/>
    <p:sldId id="292" r:id="rId27"/>
    <p:sldId id="293" r:id="rId28"/>
    <p:sldId id="287" r:id="rId29"/>
    <p:sldId id="288" r:id="rId30"/>
    <p:sldId id="289" r:id="rId31"/>
    <p:sldId id="291" r:id="rId32"/>
    <p:sldId id="295" r:id="rId33"/>
    <p:sldId id="294" r:id="rId34"/>
    <p:sldId id="296" r:id="rId35"/>
    <p:sldId id="29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창현" initials="황창" lastIdx="3" clrIdx="0">
    <p:extLst>
      <p:ext uri="{19B8F6BF-5375-455C-9EA6-DF929625EA0E}">
        <p15:presenceInfo xmlns:p15="http://schemas.microsoft.com/office/powerpoint/2012/main" userId="6c6ef6bd218091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3T23:48:04.264" idx="3">
    <p:pos x="3405" y="3353"/>
    <p:text>정상성이란 평균과 분산 같은 통계적 특성이 시간에 대해 변하지 않는다. 
또, 두 시점 사이의 공분산이 시차 p 에만 의존한다. 즉, 백색잡음들이 정규분포를 이룬다.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8T15:45:30.820" idx="2">
    <p:pos x="4932" y="1367"/>
    <p:text>원래 nan 값이 나오는데 nan 값을 첫번째 값으로 대체 한것입니다. 
Amount_3ma 도 2번째값까지는 첫,두번째 값을 더해 본래 데이터를
살리면서 둔것입니다.
이것은 python 에서 rolling 의 parameter . Min_periods=1 로 설정함으로써 얻을 수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E962F-3330-4FBF-AB90-0C9B9698D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6C1E4-27D6-45D7-90E7-FC359451E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AE16C-2FA9-4581-9485-1DDABBAB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7317B-81D1-45F6-BDE6-38CADE41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4B247-D037-4C17-BA13-22927CE9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DABA7-DB5D-4D01-BEDB-A6AB3B6F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C693A6-329B-46F8-9DFF-E6FE9ACFA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70C37-53C8-4FF3-A6FE-37564A7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43E7E-AFE1-477C-8A26-5499CADC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DB514-4800-404D-A66B-BD62A0F6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3CF8C-89D9-4931-8A56-EBC53E5FE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07E69-43F1-48AA-8548-73A8418B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92B75-9969-4B66-96A6-BBA40F11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22B69-3407-42BC-9D1A-A000B08F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9779E-F632-48F8-9D30-72B06C4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9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4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974EA-C597-4E5E-9361-2E8CAC71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A04CC-0D17-4D9C-AFA1-2CB639EA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40C33-3EFA-4608-B43D-0DA4236B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5B7CB-DF2E-421F-AC78-FB8CB0EB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BF6BE-7248-47CA-AF9D-BC344C4C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4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A3331-529F-42C9-A7D5-D2D0E50C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57A3D-B359-4A65-8D29-8DD05ADC8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16A80-C511-4CB7-87D6-FD27102B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A0A81-320E-4B82-B596-F7FD3EFD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9349B-AB42-4F52-BD20-20B22E86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6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C9FA4-0306-463C-AEDE-CE1CCB7D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9000-AC51-4F43-959A-FE9EF20CF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10FAC-E533-491E-AF20-CE788FE62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DB10A-1A38-4371-B5B7-597944B7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0415D-B7F9-4E94-8BF1-455353F0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0C9E7-324A-4C90-A9F3-4A495C2A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669B-6FCA-4532-B9FC-FB70B267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F9A84-BC28-48A2-A529-38F1991D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52E0A-16B6-4C99-96CD-DCAEA203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C4ABCE-9CA2-4080-A08C-A609760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68AB5F-59C3-49BF-A331-E229CBCAB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F5E34-3E49-45BF-A1F3-B2785DDA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0FDE82-B707-4844-8B1E-912338FD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365DB-F068-4891-A0B7-429D3DF4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2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C21C0-7E2D-4924-B5D5-D55FBA87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4266B5-8A8E-4C7E-8FD8-C517A558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5F3C51-4DE3-42A4-90EA-6C164F7A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C360C7-94A7-451A-BB9B-8BE9F451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6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49EC40-2937-42B8-AC20-1CB2CBED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40F687-BF4D-4639-95EC-BD45ED3C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558F5-558D-4C51-AC97-C795889C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2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90100-5261-4C28-8009-63402C68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DDB56-D496-432E-B776-D2F0679C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DF4A8-E443-43A5-8D7C-6883EADE8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B42E8-FB94-4DE1-BE29-BF54FDEA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49211-BFDD-4A5B-B27D-D3E16484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5869D-A994-4894-9CDC-99F9CD5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3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365B4-0174-42E1-A006-AF1214A4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2DCC6B-4A22-4676-A74F-370D7F5D1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30872-1971-46BA-8025-25C5045B7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88619-EE7E-4E0A-9A00-FD254EE6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986C2-D3C1-4A71-A239-C2F77355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82B95-BD66-40DD-9C3D-80BE10F9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2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003559-452E-423F-91CF-E3CD358B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F82A9-4F84-4269-AE47-31996AAA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CA3B3-E071-4B70-933A-4D957786C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0BAF-6952-4B81-B582-D0FC1507A579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4CDF3-78A5-45DA-8A71-5342EACC7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D605A-5784-429E-998A-44A8C567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1F8D-57E4-406D-939D-4E402DA9E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9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pandas.pydata.org/pandas-docs/stable/user_guide/timeseries.html#time-date-component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ong-yp-ml-records.tistory.com/28" TargetMode="Externa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35.png"/><Relationship Id="rId4" Type="http://schemas.openxmlformats.org/officeDocument/2006/relationships/image" Target="../media/image34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gif"/><Relationship Id="rId5" Type="http://schemas.openxmlformats.org/officeDocument/2006/relationships/image" Target="../media/image46.gif"/><Relationship Id="rId4" Type="http://schemas.openxmlformats.org/officeDocument/2006/relationships/image" Target="../media/image45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gif"/><Relationship Id="rId13" Type="http://schemas.openxmlformats.org/officeDocument/2006/relationships/image" Target="../media/image58.gif"/><Relationship Id="rId3" Type="http://schemas.openxmlformats.org/officeDocument/2006/relationships/image" Target="../media/image48.gif"/><Relationship Id="rId7" Type="http://schemas.openxmlformats.org/officeDocument/2006/relationships/image" Target="../media/image52.gif"/><Relationship Id="rId12" Type="http://schemas.openxmlformats.org/officeDocument/2006/relationships/image" Target="../media/image57.gif"/><Relationship Id="rId2" Type="http://schemas.openxmlformats.org/officeDocument/2006/relationships/hyperlink" Target="https://adnoctum.tistory.com/332" TargetMode="Externa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gif"/><Relationship Id="rId11" Type="http://schemas.openxmlformats.org/officeDocument/2006/relationships/image" Target="../media/image56.gif"/><Relationship Id="rId5" Type="http://schemas.openxmlformats.org/officeDocument/2006/relationships/image" Target="../media/image50.gif"/><Relationship Id="rId15" Type="http://schemas.openxmlformats.org/officeDocument/2006/relationships/image" Target="../media/image59.png"/><Relationship Id="rId10" Type="http://schemas.openxmlformats.org/officeDocument/2006/relationships/image" Target="../media/image55.gif"/><Relationship Id="rId4" Type="http://schemas.openxmlformats.org/officeDocument/2006/relationships/image" Target="../media/image49.gif"/><Relationship Id="rId9" Type="http://schemas.openxmlformats.org/officeDocument/2006/relationships/image" Target="../media/image54.gif"/><Relationship Id="rId14" Type="http://schemas.openxmlformats.org/officeDocument/2006/relationships/hyperlink" Target="https://chukycheese.github.io/translation/statistics/augmented-dickey-fuller-tes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3894340" y="2517170"/>
            <a:ext cx="44033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DACON</a:t>
            </a:r>
            <a:endParaRPr lang="ko-KR" altLang="en-US" sz="9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6841F6-140F-4AED-B9DE-B40C2DCB3153}"/>
              </a:ext>
            </a:extLst>
          </p:cNvPr>
          <p:cNvCxnSpPr>
            <a:cxnSpLocks/>
          </p:cNvCxnSpPr>
          <p:nvPr/>
        </p:nvCxnSpPr>
        <p:spPr>
          <a:xfrm>
            <a:off x="3098800" y="2593370"/>
            <a:ext cx="5994400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11F079E-084A-44D3-8B35-ED6C7781B6DC}"/>
              </a:ext>
            </a:extLst>
          </p:cNvPr>
          <p:cNvCxnSpPr>
            <a:cxnSpLocks/>
          </p:cNvCxnSpPr>
          <p:nvPr/>
        </p:nvCxnSpPr>
        <p:spPr>
          <a:xfrm>
            <a:off x="3098800" y="3901470"/>
            <a:ext cx="5994400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804ABB-47CC-4B2A-8735-21919226AA64}"/>
              </a:ext>
            </a:extLst>
          </p:cNvPr>
          <p:cNvSpPr txBox="1"/>
          <p:nvPr/>
        </p:nvSpPr>
        <p:spPr>
          <a:xfrm>
            <a:off x="4863942" y="4354130"/>
            <a:ext cx="2464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상점 매출 예측 스터디</a:t>
            </a:r>
            <a:endParaRPr lang="ko-KR" altLang="en-US" sz="1050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09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624287" y="629018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MPE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측정지표의 이해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1171575" y="1090683"/>
            <a:ext cx="2384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MPE(Mean Percentage Error)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90941" y="1259960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/>
              <p:nvPr/>
            </p:nvSpPr>
            <p:spPr>
              <a:xfrm>
                <a:off x="590915" y="5095209"/>
                <a:ext cx="4675857" cy="150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MPE =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Noto Sans CJK KR Regular" panose="020B0500000000000000" pitchFamily="34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fPr>
                      <m:num>
                        <m: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40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140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  <m:t>𝑦</m:t>
                            </m:r>
                            <m:r>
                              <a:rPr lang="en-US" altLang="ko-KR" sz="1400" b="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𝑦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ko-KR" sz="1400" b="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  <m:t>𝑦</m:t>
                            </m:r>
                          </m:den>
                        </m:f>
                      </m:e>
                    </m:nary>
                    <m:r>
                      <a:rPr lang="en-US" altLang="ko-KR" sz="1400" b="0" i="1" spc="-15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CJK KR Regular" panose="020B0500000000000000" pitchFamily="34" charset="-127"/>
                      </a:rPr>
                      <m:t>∗100</m:t>
                    </m:r>
                  </m:oMath>
                </a14:m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MAPE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에서 절댓값을 없앤 방법이다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</a:t>
                </a: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이 모델의 큰 장점은 예측이 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over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됐는지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, under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됐는지 파악 할 수 있다는 점이다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 </a:t>
                </a: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즉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,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이 모델은 낮게 나왔다는 뜻이다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 Under performance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 </a:t>
                </a:r>
                <a:endPara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15" y="5095209"/>
                <a:ext cx="4675857" cy="1508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래픽 24" descr="행성">
            <a:extLst>
              <a:ext uri="{FF2B5EF4-FFF2-40B4-BE49-F238E27FC236}">
                <a16:creationId xmlns:a16="http://schemas.microsoft.com/office/drawing/2014/main" id="{413EE9AD-7A4F-4574-96BB-3B3F86B8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8598" y="2320992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96EA64-6954-4BAA-9349-FA9A68655F88}"/>
              </a:ext>
            </a:extLst>
          </p:cNvPr>
          <p:cNvSpPr txBox="1"/>
          <p:nvPr/>
        </p:nvSpPr>
        <p:spPr>
          <a:xfrm>
            <a:off x="7106854" y="2516582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9BFAF8-635E-403D-8BD4-CD824FF89EB2}"/>
              </a:ext>
            </a:extLst>
          </p:cNvPr>
          <p:cNvSpPr txBox="1"/>
          <p:nvPr/>
        </p:nvSpPr>
        <p:spPr>
          <a:xfrm>
            <a:off x="8765426" y="4104864"/>
            <a:ext cx="108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DCA09D-59F7-4FD5-868D-3F444952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5" y="1853437"/>
            <a:ext cx="4675857" cy="315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479236-AC2B-4C68-A56B-47C5DEC72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387" y="1356917"/>
            <a:ext cx="6096222" cy="2209239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7252FB-4225-4833-BCB4-196E25032FA4}"/>
              </a:ext>
            </a:extLst>
          </p:cNvPr>
          <p:cNvCxnSpPr>
            <a:cxnSpLocks/>
          </p:cNvCxnSpPr>
          <p:nvPr/>
        </p:nvCxnSpPr>
        <p:spPr>
          <a:xfrm>
            <a:off x="3695827" y="2808546"/>
            <a:ext cx="0" cy="375774"/>
          </a:xfrm>
          <a:prstGeom prst="line">
            <a:avLst/>
          </a:prstGeom>
          <a:ln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EE8B1-4BC8-462B-9941-A2BBF06F8D62}"/>
              </a:ext>
            </a:extLst>
          </p:cNvPr>
          <p:cNvSpPr txBox="1"/>
          <p:nvPr/>
        </p:nvSpPr>
        <p:spPr>
          <a:xfrm>
            <a:off x="4194954" y="2814988"/>
            <a:ext cx="98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MPE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3D1C38-41F0-4666-B1ED-75A6B8A6E88D}"/>
              </a:ext>
            </a:extLst>
          </p:cNvPr>
          <p:cNvCxnSpPr>
            <a:cxnSpLocks/>
          </p:cNvCxnSpPr>
          <p:nvPr/>
        </p:nvCxnSpPr>
        <p:spPr>
          <a:xfrm>
            <a:off x="3077262" y="2808546"/>
            <a:ext cx="0" cy="375774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DF6F00F-F537-4049-BFE2-AAE6360A0005}"/>
              </a:ext>
            </a:extLst>
          </p:cNvPr>
          <p:cNvCxnSpPr>
            <a:cxnSpLocks/>
          </p:cNvCxnSpPr>
          <p:nvPr/>
        </p:nvCxnSpPr>
        <p:spPr>
          <a:xfrm>
            <a:off x="2386980" y="3241113"/>
            <a:ext cx="0" cy="325043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D562FF3-540F-488B-A629-7F9630DEA967}"/>
              </a:ext>
            </a:extLst>
          </p:cNvPr>
          <p:cNvCxnSpPr>
            <a:cxnSpLocks/>
          </p:cNvCxnSpPr>
          <p:nvPr/>
        </p:nvCxnSpPr>
        <p:spPr>
          <a:xfrm>
            <a:off x="1135282" y="4329953"/>
            <a:ext cx="0" cy="234932"/>
          </a:xfrm>
          <a:prstGeom prst="line">
            <a:avLst/>
          </a:prstGeom>
          <a:ln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E369BBB-B723-4657-A409-EB8167E31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036" y="3758060"/>
            <a:ext cx="6096222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B2092D-724A-4B5F-A327-F54A914AB553}"/>
                  </a:ext>
                </a:extLst>
              </p:cNvPr>
              <p:cNvSpPr txBox="1"/>
              <p:nvPr/>
            </p:nvSpPr>
            <p:spPr>
              <a:xfrm>
                <a:off x="4747045" y="629018"/>
                <a:ext cx="2697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에스코어 드림 9 Black" panose="020B0A03030302020204" pitchFamily="34" charset="-127"/>
                          </a:rPr>
                        </m:ctrlPr>
                      </m:sSupPr>
                      <m:e>
                        <m:r>
                          <a:rPr lang="en-US" altLang="ko-KR" sz="2400" b="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에스코어 드림 9 Black" panose="020B0A03030302020204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에스코어 드림 9 Black" panose="020B0A03030302020204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 </a:t>
                </a:r>
                <a:r>
                  <a:rPr lang="ko-KR" altLang="en-US" sz="2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측정지표의 이해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B2092D-724A-4B5F-A327-F54A914AB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045" y="629018"/>
                <a:ext cx="269791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A3D15-96F4-45F8-A26A-4895167AF36C}"/>
                  </a:ext>
                </a:extLst>
              </p:cNvPr>
              <p:cNvSpPr txBox="1"/>
              <p:nvPr/>
            </p:nvSpPr>
            <p:spPr>
              <a:xfrm>
                <a:off x="1171575" y="1090683"/>
                <a:ext cx="12851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rgbClr val="E94543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</m:ctrlPr>
                      </m:sSupPr>
                      <m:e>
                        <m:r>
                          <a:rPr lang="en-US" altLang="ko-KR" sz="1600" b="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rgbClr val="E94543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rgbClr val="E94543"/>
                            </a:solidFill>
                            <a:latin typeface="Cambria Math" panose="02040503050406030204" pitchFamily="18" charset="0"/>
                            <a:ea typeface="Noto Sans CJK KR Black" panose="020B0A00000000000000" pitchFamily="34" charset="-127"/>
                          </a:rPr>
                          <m:t>2</m:t>
                        </m:r>
                      </m:sup>
                    </m:sSup>
                    <m:r>
                      <a:rPr lang="en-US" altLang="ko-KR" sz="1600" b="0" i="1" spc="-15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E94543"/>
                        </a:solidFill>
                        <a:latin typeface="Cambria Math" panose="02040503050406030204" pitchFamily="18" charset="0"/>
                        <a:ea typeface="Noto Sans CJK KR Black" panose="020B0A00000000000000" pitchFamily="34" charset="-127"/>
                      </a:rPr>
                      <m:t> </m:t>
                    </m:r>
                  </m:oMath>
                </a14:m>
                <a:r>
                  <a:rPr lang="en-US" altLang="ko-KR" sz="16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E94543"/>
                    </a:solidFill>
                    <a:latin typeface="Noto Sans CJK KR Black" panose="020B0A00000000000000" pitchFamily="34" charset="-127"/>
                    <a:ea typeface="Noto Sans CJK KR Black" panose="020B0A00000000000000" pitchFamily="34" charset="-127"/>
                  </a:rPr>
                  <a:t>(R Squared)</a:t>
                </a:r>
                <a:endPara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94543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A3D15-96F4-45F8-A26A-4895167AF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1090683"/>
                <a:ext cx="128516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90941" y="1259960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/>
              <p:nvPr/>
            </p:nvSpPr>
            <p:spPr>
              <a:xfrm>
                <a:off x="590915" y="5095209"/>
                <a:ext cx="4675857" cy="1748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에스코어 드림 9 Black" panose="020B0A03030302020204" pitchFamily="34" charset="-127"/>
                          </a:rPr>
                        </m:ctrlPr>
                      </m:sSupPr>
                      <m:e>
                        <m: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에스코어 드림 9 Black" panose="020B0A03030302020204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에스코어 드림 9 Black" panose="020B0A03030302020204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 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400" b="0" i="1" spc="-15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CJK KR Regular" panose="020B0500000000000000" pitchFamily="34" charset="-127"/>
                      </a:rPr>
                      <m:t>1−</m:t>
                    </m:r>
                    <m:f>
                      <m:fPr>
                        <m:ctrlPr>
                          <a:rPr lang="en-US" altLang="ko-KR" sz="1400" b="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b="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40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 spc="-15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(</m:t>
                                </m:r>
                                <m:r>
                                  <a:rPr lang="en-US" altLang="ko-KR" sz="1400" i="1" spc="-15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𝑦</m:t>
                                </m:r>
                                <m:r>
                                  <a:rPr lang="en-US" altLang="ko-KR" sz="1400" i="1" spc="-15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ko-KR" sz="1400" b="0" i="1" spc="-150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pc="-150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400" i="1" spc="-15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b="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(</m:t>
                                </m:r>
                                <m: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𝑦</m:t>
                                </m:r>
                                <m: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b="0" i="1" spc="-150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pc="-150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  <m:t>𝑦</m:t>
                                    </m:r>
                                    <m:r>
                                      <a:rPr lang="en-US" altLang="ko-KR" sz="1400" b="0" i="1" spc="-150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  <m:t>)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잔차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(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실제값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-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예측값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)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의 제곱을 전체오차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(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실제값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-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평균값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)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의 제곱으로 나눠준 값을 나타낸다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 </a:t>
                </a: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모델을 설명하는 결정계수다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</a:t>
                </a: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실제값과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예측값의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차이가 작을수록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,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실제값과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평균갑의 차이가 클수록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에스코어 드림 9 Black" panose="020B0A03030302020204" pitchFamily="34" charset="-127"/>
                          </a:rPr>
                        </m:ctrlPr>
                      </m:sSupPr>
                      <m:e>
                        <m: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에스코어 드림 9 Black" panose="020B0A03030302020204" pitchFamily="34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에스코어 드림 9 Black" panose="020B0A03030302020204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를 높일 수 있다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</a:t>
                </a: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독립변수가 얼마나 적절한지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판단할때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사용할 수 있다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15" y="5095209"/>
                <a:ext cx="4675857" cy="1748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래픽 24" descr="행성">
            <a:extLst>
              <a:ext uri="{FF2B5EF4-FFF2-40B4-BE49-F238E27FC236}">
                <a16:creationId xmlns:a16="http://schemas.microsoft.com/office/drawing/2014/main" id="{413EE9AD-7A4F-4574-96BB-3B3F86B84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8598" y="2320992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96EA64-6954-4BAA-9349-FA9A68655F88}"/>
              </a:ext>
            </a:extLst>
          </p:cNvPr>
          <p:cNvSpPr txBox="1"/>
          <p:nvPr/>
        </p:nvSpPr>
        <p:spPr>
          <a:xfrm>
            <a:off x="7106854" y="2516582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9BFAF8-635E-403D-8BD4-CD824FF89EB2}"/>
              </a:ext>
            </a:extLst>
          </p:cNvPr>
          <p:cNvSpPr txBox="1"/>
          <p:nvPr/>
        </p:nvSpPr>
        <p:spPr>
          <a:xfrm>
            <a:off x="8765426" y="4104864"/>
            <a:ext cx="108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DCA09D-59F7-4FD5-868D-3F444952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5" y="1853437"/>
            <a:ext cx="4675857" cy="315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479236-AC2B-4C68-A56B-47C5DEC72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9387" y="1356917"/>
            <a:ext cx="6096222" cy="2209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8EE8B1-4BC8-462B-9941-A2BBF06F8D62}"/>
                  </a:ext>
                </a:extLst>
              </p:cNvPr>
              <p:cNvSpPr txBox="1"/>
              <p:nvPr/>
            </p:nvSpPr>
            <p:spPr>
              <a:xfrm>
                <a:off x="3939615" y="3039802"/>
                <a:ext cx="985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에스코어 드림 9 Black" panose="020B0A03030302020204" pitchFamily="34" charset="-127"/>
                            </a:rPr>
                          </m:ctrlPr>
                        </m:sSupPr>
                        <m:e>
                          <m:r>
                            <a:rPr lang="en-US" altLang="ko-KR" i="1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에스코어 드림 9 Black" panose="020B0A03030302020204" pitchFamily="34" charset="-127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 spc="-150">
                              <a:ln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에스코어 드림 9 Black" panose="020B0A03030302020204" pitchFamily="34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8EE8B1-4BC8-462B-9941-A2BBF06F8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615" y="3039802"/>
                <a:ext cx="98530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564E68A-2C8D-47D1-AA03-9B67837B52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9387" y="3669352"/>
            <a:ext cx="6096222" cy="249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7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225635" y="629018"/>
            <a:ext cx="1834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DACON </a:t>
            </a: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답변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1171575" y="1090683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이유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90941" y="1259960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C940603-7154-413E-8811-F64C3ADC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96" y="1429237"/>
            <a:ext cx="8836406" cy="47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0E40E-4A8E-404A-8694-69DE18C73BA0}"/>
              </a:ext>
            </a:extLst>
          </p:cNvPr>
          <p:cNvSpPr txBox="1"/>
          <p:nvPr/>
        </p:nvSpPr>
        <p:spPr>
          <a:xfrm>
            <a:off x="4238625" y="3889575"/>
            <a:ext cx="10477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715125" y="619676"/>
            <a:ext cx="76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결론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783384" y="1764785"/>
            <a:ext cx="10824809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6698FF-CF57-462D-B4A1-9F9C02FF7A49}"/>
              </a:ext>
            </a:extLst>
          </p:cNvPr>
          <p:cNvSpPr txBox="1"/>
          <p:nvPr/>
        </p:nvSpPr>
        <p:spPr>
          <a:xfrm>
            <a:off x="4138944" y="1245730"/>
            <a:ext cx="46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우리는 왜 </a:t>
            </a:r>
            <a:r>
              <a:rPr lang="en-US" altLang="ko-KR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MAE </a:t>
            </a:r>
            <a:r>
              <a:rPr lang="ko-KR" altLang="en-US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측정지표를 사용하는가</a:t>
            </a:r>
            <a:r>
              <a:rPr lang="en-US" altLang="ko-KR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BD81FF-F6B8-4234-BB96-54F9E28E2AF5}"/>
              </a:ext>
            </a:extLst>
          </p:cNvPr>
          <p:cNvSpPr txBox="1"/>
          <p:nvPr/>
        </p:nvSpPr>
        <p:spPr>
          <a:xfrm>
            <a:off x="4158466" y="3889575"/>
            <a:ext cx="46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에러의 크기를 그대로 알기 위해서 이다</a:t>
            </a:r>
            <a:r>
              <a:rPr lang="en-US" altLang="ko-KR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44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804621" y="619676"/>
            <a:ext cx="258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파이프라인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10278" y="1684102"/>
            <a:ext cx="247557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E9C635-2D7C-4C12-AEBB-75C2B9D61A84}"/>
              </a:ext>
            </a:extLst>
          </p:cNvPr>
          <p:cNvSpPr txBox="1"/>
          <p:nvPr/>
        </p:nvSpPr>
        <p:spPr>
          <a:xfrm>
            <a:off x="1019748" y="1515963"/>
            <a:ext cx="46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파이프라인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CA5C70A-A9B5-43EC-82D7-2BC1BF200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60" y="1885295"/>
            <a:ext cx="9167302" cy="40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5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F6A5EF-B7E4-442C-9F0E-ED49923D562D}"/>
              </a:ext>
            </a:extLst>
          </p:cNvPr>
          <p:cNvSpPr/>
          <p:nvPr/>
        </p:nvSpPr>
        <p:spPr>
          <a:xfrm>
            <a:off x="9159817" y="4444437"/>
            <a:ext cx="2010207" cy="3337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948892" y="619676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피처 엔지니어링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631754" y="1537336"/>
            <a:ext cx="247557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6698FF-CF57-462D-B4A1-9F9C02FF7A49}"/>
              </a:ext>
            </a:extLst>
          </p:cNvPr>
          <p:cNvSpPr txBox="1"/>
          <p:nvPr/>
        </p:nvSpPr>
        <p:spPr>
          <a:xfrm>
            <a:off x="879311" y="1352670"/>
            <a:ext cx="46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핫 인코딩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(edited)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4FD263-5120-499A-ADE1-C679CBB2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825" y="1155889"/>
            <a:ext cx="8982075" cy="25812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B9F0E0-1870-4C29-A056-D95771CAD3CB}"/>
              </a:ext>
            </a:extLst>
          </p:cNvPr>
          <p:cNvSpPr txBox="1"/>
          <p:nvPr/>
        </p:nvSpPr>
        <p:spPr>
          <a:xfrm>
            <a:off x="5667036" y="2338498"/>
            <a:ext cx="471198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여기서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origin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국가를 나타내는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범주형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타입으로써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핫 인코딩으로 다시 나타낼 수 있다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수치화를 </a:t>
            </a:r>
            <a:r>
              <a:rPr lang="ko-KR" altLang="en-US" b="1" dirty="0" err="1"/>
              <a:t>하는것이다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D375AB-0A6B-49E9-86A8-5EF776339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3" y="3622818"/>
            <a:ext cx="7179595" cy="24843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7A19B0-2DD6-4A6E-86D9-DB3552D132EC}"/>
              </a:ext>
            </a:extLst>
          </p:cNvPr>
          <p:cNvSpPr txBox="1"/>
          <p:nvPr/>
        </p:nvSpPr>
        <p:spPr>
          <a:xfrm>
            <a:off x="8175905" y="4444437"/>
            <a:ext cx="338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문제점은 데이터의 양이 늘어난다는 단점이 있습니다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99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948892" y="619676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피처 엔지니어링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10278" y="1684102"/>
            <a:ext cx="247557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6698FF-CF57-462D-B4A1-9F9C02FF7A49}"/>
              </a:ext>
            </a:extLst>
          </p:cNvPr>
          <p:cNvSpPr txBox="1"/>
          <p:nvPr/>
        </p:nvSpPr>
        <p:spPr>
          <a:xfrm>
            <a:off x="1039268" y="1499436"/>
            <a:ext cx="46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라벨 인코딩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(edited)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ED65F-78D2-41F9-9F2A-CB74346DB881}"/>
              </a:ext>
            </a:extLst>
          </p:cNvPr>
          <p:cNvSpPr txBox="1"/>
          <p:nvPr/>
        </p:nvSpPr>
        <p:spPr>
          <a:xfrm>
            <a:off x="810278" y="1917531"/>
            <a:ext cx="106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이번 코드도 같다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여기서 </a:t>
            </a:r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dayofweek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월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~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일을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나타낸것이다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* weekday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같은 기능을 한다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0219D2-2D8F-4566-B4C0-FA0EA926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56" y="2485295"/>
            <a:ext cx="6600825" cy="1028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6F3032-EE40-43C0-887A-386260F720CC}"/>
              </a:ext>
            </a:extLst>
          </p:cNvPr>
          <p:cNvSpPr txBox="1"/>
          <p:nvPr/>
        </p:nvSpPr>
        <p:spPr>
          <a:xfrm>
            <a:off x="810278" y="3987082"/>
            <a:ext cx="10628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문제점은 일괄적인 숫자로 반환되면서 예측성능이 떨어질 수 있다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숫자의 크고 작음이 특성으로 작용할 수 있기 때문이다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카테고리 성질을 갖고있으므로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scikit-learn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에서는 사용할 수 없다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그래서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바꿔주야한다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560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948892" y="619676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피처 엔지니어링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10278" y="1684102"/>
            <a:ext cx="247557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6698FF-CF57-462D-B4A1-9F9C02FF7A49}"/>
              </a:ext>
            </a:extLst>
          </p:cNvPr>
          <p:cNvSpPr txBox="1"/>
          <p:nvPr/>
        </p:nvSpPr>
        <p:spPr>
          <a:xfrm>
            <a:off x="1057835" y="1499436"/>
            <a:ext cx="46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피처 생성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7061A36-B730-4886-9B88-9E77048C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3" y="1982777"/>
            <a:ext cx="6085168" cy="40418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B184FA-80CA-43EB-A322-18125539E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5"/>
          <a:stretch/>
        </p:blipFill>
        <p:spPr>
          <a:xfrm>
            <a:off x="612245" y="1913477"/>
            <a:ext cx="5187920" cy="41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855695" y="619676"/>
            <a:ext cx="248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resampling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783384" y="1764785"/>
            <a:ext cx="220663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6698FF-CF57-462D-B4A1-9F9C02FF7A49}"/>
              </a:ext>
            </a:extLst>
          </p:cNvPr>
          <p:cNvSpPr txBox="1"/>
          <p:nvPr/>
        </p:nvSpPr>
        <p:spPr>
          <a:xfrm>
            <a:off x="1074844" y="1575407"/>
            <a:ext cx="224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resampling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26E24F-D616-4803-9EB6-6508758251E4}"/>
              </a:ext>
            </a:extLst>
          </p:cNvPr>
          <p:cNvSpPr txBox="1"/>
          <p:nvPr/>
        </p:nvSpPr>
        <p:spPr>
          <a:xfrm>
            <a:off x="816050" y="2124691"/>
            <a:ext cx="50020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시계열 모델링을 위해서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시간 단위 구간별 시계열 데이터를 집계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요약 하는 방법으로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resample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비슷한 함수로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groupby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있지만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시간별 데이터를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다룰땐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resample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용이하다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 주소는 도움말이다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600" dirty="0">
                <a:ea typeface="Noto Sans CJK KR Regular" panose="020B0500000000000000"/>
                <a:hlinkClick r:id="rId2"/>
              </a:rPr>
              <a:t>https://pandas.pydata.org/pandas-docs/stable/user_guide/timeseries.html#time-date-components</a:t>
            </a:r>
            <a:endParaRPr lang="ko-KR" altLang="en-US" sz="1600" dirty="0">
              <a:ea typeface="Noto Sans CJK KR Regular" panose="020B050000000000000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DD0510-BA41-4CA3-BF8A-D7870D166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5"/>
          <a:stretch/>
        </p:blipFill>
        <p:spPr>
          <a:xfrm>
            <a:off x="5930534" y="1332943"/>
            <a:ext cx="6261466" cy="460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4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948892" y="619676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피처 엔지니어링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10278" y="1684102"/>
            <a:ext cx="247557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6698FF-CF57-462D-B4A1-9F9C02FF7A49}"/>
              </a:ext>
            </a:extLst>
          </p:cNvPr>
          <p:cNvSpPr txBox="1"/>
          <p:nvPr/>
        </p:nvSpPr>
        <p:spPr>
          <a:xfrm>
            <a:off x="1057835" y="1499436"/>
            <a:ext cx="46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피처 엔지니어링의 의미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01DD3-9B48-47E0-96E7-712C4EED6E85}"/>
              </a:ext>
            </a:extLst>
          </p:cNvPr>
          <p:cNvSpPr txBox="1"/>
          <p:nvPr/>
        </p:nvSpPr>
        <p:spPr>
          <a:xfrm>
            <a:off x="810278" y="2174215"/>
            <a:ext cx="1066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피처 엔지니어링은 예측 모델의 정밀도를 향상시키기 위해 원시 데이터의 피처를 변환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피처를 생성하는 작업이다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7327A-2D03-42D1-8DC2-1151FDA83CCD}"/>
              </a:ext>
            </a:extLst>
          </p:cNvPr>
          <p:cNvSpPr txBox="1"/>
          <p:nvPr/>
        </p:nvSpPr>
        <p:spPr>
          <a:xfrm>
            <a:off x="763726" y="2957568"/>
            <a:ext cx="10664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구체적인 예시로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명목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(normal)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인코딩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수치화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–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라벨 인코딩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핫인코딩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(edited)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정규화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그룹화 등 변환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(resampling)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결측값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처리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region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type_of_business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 Resampling –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resampling (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월별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20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2930561" y="3198168"/>
            <a:ext cx="10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INDEX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8461922" y="3259723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PROEJCT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EAA00-2970-4B92-84BC-94AB7384C11F}"/>
              </a:ext>
            </a:extLst>
          </p:cNvPr>
          <p:cNvSpPr/>
          <p:nvPr/>
        </p:nvSpPr>
        <p:spPr>
          <a:xfrm>
            <a:off x="5239920" y="3036705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239920" y="2297833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7FA80-41D6-4362-879E-BD4E165DF425}"/>
              </a:ext>
            </a:extLst>
          </p:cNvPr>
          <p:cNvSpPr/>
          <p:nvPr/>
        </p:nvSpPr>
        <p:spPr>
          <a:xfrm>
            <a:off x="5239920" y="3775577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8732EE-865C-4DCF-B572-06B78B53BFAF}"/>
              </a:ext>
            </a:extLst>
          </p:cNvPr>
          <p:cNvSpPr/>
          <p:nvPr/>
        </p:nvSpPr>
        <p:spPr>
          <a:xfrm>
            <a:off x="5239920" y="4514449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6235928" y="2193734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105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</a:t>
            </a:r>
            <a:endParaRPr lang="ko-KR" altLang="en-US" sz="105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6DEC2-43AB-4A00-8AC7-7D37C856B737}"/>
              </a:ext>
            </a:extLst>
          </p:cNvPr>
          <p:cNvSpPr txBox="1"/>
          <p:nvPr/>
        </p:nvSpPr>
        <p:spPr>
          <a:xfrm>
            <a:off x="6235928" y="2932606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1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r>
              <a:rPr lang="ko-KR" altLang="en-US" sz="105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1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</a:t>
            </a:r>
            <a:endParaRPr lang="ko-KR" altLang="en-US" sz="105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EB1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BF466-D853-4B73-AC7C-F6E3A4378CAE}"/>
              </a:ext>
            </a:extLst>
          </p:cNvPr>
          <p:cNvSpPr txBox="1"/>
          <p:nvPr/>
        </p:nvSpPr>
        <p:spPr>
          <a:xfrm>
            <a:off x="6235928" y="3671478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</a:t>
            </a:r>
            <a:r>
              <a:rPr lang="ko-KR" altLang="en-US" sz="105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</a:t>
            </a:r>
            <a:endParaRPr lang="ko-KR" altLang="en-US" sz="105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9BACF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272A6-1F7A-44F0-8884-B64ACDEA0909}"/>
              </a:ext>
            </a:extLst>
          </p:cNvPr>
          <p:cNvSpPr txBox="1"/>
          <p:nvPr/>
        </p:nvSpPr>
        <p:spPr>
          <a:xfrm>
            <a:off x="6235928" y="4410350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4</a:t>
            </a:r>
            <a:r>
              <a:rPr lang="ko-KR" altLang="en-US" sz="1050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</a:t>
            </a:r>
            <a:endParaRPr lang="ko-KR" altLang="en-US" sz="105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10A109-ACD0-457A-8900-F556BDC77631}"/>
              </a:ext>
            </a:extLst>
          </p:cNvPr>
          <p:cNvCxnSpPr>
            <a:cxnSpLocks/>
          </p:cNvCxnSpPr>
          <p:nvPr/>
        </p:nvCxnSpPr>
        <p:spPr>
          <a:xfrm>
            <a:off x="-61519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DD4649-0D8E-438F-96EE-A1F985DCA9E7}"/>
              </a:ext>
            </a:extLst>
          </p:cNvPr>
          <p:cNvCxnSpPr>
            <a:cxnSpLocks/>
          </p:cNvCxnSpPr>
          <p:nvPr/>
        </p:nvCxnSpPr>
        <p:spPr>
          <a:xfrm>
            <a:off x="12242334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37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639797" y="629018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주차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562842" y="29121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YELLOW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1566241" y="1105376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왜도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변동계수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82293" y="1270034"/>
            <a:ext cx="28063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D388446-DE93-4738-AEF2-F48D8DDFEC6A}"/>
              </a:ext>
            </a:extLst>
          </p:cNvPr>
          <p:cNvCxnSpPr>
            <a:cxnSpLocks/>
          </p:cNvCxnSpPr>
          <p:nvPr/>
        </p:nvCxnSpPr>
        <p:spPr>
          <a:xfrm>
            <a:off x="882293" y="2709345"/>
            <a:ext cx="28063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566241" y="2561258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피처 스케일링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3487E66-38A1-4658-A78B-A0FC1FF0435A}"/>
              </a:ext>
            </a:extLst>
          </p:cNvPr>
          <p:cNvCxnSpPr>
            <a:cxnSpLocks/>
          </p:cNvCxnSpPr>
          <p:nvPr/>
        </p:nvCxnSpPr>
        <p:spPr>
          <a:xfrm>
            <a:off x="864997" y="4148656"/>
            <a:ext cx="28063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48DD1-CFC8-47C8-AE11-1EE44CEE693E}"/>
              </a:ext>
            </a:extLst>
          </p:cNvPr>
          <p:cNvSpPr txBox="1"/>
          <p:nvPr/>
        </p:nvSpPr>
        <p:spPr>
          <a:xfrm>
            <a:off x="1380293" y="3979379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탐색적 데이터 분석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D7C4077-36F6-425C-A913-A4E931157967}"/>
              </a:ext>
            </a:extLst>
          </p:cNvPr>
          <p:cNvCxnSpPr>
            <a:cxnSpLocks/>
          </p:cNvCxnSpPr>
          <p:nvPr/>
        </p:nvCxnSpPr>
        <p:spPr>
          <a:xfrm>
            <a:off x="864997" y="5587967"/>
            <a:ext cx="28063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DEDEEC-5EFB-47FB-B2D4-7BBA5CFDFBE5}"/>
              </a:ext>
            </a:extLst>
          </p:cNvPr>
          <p:cNvSpPr txBox="1"/>
          <p:nvPr/>
        </p:nvSpPr>
        <p:spPr>
          <a:xfrm>
            <a:off x="1367467" y="5397499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상관계수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상관 관계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3D1F49-5632-4FF3-B780-32DDB2A70330}"/>
              </a:ext>
            </a:extLst>
          </p:cNvPr>
          <p:cNvSpPr/>
          <p:nvPr/>
        </p:nvSpPr>
        <p:spPr>
          <a:xfrm>
            <a:off x="6017030" y="184462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8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426599" y="629018"/>
            <a:ext cx="133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비대칭도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562842" y="29121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YELLOW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1306352" y="110075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왜도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82293" y="1270034"/>
            <a:ext cx="28063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3D1F49-5632-4FF3-B780-32DDB2A70330}"/>
              </a:ext>
            </a:extLst>
          </p:cNvPr>
          <p:cNvSpPr/>
          <p:nvPr/>
        </p:nvSpPr>
        <p:spPr>
          <a:xfrm>
            <a:off x="6017030" y="184462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A678-8260-4744-8236-D9C622D376BA}"/>
              </a:ext>
            </a:extLst>
          </p:cNvPr>
          <p:cNvSpPr txBox="1"/>
          <p:nvPr/>
        </p:nvSpPr>
        <p:spPr>
          <a:xfrm>
            <a:off x="882293" y="1710356"/>
            <a:ext cx="801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왜도는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비대칭도를 알려준다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왜도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값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(0,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음수 또는 양수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 데이터 형상에 대한 정보를 알려준다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E0F982-5181-44E4-B724-CD6F3F2A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0" y="2375250"/>
            <a:ext cx="1524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FBFF22-DBFC-4BB2-B157-A7C3DA43A80C}"/>
              </a:ext>
            </a:extLst>
          </p:cNvPr>
          <p:cNvSpPr txBox="1"/>
          <p:nvPr/>
        </p:nvSpPr>
        <p:spPr>
          <a:xfrm>
            <a:off x="2986272" y="2486275"/>
            <a:ext cx="868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옆 그림은 데이터가 대칭을 이루는데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왜도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값은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즉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데이터가 대칭에 가까울 수록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 가까워진다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599A61F-843C-47EA-81C3-C6A545D2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17" y="3711240"/>
            <a:ext cx="1524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A7473B-6D87-4FD8-9A7F-7E98CFE1CC81}"/>
              </a:ext>
            </a:extLst>
          </p:cNvPr>
          <p:cNvSpPr txBox="1"/>
          <p:nvPr/>
        </p:nvSpPr>
        <p:spPr>
          <a:xfrm>
            <a:off x="2986271" y="3829662"/>
            <a:ext cx="5734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옆 그림은 데이터가 왼쪽으로 기울었는데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왜도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값은 양수이다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 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즉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＇꼬리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’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오른쪽에 있고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왼쪽으로 기울 수록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왜도가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양수로 간다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BCF3011-8171-451E-BD53-40A8BCF4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17" y="5047230"/>
            <a:ext cx="1524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54E8C8D-99AB-4941-874C-27A78CC194A7}"/>
              </a:ext>
            </a:extLst>
          </p:cNvPr>
          <p:cNvSpPr txBox="1"/>
          <p:nvPr/>
        </p:nvSpPr>
        <p:spPr>
          <a:xfrm>
            <a:off x="2986271" y="5259667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옆 그림은 데이터가 오른쪽으로 기울었는데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왜도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값은 음수이다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 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즉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＇꼬리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’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왼쪽에 있고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오른쪽으로 기울 수록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왜도가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음수로 간다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D56430-A452-4242-98D8-476662B9E68E}"/>
              </a:ext>
            </a:extLst>
          </p:cNvPr>
          <p:cNvSpPr/>
          <p:nvPr/>
        </p:nvSpPr>
        <p:spPr>
          <a:xfrm>
            <a:off x="3720311" y="3178738"/>
            <a:ext cx="459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https://hong-yp-ml-records.tistory.com/28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838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B2E5D4A-B8E1-4F13-8F5B-A2CB4F85F774}"/>
              </a:ext>
            </a:extLst>
          </p:cNvPr>
          <p:cNvSpPr/>
          <p:nvPr/>
        </p:nvSpPr>
        <p:spPr>
          <a:xfrm>
            <a:off x="4368800" y="2732388"/>
            <a:ext cx="5818909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426599" y="629018"/>
            <a:ext cx="133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비대칭도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562842" y="29121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YELLOW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1306352" y="1100757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변동계수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82293" y="1270034"/>
            <a:ext cx="28063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3D1F49-5632-4FF3-B780-32DDB2A70330}"/>
              </a:ext>
            </a:extLst>
          </p:cNvPr>
          <p:cNvSpPr/>
          <p:nvPr/>
        </p:nvSpPr>
        <p:spPr>
          <a:xfrm>
            <a:off x="6017030" y="184462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A678-8260-4744-8236-D9C622D376BA}"/>
              </a:ext>
            </a:extLst>
          </p:cNvPr>
          <p:cNvSpPr txBox="1"/>
          <p:nvPr/>
        </p:nvSpPr>
        <p:spPr>
          <a:xfrm>
            <a:off x="882293" y="1710356"/>
            <a:ext cx="8579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변동계수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(cv)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는 표준편차를 평균으로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나눠줌으로써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계산할 수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즉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어느정도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퍼져있나를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볼 수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2DBAA-9C73-4B9E-9FA4-5D42598EE222}"/>
              </a:ext>
            </a:extLst>
          </p:cNvPr>
          <p:cNvSpPr txBox="1"/>
          <p:nvPr/>
        </p:nvSpPr>
        <p:spPr>
          <a:xfrm>
            <a:off x="882293" y="2244494"/>
            <a:ext cx="11338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변동계수는 서로 다른 두 집단의 자료 분포를 평균의 관점에서 어느 정도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퍼져있나를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대략적으로 확인할 수 있는 값이다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특히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두 집단 자료의 측정 단위가 서로 달라 평균이 크게 차이 날 경우에는 두자료의 분포를 직접적으로 비교할 수 없을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때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변동계수를많이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이용한다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한편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자료의 평균이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이거나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가까울때는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변동계수가 무한히 커질 수 있기 때문에 사용시 주의해야 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50C130-F37F-499C-B851-E73904320927}"/>
              </a:ext>
            </a:extLst>
          </p:cNvPr>
          <p:cNvSpPr txBox="1"/>
          <p:nvPr/>
        </p:nvSpPr>
        <p:spPr>
          <a:xfrm>
            <a:off x="882294" y="3143337"/>
            <a:ext cx="11338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현재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우리가 따르고 있는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baseline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코드를 보면 각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store_id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amount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마다 다른 특성을 가지고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즉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store_id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amount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저렇게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된것에는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측정단위가 다르다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F95E21-33FA-482B-A35A-0AB9E032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20" y="3942872"/>
            <a:ext cx="10721053" cy="21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98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093173" y="629018"/>
            <a:ext cx="200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피처 스케일링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562842" y="29121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YELLOW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D388446-DE93-4738-AEF2-F48D8DDFEC6A}"/>
              </a:ext>
            </a:extLst>
          </p:cNvPr>
          <p:cNvCxnSpPr>
            <a:cxnSpLocks/>
          </p:cNvCxnSpPr>
          <p:nvPr/>
        </p:nvCxnSpPr>
        <p:spPr>
          <a:xfrm>
            <a:off x="971940" y="1418428"/>
            <a:ext cx="28063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324194" y="1249151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피처 스케일링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3D1F49-5632-4FF3-B780-32DDB2A70330}"/>
              </a:ext>
            </a:extLst>
          </p:cNvPr>
          <p:cNvSpPr/>
          <p:nvPr/>
        </p:nvSpPr>
        <p:spPr>
          <a:xfrm>
            <a:off x="6017030" y="184462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FE1DD-BC09-4D05-B6CD-1AABD1BA4D95}"/>
              </a:ext>
            </a:extLst>
          </p:cNvPr>
          <p:cNvSpPr txBox="1"/>
          <p:nvPr/>
        </p:nvSpPr>
        <p:spPr>
          <a:xfrm>
            <a:off x="971940" y="1892611"/>
            <a:ext cx="10314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표준화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값들이 평균으로 얼마나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떨어져있는지를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확인하려고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할때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사용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또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간극을 줄이는데 사용한다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1DFFEB-0EC8-456A-BBA1-99FFE6FCA416}"/>
              </a:ext>
            </a:extLst>
          </p:cNvPr>
          <p:cNvSpPr txBox="1"/>
          <p:nvPr/>
        </p:nvSpPr>
        <p:spPr>
          <a:xfrm>
            <a:off x="971940" y="4040412"/>
            <a:ext cx="10314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값들이 같은 중요도로 반영되도록 해주는 것이 정규화의 목적이다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즉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전체 구간이 설정되어 데이터 내에서 특정 데이터가 가지는 위치를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볼때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사용한다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72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093173" y="629018"/>
            <a:ext cx="200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피처 스케일링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562842" y="29121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YELLOW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D388446-DE93-4738-AEF2-F48D8DDFEC6A}"/>
              </a:ext>
            </a:extLst>
          </p:cNvPr>
          <p:cNvCxnSpPr>
            <a:cxnSpLocks/>
          </p:cNvCxnSpPr>
          <p:nvPr/>
        </p:nvCxnSpPr>
        <p:spPr>
          <a:xfrm>
            <a:off x="971940" y="1418428"/>
            <a:ext cx="28063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324194" y="1249151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피처 스케일링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3D1F49-5632-4FF3-B780-32DDB2A70330}"/>
              </a:ext>
            </a:extLst>
          </p:cNvPr>
          <p:cNvSpPr/>
          <p:nvPr/>
        </p:nvSpPr>
        <p:spPr>
          <a:xfrm>
            <a:off x="6017030" y="184462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F3BEC-18F5-448E-8D49-FD0F3CA2E9AE}"/>
              </a:ext>
            </a:extLst>
          </p:cNvPr>
          <p:cNvSpPr txBox="1"/>
          <p:nvPr/>
        </p:nvSpPr>
        <p:spPr>
          <a:xfrm>
            <a:off x="971940" y="1984257"/>
            <a:ext cx="1031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Standards Scaler(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표준화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                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기본 스케일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평균과 표준편차 사용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그러나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이상치가 있다면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평균과 표준편차에 영향을 끼쳐 변환된 데이터는 매우 달라져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균형잡힌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척도를 보장할 수 없다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59EFCB-9EFB-4371-8651-6928C250C29F}"/>
              </a:ext>
            </a:extLst>
          </p:cNvPr>
          <p:cNvSpPr txBox="1"/>
          <p:nvPr/>
        </p:nvSpPr>
        <p:spPr>
          <a:xfrm>
            <a:off x="938687" y="2965583"/>
            <a:ext cx="1031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Min Max Scaler (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               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최대 최소가 각각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1,0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 되게 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이상치가 있다면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변환된 값이 매우 좁은 범위를 가질 수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얘도 이상치에 민감하다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08B5D-C0D1-41E5-BC28-95A33DAE3822}"/>
              </a:ext>
            </a:extLst>
          </p:cNvPr>
          <p:cNvSpPr txBox="1"/>
          <p:nvPr/>
        </p:nvSpPr>
        <p:spPr>
          <a:xfrm>
            <a:off x="938686" y="3946909"/>
            <a:ext cx="1031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Maxabs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Scaler   (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                 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절댓값이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0~1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 있게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즉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모든값이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-1~1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 있게 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양수 부분은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minmax scaler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와 비슷하게 작용하며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이상치에 민감하다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FE1DD-BC09-4D05-B6CD-1AABD1BA4D95}"/>
              </a:ext>
            </a:extLst>
          </p:cNvPr>
          <p:cNvSpPr txBox="1"/>
          <p:nvPr/>
        </p:nvSpPr>
        <p:spPr>
          <a:xfrm>
            <a:off x="971940" y="4928235"/>
            <a:ext cx="1031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Log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정규화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                                  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정규성을 높이고 데이터간 편차를 줄여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왜도를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줄일 수 있기 때문에 사용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단위수가 너무 큰 값을 작은 변수들과 함께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분석할때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결과 왜곡을 막기위해 사용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945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47EF4D-97A7-454E-966B-87E5F1FEA3F2}"/>
              </a:ext>
            </a:extLst>
          </p:cNvPr>
          <p:cNvSpPr/>
          <p:nvPr/>
        </p:nvSpPr>
        <p:spPr>
          <a:xfrm>
            <a:off x="5629221" y="3136165"/>
            <a:ext cx="999939" cy="2928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562842" y="29121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YELLOW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3D1F49-5632-4FF3-B780-32DDB2A70330}"/>
              </a:ext>
            </a:extLst>
          </p:cNvPr>
          <p:cNvSpPr/>
          <p:nvPr/>
        </p:nvSpPr>
        <p:spPr>
          <a:xfrm>
            <a:off x="6017030" y="184462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9D74C81-83FB-4D18-B950-A84B6CAC161B}"/>
              </a:ext>
            </a:extLst>
          </p:cNvPr>
          <p:cNvCxnSpPr>
            <a:cxnSpLocks/>
          </p:cNvCxnSpPr>
          <p:nvPr/>
        </p:nvCxnSpPr>
        <p:spPr>
          <a:xfrm>
            <a:off x="971940" y="1418428"/>
            <a:ext cx="28063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F44423-3FB1-4310-A191-D007E9592868}"/>
              </a:ext>
            </a:extLst>
          </p:cNvPr>
          <p:cNvSpPr txBox="1"/>
          <p:nvPr/>
        </p:nvSpPr>
        <p:spPr>
          <a:xfrm>
            <a:off x="1324194" y="1249151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결론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5DC79-A3C3-4F53-84A5-827F5CD52B5C}"/>
              </a:ext>
            </a:extLst>
          </p:cNvPr>
          <p:cNvSpPr txBox="1"/>
          <p:nvPr/>
        </p:nvSpPr>
        <p:spPr>
          <a:xfrm>
            <a:off x="3361918" y="3139370"/>
            <a:ext cx="6312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특성에 따라 원본데이터의 형태를 유지하는 것이 좋을 때도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그래서 표준화는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건너띄고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지성민님의 코드는 정규화를 생략하지만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등 코드에서 부분 정규화를 하므로 정규화에 대해서 공부할 것이다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(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생각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 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A1CF-FF13-4768-9C11-99C7CFE91280}"/>
              </a:ext>
            </a:extLst>
          </p:cNvPr>
          <p:cNvSpPr txBox="1"/>
          <p:nvPr/>
        </p:nvSpPr>
        <p:spPr>
          <a:xfrm>
            <a:off x="5093174" y="629018"/>
            <a:ext cx="200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피처 스케일링</a:t>
            </a:r>
          </a:p>
        </p:txBody>
      </p:sp>
    </p:spTree>
    <p:extLst>
      <p:ext uri="{BB962C8B-B14F-4D97-AF65-F5344CB8AC3E}">
        <p14:creationId xmlns:p14="http://schemas.microsoft.com/office/powerpoint/2010/main" val="309976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639797" y="629018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주차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2230" y="291212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BLUE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1619138" y="2293846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단순이동평균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가중이동평균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지수이동평균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82293" y="1270034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D388446-DE93-4738-AEF2-F48D8DDFEC6A}"/>
              </a:ext>
            </a:extLst>
          </p:cNvPr>
          <p:cNvCxnSpPr>
            <a:cxnSpLocks/>
          </p:cNvCxnSpPr>
          <p:nvPr/>
        </p:nvCxnSpPr>
        <p:spPr>
          <a:xfrm>
            <a:off x="882293" y="2709345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355348" y="3979379"/>
            <a:ext cx="1827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AR,MA,ARMA,ARIMA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3487E66-38A1-4658-A78B-A0FC1FF0435A}"/>
              </a:ext>
            </a:extLst>
          </p:cNvPr>
          <p:cNvCxnSpPr>
            <a:cxnSpLocks/>
          </p:cNvCxnSpPr>
          <p:nvPr/>
        </p:nvCxnSpPr>
        <p:spPr>
          <a:xfrm>
            <a:off x="864997" y="4148656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D7C4077-36F6-425C-A913-A4E931157967}"/>
              </a:ext>
            </a:extLst>
          </p:cNvPr>
          <p:cNvCxnSpPr>
            <a:cxnSpLocks/>
          </p:cNvCxnSpPr>
          <p:nvPr/>
        </p:nvCxnSpPr>
        <p:spPr>
          <a:xfrm>
            <a:off x="864997" y="5587967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DEDEEC-5EFB-47FB-B2D4-7BBA5CFDFBE5}"/>
              </a:ext>
            </a:extLst>
          </p:cNvPr>
          <p:cNvSpPr txBox="1"/>
          <p:nvPr/>
        </p:nvSpPr>
        <p:spPr>
          <a:xfrm>
            <a:off x="1712112" y="5397499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단위근검정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3D1F49-5632-4FF3-B780-32DDB2A70330}"/>
              </a:ext>
            </a:extLst>
          </p:cNvPr>
          <p:cNvSpPr/>
          <p:nvPr/>
        </p:nvSpPr>
        <p:spPr>
          <a:xfrm>
            <a:off x="6017030" y="18446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A49C9E-CC96-48C3-9867-23C2CFF9F73D}"/>
              </a:ext>
            </a:extLst>
          </p:cNvPr>
          <p:cNvSpPr/>
          <p:nvPr/>
        </p:nvSpPr>
        <p:spPr>
          <a:xfrm>
            <a:off x="6017030" y="6278135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4C3741-045D-4614-826D-844883FD70E7}"/>
              </a:ext>
            </a:extLst>
          </p:cNvPr>
          <p:cNvSpPr txBox="1"/>
          <p:nvPr/>
        </p:nvSpPr>
        <p:spPr>
          <a:xfrm>
            <a:off x="1661906" y="1121947"/>
            <a:ext cx="1214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box-cox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2108453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243568" y="629018"/>
            <a:ext cx="1704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Boxcox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변환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2230" y="291212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BLUE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82293" y="1655517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3D1F49-5632-4FF3-B780-32DDB2A70330}"/>
              </a:ext>
            </a:extLst>
          </p:cNvPr>
          <p:cNvSpPr/>
          <p:nvPr/>
        </p:nvSpPr>
        <p:spPr>
          <a:xfrm>
            <a:off x="6017030" y="18446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A49C9E-CC96-48C3-9867-23C2CFF9F73D}"/>
              </a:ext>
            </a:extLst>
          </p:cNvPr>
          <p:cNvSpPr/>
          <p:nvPr/>
        </p:nvSpPr>
        <p:spPr>
          <a:xfrm>
            <a:off x="6017030" y="6278135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4C3741-045D-4614-826D-844883FD70E7}"/>
              </a:ext>
            </a:extLst>
          </p:cNvPr>
          <p:cNvSpPr txBox="1"/>
          <p:nvPr/>
        </p:nvSpPr>
        <p:spPr>
          <a:xfrm>
            <a:off x="1162927" y="1486240"/>
            <a:ext cx="11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box-cot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변환</a:t>
            </a:r>
          </a:p>
        </p:txBody>
      </p:sp>
      <p:pic>
        <p:nvPicPr>
          <p:cNvPr id="1026" name="_x336303792">
            <a:extLst>
              <a:ext uri="{FF2B5EF4-FFF2-40B4-BE49-F238E27FC236}">
                <a16:creationId xmlns:a16="http://schemas.microsoft.com/office/drawing/2014/main" id="{153FF37A-7A6C-4A4F-A91D-0CD8307A9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27" y="1994071"/>
            <a:ext cx="575592" cy="22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336307536">
            <a:extLst>
              <a:ext uri="{FF2B5EF4-FFF2-40B4-BE49-F238E27FC236}">
                <a16:creationId xmlns:a16="http://schemas.microsoft.com/office/drawing/2014/main" id="{53A948F5-67E1-45D0-80AE-AA8A197F4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426" y="1758876"/>
            <a:ext cx="1889745" cy="69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C8A550-78D6-4FD4-9CCE-BDF41737C024}"/>
              </a:ext>
            </a:extLst>
          </p:cNvPr>
          <p:cNvSpPr txBox="1"/>
          <p:nvPr/>
        </p:nvSpPr>
        <p:spPr>
          <a:xfrm>
            <a:off x="1066800" y="1939325"/>
            <a:ext cx="395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        에 대해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                                    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박스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칵스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변환이라고 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51FC9F-3A95-4345-A332-BDB3BEA73742}"/>
              </a:ext>
            </a:extLst>
          </p:cNvPr>
          <p:cNvSpPr txBox="1"/>
          <p:nvPr/>
        </p:nvSpPr>
        <p:spPr>
          <a:xfrm>
            <a:off x="996466" y="2884853"/>
            <a:ext cx="45635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박스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칵스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변환의 주된 용도는 데이터를 정규분포에 가깝게 만들거나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분산을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안정화하는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것이다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그래서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정규성을 가정하는 분석이나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정상성을 요구하는 분석을 사용하기 앞서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전처리에 사용한다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 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그래서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주로    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=0, ½, 1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     = 0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일때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log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함수로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일때는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항등함수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½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일때는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제곱근함수이다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그래서   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= 1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일때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정상성을 갖는다고 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여기서 정상성은 뚜렷한 추세가 없이 시계열의 평균이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시간축과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평행한 상태를 얘기한다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아까 위에서 말했듯이 데이터의 분산을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안정화하는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용도로 사용된다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분산이 크다는 것은 평균에서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멀리떨어져있고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편차가 크다는 말을 의미한다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그러니까 뒤로 갈수록 크기가 커지는 우리가 다루는 몇몇 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amount’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보여주는 것이 그렇다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030" name="_x332993024">
            <a:extLst>
              <a:ext uri="{FF2B5EF4-FFF2-40B4-BE49-F238E27FC236}">
                <a16:creationId xmlns:a16="http://schemas.microsoft.com/office/drawing/2014/main" id="{3618E5FB-E041-4A13-8A78-BA201B66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53" y="3847407"/>
            <a:ext cx="155325" cy="28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_x332993024">
            <a:extLst>
              <a:ext uri="{FF2B5EF4-FFF2-40B4-BE49-F238E27FC236}">
                <a16:creationId xmlns:a16="http://schemas.microsoft.com/office/drawing/2014/main" id="{24EEFA60-0E23-4DFC-932E-8B171BE8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60" y="3847408"/>
            <a:ext cx="155325" cy="28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_x332993024">
            <a:extLst>
              <a:ext uri="{FF2B5EF4-FFF2-40B4-BE49-F238E27FC236}">
                <a16:creationId xmlns:a16="http://schemas.microsoft.com/office/drawing/2014/main" id="{B65EFE4F-06A6-4BE7-BDEE-9D7E52502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856" y="4379208"/>
            <a:ext cx="155325" cy="28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8D9D9E-483C-4B7E-AA25-669A7207A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168" y="1174573"/>
            <a:ext cx="5393863" cy="46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048291" y="62901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단순 이동 평균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2227" y="291212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BLUE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18446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324194" y="1249151"/>
            <a:ext cx="3344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단순 이동 평균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(Simple Moving Average)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407FA-ECBE-49FA-B314-91EEEB7379EA}"/>
              </a:ext>
            </a:extLst>
          </p:cNvPr>
          <p:cNvSpPr/>
          <p:nvPr/>
        </p:nvSpPr>
        <p:spPr>
          <a:xfrm>
            <a:off x="5996211" y="6278135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E171CB-85C4-4AFE-824F-1782A0990E77}"/>
              </a:ext>
            </a:extLst>
          </p:cNvPr>
          <p:cNvCxnSpPr>
            <a:cxnSpLocks/>
          </p:cNvCxnSpPr>
          <p:nvPr/>
        </p:nvCxnSpPr>
        <p:spPr>
          <a:xfrm>
            <a:off x="1043560" y="1386575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710B2C-F357-40A3-B824-F9BB9BB0F30E}"/>
              </a:ext>
            </a:extLst>
          </p:cNvPr>
          <p:cNvSpPr txBox="1"/>
          <p:nvPr/>
        </p:nvSpPr>
        <p:spPr>
          <a:xfrm>
            <a:off x="944948" y="1912540"/>
            <a:ext cx="3723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‘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평균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’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앞에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‘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이동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’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 붙은 것은 새로운 데이터가 생성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될때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마다 사용하는 데이터 범위가 이동하기 때문이다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최근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n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개의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관측값을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이용하여 계산한 이동평균이다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관측값은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동일한 가중치를 부여한다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pic>
        <p:nvPicPr>
          <p:cNvPr id="8195" name="_x233156200">
            <a:extLst>
              <a:ext uri="{FF2B5EF4-FFF2-40B4-BE49-F238E27FC236}">
                <a16:creationId xmlns:a16="http://schemas.microsoft.com/office/drawing/2014/main" id="{782B0704-16CD-4822-9596-71957A9B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13" y="4521637"/>
            <a:ext cx="3723945" cy="73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3DDF7C-E56E-48A2-991B-65362B22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83" y="1285045"/>
            <a:ext cx="4181475" cy="3971925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5E692F4F-CB17-43A3-93BD-C5EC2997333A}"/>
              </a:ext>
            </a:extLst>
          </p:cNvPr>
          <p:cNvSpPr/>
          <p:nvPr/>
        </p:nvSpPr>
        <p:spPr>
          <a:xfrm>
            <a:off x="6084511" y="2366682"/>
            <a:ext cx="415456" cy="373997"/>
          </a:xfrm>
          <a:custGeom>
            <a:avLst/>
            <a:gdLst>
              <a:gd name="connsiteX0" fmla="*/ 145960 w 415456"/>
              <a:gd name="connsiteY0" fmla="*/ 0 h 373997"/>
              <a:gd name="connsiteX1" fmla="*/ 2524 w 415456"/>
              <a:gd name="connsiteY1" fmla="*/ 277906 h 373997"/>
              <a:gd name="connsiteX2" fmla="*/ 253536 w 415456"/>
              <a:gd name="connsiteY2" fmla="*/ 367553 h 373997"/>
              <a:gd name="connsiteX3" fmla="*/ 414901 w 415456"/>
              <a:gd name="connsiteY3" fmla="*/ 125506 h 373997"/>
              <a:gd name="connsiteX4" fmla="*/ 199748 w 415456"/>
              <a:gd name="connsiteY4" fmla="*/ 71718 h 373997"/>
              <a:gd name="connsiteX5" fmla="*/ 29418 w 415456"/>
              <a:gd name="connsiteY5" fmla="*/ 116542 h 37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456" h="373997">
                <a:moveTo>
                  <a:pt x="145960" y="0"/>
                </a:moveTo>
                <a:cubicBezTo>
                  <a:pt x="65277" y="108323"/>
                  <a:pt x="-15405" y="216647"/>
                  <a:pt x="2524" y="277906"/>
                </a:cubicBezTo>
                <a:cubicBezTo>
                  <a:pt x="20453" y="339165"/>
                  <a:pt x="184807" y="392953"/>
                  <a:pt x="253536" y="367553"/>
                </a:cubicBezTo>
                <a:cubicBezTo>
                  <a:pt x="322265" y="342153"/>
                  <a:pt x="423866" y="174812"/>
                  <a:pt x="414901" y="125506"/>
                </a:cubicBezTo>
                <a:cubicBezTo>
                  <a:pt x="405936" y="76200"/>
                  <a:pt x="263995" y="73212"/>
                  <a:pt x="199748" y="71718"/>
                </a:cubicBezTo>
                <a:cubicBezTo>
                  <a:pt x="135501" y="70224"/>
                  <a:pt x="166877" y="47813"/>
                  <a:pt x="29418" y="1165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E4E8558-397E-474C-AE35-F200A7B0AD36}"/>
              </a:ext>
            </a:extLst>
          </p:cNvPr>
          <p:cNvSpPr/>
          <p:nvPr/>
        </p:nvSpPr>
        <p:spPr>
          <a:xfrm>
            <a:off x="6496395" y="2810323"/>
            <a:ext cx="415456" cy="373997"/>
          </a:xfrm>
          <a:custGeom>
            <a:avLst/>
            <a:gdLst>
              <a:gd name="connsiteX0" fmla="*/ 145960 w 415456"/>
              <a:gd name="connsiteY0" fmla="*/ 0 h 373997"/>
              <a:gd name="connsiteX1" fmla="*/ 2524 w 415456"/>
              <a:gd name="connsiteY1" fmla="*/ 277906 h 373997"/>
              <a:gd name="connsiteX2" fmla="*/ 253536 w 415456"/>
              <a:gd name="connsiteY2" fmla="*/ 367553 h 373997"/>
              <a:gd name="connsiteX3" fmla="*/ 414901 w 415456"/>
              <a:gd name="connsiteY3" fmla="*/ 125506 h 373997"/>
              <a:gd name="connsiteX4" fmla="*/ 199748 w 415456"/>
              <a:gd name="connsiteY4" fmla="*/ 71718 h 373997"/>
              <a:gd name="connsiteX5" fmla="*/ 29418 w 415456"/>
              <a:gd name="connsiteY5" fmla="*/ 116542 h 37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456" h="373997">
                <a:moveTo>
                  <a:pt x="145960" y="0"/>
                </a:moveTo>
                <a:cubicBezTo>
                  <a:pt x="65277" y="108323"/>
                  <a:pt x="-15405" y="216647"/>
                  <a:pt x="2524" y="277906"/>
                </a:cubicBezTo>
                <a:cubicBezTo>
                  <a:pt x="20453" y="339165"/>
                  <a:pt x="184807" y="392953"/>
                  <a:pt x="253536" y="367553"/>
                </a:cubicBezTo>
                <a:cubicBezTo>
                  <a:pt x="322265" y="342153"/>
                  <a:pt x="423866" y="174812"/>
                  <a:pt x="414901" y="125506"/>
                </a:cubicBezTo>
                <a:cubicBezTo>
                  <a:pt x="405936" y="76200"/>
                  <a:pt x="263995" y="73212"/>
                  <a:pt x="199748" y="71718"/>
                </a:cubicBezTo>
                <a:cubicBezTo>
                  <a:pt x="135501" y="70224"/>
                  <a:pt x="166877" y="47813"/>
                  <a:pt x="29418" y="1165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E1E7585-07E6-4285-BE4B-4970BB802173}"/>
              </a:ext>
            </a:extLst>
          </p:cNvPr>
          <p:cNvSpPr/>
          <p:nvPr/>
        </p:nvSpPr>
        <p:spPr>
          <a:xfrm>
            <a:off x="8128464" y="2810323"/>
            <a:ext cx="415456" cy="373997"/>
          </a:xfrm>
          <a:custGeom>
            <a:avLst/>
            <a:gdLst>
              <a:gd name="connsiteX0" fmla="*/ 145960 w 415456"/>
              <a:gd name="connsiteY0" fmla="*/ 0 h 373997"/>
              <a:gd name="connsiteX1" fmla="*/ 2524 w 415456"/>
              <a:gd name="connsiteY1" fmla="*/ 277906 h 373997"/>
              <a:gd name="connsiteX2" fmla="*/ 253536 w 415456"/>
              <a:gd name="connsiteY2" fmla="*/ 367553 h 373997"/>
              <a:gd name="connsiteX3" fmla="*/ 414901 w 415456"/>
              <a:gd name="connsiteY3" fmla="*/ 125506 h 373997"/>
              <a:gd name="connsiteX4" fmla="*/ 199748 w 415456"/>
              <a:gd name="connsiteY4" fmla="*/ 71718 h 373997"/>
              <a:gd name="connsiteX5" fmla="*/ 29418 w 415456"/>
              <a:gd name="connsiteY5" fmla="*/ 116542 h 37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456" h="373997">
                <a:moveTo>
                  <a:pt x="145960" y="0"/>
                </a:moveTo>
                <a:cubicBezTo>
                  <a:pt x="65277" y="108323"/>
                  <a:pt x="-15405" y="216647"/>
                  <a:pt x="2524" y="277906"/>
                </a:cubicBezTo>
                <a:cubicBezTo>
                  <a:pt x="20453" y="339165"/>
                  <a:pt x="184807" y="392953"/>
                  <a:pt x="253536" y="367553"/>
                </a:cubicBezTo>
                <a:cubicBezTo>
                  <a:pt x="322265" y="342153"/>
                  <a:pt x="423866" y="174812"/>
                  <a:pt x="414901" y="125506"/>
                </a:cubicBezTo>
                <a:cubicBezTo>
                  <a:pt x="405936" y="76200"/>
                  <a:pt x="263995" y="73212"/>
                  <a:pt x="199748" y="71718"/>
                </a:cubicBezTo>
                <a:cubicBezTo>
                  <a:pt x="135501" y="70224"/>
                  <a:pt x="166877" y="47813"/>
                  <a:pt x="29418" y="1165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35FBE7AA-E48F-4790-838E-0221B142A3F5}"/>
              </a:ext>
            </a:extLst>
          </p:cNvPr>
          <p:cNvSpPr/>
          <p:nvPr/>
        </p:nvSpPr>
        <p:spPr>
          <a:xfrm>
            <a:off x="6228631" y="1606743"/>
            <a:ext cx="415456" cy="373997"/>
          </a:xfrm>
          <a:custGeom>
            <a:avLst/>
            <a:gdLst>
              <a:gd name="connsiteX0" fmla="*/ 145960 w 415456"/>
              <a:gd name="connsiteY0" fmla="*/ 0 h 373997"/>
              <a:gd name="connsiteX1" fmla="*/ 2524 w 415456"/>
              <a:gd name="connsiteY1" fmla="*/ 277906 h 373997"/>
              <a:gd name="connsiteX2" fmla="*/ 253536 w 415456"/>
              <a:gd name="connsiteY2" fmla="*/ 367553 h 373997"/>
              <a:gd name="connsiteX3" fmla="*/ 414901 w 415456"/>
              <a:gd name="connsiteY3" fmla="*/ 125506 h 373997"/>
              <a:gd name="connsiteX4" fmla="*/ 199748 w 415456"/>
              <a:gd name="connsiteY4" fmla="*/ 71718 h 373997"/>
              <a:gd name="connsiteX5" fmla="*/ 29418 w 415456"/>
              <a:gd name="connsiteY5" fmla="*/ 116542 h 37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456" h="373997">
                <a:moveTo>
                  <a:pt x="145960" y="0"/>
                </a:moveTo>
                <a:cubicBezTo>
                  <a:pt x="65277" y="108323"/>
                  <a:pt x="-15405" y="216647"/>
                  <a:pt x="2524" y="277906"/>
                </a:cubicBezTo>
                <a:cubicBezTo>
                  <a:pt x="20453" y="339165"/>
                  <a:pt x="184807" y="392953"/>
                  <a:pt x="253536" y="367553"/>
                </a:cubicBezTo>
                <a:cubicBezTo>
                  <a:pt x="322265" y="342153"/>
                  <a:pt x="423866" y="174812"/>
                  <a:pt x="414901" y="125506"/>
                </a:cubicBezTo>
                <a:cubicBezTo>
                  <a:pt x="405936" y="76200"/>
                  <a:pt x="263995" y="73212"/>
                  <a:pt x="199748" y="71718"/>
                </a:cubicBezTo>
                <a:cubicBezTo>
                  <a:pt x="135501" y="70224"/>
                  <a:pt x="166877" y="47813"/>
                  <a:pt x="29418" y="1165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6DB65535-C89E-46A3-91E5-71281A3CF40F}"/>
              </a:ext>
            </a:extLst>
          </p:cNvPr>
          <p:cNvSpPr/>
          <p:nvPr/>
        </p:nvSpPr>
        <p:spPr>
          <a:xfrm>
            <a:off x="8543920" y="2187537"/>
            <a:ext cx="415456" cy="373997"/>
          </a:xfrm>
          <a:custGeom>
            <a:avLst/>
            <a:gdLst>
              <a:gd name="connsiteX0" fmla="*/ 145960 w 415456"/>
              <a:gd name="connsiteY0" fmla="*/ 0 h 373997"/>
              <a:gd name="connsiteX1" fmla="*/ 2524 w 415456"/>
              <a:gd name="connsiteY1" fmla="*/ 277906 h 373997"/>
              <a:gd name="connsiteX2" fmla="*/ 253536 w 415456"/>
              <a:gd name="connsiteY2" fmla="*/ 367553 h 373997"/>
              <a:gd name="connsiteX3" fmla="*/ 414901 w 415456"/>
              <a:gd name="connsiteY3" fmla="*/ 125506 h 373997"/>
              <a:gd name="connsiteX4" fmla="*/ 199748 w 415456"/>
              <a:gd name="connsiteY4" fmla="*/ 71718 h 373997"/>
              <a:gd name="connsiteX5" fmla="*/ 29418 w 415456"/>
              <a:gd name="connsiteY5" fmla="*/ 116542 h 37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456" h="373997">
                <a:moveTo>
                  <a:pt x="145960" y="0"/>
                </a:moveTo>
                <a:cubicBezTo>
                  <a:pt x="65277" y="108323"/>
                  <a:pt x="-15405" y="216647"/>
                  <a:pt x="2524" y="277906"/>
                </a:cubicBezTo>
                <a:cubicBezTo>
                  <a:pt x="20453" y="339165"/>
                  <a:pt x="184807" y="392953"/>
                  <a:pt x="253536" y="367553"/>
                </a:cubicBezTo>
                <a:cubicBezTo>
                  <a:pt x="322265" y="342153"/>
                  <a:pt x="423866" y="174812"/>
                  <a:pt x="414901" y="125506"/>
                </a:cubicBezTo>
                <a:cubicBezTo>
                  <a:pt x="405936" y="76200"/>
                  <a:pt x="263995" y="73212"/>
                  <a:pt x="199748" y="71718"/>
                </a:cubicBezTo>
                <a:cubicBezTo>
                  <a:pt x="135501" y="70224"/>
                  <a:pt x="166877" y="47813"/>
                  <a:pt x="29418" y="1165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498DF433-3854-4028-8D60-B4B478A64137}"/>
              </a:ext>
            </a:extLst>
          </p:cNvPr>
          <p:cNvSpPr/>
          <p:nvPr/>
        </p:nvSpPr>
        <p:spPr>
          <a:xfrm>
            <a:off x="10172417" y="2346209"/>
            <a:ext cx="415456" cy="373997"/>
          </a:xfrm>
          <a:custGeom>
            <a:avLst/>
            <a:gdLst>
              <a:gd name="connsiteX0" fmla="*/ 145960 w 415456"/>
              <a:gd name="connsiteY0" fmla="*/ 0 h 373997"/>
              <a:gd name="connsiteX1" fmla="*/ 2524 w 415456"/>
              <a:gd name="connsiteY1" fmla="*/ 277906 h 373997"/>
              <a:gd name="connsiteX2" fmla="*/ 253536 w 415456"/>
              <a:gd name="connsiteY2" fmla="*/ 367553 h 373997"/>
              <a:gd name="connsiteX3" fmla="*/ 414901 w 415456"/>
              <a:gd name="connsiteY3" fmla="*/ 125506 h 373997"/>
              <a:gd name="connsiteX4" fmla="*/ 199748 w 415456"/>
              <a:gd name="connsiteY4" fmla="*/ 71718 h 373997"/>
              <a:gd name="connsiteX5" fmla="*/ 29418 w 415456"/>
              <a:gd name="connsiteY5" fmla="*/ 116542 h 37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456" h="373997">
                <a:moveTo>
                  <a:pt x="145960" y="0"/>
                </a:moveTo>
                <a:cubicBezTo>
                  <a:pt x="65277" y="108323"/>
                  <a:pt x="-15405" y="216647"/>
                  <a:pt x="2524" y="277906"/>
                </a:cubicBezTo>
                <a:cubicBezTo>
                  <a:pt x="20453" y="339165"/>
                  <a:pt x="184807" y="392953"/>
                  <a:pt x="253536" y="367553"/>
                </a:cubicBezTo>
                <a:cubicBezTo>
                  <a:pt x="322265" y="342153"/>
                  <a:pt x="423866" y="174812"/>
                  <a:pt x="414901" y="125506"/>
                </a:cubicBezTo>
                <a:cubicBezTo>
                  <a:pt x="405936" y="76200"/>
                  <a:pt x="263995" y="73212"/>
                  <a:pt x="199748" y="71718"/>
                </a:cubicBezTo>
                <a:cubicBezTo>
                  <a:pt x="135501" y="70224"/>
                  <a:pt x="166877" y="47813"/>
                  <a:pt x="29418" y="1165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7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048291" y="62901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가중 이동 평균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2227" y="291212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BLUE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18446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324194" y="1249151"/>
            <a:ext cx="3547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가중 이동 평균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(Weighted Moving Average)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407FA-ECBE-49FA-B314-91EEEB7379EA}"/>
              </a:ext>
            </a:extLst>
          </p:cNvPr>
          <p:cNvSpPr/>
          <p:nvPr/>
        </p:nvSpPr>
        <p:spPr>
          <a:xfrm>
            <a:off x="5996211" y="6278135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E171CB-85C4-4AFE-824F-1782A0990E77}"/>
              </a:ext>
            </a:extLst>
          </p:cNvPr>
          <p:cNvCxnSpPr>
            <a:cxnSpLocks/>
          </p:cNvCxnSpPr>
          <p:nvPr/>
        </p:nvCxnSpPr>
        <p:spPr>
          <a:xfrm>
            <a:off x="1043560" y="1386575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710B2C-F357-40A3-B824-F9BB9BB0F30E}"/>
              </a:ext>
            </a:extLst>
          </p:cNvPr>
          <p:cNvSpPr txBox="1"/>
          <p:nvPr/>
        </p:nvSpPr>
        <p:spPr>
          <a:xfrm>
            <a:off x="1018713" y="1963866"/>
            <a:ext cx="3723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가중치     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각 데이터에 곱한 후 가중치의 합으로 나눠 계산한다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기간에 따라 데이터의 가중치를 조정함으로써 단순이동평균의 단점을 보완한다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하지만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특정 기간에 나타나는 데이터의 변화만 반영하는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문제점이있다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0FE3AA-EF7C-4EB2-A738-759F6384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903" y="1360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33168152">
            <a:extLst>
              <a:ext uri="{FF2B5EF4-FFF2-40B4-BE49-F238E27FC236}">
                <a16:creationId xmlns:a16="http://schemas.microsoft.com/office/drawing/2014/main" id="{CB612E05-6803-4395-BD69-F8F31F3E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20" y="2072084"/>
            <a:ext cx="1619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99317A3-E63C-4A8B-A0DC-3E176812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340627536">
            <a:extLst>
              <a:ext uri="{FF2B5EF4-FFF2-40B4-BE49-F238E27FC236}">
                <a16:creationId xmlns:a16="http://schemas.microsoft.com/office/drawing/2014/main" id="{3469FE0D-1EDC-4297-B92E-C5EA9D7D3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60" y="4618431"/>
            <a:ext cx="3723944" cy="7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83E65A-BC13-4D34-A2D5-0349BA824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623" y="1353263"/>
            <a:ext cx="4181474" cy="40005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8A7673D-AA42-4ADE-B820-3519273BC47A}"/>
              </a:ext>
            </a:extLst>
          </p:cNvPr>
          <p:cNvSpPr/>
          <p:nvPr/>
        </p:nvSpPr>
        <p:spPr>
          <a:xfrm>
            <a:off x="7538903" y="2374827"/>
            <a:ext cx="387927" cy="335259"/>
          </a:xfrm>
          <a:prstGeom prst="rightArrow">
            <a:avLst/>
          </a:prstGeom>
          <a:solidFill>
            <a:srgbClr val="39BACF"/>
          </a:solidFill>
          <a:ln>
            <a:solidFill>
              <a:srgbClr val="39B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045632C-706A-4244-8B5B-A47421FB7508}"/>
              </a:ext>
            </a:extLst>
          </p:cNvPr>
          <p:cNvSpPr/>
          <p:nvPr/>
        </p:nvSpPr>
        <p:spPr>
          <a:xfrm>
            <a:off x="6991535" y="2710086"/>
            <a:ext cx="387927" cy="335259"/>
          </a:xfrm>
          <a:prstGeom prst="downArrow">
            <a:avLst/>
          </a:prstGeom>
          <a:solidFill>
            <a:srgbClr val="39BACF"/>
          </a:solidFill>
          <a:ln>
            <a:solidFill>
              <a:srgbClr val="39B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771717B-609D-489E-879A-69E71DDF2102}"/>
              </a:ext>
            </a:extLst>
          </p:cNvPr>
          <p:cNvSpPr/>
          <p:nvPr/>
        </p:nvSpPr>
        <p:spPr>
          <a:xfrm>
            <a:off x="7538903" y="2972666"/>
            <a:ext cx="387927" cy="335259"/>
          </a:xfrm>
          <a:prstGeom prst="rightArrow">
            <a:avLst/>
          </a:prstGeom>
          <a:solidFill>
            <a:srgbClr val="39BACF"/>
          </a:solidFill>
          <a:ln>
            <a:solidFill>
              <a:srgbClr val="39B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B5D38E7B-51BA-469F-90E6-B5FC5B04572F}"/>
              </a:ext>
            </a:extLst>
          </p:cNvPr>
          <p:cNvSpPr/>
          <p:nvPr/>
        </p:nvSpPr>
        <p:spPr>
          <a:xfrm>
            <a:off x="6187752" y="2452735"/>
            <a:ext cx="387927" cy="1375120"/>
          </a:xfrm>
          <a:prstGeom prst="downArrow">
            <a:avLst/>
          </a:prstGeom>
          <a:solidFill>
            <a:srgbClr val="39BACF"/>
          </a:solidFill>
          <a:ln>
            <a:solidFill>
              <a:srgbClr val="39B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4445CC3-9B25-43F0-8F29-F1D418E7513F}"/>
              </a:ext>
            </a:extLst>
          </p:cNvPr>
          <p:cNvSpPr/>
          <p:nvPr/>
        </p:nvSpPr>
        <p:spPr>
          <a:xfrm>
            <a:off x="6700770" y="3795864"/>
            <a:ext cx="2635624" cy="335259"/>
          </a:xfrm>
          <a:prstGeom prst="rightArrow">
            <a:avLst/>
          </a:prstGeom>
          <a:solidFill>
            <a:srgbClr val="39BACF"/>
          </a:solidFill>
          <a:ln>
            <a:solidFill>
              <a:srgbClr val="39B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381713" y="629018"/>
            <a:ext cx="142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 방향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1512540" y="112479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자기소개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82293" y="1270034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D388446-DE93-4738-AEF2-F48D8DDFEC6A}"/>
              </a:ext>
            </a:extLst>
          </p:cNvPr>
          <p:cNvCxnSpPr>
            <a:cxnSpLocks/>
          </p:cNvCxnSpPr>
          <p:nvPr/>
        </p:nvCxnSpPr>
        <p:spPr>
          <a:xfrm>
            <a:off x="882293" y="2709345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380293" y="2552089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3487E66-38A1-4658-A78B-A0FC1FF0435A}"/>
              </a:ext>
            </a:extLst>
          </p:cNvPr>
          <p:cNvCxnSpPr>
            <a:cxnSpLocks/>
          </p:cNvCxnSpPr>
          <p:nvPr/>
        </p:nvCxnSpPr>
        <p:spPr>
          <a:xfrm>
            <a:off x="864997" y="4148656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48DD1-CFC8-47C8-AE11-1EE44CEE693E}"/>
              </a:ext>
            </a:extLst>
          </p:cNvPr>
          <p:cNvSpPr txBox="1"/>
          <p:nvPr/>
        </p:nvSpPr>
        <p:spPr>
          <a:xfrm>
            <a:off x="1512542" y="397937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측정지표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D7C4077-36F6-425C-A913-A4E931157967}"/>
              </a:ext>
            </a:extLst>
          </p:cNvPr>
          <p:cNvCxnSpPr>
            <a:cxnSpLocks/>
          </p:cNvCxnSpPr>
          <p:nvPr/>
        </p:nvCxnSpPr>
        <p:spPr>
          <a:xfrm>
            <a:off x="864997" y="5587967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DEDEEC-5EFB-47FB-B2D4-7BBA5CFDFBE5}"/>
              </a:ext>
            </a:extLst>
          </p:cNvPr>
          <p:cNvSpPr txBox="1"/>
          <p:nvPr/>
        </p:nvSpPr>
        <p:spPr>
          <a:xfrm>
            <a:off x="1162927" y="5418690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파이프라인</a:t>
            </a:r>
          </a:p>
        </p:txBody>
      </p:sp>
    </p:spTree>
    <p:extLst>
      <p:ext uri="{BB962C8B-B14F-4D97-AF65-F5344CB8AC3E}">
        <p14:creationId xmlns:p14="http://schemas.microsoft.com/office/powerpoint/2010/main" val="2250940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714867" y="629018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지수 가중 이동 평균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2227" y="291212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BLUE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18446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324194" y="1249151"/>
            <a:ext cx="3670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지수 이동 평균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(Exponential Moving Average)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407FA-ECBE-49FA-B314-91EEEB7379EA}"/>
              </a:ext>
            </a:extLst>
          </p:cNvPr>
          <p:cNvSpPr/>
          <p:nvPr/>
        </p:nvSpPr>
        <p:spPr>
          <a:xfrm>
            <a:off x="5996211" y="6278135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E171CB-85C4-4AFE-824F-1782A0990E77}"/>
              </a:ext>
            </a:extLst>
          </p:cNvPr>
          <p:cNvCxnSpPr>
            <a:cxnSpLocks/>
          </p:cNvCxnSpPr>
          <p:nvPr/>
        </p:nvCxnSpPr>
        <p:spPr>
          <a:xfrm>
            <a:off x="1043560" y="1386575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710B2C-F357-40A3-B824-F9BB9BB0F30E}"/>
              </a:ext>
            </a:extLst>
          </p:cNvPr>
          <p:cNvSpPr txBox="1"/>
          <p:nvPr/>
        </p:nvSpPr>
        <p:spPr>
          <a:xfrm>
            <a:off x="1018713" y="1963866"/>
            <a:ext cx="3723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가중 이동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평균중에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가장 추세를 잘 따르는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가중 이동 평균이다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보면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가중을 두는 것이 최근데이터 그리고 전 모든 데이터이다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즉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과거의 데이터를 버리지 않고 최근의 데이터를 신경쓰기 때문에 과거의 데이터는 점차 작아진다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*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여기서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N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은 지수이동평균 일 수 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0FE3AA-EF7C-4EB2-A738-759F6384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903" y="13605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9317A3-E63C-4A8B-A0DC-3E176812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6FF41E-C0A5-4E4F-BAED-1729D42B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44140800">
            <a:extLst>
              <a:ext uri="{FF2B5EF4-FFF2-40B4-BE49-F238E27FC236}">
                <a16:creationId xmlns:a16="http://schemas.microsoft.com/office/drawing/2014/main" id="{ACF9DFCA-EEA3-4F1C-8C46-DC88777EF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77" y="4964877"/>
            <a:ext cx="3723944" cy="7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871DA7-A22D-4341-BEBC-CFB307191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281" y="1174573"/>
            <a:ext cx="4257675" cy="4736376"/>
          </a:xfrm>
          <a:prstGeom prst="rect">
            <a:avLst/>
          </a:prstGeom>
        </p:spPr>
      </p:pic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C76DD64-022A-4F30-B643-8F277944A6B0}"/>
              </a:ext>
            </a:extLst>
          </p:cNvPr>
          <p:cNvSpPr/>
          <p:nvPr/>
        </p:nvSpPr>
        <p:spPr>
          <a:xfrm>
            <a:off x="8812390" y="1199576"/>
            <a:ext cx="415456" cy="373997"/>
          </a:xfrm>
          <a:custGeom>
            <a:avLst/>
            <a:gdLst>
              <a:gd name="connsiteX0" fmla="*/ 145960 w 415456"/>
              <a:gd name="connsiteY0" fmla="*/ 0 h 373997"/>
              <a:gd name="connsiteX1" fmla="*/ 2524 w 415456"/>
              <a:gd name="connsiteY1" fmla="*/ 277906 h 373997"/>
              <a:gd name="connsiteX2" fmla="*/ 253536 w 415456"/>
              <a:gd name="connsiteY2" fmla="*/ 367553 h 373997"/>
              <a:gd name="connsiteX3" fmla="*/ 414901 w 415456"/>
              <a:gd name="connsiteY3" fmla="*/ 125506 h 373997"/>
              <a:gd name="connsiteX4" fmla="*/ 199748 w 415456"/>
              <a:gd name="connsiteY4" fmla="*/ 71718 h 373997"/>
              <a:gd name="connsiteX5" fmla="*/ 29418 w 415456"/>
              <a:gd name="connsiteY5" fmla="*/ 116542 h 37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456" h="373997">
                <a:moveTo>
                  <a:pt x="145960" y="0"/>
                </a:moveTo>
                <a:cubicBezTo>
                  <a:pt x="65277" y="108323"/>
                  <a:pt x="-15405" y="216647"/>
                  <a:pt x="2524" y="277906"/>
                </a:cubicBezTo>
                <a:cubicBezTo>
                  <a:pt x="20453" y="339165"/>
                  <a:pt x="184807" y="392953"/>
                  <a:pt x="253536" y="367553"/>
                </a:cubicBezTo>
                <a:cubicBezTo>
                  <a:pt x="322265" y="342153"/>
                  <a:pt x="423866" y="174812"/>
                  <a:pt x="414901" y="125506"/>
                </a:cubicBezTo>
                <a:cubicBezTo>
                  <a:pt x="405936" y="76200"/>
                  <a:pt x="263995" y="73212"/>
                  <a:pt x="199748" y="71718"/>
                </a:cubicBezTo>
                <a:cubicBezTo>
                  <a:pt x="135501" y="70224"/>
                  <a:pt x="166877" y="47813"/>
                  <a:pt x="29418" y="1165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037874" y="62901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AR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과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MA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모형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2227" y="291212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BLUE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18446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040232" y="1496853"/>
            <a:ext cx="349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모형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(Auto Regressive model)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407FA-ECBE-49FA-B314-91EEEB7379EA}"/>
              </a:ext>
            </a:extLst>
          </p:cNvPr>
          <p:cNvSpPr/>
          <p:nvPr/>
        </p:nvSpPr>
        <p:spPr>
          <a:xfrm>
            <a:off x="5996211" y="6278135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E171CB-85C4-4AFE-824F-1782A0990E77}"/>
              </a:ext>
            </a:extLst>
          </p:cNvPr>
          <p:cNvCxnSpPr>
            <a:cxnSpLocks/>
          </p:cNvCxnSpPr>
          <p:nvPr/>
        </p:nvCxnSpPr>
        <p:spPr>
          <a:xfrm>
            <a:off x="759598" y="1655612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710B2C-F357-40A3-B824-F9BB9BB0F30E}"/>
              </a:ext>
            </a:extLst>
          </p:cNvPr>
          <p:cNvSpPr txBox="1"/>
          <p:nvPr/>
        </p:nvSpPr>
        <p:spPr>
          <a:xfrm>
            <a:off x="708247" y="1982827"/>
            <a:ext cx="320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보통 표현을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AR(p)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라고 표현하며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p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시점 이전의 데이터가 영향을 준다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9317A3-E63C-4A8B-A0DC-3E176812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59B92-F176-47B5-ABD2-9C03474867BD}"/>
              </a:ext>
            </a:extLst>
          </p:cNvPr>
          <p:cNvSpPr txBox="1"/>
          <p:nvPr/>
        </p:nvSpPr>
        <p:spPr>
          <a:xfrm>
            <a:off x="4638314" y="1486335"/>
            <a:ext cx="278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모형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(Moving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Average model)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8D9EB8-0D33-471E-8533-A4F03D44CE76}"/>
              </a:ext>
            </a:extLst>
          </p:cNvPr>
          <p:cNvCxnSpPr>
            <a:cxnSpLocks/>
          </p:cNvCxnSpPr>
          <p:nvPr/>
        </p:nvCxnSpPr>
        <p:spPr>
          <a:xfrm>
            <a:off x="4432191" y="1666130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9" name="_x590772344">
            <a:extLst>
              <a:ext uri="{FF2B5EF4-FFF2-40B4-BE49-F238E27FC236}">
                <a16:creationId xmlns:a16="http://schemas.microsoft.com/office/drawing/2014/main" id="{68B957B7-40D2-430F-B542-4FF25CC65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9" y="2725543"/>
            <a:ext cx="3200642" cy="33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BF87ED-BB16-4F80-833A-9CCAFEE6A602}"/>
              </a:ext>
            </a:extLst>
          </p:cNvPr>
          <p:cNvSpPr txBox="1"/>
          <p:nvPr/>
        </p:nvSpPr>
        <p:spPr>
          <a:xfrm>
            <a:off x="747174" y="3207452"/>
            <a:ext cx="320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은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자기회귀계수이고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는 백색 잡음이다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</p:txBody>
      </p:sp>
      <p:pic>
        <p:nvPicPr>
          <p:cNvPr id="12291" name="_x233205952">
            <a:extLst>
              <a:ext uri="{FF2B5EF4-FFF2-40B4-BE49-F238E27FC236}">
                <a16:creationId xmlns:a16="http://schemas.microsoft.com/office/drawing/2014/main" id="{E4DAD9ED-B59F-4A78-A964-BD1150324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6" y="3207452"/>
            <a:ext cx="218256" cy="31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_x590772344">
            <a:extLst>
              <a:ext uri="{FF2B5EF4-FFF2-40B4-BE49-F238E27FC236}">
                <a16:creationId xmlns:a16="http://schemas.microsoft.com/office/drawing/2014/main" id="{A7B3200B-78C0-4272-A54C-A1C1E5CD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189" y="3172229"/>
            <a:ext cx="218256" cy="3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0129C3-C4D7-44B0-B2A5-066BCCC8DD6D}"/>
              </a:ext>
            </a:extLst>
          </p:cNvPr>
          <p:cNvSpPr txBox="1"/>
          <p:nvPr/>
        </p:nvSpPr>
        <p:spPr>
          <a:xfrm>
            <a:off x="4374266" y="1974827"/>
            <a:ext cx="3288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MA(q)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라고 표현을 하며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q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시점이 전의 백색잡음이 영향을 준다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pic>
        <p:nvPicPr>
          <p:cNvPr id="12295" name="_x233207320">
            <a:extLst>
              <a:ext uri="{FF2B5EF4-FFF2-40B4-BE49-F238E27FC236}">
                <a16:creationId xmlns:a16="http://schemas.microsoft.com/office/drawing/2014/main" id="{5A8FC366-2C23-4D67-AC12-C7343E97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15" y="2733950"/>
            <a:ext cx="3288631" cy="3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017B1C-9BFE-4949-B426-FC95731CE3B8}"/>
              </a:ext>
            </a:extLst>
          </p:cNvPr>
          <p:cNvSpPr txBox="1"/>
          <p:nvPr/>
        </p:nvSpPr>
        <p:spPr>
          <a:xfrm>
            <a:off x="708247" y="4088138"/>
            <a:ext cx="3200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모형에서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어느시점에서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자기상관함수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(ACF, Auto correlation function)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는 빠르게 감소하고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부분자기함수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(PACF, Partial Auto correlation function)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은  절단점을 가진다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7427C3-65D3-4F05-B4EA-0789F04583A4}"/>
              </a:ext>
            </a:extLst>
          </p:cNvPr>
          <p:cNvSpPr txBox="1"/>
          <p:nvPr/>
        </p:nvSpPr>
        <p:spPr>
          <a:xfrm>
            <a:off x="4420921" y="4088138"/>
            <a:ext cx="3152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모형에서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어느시점에서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자기상관함수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(ACF, Auto correlation function)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는 절단점을 가지고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부분자기함수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(PACF, Partial Auto correlation function)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은  빠르게 감소한다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pic>
        <p:nvPicPr>
          <p:cNvPr id="12297" name="_x340202536">
            <a:extLst>
              <a:ext uri="{FF2B5EF4-FFF2-40B4-BE49-F238E27FC236}">
                <a16:creationId xmlns:a16="http://schemas.microsoft.com/office/drawing/2014/main" id="{C6DA25DD-8A12-4842-8B6F-6EBB52F8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13" y="3184829"/>
            <a:ext cx="161041" cy="29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4578B9F-5CE8-4C55-AB7B-C4132F3D526F}"/>
              </a:ext>
            </a:extLst>
          </p:cNvPr>
          <p:cNvSpPr txBox="1"/>
          <p:nvPr/>
        </p:nvSpPr>
        <p:spPr>
          <a:xfrm>
            <a:off x="4457765" y="3175609"/>
            <a:ext cx="283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는 이동평균계수이다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12E076-5E9B-4ACF-807F-ED1CCAA1AAB6}"/>
              </a:ext>
            </a:extLst>
          </p:cNvPr>
          <p:cNvSpPr txBox="1"/>
          <p:nvPr/>
        </p:nvSpPr>
        <p:spPr>
          <a:xfrm>
            <a:off x="8366518" y="1486335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5327A71-2AB8-4311-9766-E960F8BCCFBA}"/>
              </a:ext>
            </a:extLst>
          </p:cNvPr>
          <p:cNvCxnSpPr>
            <a:cxnSpLocks/>
          </p:cNvCxnSpPr>
          <p:nvPr/>
        </p:nvCxnSpPr>
        <p:spPr>
          <a:xfrm>
            <a:off x="8085884" y="1666130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D8580C-6B84-4F1D-8379-A628B902A1D1}"/>
              </a:ext>
            </a:extLst>
          </p:cNvPr>
          <p:cNvCxnSpPr/>
          <p:nvPr/>
        </p:nvCxnSpPr>
        <p:spPr>
          <a:xfrm>
            <a:off x="4105835" y="1132784"/>
            <a:ext cx="0" cy="5074771"/>
          </a:xfrm>
          <a:prstGeom prst="line">
            <a:avLst/>
          </a:prstGeom>
          <a:ln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969E4FC-C3C3-4B78-A079-FC1A5F0C039D}"/>
              </a:ext>
            </a:extLst>
          </p:cNvPr>
          <p:cNvCxnSpPr/>
          <p:nvPr/>
        </p:nvCxnSpPr>
        <p:spPr>
          <a:xfrm>
            <a:off x="7888941" y="957038"/>
            <a:ext cx="0" cy="5074771"/>
          </a:xfrm>
          <a:prstGeom prst="line">
            <a:avLst/>
          </a:prstGeom>
          <a:ln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34BE1EA-3FB6-4297-B263-0F9A1266BA28}"/>
              </a:ext>
            </a:extLst>
          </p:cNvPr>
          <p:cNvSpPr txBox="1"/>
          <p:nvPr/>
        </p:nvSpPr>
        <p:spPr>
          <a:xfrm>
            <a:off x="8157371" y="1982827"/>
            <a:ext cx="3288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ARMA(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p,q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 표현한다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모형을 모두 가지고 있다고 생각하면 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A4D3DA-C115-4591-A7F2-F858053FDF40}"/>
              </a:ext>
            </a:extLst>
          </p:cNvPr>
          <p:cNvSpPr txBox="1"/>
          <p:nvPr/>
        </p:nvSpPr>
        <p:spPr>
          <a:xfrm>
            <a:off x="8354319" y="3136612"/>
            <a:ext cx="309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모형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(Autoregressive Integrated Moving Average)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92F76D6-456D-4FBF-8CCE-07A4B6408360}"/>
              </a:ext>
            </a:extLst>
          </p:cNvPr>
          <p:cNvCxnSpPr>
            <a:cxnSpLocks/>
          </p:cNvCxnSpPr>
          <p:nvPr/>
        </p:nvCxnSpPr>
        <p:spPr>
          <a:xfrm>
            <a:off x="8097015" y="3334367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E4B7B9-4B35-4E52-805F-78E62EEF0BCF}"/>
              </a:ext>
            </a:extLst>
          </p:cNvPr>
          <p:cNvSpPr txBox="1"/>
          <p:nvPr/>
        </p:nvSpPr>
        <p:spPr>
          <a:xfrm>
            <a:off x="7968988" y="3725331"/>
            <a:ext cx="4124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자기회귀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(AR)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와 이동평균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(MA)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모두 고려하는 모형인데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ARMA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와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ARIMA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차이점은 비정상성을 설명하기위해 데이터의 차분을 이용한다는 점이다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ARIMA(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p,d,q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라고  표현하며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 시계열 데이터는 하나의 경향을 강하게 띄기 때문에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p+q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&lt;2 , p * q =0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 조건을 통상 사용한다고 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p,q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는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ACF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와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PACF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통해 추정할 수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한편 차분은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실제값과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연이은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실제값의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차이다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 차분을 객관적으로 구할 필요가 있을 때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사용하는것이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단위근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검정이다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07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237452" y="629018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단위근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2227" y="291212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BLUE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18446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324194" y="1249151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단위근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검정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407FA-ECBE-49FA-B314-91EEEB7379EA}"/>
              </a:ext>
            </a:extLst>
          </p:cNvPr>
          <p:cNvSpPr/>
          <p:nvPr/>
        </p:nvSpPr>
        <p:spPr>
          <a:xfrm>
            <a:off x="5996211" y="6278135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E171CB-85C4-4AFE-824F-1782A0990E77}"/>
              </a:ext>
            </a:extLst>
          </p:cNvPr>
          <p:cNvCxnSpPr>
            <a:cxnSpLocks/>
          </p:cNvCxnSpPr>
          <p:nvPr/>
        </p:nvCxnSpPr>
        <p:spPr>
          <a:xfrm>
            <a:off x="1043560" y="1386575"/>
            <a:ext cx="280634" cy="0"/>
          </a:xfrm>
          <a:prstGeom prst="line">
            <a:avLst/>
          </a:prstGeom>
          <a:ln w="28575">
            <a:solidFill>
              <a:srgbClr val="39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>
            <a:extLst>
              <a:ext uri="{FF2B5EF4-FFF2-40B4-BE49-F238E27FC236}">
                <a16:creationId xmlns:a16="http://schemas.microsoft.com/office/drawing/2014/main" id="{099317A3-E63C-4A8B-A0DC-3E176812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6FF41E-C0A5-4E4F-BAED-1729D42B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5F27A-8E4D-4EEA-8607-9E5098FD1D95}"/>
              </a:ext>
            </a:extLst>
          </p:cNvPr>
          <p:cNvSpPr txBox="1"/>
          <p:nvPr/>
        </p:nvSpPr>
        <p:spPr>
          <a:xfrm>
            <a:off x="1043560" y="2041102"/>
            <a:ext cx="47596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단위근은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AR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 포함된 모형에 관련이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쉽게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AR(1)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 모형을 생각하면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AR(2)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는                                     이렇게 될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것이다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여기서   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에대해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정리하면    와          는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차이가 있을 것이다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만큼의 비율을 갖고 둘의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차이가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AR(1)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모형은 현재와 과거의 데이터는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관련이 있기 때문이다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즉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좌변에 정리하면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                         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이렇게 되는데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을 만족하는             을 단위근이라고 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여기서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   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만족해야 하므로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      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되어야 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하지만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단위근이 존재하면            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여기서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p-value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나오는데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p_value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 의해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이냐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       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이냐를 인지 가리는 것이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ADF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검정이다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p_value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는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귀무가설이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맞다는 전제하에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관측된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통계값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혹은 그 값보다 큰 값이 나올 확률이다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  <a:p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귀무가설은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단위근이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      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H0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으로 표현하고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대립가설은 정상성을 만족한다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           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으로 표현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763F88-55A7-490A-8563-52138B8F3A49}"/>
              </a:ext>
            </a:extLst>
          </p:cNvPr>
          <p:cNvSpPr txBox="1"/>
          <p:nvPr/>
        </p:nvSpPr>
        <p:spPr>
          <a:xfrm>
            <a:off x="8516471" y="287923"/>
            <a:ext cx="329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hlinkClick r:id="rId2"/>
              </a:rPr>
              <a:t>https://adnoctum.tistory.com/332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2049" name="_x336309840">
            <a:extLst>
              <a:ext uri="{FF2B5EF4-FFF2-40B4-BE49-F238E27FC236}">
                <a16:creationId xmlns:a16="http://schemas.microsoft.com/office/drawing/2014/main" id="{1DDA10F0-C2C9-4429-9057-B8601815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71" y="2333489"/>
            <a:ext cx="1791654" cy="2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336311856">
            <a:extLst>
              <a:ext uri="{FF2B5EF4-FFF2-40B4-BE49-F238E27FC236}">
                <a16:creationId xmlns:a16="http://schemas.microsoft.com/office/drawing/2014/main" id="{2E0C8D86-C394-408C-B8DA-DD1AABC9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29" y="2560726"/>
            <a:ext cx="1791654" cy="2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336276288">
            <a:extLst>
              <a:ext uri="{FF2B5EF4-FFF2-40B4-BE49-F238E27FC236}">
                <a16:creationId xmlns:a16="http://schemas.microsoft.com/office/drawing/2014/main" id="{79D6FDCD-7C30-4BE0-8265-357861B8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13" y="2836491"/>
            <a:ext cx="189381" cy="24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_x336276288">
            <a:extLst>
              <a:ext uri="{FF2B5EF4-FFF2-40B4-BE49-F238E27FC236}">
                <a16:creationId xmlns:a16="http://schemas.microsoft.com/office/drawing/2014/main" id="{10EA397A-7F23-4B7B-A386-95A4926C0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29" y="2836491"/>
            <a:ext cx="189381" cy="24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_x336311640">
            <a:extLst>
              <a:ext uri="{FF2B5EF4-FFF2-40B4-BE49-F238E27FC236}">
                <a16:creationId xmlns:a16="http://schemas.microsoft.com/office/drawing/2014/main" id="{CFC4AD83-388D-4CC3-B825-85B0AAA5B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57" y="2836491"/>
            <a:ext cx="415081" cy="24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_x588111304">
            <a:extLst>
              <a:ext uri="{FF2B5EF4-FFF2-40B4-BE49-F238E27FC236}">
                <a16:creationId xmlns:a16="http://schemas.microsoft.com/office/drawing/2014/main" id="{5AF5CCED-0CFA-4A8A-81DE-57DAAFE7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32" y="3038975"/>
            <a:ext cx="172689" cy="2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_x588111304">
            <a:extLst>
              <a:ext uri="{FF2B5EF4-FFF2-40B4-BE49-F238E27FC236}">
                <a16:creationId xmlns:a16="http://schemas.microsoft.com/office/drawing/2014/main" id="{5FFD6C56-B051-4AD7-A108-EF6099E1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17" y="3038975"/>
            <a:ext cx="172689" cy="2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_x336297240">
            <a:extLst>
              <a:ext uri="{FF2B5EF4-FFF2-40B4-BE49-F238E27FC236}">
                <a16:creationId xmlns:a16="http://schemas.microsoft.com/office/drawing/2014/main" id="{CCEA8E07-8633-47DB-A1C6-A60BE7355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33" y="3792464"/>
            <a:ext cx="1726350" cy="2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_x588082288">
            <a:extLst>
              <a:ext uri="{FF2B5EF4-FFF2-40B4-BE49-F238E27FC236}">
                <a16:creationId xmlns:a16="http://schemas.microsoft.com/office/drawing/2014/main" id="{41411F3E-6967-4CAA-B6CB-8588E3144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36" y="4003886"/>
            <a:ext cx="645983" cy="26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_x332991368">
            <a:extLst>
              <a:ext uri="{FF2B5EF4-FFF2-40B4-BE49-F238E27FC236}">
                <a16:creationId xmlns:a16="http://schemas.microsoft.com/office/drawing/2014/main" id="{58F086BB-BC39-4CB2-998E-3CE56259C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05" y="3792464"/>
            <a:ext cx="1135270" cy="21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_x597347616">
            <a:extLst>
              <a:ext uri="{FF2B5EF4-FFF2-40B4-BE49-F238E27FC236}">
                <a16:creationId xmlns:a16="http://schemas.microsoft.com/office/drawing/2014/main" id="{CB494446-7789-4B18-89C8-7429ADFE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60" y="4286287"/>
            <a:ext cx="694214" cy="2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_x597351288">
            <a:extLst>
              <a:ext uri="{FF2B5EF4-FFF2-40B4-BE49-F238E27FC236}">
                <a16:creationId xmlns:a16="http://schemas.microsoft.com/office/drawing/2014/main" id="{11496689-CA72-4FAB-A201-0B0847E1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96" y="4286287"/>
            <a:ext cx="694214" cy="2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_x597349056">
            <a:extLst>
              <a:ext uri="{FF2B5EF4-FFF2-40B4-BE49-F238E27FC236}">
                <a16:creationId xmlns:a16="http://schemas.microsoft.com/office/drawing/2014/main" id="{96FFE265-C6B4-4E52-AD40-110CBF32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921" y="4551173"/>
            <a:ext cx="568299" cy="2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_x597349056">
            <a:extLst>
              <a:ext uri="{FF2B5EF4-FFF2-40B4-BE49-F238E27FC236}">
                <a16:creationId xmlns:a16="http://schemas.microsoft.com/office/drawing/2014/main" id="{999DEC78-4CAB-4817-8D85-A59B3B18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53" y="4777333"/>
            <a:ext cx="568299" cy="2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_x597351288">
            <a:extLst>
              <a:ext uri="{FF2B5EF4-FFF2-40B4-BE49-F238E27FC236}">
                <a16:creationId xmlns:a16="http://schemas.microsoft.com/office/drawing/2014/main" id="{74F954A1-88F2-4303-AE85-C727B3AE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40" y="5022558"/>
            <a:ext cx="694214" cy="2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789B9BA-7E8D-4360-BDB0-1DD4A96D6371}"/>
              </a:ext>
            </a:extLst>
          </p:cNvPr>
          <p:cNvSpPr txBox="1"/>
          <p:nvPr/>
        </p:nvSpPr>
        <p:spPr>
          <a:xfrm>
            <a:off x="7458081" y="287923"/>
            <a:ext cx="97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p_value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195ED9-42E0-4BFF-9E78-C3E96B16B1D3}"/>
              </a:ext>
            </a:extLst>
          </p:cNvPr>
          <p:cNvSpPr txBox="1"/>
          <p:nvPr/>
        </p:nvSpPr>
        <p:spPr>
          <a:xfrm>
            <a:off x="7458081" y="683898"/>
            <a:ext cx="97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단위근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52" name="_x597349056">
            <a:extLst>
              <a:ext uri="{FF2B5EF4-FFF2-40B4-BE49-F238E27FC236}">
                <a16:creationId xmlns:a16="http://schemas.microsoft.com/office/drawing/2014/main" id="{5843F707-B390-4F0A-B1CC-1F59B51A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920" y="5727752"/>
            <a:ext cx="568299" cy="2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_x597351288">
            <a:extLst>
              <a:ext uri="{FF2B5EF4-FFF2-40B4-BE49-F238E27FC236}">
                <a16:creationId xmlns:a16="http://schemas.microsoft.com/office/drawing/2014/main" id="{27DE3C21-7C08-4148-8BD6-864C18E5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12" y="5984346"/>
            <a:ext cx="694214" cy="2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D9C1500-9458-4E28-91B4-6EF45E4973DF}"/>
              </a:ext>
            </a:extLst>
          </p:cNvPr>
          <p:cNvSpPr txBox="1"/>
          <p:nvPr/>
        </p:nvSpPr>
        <p:spPr>
          <a:xfrm>
            <a:off x="8516471" y="741320"/>
            <a:ext cx="3298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hlinkClick r:id="rId14"/>
              </a:rPr>
              <a:t>https://chukycheese.github.io/translation/statistics/augmented-dickey-fuller-test/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2050" name="그림 2049">
            <a:extLst>
              <a:ext uri="{FF2B5EF4-FFF2-40B4-BE49-F238E27FC236}">
                <a16:creationId xmlns:a16="http://schemas.microsoft.com/office/drawing/2014/main" id="{D6A3C402-24EC-4E04-8F5D-945FB84273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6210" y="1572317"/>
            <a:ext cx="5944777" cy="2886959"/>
          </a:xfrm>
          <a:prstGeom prst="rect">
            <a:avLst/>
          </a:prstGeom>
        </p:spPr>
      </p:pic>
      <p:pic>
        <p:nvPicPr>
          <p:cNvPr id="2052" name="그림 2051">
            <a:extLst>
              <a:ext uri="{FF2B5EF4-FFF2-40B4-BE49-F238E27FC236}">
                <a16:creationId xmlns:a16="http://schemas.microsoft.com/office/drawing/2014/main" id="{6475EC7E-9303-472B-A767-E6FFA911B93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95183" y="4487583"/>
            <a:ext cx="6045804" cy="16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6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792083" y="62901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AIC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17347" y="291212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BLACK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6296819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5996211" y="223138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D388446-DE93-4738-AEF2-F48D8DDFEC6A}"/>
              </a:ext>
            </a:extLst>
          </p:cNvPr>
          <p:cNvCxnSpPr>
            <a:cxnSpLocks/>
          </p:cNvCxnSpPr>
          <p:nvPr/>
        </p:nvCxnSpPr>
        <p:spPr>
          <a:xfrm>
            <a:off x="971940" y="1418428"/>
            <a:ext cx="2806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324194" y="1249151"/>
            <a:ext cx="2127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AIC(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아카이케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정보 기준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3D1F49-5632-4FF3-B780-32DDB2A70330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2F0CA-A94B-4878-B993-61063B5EA218}"/>
              </a:ext>
            </a:extLst>
          </p:cNvPr>
          <p:cNvSpPr txBox="1"/>
          <p:nvPr/>
        </p:nvSpPr>
        <p:spPr>
          <a:xfrm>
            <a:off x="971939" y="1895897"/>
            <a:ext cx="47236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원래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AIC,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BIC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는 회귀모형의 성능을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비교할때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선택 기준이다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두 선택 기준 모두 통계 모델의 상대적인 품질을 평가하는 데 값이 낮을 수록 좋다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먼저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AIC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공식은 다음과 같다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여기서    는 피라미터 개수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                  는 모델의 적합도를 나타낸다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여기서 별이 붙은 이유는 이미 최적화가 된 어느 상수라는 뜻이다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AIC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는 낮을 수록 좋다고 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그 말은 적합도가 높아야 한다는 뜻이다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적합도를 높이려면 여러 불필요한 독립변수들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(parameters)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을 사용할 필요가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이러한 경우를 방지하기 위해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penalty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준것이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파라미터 개수가 주어진다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</p:txBody>
      </p:sp>
      <p:pic>
        <p:nvPicPr>
          <p:cNvPr id="3079" name="_x597392040">
            <a:extLst>
              <a:ext uri="{FF2B5EF4-FFF2-40B4-BE49-F238E27FC236}">
                <a16:creationId xmlns:a16="http://schemas.microsoft.com/office/drawing/2014/main" id="{8C6E4259-7CAD-4C9B-A04E-31819AE5E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32" y="2938474"/>
            <a:ext cx="1103471" cy="2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_x597352440">
            <a:extLst>
              <a:ext uri="{FF2B5EF4-FFF2-40B4-BE49-F238E27FC236}">
                <a16:creationId xmlns:a16="http://schemas.microsoft.com/office/drawing/2014/main" id="{F9381428-BF1A-4514-BBF1-27EFD8C8D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40" y="2912837"/>
            <a:ext cx="134472" cy="2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_x597435024">
            <a:extLst>
              <a:ext uri="{FF2B5EF4-FFF2-40B4-BE49-F238E27FC236}">
                <a16:creationId xmlns:a16="http://schemas.microsoft.com/office/drawing/2014/main" id="{F06C56AE-DA64-4666-B86E-45B1756F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71" y="2662434"/>
            <a:ext cx="2288491" cy="25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2DA6B9-CF9E-4777-9F2A-6400810DF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136" y="782322"/>
            <a:ext cx="4824032" cy="52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1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803303" y="629018"/>
            <a:ext cx="585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BIC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200467" y="6369068"/>
            <a:ext cx="1791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17347" y="291212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BLACK PAGE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6296819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5996211" y="223138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D388446-DE93-4738-AEF2-F48D8DDFEC6A}"/>
              </a:ext>
            </a:extLst>
          </p:cNvPr>
          <p:cNvCxnSpPr>
            <a:cxnSpLocks/>
          </p:cNvCxnSpPr>
          <p:nvPr/>
        </p:nvCxnSpPr>
        <p:spPr>
          <a:xfrm>
            <a:off x="971940" y="1418428"/>
            <a:ext cx="2806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CCB416-DC19-4735-9566-0D30DCAE9017}"/>
              </a:ext>
            </a:extLst>
          </p:cNvPr>
          <p:cNvSpPr txBox="1"/>
          <p:nvPr/>
        </p:nvSpPr>
        <p:spPr>
          <a:xfrm>
            <a:off x="1324194" y="1249151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BIC(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베이시안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정보 기준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3D1F49-5632-4FF3-B780-32DDB2A70330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2F0CA-A94B-4878-B993-61063B5EA218}"/>
              </a:ext>
            </a:extLst>
          </p:cNvPr>
          <p:cNvSpPr txBox="1"/>
          <p:nvPr/>
        </p:nvSpPr>
        <p:spPr>
          <a:xfrm>
            <a:off x="971939" y="1895897"/>
            <a:ext cx="47236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BIC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도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AIC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와 마찬가지로 회귀모형에서 선택기준으로 사용되고 공식으로는 이와 같다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AIC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와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다른점은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              인데 보통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2k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보다 크므로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BIC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AIC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보다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penalty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더 준 것으로 알 수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여기서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n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은 데이터의 개수이다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그리고 앞의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AIC,BIC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점수가 달라진 것을 알 수 있는데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P&gt;|z|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학습의 적정성을 위해 확인 되는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t-test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값이다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즉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p-value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유의수준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95%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에서 보면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MA(1)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계수는 유효합니다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100%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에서 봐도 유효하다고 할 수 있습니다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값만 보면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MA(2)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계수는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p-value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유의수준 약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90%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에서 유효하다고 볼 수 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앞에서 결과를 보면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constant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에서는 유효하지 않다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상수 측면에서 봤을 때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p-value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0.05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보다 훨씬 큰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0.7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이므로 안정적이지 못하다는 뜻이다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당연하다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store_id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마다 특성이 다른데 어느 기준으로 정규화를 못해줬기 때문이다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그래서   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model.fit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()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에서 파라미터를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trend=‘</a:t>
            </a:r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nc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’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 놓고 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 수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있는점은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모델의 적합한 정도는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AIC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BIC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아닐 수 있다는 것을 알아야 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pic>
        <p:nvPicPr>
          <p:cNvPr id="4097" name="_x597436608">
            <a:extLst>
              <a:ext uri="{FF2B5EF4-FFF2-40B4-BE49-F238E27FC236}">
                <a16:creationId xmlns:a16="http://schemas.microsoft.com/office/drawing/2014/main" id="{1C2D98FF-677E-4167-8206-C57468E0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170" y="2188284"/>
            <a:ext cx="2681619" cy="2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597373896">
            <a:extLst>
              <a:ext uri="{FF2B5EF4-FFF2-40B4-BE49-F238E27FC236}">
                <a16:creationId xmlns:a16="http://schemas.microsoft.com/office/drawing/2014/main" id="{2D4EB8F8-1D4A-4377-B79E-B0A471469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327" y="2428705"/>
            <a:ext cx="792157" cy="2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3B08F0-34AB-4F39-83AF-A545D6B1A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875" y="1090683"/>
            <a:ext cx="4972050" cy="50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0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3563198" y="2631470"/>
            <a:ext cx="5065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THANK YOU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19B94-DCEF-4C90-834E-6944BF93289B}"/>
              </a:ext>
            </a:extLst>
          </p:cNvPr>
          <p:cNvSpPr txBox="1"/>
          <p:nvPr/>
        </p:nvSpPr>
        <p:spPr>
          <a:xfrm>
            <a:off x="5474685" y="3625166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감사합니다</a:t>
            </a:r>
            <a:endParaRPr lang="ko-KR" altLang="en-US" sz="1050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598788" y="6023020"/>
            <a:ext cx="994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PPT PROEJCT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DCCA97-F894-4022-B90B-60470632A99E}"/>
              </a:ext>
            </a:extLst>
          </p:cNvPr>
          <p:cNvSpPr/>
          <p:nvPr/>
        </p:nvSpPr>
        <p:spPr>
          <a:xfrm>
            <a:off x="5845908" y="5812092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55CCB9-DC76-46BE-B433-B36930BDA8FD}"/>
              </a:ext>
            </a:extLst>
          </p:cNvPr>
          <p:cNvSpPr/>
          <p:nvPr/>
        </p:nvSpPr>
        <p:spPr>
          <a:xfrm>
            <a:off x="5545302" y="5812092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FD0A9F-041B-446D-B071-25B278330CC2}"/>
              </a:ext>
            </a:extLst>
          </p:cNvPr>
          <p:cNvSpPr/>
          <p:nvPr/>
        </p:nvSpPr>
        <p:spPr>
          <a:xfrm>
            <a:off x="6146514" y="581209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CF8F7F-51C6-4D59-AC3F-415EC384C040}"/>
              </a:ext>
            </a:extLst>
          </p:cNvPr>
          <p:cNvSpPr/>
          <p:nvPr/>
        </p:nvSpPr>
        <p:spPr>
          <a:xfrm>
            <a:off x="6447120" y="5812092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716E75-B3C9-4270-B81F-12057CC32BA6}"/>
              </a:ext>
            </a:extLst>
          </p:cNvPr>
          <p:cNvCxnSpPr>
            <a:cxnSpLocks/>
          </p:cNvCxnSpPr>
          <p:nvPr/>
        </p:nvCxnSpPr>
        <p:spPr>
          <a:xfrm>
            <a:off x="12063663" y="2618770"/>
            <a:ext cx="256674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B62810-E6D0-4B88-9414-0ECC84258ACE}"/>
              </a:ext>
            </a:extLst>
          </p:cNvPr>
          <p:cNvCxnSpPr>
            <a:cxnSpLocks/>
          </p:cNvCxnSpPr>
          <p:nvPr/>
        </p:nvCxnSpPr>
        <p:spPr>
          <a:xfrm>
            <a:off x="-128337" y="3926870"/>
            <a:ext cx="256674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41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357667" y="629018"/>
            <a:ext cx="1476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자기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5631769" y="309044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자기소개</a:t>
            </a:r>
          </a:p>
        </p:txBody>
      </p:sp>
    </p:spTree>
    <p:extLst>
      <p:ext uri="{BB962C8B-B14F-4D97-AF65-F5344CB8AC3E}">
        <p14:creationId xmlns:p14="http://schemas.microsoft.com/office/powerpoint/2010/main" val="289643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093175" y="629018"/>
            <a:ext cx="200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회귀와 시계열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82293" y="1371600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DEDEEC-5EFB-47FB-B2D4-7BBA5CFDFBE5}"/>
              </a:ext>
            </a:extLst>
          </p:cNvPr>
          <p:cNvSpPr txBox="1"/>
          <p:nvPr/>
        </p:nvSpPr>
        <p:spPr>
          <a:xfrm>
            <a:off x="1162927" y="120232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255FC8-3EBC-4870-A7AA-B41C5C3C8FA4}"/>
              </a:ext>
            </a:extLst>
          </p:cNvPr>
          <p:cNvSpPr txBox="1"/>
          <p:nvPr/>
        </p:nvSpPr>
        <p:spPr>
          <a:xfrm>
            <a:off x="888016" y="2718689"/>
            <a:ext cx="77524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관찰된 연속형 변수들에 대해 두 변수 사이의 모형을 구한 뒤 적합도를 측정해 내는 분석 방법</a:t>
            </a:r>
            <a:endParaRPr lang="ko-KR" altLang="en-US" sz="1600" dirty="0"/>
          </a:p>
          <a:p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가정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선형성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–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모든 독립변수에 한 해 동일한 분산을 갖는다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정규성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–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기댓값은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독립성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–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독립변수들 간에 상호관계가 없다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즉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정규분포를 이룬다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14575-581B-426E-8A82-D39D89A53D8F}"/>
              </a:ext>
            </a:extLst>
          </p:cNvPr>
          <p:cNvSpPr txBox="1"/>
          <p:nvPr/>
        </p:nvSpPr>
        <p:spPr>
          <a:xfrm>
            <a:off x="1268724" y="2380136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121D5D-B40C-4EBB-9AFA-9CDC9229A230}"/>
              </a:ext>
            </a:extLst>
          </p:cNvPr>
          <p:cNvCxnSpPr>
            <a:cxnSpLocks/>
          </p:cNvCxnSpPr>
          <p:nvPr/>
        </p:nvCxnSpPr>
        <p:spPr>
          <a:xfrm>
            <a:off x="882293" y="2549413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62E4D2-B368-4627-83C9-AEED7AD27218}"/>
              </a:ext>
            </a:extLst>
          </p:cNvPr>
          <p:cNvSpPr txBox="1"/>
          <p:nvPr/>
        </p:nvSpPr>
        <p:spPr>
          <a:xfrm>
            <a:off x="882293" y="1540876"/>
            <a:ext cx="514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크게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 안에 있고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시간을 고려한다는 점이 큰 차이점이다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24F0A-B0A5-4E68-95B0-45CC49CB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35" y="3145433"/>
            <a:ext cx="4761809" cy="33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1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611462" y="629018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MAE </a:t>
            </a: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측정지표의 이해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1171575" y="1090683"/>
            <a:ext cx="2206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MAE(Mean Absolute Error)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90941" y="1259960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/>
              <p:nvPr/>
            </p:nvSpPr>
            <p:spPr>
              <a:xfrm>
                <a:off x="705215" y="4707617"/>
                <a:ext cx="4675857" cy="1474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fPr>
                      <m:num>
                        <m:r>
                          <a:rPr lang="en-US" altLang="ko-KR" sz="1400" b="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40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1400" b="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  <m:t>𝑦</m:t>
                            </m:r>
                            <m:r>
                              <a:rPr lang="en-US" altLang="ko-KR" sz="1400" b="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endPara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예측값과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실제값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차이를 모두 더하는 개념</a:t>
                </a: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모델의 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under/over </a:t>
                </a:r>
                <a:r>
                  <a:rPr lang="en-US" altLang="ko-KR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perfomance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구분 불가</a:t>
                </a:r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Under performance :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모델이 실제보다 낮은 값으로 예측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</a:t>
                </a: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Over </a:t>
                </a:r>
                <a:r>
                  <a:rPr lang="en-US" altLang="ko-KR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perfromance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: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모델이 실제보다 높은 값으로 예측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</a:t>
                </a:r>
                <a:endPara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5" y="4707617"/>
                <a:ext cx="4675857" cy="1474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래픽 24" descr="행성">
            <a:extLst>
              <a:ext uri="{FF2B5EF4-FFF2-40B4-BE49-F238E27FC236}">
                <a16:creationId xmlns:a16="http://schemas.microsoft.com/office/drawing/2014/main" id="{413EE9AD-7A4F-4574-96BB-3B3F86B8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8598" y="2320992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96EA64-6954-4BAA-9349-FA9A68655F88}"/>
              </a:ext>
            </a:extLst>
          </p:cNvPr>
          <p:cNvSpPr txBox="1"/>
          <p:nvPr/>
        </p:nvSpPr>
        <p:spPr>
          <a:xfrm>
            <a:off x="7106854" y="2516582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9BFAF8-635E-403D-8BD4-CD824FF89EB2}"/>
              </a:ext>
            </a:extLst>
          </p:cNvPr>
          <p:cNvSpPr txBox="1"/>
          <p:nvPr/>
        </p:nvSpPr>
        <p:spPr>
          <a:xfrm>
            <a:off x="8765426" y="4104864"/>
            <a:ext cx="108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DCA09D-59F7-4FD5-868D-3F444952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5" y="1472614"/>
            <a:ext cx="4675857" cy="315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9E8387-0560-433E-BFF1-19AE796C847D}"/>
              </a:ext>
            </a:extLst>
          </p:cNvPr>
          <p:cNvCxnSpPr>
            <a:cxnSpLocks/>
          </p:cNvCxnSpPr>
          <p:nvPr/>
        </p:nvCxnSpPr>
        <p:spPr>
          <a:xfrm>
            <a:off x="2381377" y="2894880"/>
            <a:ext cx="0" cy="306587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2479236-AC2B-4C68-A56B-47C5DEC72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531" y="1162018"/>
            <a:ext cx="6413936" cy="2324377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7252FB-4225-4833-BCB4-196E25032FA4}"/>
              </a:ext>
            </a:extLst>
          </p:cNvPr>
          <p:cNvCxnSpPr>
            <a:cxnSpLocks/>
          </p:cNvCxnSpPr>
          <p:nvPr/>
        </p:nvCxnSpPr>
        <p:spPr>
          <a:xfrm>
            <a:off x="3713756" y="2402418"/>
            <a:ext cx="0" cy="375774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EE8B1-4BC8-462B-9941-A2BBF06F8D62}"/>
              </a:ext>
            </a:extLst>
          </p:cNvPr>
          <p:cNvSpPr txBox="1"/>
          <p:nvPr/>
        </p:nvSpPr>
        <p:spPr>
          <a:xfrm>
            <a:off x="3804704" y="245185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MAE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BF9CCEB-6C33-4026-9A1F-165A92B9B8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9388" y="3777898"/>
            <a:ext cx="6096222" cy="22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1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544938" y="629018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RMSE </a:t>
            </a: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측정지표의 이해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1171575" y="1090683"/>
            <a:ext cx="2666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RMSE(Root Mean Squared Error)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90941" y="1259960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/>
              <p:nvPr/>
            </p:nvSpPr>
            <p:spPr>
              <a:xfrm>
                <a:off x="590915" y="5095209"/>
                <a:ext cx="4675857" cy="16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40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40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400" b="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40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400" i="1" spc="-150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pc="-150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  <m:t>𝑦</m:t>
                                    </m:r>
                                    <m:r>
                                      <a:rPr lang="en-US" altLang="ko-KR" sz="1400" b="0" i="1" spc="-150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sz="1400" b="0" i="1" spc="-150" smtClean="0">
                                            <a:ln>
                                              <a:solidFill>
                                                <a:schemeClr val="accent1">
                                                  <a:alpha val="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Noto Sans CJK KR Regular" panose="020B0500000000000000" pitchFamily="34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b="0" i="1" spc="-150" smtClean="0">
                                            <a:ln>
                                              <a:solidFill>
                                                <a:schemeClr val="accent1">
                                                  <a:alpha val="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Noto Sans CJK KR Regular" panose="020B0500000000000000" pitchFamily="34" charset="-127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altLang="ko-KR" sz="1400" b="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1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endParaRPr lang="en-US" altLang="ko-KR" sz="1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r>
                  <a:rPr lang="en-US" altLang="ko-KR" sz="1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실제값과 유사한 단위이지만</a:t>
                </a:r>
                <a:endParaRPr lang="en-US" altLang="ko-KR" sz="1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r>
                  <a:rPr lang="ko-KR" altLang="en-US" sz="1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 에러에 제곱을 하기 때문에 크면 클수록 그에 따른 가중치가 부과됨</a:t>
                </a:r>
                <a:r>
                  <a:rPr lang="en-US" altLang="ko-KR" sz="1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 </a:t>
                </a:r>
                <a:endParaRPr lang="ko-KR" altLang="en-US" sz="1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r>
                  <a:rPr lang="en-US" altLang="ko-KR" sz="1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에러에 따른 손실이 기하급수적으로 올라가는 상황에 적절함</a:t>
                </a:r>
                <a:r>
                  <a:rPr lang="en-US" altLang="ko-KR" sz="1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</a:t>
                </a:r>
                <a:endPara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15" y="5095209"/>
                <a:ext cx="4675857" cy="160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래픽 24" descr="행성">
            <a:extLst>
              <a:ext uri="{FF2B5EF4-FFF2-40B4-BE49-F238E27FC236}">
                <a16:creationId xmlns:a16="http://schemas.microsoft.com/office/drawing/2014/main" id="{413EE9AD-7A4F-4574-96BB-3B3F86B8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8598" y="2320992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96EA64-6954-4BAA-9349-FA9A68655F88}"/>
              </a:ext>
            </a:extLst>
          </p:cNvPr>
          <p:cNvSpPr txBox="1"/>
          <p:nvPr/>
        </p:nvSpPr>
        <p:spPr>
          <a:xfrm>
            <a:off x="7106854" y="2516582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9BFAF8-635E-403D-8BD4-CD824FF89EB2}"/>
              </a:ext>
            </a:extLst>
          </p:cNvPr>
          <p:cNvSpPr txBox="1"/>
          <p:nvPr/>
        </p:nvSpPr>
        <p:spPr>
          <a:xfrm>
            <a:off x="8765426" y="4104864"/>
            <a:ext cx="108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DCA09D-59F7-4FD5-868D-3F444952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5" y="1853437"/>
            <a:ext cx="4675857" cy="315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479236-AC2B-4C68-A56B-47C5DEC72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387" y="1356917"/>
            <a:ext cx="6096222" cy="2209239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7252FB-4225-4833-BCB4-196E25032FA4}"/>
              </a:ext>
            </a:extLst>
          </p:cNvPr>
          <p:cNvCxnSpPr>
            <a:cxnSpLocks/>
          </p:cNvCxnSpPr>
          <p:nvPr/>
        </p:nvCxnSpPr>
        <p:spPr>
          <a:xfrm>
            <a:off x="3695827" y="2808546"/>
            <a:ext cx="0" cy="375774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EE8B1-4BC8-462B-9941-A2BBF06F8D62}"/>
              </a:ext>
            </a:extLst>
          </p:cNvPr>
          <p:cNvSpPr txBox="1"/>
          <p:nvPr/>
        </p:nvSpPr>
        <p:spPr>
          <a:xfrm>
            <a:off x="4194954" y="2814988"/>
            <a:ext cx="98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RMSE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84356D-FC4A-4156-B1E7-1AF5D2BAE5E1}"/>
              </a:ext>
            </a:extLst>
          </p:cNvPr>
          <p:cNvSpPr/>
          <p:nvPr/>
        </p:nvSpPr>
        <p:spPr>
          <a:xfrm>
            <a:off x="2122681" y="3279511"/>
            <a:ext cx="258620" cy="3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C93889-1F6C-4CA2-B533-6C6240D65A40}"/>
              </a:ext>
            </a:extLst>
          </p:cNvPr>
          <p:cNvSpPr/>
          <p:nvPr/>
        </p:nvSpPr>
        <p:spPr>
          <a:xfrm>
            <a:off x="3707468" y="2797265"/>
            <a:ext cx="400975" cy="37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9E7DC7-0544-4515-B4AE-19976A182989}"/>
              </a:ext>
            </a:extLst>
          </p:cNvPr>
          <p:cNvCxnSpPr/>
          <p:nvPr/>
        </p:nvCxnSpPr>
        <p:spPr>
          <a:xfrm>
            <a:off x="3707468" y="3433695"/>
            <a:ext cx="38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D4EB69-FC4A-48B6-9897-F565DEC858B4}"/>
              </a:ext>
            </a:extLst>
          </p:cNvPr>
          <p:cNvSpPr txBox="1"/>
          <p:nvPr/>
        </p:nvSpPr>
        <p:spPr>
          <a:xfrm>
            <a:off x="3096818" y="3608520"/>
            <a:ext cx="160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이거의 루트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D2BBAD-EEA1-471C-BC38-18A927994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035" y="3913960"/>
            <a:ext cx="6108573" cy="22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629096" y="629018"/>
            <a:ext cx="2933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MSE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측정지표의 이해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1171575" y="1090683"/>
            <a:ext cx="2148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MSE(Mean Squared Error)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90941" y="1259960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/>
              <p:nvPr/>
            </p:nvSpPr>
            <p:spPr>
              <a:xfrm>
                <a:off x="590915" y="5095209"/>
                <a:ext cx="4675857" cy="1259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MSE =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Noto Sans CJK KR Regular" panose="020B0500000000000000" pitchFamily="34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fPr>
                      <m:num>
                        <m: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i="1" spc="-15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i="1" spc="-15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 spc="-15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𝑦</m:t>
                                </m:r>
                                <m:r>
                                  <a:rPr lang="en-US" altLang="ko-KR" sz="1400" i="1" spc="-15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ko-KR" sz="1400" i="1" spc="-15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 spc="-15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예측값과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실제값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차이의 면적의 합이다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</a:t>
                </a: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이상치가 존재하면 수치가 크게 늘어난다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즉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,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이상치에 민감하다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</a:t>
                </a:r>
                <a:endPara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15" y="5095209"/>
                <a:ext cx="4675857" cy="1259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래픽 24" descr="행성">
            <a:extLst>
              <a:ext uri="{FF2B5EF4-FFF2-40B4-BE49-F238E27FC236}">
                <a16:creationId xmlns:a16="http://schemas.microsoft.com/office/drawing/2014/main" id="{413EE9AD-7A4F-4574-96BB-3B3F86B8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8598" y="2320992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96EA64-6954-4BAA-9349-FA9A68655F88}"/>
              </a:ext>
            </a:extLst>
          </p:cNvPr>
          <p:cNvSpPr txBox="1"/>
          <p:nvPr/>
        </p:nvSpPr>
        <p:spPr>
          <a:xfrm>
            <a:off x="7106854" y="2516582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9BFAF8-635E-403D-8BD4-CD824FF89EB2}"/>
              </a:ext>
            </a:extLst>
          </p:cNvPr>
          <p:cNvSpPr txBox="1"/>
          <p:nvPr/>
        </p:nvSpPr>
        <p:spPr>
          <a:xfrm>
            <a:off x="8765426" y="4104864"/>
            <a:ext cx="108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DCA09D-59F7-4FD5-868D-3F444952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5" y="1853437"/>
            <a:ext cx="4675857" cy="315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479236-AC2B-4C68-A56B-47C5DEC72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387" y="1356917"/>
            <a:ext cx="6096222" cy="2209239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7252FB-4225-4833-BCB4-196E25032FA4}"/>
              </a:ext>
            </a:extLst>
          </p:cNvPr>
          <p:cNvCxnSpPr>
            <a:cxnSpLocks/>
          </p:cNvCxnSpPr>
          <p:nvPr/>
        </p:nvCxnSpPr>
        <p:spPr>
          <a:xfrm>
            <a:off x="3695827" y="2808546"/>
            <a:ext cx="0" cy="375774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EE8B1-4BC8-462B-9941-A2BBF06F8D62}"/>
              </a:ext>
            </a:extLst>
          </p:cNvPr>
          <p:cNvSpPr txBox="1"/>
          <p:nvPr/>
        </p:nvSpPr>
        <p:spPr>
          <a:xfrm>
            <a:off x="4194954" y="2814988"/>
            <a:ext cx="98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MSE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84356D-FC4A-4156-B1E7-1AF5D2BAE5E1}"/>
              </a:ext>
            </a:extLst>
          </p:cNvPr>
          <p:cNvSpPr/>
          <p:nvPr/>
        </p:nvSpPr>
        <p:spPr>
          <a:xfrm>
            <a:off x="2122681" y="3279511"/>
            <a:ext cx="258620" cy="3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C93889-1F6C-4CA2-B533-6C6240D65A40}"/>
              </a:ext>
            </a:extLst>
          </p:cNvPr>
          <p:cNvSpPr/>
          <p:nvPr/>
        </p:nvSpPr>
        <p:spPr>
          <a:xfrm>
            <a:off x="3707468" y="2797265"/>
            <a:ext cx="400975" cy="37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B7960E-30D3-49BE-B1C5-78F5B047F4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036" y="3751675"/>
            <a:ext cx="6108573" cy="22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9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532915" y="629018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MAPE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측정지표의 이해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96268" y="6369068"/>
            <a:ext cx="1799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DACON PROJECT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A3D15-96F4-45F8-A26A-4895167AF36C}"/>
              </a:ext>
            </a:extLst>
          </p:cNvPr>
          <p:cNvSpPr txBox="1"/>
          <p:nvPr/>
        </p:nvSpPr>
        <p:spPr>
          <a:xfrm>
            <a:off x="1171575" y="1090683"/>
            <a:ext cx="319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MAPE(Mean Absolute Percentage Error)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14E339-2BF1-4287-9B5A-A2BD524BC046}"/>
              </a:ext>
            </a:extLst>
          </p:cNvPr>
          <p:cNvCxnSpPr>
            <a:cxnSpLocks/>
          </p:cNvCxnSpPr>
          <p:nvPr/>
        </p:nvCxnSpPr>
        <p:spPr>
          <a:xfrm>
            <a:off x="890941" y="1259960"/>
            <a:ext cx="280634" cy="0"/>
          </a:xfrm>
          <a:prstGeom prst="line">
            <a:avLst/>
          </a:prstGeom>
          <a:ln w="28575"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/>
              <p:nvPr/>
            </p:nvSpPr>
            <p:spPr>
              <a:xfrm>
                <a:off x="590915" y="5095209"/>
                <a:ext cx="4675857" cy="1725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MAPE =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Noto Sans CJK KR Regular" panose="020B0500000000000000" pitchFamily="34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fPr>
                      <m:num>
                        <m: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400" i="1" spc="-15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400" i="1" spc="-150" smtClean="0">
                            <a:ln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i="1" spc="-150" smtClean="0">
                                <a:ln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KR Regular" panose="020B0500000000000000" pitchFamily="34" charset="-127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𝑦</m:t>
                                </m:r>
                                <m: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ko-KR" sz="1400" b="0" i="1" spc="-150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pc="-150" smtClean="0">
                                        <a:ln>
                                          <a:solidFill>
                                            <a:schemeClr val="accent1">
                                              <a:alpha val="0"/>
                                            </a:schemeClr>
                                          </a:solidFill>
                                        </a:ln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Noto Sans CJK KR Regular" panose="020B0500000000000000" pitchFamily="34" charset="-127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altLang="ko-KR" sz="1400" b="0" i="1" spc="-150" smtClean="0">
                                    <a:ln>
                                      <a:solidFill>
                                        <a:schemeClr val="accent1">
                                          <a:alpha val="0"/>
                                        </a:schemeClr>
                                      </a:solidFill>
                                    </a:ln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Noto Sans CJK KR Regular" panose="020B0500000000000000" pitchFamily="34" charset="-127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ko-KR" sz="1400" b="0" i="1" spc="-15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Noto Sans CJK KR Regular" panose="020B0500000000000000" pitchFamily="34" charset="-127"/>
                      </a:rPr>
                      <m:t>∗100</m:t>
                    </m:r>
                  </m:oMath>
                </a14:m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실제값과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예측값의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차이를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실제값으로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나눈 후 절댓값을 씌워 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100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을 곱해서 구한다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</a:t>
                </a: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이상치에 대해서 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MSE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보다 영향을 받지 않는다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 </a:t>
                </a:r>
              </a:p>
              <a:p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• 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하지만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실제값이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0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에 가까울수록 무한대가 되므로 사용하기 어렵고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, 0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이라면 사용할 수 없다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67CC2-5455-431A-9DBF-91DB618AA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15" y="5095209"/>
                <a:ext cx="4675857" cy="17253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래픽 24" descr="행성">
            <a:extLst>
              <a:ext uri="{FF2B5EF4-FFF2-40B4-BE49-F238E27FC236}">
                <a16:creationId xmlns:a16="http://schemas.microsoft.com/office/drawing/2014/main" id="{413EE9AD-7A4F-4574-96BB-3B3F86B8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8598" y="2320992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96EA64-6954-4BAA-9349-FA9A68655F88}"/>
              </a:ext>
            </a:extLst>
          </p:cNvPr>
          <p:cNvSpPr txBox="1"/>
          <p:nvPr/>
        </p:nvSpPr>
        <p:spPr>
          <a:xfrm>
            <a:off x="7106854" y="2516582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9BFAF8-635E-403D-8BD4-CD824FF89EB2}"/>
              </a:ext>
            </a:extLst>
          </p:cNvPr>
          <p:cNvSpPr txBox="1"/>
          <p:nvPr/>
        </p:nvSpPr>
        <p:spPr>
          <a:xfrm>
            <a:off x="8765426" y="4104864"/>
            <a:ext cx="108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 아이콘을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설명해주세요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DCA09D-59F7-4FD5-868D-3F444952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5" y="1853437"/>
            <a:ext cx="4675857" cy="315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479236-AC2B-4C68-A56B-47C5DEC72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387" y="1356917"/>
            <a:ext cx="6096222" cy="2209239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7252FB-4225-4833-BCB4-196E25032FA4}"/>
              </a:ext>
            </a:extLst>
          </p:cNvPr>
          <p:cNvCxnSpPr>
            <a:cxnSpLocks/>
          </p:cNvCxnSpPr>
          <p:nvPr/>
        </p:nvCxnSpPr>
        <p:spPr>
          <a:xfrm>
            <a:off x="3695827" y="2808546"/>
            <a:ext cx="0" cy="375774"/>
          </a:xfrm>
          <a:prstGeom prst="line">
            <a:avLst/>
          </a:prstGeom>
          <a:ln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EE8B1-4BC8-462B-9941-A2BBF06F8D62}"/>
              </a:ext>
            </a:extLst>
          </p:cNvPr>
          <p:cNvSpPr txBox="1"/>
          <p:nvPr/>
        </p:nvSpPr>
        <p:spPr>
          <a:xfrm>
            <a:off x="4194954" y="2814988"/>
            <a:ext cx="98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MAPE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3D1C38-41F0-4666-B1ED-75A6B8A6E88D}"/>
              </a:ext>
            </a:extLst>
          </p:cNvPr>
          <p:cNvCxnSpPr>
            <a:cxnSpLocks/>
          </p:cNvCxnSpPr>
          <p:nvPr/>
        </p:nvCxnSpPr>
        <p:spPr>
          <a:xfrm>
            <a:off x="3077262" y="2808546"/>
            <a:ext cx="0" cy="375774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DF6F00F-F537-4049-BFE2-AAE6360A0005}"/>
              </a:ext>
            </a:extLst>
          </p:cNvPr>
          <p:cNvCxnSpPr>
            <a:cxnSpLocks/>
          </p:cNvCxnSpPr>
          <p:nvPr/>
        </p:nvCxnSpPr>
        <p:spPr>
          <a:xfrm>
            <a:off x="2386980" y="3241113"/>
            <a:ext cx="0" cy="325043"/>
          </a:xfrm>
          <a:prstGeom prst="line">
            <a:avLst/>
          </a:prstGeom>
          <a:ln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D562FF3-540F-488B-A629-7F9630DEA967}"/>
              </a:ext>
            </a:extLst>
          </p:cNvPr>
          <p:cNvCxnSpPr>
            <a:cxnSpLocks/>
          </p:cNvCxnSpPr>
          <p:nvPr/>
        </p:nvCxnSpPr>
        <p:spPr>
          <a:xfrm>
            <a:off x="1135282" y="4329953"/>
            <a:ext cx="0" cy="234932"/>
          </a:xfrm>
          <a:prstGeom prst="line">
            <a:avLst/>
          </a:prstGeom>
          <a:ln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72A20DF-F4AB-43ED-AD8F-C215F7C2A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036" y="3832390"/>
            <a:ext cx="6096222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29467</TotalTime>
  <Words>2238</Words>
  <Application>Microsoft Office PowerPoint</Application>
  <PresentationFormat>와이드스크린</PresentationFormat>
  <Paragraphs>341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Sans CJK KR Black</vt:lpstr>
      <vt:lpstr>Noto Sans CJK KR Light</vt:lpstr>
      <vt:lpstr>Noto Sans CJK KR Regular</vt:lpstr>
      <vt:lpstr>tvN 즐거운이야기 Medium</vt:lpstr>
      <vt:lpstr>맑은 고딕</vt:lpstr>
      <vt:lpstr>에스코어 드림 9 Black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???</dc:creator>
  <cp:lastModifiedBy>???</cp:lastModifiedBy>
  <cp:revision>108</cp:revision>
  <dcterms:created xsi:type="dcterms:W3CDTF">2020-06-13T08:10:33Z</dcterms:created>
  <dcterms:modified xsi:type="dcterms:W3CDTF">2020-07-08T14:40:40Z</dcterms:modified>
</cp:coreProperties>
</file>