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9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8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7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72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8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7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3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8000">
              <a:schemeClr val="accent4">
                <a:lumMod val="20000"/>
                <a:lumOff val="80000"/>
              </a:schemeClr>
            </a:gs>
            <a:gs pos="83000">
              <a:schemeClr val="accent1">
                <a:alpha val="83000"/>
                <a:lumMod val="89000"/>
                <a:lumOff val="11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0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i="0" kern="1200" spc="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600" i="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خلفيه سداسي بأضواء نيونه زرقاء">
            <a:extLst>
              <a:ext uri="{FF2B5EF4-FFF2-40B4-BE49-F238E27FC236}">
                <a16:creationId xmlns:a16="http://schemas.microsoft.com/office/drawing/2014/main" id="{74DC3DE1-E9C9-23C0-6B60-C151E8BE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510" r="14816"/>
          <a:stretch/>
        </p:blipFill>
        <p:spPr>
          <a:xfrm>
            <a:off x="860609" y="61338"/>
            <a:ext cx="10470777" cy="6735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B8005885-0BAA-4E95-AA6A-784BAEED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008" y="1967165"/>
            <a:ext cx="8641977" cy="765777"/>
          </a:xfr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20000"/>
                  <a:lumOff val="80000"/>
                </a:schemeClr>
              </a:gs>
              <a:gs pos="81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b">
            <a:normAutofit/>
          </a:bodyPr>
          <a:lstStyle/>
          <a:p>
            <a:pPr algn="ctr"/>
            <a: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Лабораторная работа № 1. Установка и конфигурация</a:t>
            </a:r>
            <a:b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</a:br>
            <a: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TSerif-Bold"/>
              </a:rPr>
              <a:t>операционной системы на виртуальную машину</a:t>
            </a:r>
            <a:endParaRPr lang="ru-RU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0086DAE-A7B8-4BDB-B880-40113E1B1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007" y="388923"/>
            <a:ext cx="8641977" cy="885859"/>
          </a:xfrm>
          <a:gradFill>
            <a:gsLst>
              <a:gs pos="25000">
                <a:schemeClr val="accent1">
                  <a:lumMod val="5000"/>
                  <a:lumOff val="95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t">
            <a:norm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Российский университит дружбы народов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D2C8A5D9-856C-4222-907F-C5EAD75A6ADF}"/>
              </a:ext>
            </a:extLst>
          </p:cNvPr>
          <p:cNvSpPr txBox="1"/>
          <p:nvPr/>
        </p:nvSpPr>
        <p:spPr>
          <a:xfrm>
            <a:off x="1775006" y="1355983"/>
            <a:ext cx="8641977" cy="369332"/>
          </a:xfrm>
          <a:prstGeom prst="rect">
            <a:avLst/>
          </a:prstGeom>
          <a:gradFill>
            <a:gsLst>
              <a:gs pos="9000">
                <a:schemeClr val="accent4">
                  <a:lumMod val="40000"/>
                  <a:lumOff val="60000"/>
                </a:schemeClr>
              </a:gs>
              <a:gs pos="73000">
                <a:schemeClr val="accent1">
                  <a:lumMod val="45000"/>
                  <a:lumOff val="5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Факультет физико-математических и естественных наук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EFDF2A7-1A30-453C-AEE6-1438DC462AB1}"/>
              </a:ext>
            </a:extLst>
          </p:cNvPr>
          <p:cNvSpPr txBox="1"/>
          <p:nvPr/>
        </p:nvSpPr>
        <p:spPr>
          <a:xfrm>
            <a:off x="1775006" y="3715439"/>
            <a:ext cx="4320990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8000">
                <a:schemeClr val="accent4">
                  <a:lumMod val="20000"/>
                  <a:lumOff val="80000"/>
                </a:schemeClr>
              </a:gs>
              <a:gs pos="81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dirty="0"/>
              <a:t>Имя </a:t>
            </a:r>
            <a:r>
              <a:rPr lang="en-US" dirty="0"/>
              <a:t>:</a:t>
            </a:r>
            <a:r>
              <a:rPr lang="ru-RU" dirty="0"/>
              <a:t> исса гадир </a:t>
            </a:r>
          </a:p>
          <a:p>
            <a:pPr algn="l"/>
            <a:r>
              <a:rPr lang="ru-RU" dirty="0"/>
              <a:t>Студенческий билет </a:t>
            </a:r>
            <a:r>
              <a:rPr lang="en-US" dirty="0"/>
              <a:t>:</a:t>
            </a:r>
            <a:r>
              <a:rPr lang="ru-RU" dirty="0"/>
              <a:t> 1032218267</a:t>
            </a:r>
            <a:endParaRPr lang="en-US" dirty="0"/>
          </a:p>
          <a:p>
            <a:pPr algn="l"/>
            <a:r>
              <a:rPr lang="ru-RU" dirty="0"/>
              <a:t>Грнппа </a:t>
            </a:r>
            <a:r>
              <a:rPr lang="en-US" dirty="0"/>
              <a:t>:</a:t>
            </a:r>
            <a:r>
              <a:rPr lang="ru-RU" dirty="0"/>
              <a:t>  нфибд-01-21</a:t>
            </a:r>
          </a:p>
        </p:txBody>
      </p:sp>
    </p:spTree>
    <p:extLst>
      <p:ext uri="{BB962C8B-B14F-4D97-AF65-F5344CB8AC3E}">
        <p14:creationId xmlns:p14="http://schemas.microsoft.com/office/powerpoint/2010/main" val="399085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B60999-B106-4EB5-9B72-0372377B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2657488" cy="487044"/>
          </a:xfrm>
        </p:spPr>
        <p:txBody>
          <a:bodyPr/>
          <a:lstStyle/>
          <a:p>
            <a:r>
              <a:rPr lang="ru-RU" sz="2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Цель работы</a:t>
            </a:r>
            <a:endParaRPr lang="ru-RU" sz="24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0B81DB04-2975-4E17-A368-E08A405F5E4F}"/>
              </a:ext>
            </a:extLst>
          </p:cNvPr>
          <p:cNvSpPr txBox="1"/>
          <p:nvPr/>
        </p:nvSpPr>
        <p:spPr>
          <a:xfrm>
            <a:off x="904352" y="1597688"/>
            <a:ext cx="1059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Целью данной работы является приобретение практических навыков установки опера-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ционной системы на виртуальную машину, настройки минимально необходимых для</a:t>
            </a:r>
          </a:p>
          <a:p>
            <a:pPr algn="l"/>
            <a:r>
              <a:rPr lang="ru-RU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дальнейшей работы сервисов.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7B5289BE-A63B-4CF5-9FF7-11BB6463E857}"/>
              </a:ext>
            </a:extLst>
          </p:cNvPr>
          <p:cNvSpPr txBox="1"/>
          <p:nvPr/>
        </p:nvSpPr>
        <p:spPr>
          <a:xfrm>
            <a:off x="758952" y="2743200"/>
            <a:ext cx="105909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i="0" u="none" strike="noStrike" baseline="0" dirty="0">
                <a:latin typeface="PTSerif-Bold"/>
              </a:rPr>
              <a:t>Домашнее задани </a:t>
            </a:r>
            <a:r>
              <a:rPr lang="en-US" sz="2400" b="1" i="0" u="none" strike="noStrike" baseline="0" dirty="0">
                <a:latin typeface="PTSerif-Bold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latin typeface="PTSerif-Regular"/>
              </a:rPr>
              <a:t>1 : </a:t>
            </a:r>
            <a:r>
              <a:rPr lang="ru-RU" sz="1800" b="0" i="0" u="none" strike="noStrike" baseline="0" dirty="0">
                <a:latin typeface="PTSerif-Regular"/>
              </a:rPr>
              <a:t>Версия ядра </a:t>
            </a:r>
            <a:r>
              <a:rPr lang="en-US" sz="1800" b="0" i="0" u="none" strike="noStrike" baseline="0" dirty="0">
                <a:latin typeface="PTSerif-Regular"/>
              </a:rPr>
              <a:t>Linux (Linux version).</a:t>
            </a:r>
          </a:p>
          <a:p>
            <a:pPr algn="l"/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صورة 10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EA0F2E6-6A5E-4D81-A11D-85566C31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3698212"/>
            <a:ext cx="6248400" cy="1562100"/>
          </a:xfrm>
          <a:prstGeom prst="rect">
            <a:avLst/>
          </a:prstGeom>
        </p:spPr>
      </p:pic>
      <p:pic>
        <p:nvPicPr>
          <p:cNvPr id="13" name="صورة 1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5A0DE2E1-B60C-4AC9-BA07-A3384E2A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52" y="2736503"/>
            <a:ext cx="4883706" cy="32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ECD5522-2799-43D5-93C4-2F9DA2B9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368179"/>
            <a:ext cx="11250706" cy="107881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PTSerif-Regular"/>
              </a:rPr>
              <a:t>2 : </a:t>
            </a:r>
            <a:r>
              <a:rPr lang="ru-RU" sz="1800" b="0" i="0" u="none" strike="noStrike" baseline="0" dirty="0">
                <a:latin typeface="PTSerif-Regular"/>
              </a:rPr>
              <a:t>Частота процессора (</a:t>
            </a:r>
            <a:r>
              <a:rPr lang="en-US" sz="1800" b="0" i="0" u="none" strike="noStrike" baseline="0" dirty="0">
                <a:latin typeface="PTSerif-Regular"/>
              </a:rPr>
              <a:t>Detected Mhz processor).</a:t>
            </a:r>
            <a:endParaRPr lang="ru-RU" dirty="0"/>
          </a:p>
        </p:txBody>
      </p:sp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5C3E108-FE8A-4153-AC0D-D533DEC45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5930"/>
            <a:ext cx="6134100" cy="11430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6A1350C6-F72D-434F-8649-FC6667C5535E}"/>
              </a:ext>
            </a:extLst>
          </p:cNvPr>
          <p:cNvSpPr txBox="1"/>
          <p:nvPr/>
        </p:nvSpPr>
        <p:spPr>
          <a:xfrm>
            <a:off x="179294" y="2258137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800" b="1" i="0" u="none" strike="noStrike" baseline="0" dirty="0">
                <a:latin typeface="PTSerif-Regular"/>
              </a:rPr>
              <a:t>3</a:t>
            </a:r>
            <a:r>
              <a:rPr lang="en-US" sz="1800" b="1" i="0" u="none" strike="noStrike" baseline="0" dirty="0">
                <a:latin typeface="PTSerif-Regular"/>
              </a:rPr>
              <a:t> :</a:t>
            </a:r>
            <a:r>
              <a:rPr lang="ru-RU" sz="1800" b="1" i="0" u="none" strike="noStrike" baseline="0" dirty="0">
                <a:latin typeface="PTSerif-Regular"/>
              </a:rPr>
              <a:t> </a:t>
            </a:r>
            <a:r>
              <a:rPr lang="ru-RU" sz="1800" b="0" i="0" u="none" strike="noStrike" baseline="0" dirty="0">
                <a:latin typeface="PTSerif-Regular"/>
              </a:rPr>
              <a:t>Модель процессора (</a:t>
            </a:r>
            <a:r>
              <a:rPr lang="en-US" sz="1800" b="0" i="0" u="none" strike="noStrike" baseline="0" dirty="0">
                <a:latin typeface="PTSerif-Regular"/>
              </a:rPr>
              <a:t>CPU0).</a:t>
            </a:r>
            <a:endParaRPr lang="ru-RU" dirty="0"/>
          </a:p>
        </p:txBody>
      </p:sp>
      <p:pic>
        <p:nvPicPr>
          <p:cNvPr id="10" name="صورة 9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9538A30-A18D-459C-B772-BE8A9B38D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58680"/>
            <a:ext cx="6210300" cy="1114425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7AA900C-D046-4092-8B19-2A2810F60ED1}"/>
              </a:ext>
            </a:extLst>
          </p:cNvPr>
          <p:cNvSpPr txBox="1"/>
          <p:nvPr/>
        </p:nvSpPr>
        <p:spPr>
          <a:xfrm>
            <a:off x="205067" y="4045866"/>
            <a:ext cx="686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800" b="1" i="0" u="none" strike="noStrike" baseline="0" dirty="0">
                <a:latin typeface="PTSerif-Regular"/>
              </a:rPr>
              <a:t>4. </a:t>
            </a:r>
            <a:r>
              <a:rPr lang="ru-RU" sz="1800" b="0" i="0" u="none" strike="noStrike" baseline="0" dirty="0">
                <a:latin typeface="PTSerif-Regular"/>
              </a:rPr>
              <a:t>Объем доступной оперативной памяти (Memory available).</a:t>
            </a:r>
            <a:endParaRPr lang="ru-RU" dirty="0"/>
          </a:p>
        </p:txBody>
      </p:sp>
      <p:pic>
        <p:nvPicPr>
          <p:cNvPr id="13" name="صورة 1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7485ADA6-5820-4AC6-862A-B7D25F5C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4572855"/>
            <a:ext cx="6181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36B7D8-124F-4FE5-A257-F7CC7596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8" y="596729"/>
            <a:ext cx="6320118" cy="505072"/>
          </a:xfrm>
        </p:spPr>
        <p:txBody>
          <a:bodyPr/>
          <a:lstStyle/>
          <a:p>
            <a:pPr marL="0" indent="0">
              <a:buNone/>
            </a:pPr>
            <a:r>
              <a:rPr lang="ru-RU" sz="1800" b="1" i="0" u="none" strike="noStrike" baseline="0" dirty="0">
                <a:latin typeface="PTSerif-Regular"/>
              </a:rPr>
              <a:t>5</a:t>
            </a:r>
            <a:r>
              <a:rPr lang="en-US" sz="1800" b="1" i="0" u="none" strike="noStrike" baseline="0" dirty="0">
                <a:latin typeface="PTSerif-Regular"/>
              </a:rPr>
              <a:t> :</a:t>
            </a:r>
            <a:r>
              <a:rPr lang="ru-RU" sz="1800" b="1" i="0" u="none" strike="noStrike" baseline="0" dirty="0">
                <a:latin typeface="PTSerif-Regular"/>
              </a:rPr>
              <a:t> </a:t>
            </a:r>
            <a:r>
              <a:rPr lang="ru-RU" sz="1800" b="0" i="0" u="none" strike="noStrike" baseline="0" dirty="0">
                <a:latin typeface="PTSerif-Regular"/>
              </a:rPr>
              <a:t>Тип обнаруженного гипервизора (Hypervisor detected).</a:t>
            </a:r>
            <a:endParaRPr lang="ru-RU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21CE344-2805-4AFA-BA48-139D622AA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1" y="1555903"/>
            <a:ext cx="6191250" cy="638175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0514A11-9719-4DAF-9C8E-867DAB48E2FB}"/>
              </a:ext>
            </a:extLst>
          </p:cNvPr>
          <p:cNvSpPr txBox="1"/>
          <p:nvPr/>
        </p:nvSpPr>
        <p:spPr>
          <a:xfrm>
            <a:off x="546848" y="3244334"/>
            <a:ext cx="60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800" b="1" i="0" u="none" strike="noStrike" baseline="0" dirty="0">
                <a:latin typeface="PTSerif-Regular"/>
              </a:rPr>
              <a:t>6</a:t>
            </a:r>
            <a:r>
              <a:rPr lang="en-US" sz="1800" b="1" i="0" u="none" strike="noStrike" baseline="0" dirty="0">
                <a:latin typeface="PTSerif-Regular"/>
              </a:rPr>
              <a:t> :</a:t>
            </a:r>
            <a:r>
              <a:rPr lang="ru-RU" sz="1800" b="1" i="0" u="none" strike="noStrike" baseline="0" dirty="0">
                <a:latin typeface="PTSerif-Regular"/>
              </a:rPr>
              <a:t> </a:t>
            </a:r>
            <a:r>
              <a:rPr lang="ru-RU" sz="1800" b="0" i="0" u="none" strike="noStrike" baseline="0" dirty="0">
                <a:latin typeface="PTSerif-Regular"/>
              </a:rPr>
              <a:t>Тип файловой системы корневого раздела.</a:t>
            </a:r>
            <a:endParaRPr lang="ru-RU" dirty="0"/>
          </a:p>
        </p:txBody>
      </p:sp>
      <p:pic>
        <p:nvPicPr>
          <p:cNvPr id="8" name="صورة 7" descr="صورة تحتوي على نص, لوحة الأهداف, لويحة&#10;&#10;تم إنشاء الوصف تلقائياً">
            <a:extLst>
              <a:ext uri="{FF2B5EF4-FFF2-40B4-BE49-F238E27FC236}">
                <a16:creationId xmlns:a16="http://schemas.microsoft.com/office/drawing/2014/main" id="{36B78586-2B69-45AD-BE20-0BD49D23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1" y="4040214"/>
            <a:ext cx="7127150" cy="22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4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08E4BFF-2543-45CB-918D-C5F406D8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355541"/>
            <a:ext cx="10945906" cy="720224"/>
          </a:xfrm>
        </p:spPr>
        <p:txBody>
          <a:bodyPr/>
          <a:lstStyle/>
          <a:p>
            <a:pPr marL="0" indent="0">
              <a:buNone/>
            </a:pPr>
            <a:r>
              <a:rPr lang="ru-RU" sz="1800" b="1" i="0" u="none" strike="noStrike" baseline="0" dirty="0">
                <a:latin typeface="PTSerif-Regular"/>
              </a:rPr>
              <a:t>7</a:t>
            </a:r>
            <a:r>
              <a:rPr lang="en-US" sz="1800" b="1" i="0" u="none" strike="noStrike" baseline="0" dirty="0">
                <a:latin typeface="PTSerif-Regular"/>
              </a:rPr>
              <a:t> :</a:t>
            </a:r>
            <a:r>
              <a:rPr lang="ru-RU" sz="1800" b="1" i="0" u="none" strike="noStrike" baseline="0" dirty="0">
                <a:latin typeface="PTSerif-Regular"/>
              </a:rPr>
              <a:t> </a:t>
            </a:r>
            <a:r>
              <a:rPr lang="ru-RU" sz="1800" b="0" i="0" u="none" strike="noStrike" baseline="0" dirty="0">
                <a:latin typeface="PTSerif-Regular"/>
              </a:rPr>
              <a:t>Последовательность монтирования файловых систем.</a:t>
            </a:r>
            <a:endParaRPr lang="ru-RU" dirty="0"/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14AF3F4-23E8-48CE-87FC-33ADC871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999564"/>
            <a:ext cx="7210425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4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7410DB-B330-4AB6-A7E6-57365994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523001"/>
          </a:xfrm>
        </p:spPr>
        <p:txBody>
          <a:bodyPr/>
          <a:lstStyle/>
          <a:p>
            <a:r>
              <a:rPr lang="ru-RU" sz="2400" b="1" i="0" u="none" strike="noStrike" baseline="0" dirty="0">
                <a:latin typeface="PTSerif-Bold"/>
              </a:rPr>
              <a:t>Контрольные вопросы</a:t>
            </a:r>
            <a:endParaRPr lang="ru-RU" sz="24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9ECEEEE-5B6B-4B9F-B467-14937746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380565"/>
            <a:ext cx="10913095" cy="4410635"/>
          </a:xfrm>
        </p:spPr>
        <p:txBody>
          <a:bodyPr/>
          <a:lstStyle/>
          <a:p>
            <a:pPr algn="l"/>
            <a:r>
              <a:rPr lang="ru-RU" sz="1600" b="0" i="0" u="none" strike="noStrike" baseline="0" dirty="0">
                <a:solidFill>
                  <a:srgbClr val="C00000"/>
                </a:solidFill>
                <a:latin typeface="PTSerif-Regular"/>
              </a:rPr>
              <a:t>1. Какую информацию содержит учётная запись пользователя?</a:t>
            </a:r>
            <a:endParaRPr lang="en-US" sz="16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C00000"/>
                </a:solidFill>
                <a:latin typeface="PTSerif-Regular"/>
              </a:rPr>
              <a:t>- 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Утётные записн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,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системное имя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,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илентификатор пользователя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,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идентификатор группы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,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полное имя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,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 домашнтй каталог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,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начальная оболчочка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.</a:t>
            </a:r>
            <a:endParaRPr lang="ru-RU" sz="16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algn="l"/>
            <a:r>
              <a:rPr lang="ru-RU" sz="1600" b="0" i="0" u="none" strike="noStrike" baseline="0" dirty="0">
                <a:solidFill>
                  <a:srgbClr val="C00000"/>
                </a:solidFill>
                <a:latin typeface="PTSerif-Regular"/>
              </a:rPr>
              <a:t>2. Укажите команды терминала и приведите примеры:</a:t>
            </a:r>
          </a:p>
          <a:p>
            <a:r>
              <a:rPr lang="ru-RU" sz="1600" dirty="0">
                <a:solidFill>
                  <a:srgbClr val="C00000"/>
                </a:solidFill>
                <a:latin typeface="PTSerif-Regular"/>
              </a:rPr>
              <a:t> </a:t>
            </a:r>
            <a:r>
              <a:rPr lang="ru-RU" sz="1600" b="1" i="0" u="none" strike="noStrike" baseline="0" dirty="0">
                <a:solidFill>
                  <a:srgbClr val="C00000"/>
                </a:solidFill>
                <a:latin typeface="PTSerif-Bold"/>
              </a:rPr>
              <a:t>– </a:t>
            </a:r>
            <a:r>
              <a:rPr lang="ru-RU" sz="1600" b="0" i="0" u="none" strike="noStrike" baseline="0" dirty="0">
                <a:solidFill>
                  <a:srgbClr val="C00000"/>
                </a:solidFill>
                <a:latin typeface="PTSerif-Regular"/>
              </a:rPr>
              <a:t>для получения справки по команде;</a:t>
            </a:r>
            <a:endParaRPr lang="en-US" sz="16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*    -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-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help</a:t>
            </a:r>
            <a:endParaRPr lang="ru-RU" sz="16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r>
              <a:rPr lang="ru-RU" sz="1600" b="1" i="0" u="none" strike="noStrike" baseline="0" dirty="0">
                <a:solidFill>
                  <a:srgbClr val="C00000"/>
                </a:solidFill>
                <a:latin typeface="PTSerif-Bold"/>
              </a:rPr>
              <a:t>– </a:t>
            </a:r>
            <a:r>
              <a:rPr lang="ru-RU" sz="1600" b="0" i="0" u="none" strike="noStrike" baseline="0" dirty="0">
                <a:solidFill>
                  <a:srgbClr val="C00000"/>
                </a:solidFill>
                <a:latin typeface="PTSerif-Regular"/>
              </a:rPr>
              <a:t>для перемещения по файловой системе;</a:t>
            </a:r>
            <a:endParaRPr lang="en-US" sz="16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*</a:t>
            </a:r>
            <a:r>
              <a:rPr lang="en-US" sz="1600" dirty="0">
                <a:solidFill>
                  <a:srgbClr val="C00000"/>
                </a:solidFill>
                <a:latin typeface="PTSerif-Regular"/>
              </a:rPr>
              <a:t>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mv</a:t>
            </a:r>
            <a:endParaRPr lang="ru-RU" sz="16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  <a:p>
            <a:r>
              <a:rPr lang="ru-RU" sz="1600" b="1" i="0" u="none" strike="noStrike" baseline="0" dirty="0">
                <a:solidFill>
                  <a:srgbClr val="C00000"/>
                </a:solidFill>
                <a:latin typeface="PTSerif-Bold"/>
              </a:rPr>
              <a:t>– </a:t>
            </a:r>
            <a:r>
              <a:rPr lang="ru-RU" sz="1600" b="0" i="0" u="none" strike="noStrike" baseline="0" dirty="0">
                <a:solidFill>
                  <a:srgbClr val="C00000"/>
                </a:solidFill>
                <a:latin typeface="PTSerif-Regular"/>
              </a:rPr>
              <a:t>для просмотра содержимого каталога;</a:t>
            </a:r>
            <a:endParaRPr lang="en-US" sz="16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*</a:t>
            </a:r>
            <a:r>
              <a:rPr lang="en-US" sz="1600" dirty="0">
                <a:solidFill>
                  <a:srgbClr val="C00000"/>
                </a:solidFill>
                <a:latin typeface="PTSerif-Regular"/>
              </a:rPr>
              <a:t>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ls</a:t>
            </a:r>
            <a:endParaRPr lang="ru-RU" sz="16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  <a:p>
            <a:r>
              <a:rPr lang="ru-RU" sz="1600" b="1" i="0" u="none" strike="noStrike" baseline="0" dirty="0">
                <a:solidFill>
                  <a:srgbClr val="C00000"/>
                </a:solidFill>
                <a:latin typeface="PTSerif-Bold"/>
              </a:rPr>
              <a:t>– </a:t>
            </a:r>
            <a:r>
              <a:rPr lang="ru-RU" sz="1600" b="0" i="0" u="none" strike="noStrike" baseline="0" dirty="0">
                <a:solidFill>
                  <a:srgbClr val="C00000"/>
                </a:solidFill>
                <a:latin typeface="PTSerif-Regular"/>
              </a:rPr>
              <a:t>для определения объёма каталога;</a:t>
            </a:r>
            <a:endParaRPr lang="en-US" sz="16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*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PTSerif-Regular"/>
              </a:rPr>
              <a:t>    </a:t>
            </a:r>
            <a:r>
              <a:rPr lang="en-US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du</a:t>
            </a:r>
            <a:endParaRPr lang="ru-RU" sz="16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173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0AA1D1D-EECB-4A0D-982C-8BA75DF8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0" y="89646"/>
            <a:ext cx="10838329" cy="6606989"/>
          </a:xfrm>
        </p:spPr>
        <p:txBody>
          <a:bodyPr/>
          <a:lstStyle/>
          <a:p>
            <a:r>
              <a:rPr lang="ru-RU" sz="1800" b="1" i="0" u="none" strike="noStrike" baseline="0" dirty="0">
                <a:solidFill>
                  <a:srgbClr val="C00000"/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rgbClr val="C00000"/>
                </a:solidFill>
                <a:latin typeface="PTSerif-Regular"/>
              </a:rPr>
              <a:t>для создания / удаления каталогов / файлов;</a:t>
            </a:r>
            <a:endParaRPr lang="en-US" sz="18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Созданая каталогов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mkdir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Удаленния каталогов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rm -r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  <a:p>
            <a:r>
              <a:rPr lang="ru-RU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Создания файлов      </a:t>
            </a:r>
            <a:r>
              <a:rPr lang="en-US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    touch</a:t>
            </a:r>
            <a:endParaRPr lang="ru-RU" sz="16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  <a:p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Удаления файлов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     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rm</a:t>
            </a:r>
            <a:endParaRPr lang="ru-RU" sz="16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  <a:p>
            <a:r>
              <a:rPr lang="ru-RU" sz="1800" b="1" i="0" u="none" strike="noStrike" baseline="0" dirty="0">
                <a:solidFill>
                  <a:srgbClr val="C00000"/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rgbClr val="C00000"/>
                </a:solidFill>
                <a:latin typeface="PTSerif-Regular"/>
              </a:rPr>
              <a:t>для задания определённых прав на файл / каталог;</a:t>
            </a:r>
            <a:endParaRPr lang="en-US" sz="18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Ch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mod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Случай </a:t>
            </a:r>
            <a:r>
              <a:rPr lang="ar-EG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  :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с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hmod 755 /somefile</a:t>
            </a:r>
            <a:endParaRPr lang="ru-RU" sz="16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PTSerif-Regular"/>
            </a:endParaRPr>
          </a:p>
          <a:p>
            <a:r>
              <a:rPr lang="ru-RU" sz="1800" b="1" i="0" u="none" strike="noStrike" baseline="0" dirty="0">
                <a:solidFill>
                  <a:srgbClr val="C00000"/>
                </a:solidFill>
                <a:latin typeface="PTSerif-Bold"/>
              </a:rPr>
              <a:t>– </a:t>
            </a:r>
            <a:r>
              <a:rPr lang="ru-RU" sz="1800" b="0" i="0" u="none" strike="noStrike" baseline="0" dirty="0">
                <a:solidFill>
                  <a:srgbClr val="C00000"/>
                </a:solidFill>
                <a:latin typeface="PTSerif-Regular"/>
              </a:rPr>
              <a:t>для просмотра истории команд.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.history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PTSerif-Regular"/>
              </a:rPr>
              <a:t>3. Что такое файловая система? Приведите примеры с краткой характеристикой.</a:t>
            </a:r>
            <a:endParaRPr lang="en-US" sz="18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PTSerif-Regular"/>
              </a:rPr>
              <a:t>4. Как посмотреть, какие файловые системы подмонтированы в ОС?</a:t>
            </a:r>
            <a:endParaRPr lang="en-US" sz="1800" dirty="0">
              <a:solidFill>
                <a:srgbClr val="C00000"/>
              </a:solidFill>
              <a:latin typeface="PTSerif-Regular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Findmnt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Df –T</a:t>
            </a:r>
          </a:p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PTSerif-Regular"/>
              </a:rPr>
              <a:t>5. Как удалить зависший процесс?</a:t>
            </a:r>
            <a:endParaRPr lang="en-US" sz="1800" b="0" i="0" u="none" strike="noStrike" baseline="0" dirty="0">
              <a:solidFill>
                <a:srgbClr val="C00000"/>
              </a:solidFill>
              <a:latin typeface="PTSerif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TSerif-Regular"/>
              </a:rPr>
              <a:t>kill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3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0E25EE-AFED-48C2-9277-8F80D98B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756083"/>
          </a:xfrm>
        </p:spPr>
        <p:txBody>
          <a:bodyPr/>
          <a:lstStyle/>
          <a:p>
            <a:r>
              <a:rPr lang="ru-RU" sz="3200" dirty="0"/>
              <a:t>вывод</a:t>
            </a:r>
            <a:r>
              <a:rPr lang="en-US" sz="2000" dirty="0"/>
              <a:t>  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D8778E6-7B4D-44B0-9B53-45DCB5614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649506"/>
            <a:ext cx="10671048" cy="38643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 научился устанавливать систему </a:t>
            </a:r>
            <a:r>
              <a:rPr lang="en-US" dirty="0"/>
              <a:t>LINUX</a:t>
            </a:r>
            <a:r>
              <a:rPr lang="ru-RU"/>
              <a:t> </a:t>
            </a:r>
            <a:r>
              <a:rPr lang="ru-RU" dirty="0"/>
              <a:t>и базовым навыкам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624675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298</Words>
  <Application>Microsoft Office PowerPoint</Application>
  <PresentationFormat>شاشة عريضة</PresentationFormat>
  <Paragraphs>48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PTSerif-Bold</vt:lpstr>
      <vt:lpstr>PTSerif-Regular</vt:lpstr>
      <vt:lpstr>Sakkal Majalla</vt:lpstr>
      <vt:lpstr>Segoe UI</vt:lpstr>
      <vt:lpstr>HeadlinesVTI</vt:lpstr>
      <vt:lpstr>Лабораторная работа № 1. Установка и конфигурация операционной системы на виртуальную машину</vt:lpstr>
      <vt:lpstr>Цель работы</vt:lpstr>
      <vt:lpstr>عرض تقديمي في PowerPoint</vt:lpstr>
      <vt:lpstr>عرض تقديمي في PowerPoint</vt:lpstr>
      <vt:lpstr>عرض تقديمي في PowerPoint</vt:lpstr>
      <vt:lpstr>Контрольные вопросы</vt:lpstr>
      <vt:lpstr>عرض تقديمي في PowerPoint</vt:lpstr>
      <vt:lpstr>вывод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1. Установка и конфигурация операционной системы на виртуальную машину</dc:title>
  <dc:creator>ghadeer issa</dc:creator>
  <cp:lastModifiedBy>ghadeer issa</cp:lastModifiedBy>
  <cp:revision>12</cp:revision>
  <dcterms:created xsi:type="dcterms:W3CDTF">2022-06-18T00:10:13Z</dcterms:created>
  <dcterms:modified xsi:type="dcterms:W3CDTF">2022-06-18T05:06:23Z</dcterms:modified>
</cp:coreProperties>
</file>