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762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ru-RU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EBC55-5864-427B-84CF-6441AA82BD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6745" y="1205037"/>
            <a:ext cx="7744993" cy="2541336"/>
          </a:xfrm>
        </p:spPr>
        <p:txBody>
          <a:bodyPr anchor="b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B52BDB-18E0-4991-A6F2-7AD5420153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6745" y="3949332"/>
            <a:ext cx="7744993" cy="2006735"/>
          </a:xfrm>
        </p:spPr>
        <p:txBody>
          <a:bodyPr>
            <a:normAutofit/>
          </a:bodyPr>
          <a:lstStyle>
            <a:lvl1pPr marL="0" indent="0" algn="l">
              <a:buNone/>
              <a:defRPr sz="20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F0ABC6-907E-47DE-8E40-61F2DD1B4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6/18/2022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8AB158-6097-43A1-90B6-406F93670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E077-FF20-4DD9-92B5-EE1C4D615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436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071ABCB-C306-49F0-8D5D-0B890583C1CE}"/>
              </a:ext>
            </a:extLst>
          </p:cNvPr>
          <p:cNvGrpSpPr/>
          <p:nvPr/>
        </p:nvGrpSpPr>
        <p:grpSpPr>
          <a:xfrm rot="10800000">
            <a:off x="0" y="1827078"/>
            <a:ext cx="2926300" cy="5030922"/>
            <a:chOff x="9265700" y="2026"/>
            <a:chExt cx="2926300" cy="503092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24A67F94-2250-4B3A-8424-1BC0A0BCB3FF}"/>
                </a:ext>
              </a:extLst>
            </p:cNvPr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FB942D8-95BE-4CFD-BFCC-26209EC192CE}"/>
                </a:ext>
              </a:extLst>
            </p:cNvPr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9DF6499A-D398-4CBC-AA22-4277539430FC}"/>
                </a:ext>
              </a:extLst>
            </p:cNvPr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91493C-6480-4A3F-8836-1727CBA3C849}"/>
                </a:ext>
              </a:extLst>
            </p:cNvPr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546BFEE-D3D9-4B18-BA88-49F7C7D26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8186" y="959587"/>
            <a:ext cx="9076329" cy="106427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EA5BD3-1A63-4F94-ADFA-5CA2A414DE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148186" y="2248257"/>
            <a:ext cx="9076329" cy="365015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21888E-6FA1-446E-A77C-7D26923F6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6/18/2022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33313F-58CA-4397-A3B4-71B068D1E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CC6AB3-89E2-4B6A-A5F3-3FB781C1A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223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7BC2869-B8E0-44C7-801E-BA0C2C1B5E82}"/>
              </a:ext>
            </a:extLst>
          </p:cNvPr>
          <p:cNvGrpSpPr/>
          <p:nvPr/>
        </p:nvGrpSpPr>
        <p:grpSpPr>
          <a:xfrm rot="10800000">
            <a:off x="0" y="1827078"/>
            <a:ext cx="2926300" cy="5030922"/>
            <a:chOff x="9265700" y="2026"/>
            <a:chExt cx="2926300" cy="503092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BA7CEB8F-94FA-4A87-AA80-066173AA5C57}"/>
                </a:ext>
              </a:extLst>
            </p:cNvPr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74F9817E-A26F-4D7B-82A1-FA647EE4C86F}"/>
                </a:ext>
              </a:extLst>
            </p:cNvPr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E734839-B51C-4112-A4D8-DDFCB7F84A6F}"/>
                </a:ext>
              </a:extLst>
            </p:cNvPr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1DFF651-C17F-4B2C-A962-32FA4958BCFA}"/>
                </a:ext>
              </a:extLst>
            </p:cNvPr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9B263D-CDF8-431B-A5D1-9687649138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31030" y="866253"/>
            <a:ext cx="2222769" cy="531071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B6B9BE-E660-4F3A-ABA1-86667DC133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66253"/>
            <a:ext cx="8164286" cy="531071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82700-F509-4302-AE0E-6CC56401A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6/18/2022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03BD63-5B0C-4FB3-8434-8EA1A84F2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F3E9EB-019B-4F03-8147-D6CBA6B1E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97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31C13-CF9D-4E82-A5B4-91008DCD2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06FD2-89E8-4415-ADF7-22F4A4C25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0CBBFF-8889-497F-B4CA-A031E8DD3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6/18/2022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E78DAF-985B-4BB4-ADA9-02EA979F1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A10DBC-42B5-46AB-B36A-B39128E69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567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1B6E7-01C8-4375-B7C7-596CD1199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83229"/>
            <a:ext cx="8214179" cy="330313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441675-8F3E-47CC-9573-D853C506D5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5295900"/>
            <a:ext cx="8214179" cy="79375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419F49-690E-49EC-BD41-75A18C9E3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6/18/2022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BC9E70-1401-468E-97DE-4255CA222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BE14C-9127-4582-A006-2AEA93AF7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305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34DF9-FA60-4E7B-BDE8-C0F9AFE63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F1133-890E-4E96-AEDD-0F921E26F5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6745" y="2250798"/>
            <a:ext cx="4445899" cy="37526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4763B4-4987-4303-9640-54B67DD75E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7174" y="2250798"/>
            <a:ext cx="4445899" cy="37526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94AAD8-D444-410E-98EC-47076908F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6/18/2022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72F01E-6867-4604-8B58-F65BCC820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43D87-0EC8-43C7-9D1B-46DB52129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281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605AE-70FD-4CEE-BDFB-D5C0A3D35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745" y="960120"/>
            <a:ext cx="9196928" cy="106070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9091E2-4532-4D16-827E-4DB0688F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7153" y="2062842"/>
            <a:ext cx="4445899" cy="78189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2B53BE-9EDA-4D07-A042-0D101FAB9A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6745" y="2882837"/>
            <a:ext cx="4446642" cy="33437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DFDFC1-7510-4F8E-A831-ABA33D977A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25280" y="2062842"/>
            <a:ext cx="4467794" cy="78189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2A42F0-9A48-4946-8BA8-394CBF01A0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24868" y="2882837"/>
            <a:ext cx="4468541" cy="33437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0FC563-D319-494F-AA63-0BDF1D25E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6/18/2022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42F4FE-433A-42F6-8A73-AD843352B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575352-FC7F-4BA8-940F-2F920C280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440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B3FB5-4B13-4412-9F42-62450D6AA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C87ECA-0E5D-4DD2-B664-DF351875F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6/18/2022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E2406B-A925-466A-AF79-D0A4E0EA4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61B050-D381-4E1A-88DD-361F0EE9D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124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8BF592-6A15-4999-ACFA-A535A113B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6/18/2022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19EFC1-AD45-4610-8FC6-2058F55E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3DF506-CFF9-4BD2-8D76-337792779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874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77674-EAFF-4CAE-A685-8AEA617D0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094014"/>
            <a:ext cx="3932237" cy="143691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3A185-E15D-46FD-A4FB-709A8B5D0B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94014"/>
            <a:ext cx="6172200" cy="47670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4086F7-5F48-40D6-B4E3-1347EA21B0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618012"/>
            <a:ext cx="3932237" cy="32509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F4FC41-0A32-438D-9A47-F932AB492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6/18/2022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F0F85D-CB6B-48E8-B56F-81472CE94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6E120E-E239-4B93-AC67-210D23BD2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42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1F02C-5A08-45D4-AFE1-8EF0E6DEC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065120"/>
            <a:ext cx="3932237" cy="146580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2EF863-20E6-4CF9-A179-0A2A52E5F3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ECFB1A-5B7E-45DA-9713-0CD8E3121F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618014"/>
            <a:ext cx="3932237" cy="325097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EFD67F-901E-4423-A48F-41F00ECA5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6/18/2022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B04982-0749-4F34-A4DB-DDC12BD4B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B38447-AEAF-40D9-B3D3-94404C144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78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">
              <a:srgbClr val="002060"/>
            </a:gs>
            <a:gs pos="86000">
              <a:schemeClr val="accent1">
                <a:lumMod val="35000"/>
                <a:lumOff val="6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108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206359A-F1E3-49EE-BBC2-40888C4A3628}"/>
              </a:ext>
            </a:extLst>
          </p:cNvPr>
          <p:cNvGrpSpPr/>
          <p:nvPr/>
        </p:nvGrpSpPr>
        <p:grpSpPr>
          <a:xfrm>
            <a:off x="9265700" y="2026"/>
            <a:ext cx="2926300" cy="5030922"/>
            <a:chOff x="9265700" y="2026"/>
            <a:chExt cx="2926300" cy="503092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ED90C42-6A0F-48E8-BF96-7D3E2A395EC7}"/>
                </a:ext>
              </a:extLst>
            </p:cNvPr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DA0863A-55F7-4EB0-9451-F3EE4D65DBDB}"/>
                </a:ext>
              </a:extLst>
            </p:cNvPr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FE7CFE2-40F6-44B2-8AAD-0C384EEFCF7E}"/>
                </a:ext>
              </a:extLst>
            </p:cNvPr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F0D6A17-AA80-4608-8660-8D1587A17704}"/>
                </a:ext>
              </a:extLst>
            </p:cNvPr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11B74D-DF90-4993-88AE-4D05C91F2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744" y="959587"/>
            <a:ext cx="9076329" cy="10642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B3DE9-A495-4E75-819D-E0B2E55050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6744" y="2248257"/>
            <a:ext cx="9076329" cy="36501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430AC-DB07-423B-A52A-0065639AFE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266975" y="6356350"/>
            <a:ext cx="29609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i="0">
                <a:solidFill>
                  <a:schemeClr val="tx2">
                    <a:alpha val="85000"/>
                  </a:schemeClr>
                </a:solidFill>
              </a:defRPr>
            </a:lvl1pPr>
          </a:lstStyle>
          <a:p>
            <a:fld id="{11008460-8B2F-4AAA-A4E2-10730069204C}" type="datetimeFigureOut">
              <a:rPr lang="en-US" smtClean="0"/>
              <a:pPr/>
              <a:t>6/18/2022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5FAFC9-FA18-4C55-8C92-B17603CAEE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6745" y="501128"/>
            <a:ext cx="33113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i="0">
                <a:solidFill>
                  <a:schemeClr val="tx2">
                    <a:alpha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D5A493-61FB-4764-90B6-8CC218A781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39498" y="6356350"/>
            <a:ext cx="51547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i="0">
                <a:solidFill>
                  <a:schemeClr val="tx2">
                    <a:alpha val="85000"/>
                  </a:schemeClr>
                </a:solidFill>
              </a:defRPr>
            </a:lvl1pPr>
          </a:lstStyle>
          <a:p>
            <a:fld id="{0946259B-8396-46CD-AD42-FDEDA89DA27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820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55" r:id="rId6"/>
    <p:sldLayoutId id="2147483751" r:id="rId7"/>
    <p:sldLayoutId id="2147483752" r:id="rId8"/>
    <p:sldLayoutId id="2147483753" r:id="rId9"/>
    <p:sldLayoutId id="2147483754" r:id="rId10"/>
    <p:sldLayoutId id="2147483756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SzPct val="150000"/>
        <a:buFont typeface="Goudy Old Style" panose="02020502050305020303" pitchFamily="18" charset="0"/>
        <a:buChar char="∙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10000"/>
        </a:lnSpc>
        <a:spcBef>
          <a:spcPts val="500"/>
        </a:spcBef>
        <a:buSzPct val="150000"/>
        <a:buFont typeface="Goudy Old Style" panose="02020502050305020303" pitchFamily="18" charset="0"/>
        <a:buChar char="∙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10000"/>
        </a:lnSpc>
        <a:spcBef>
          <a:spcPts val="500"/>
        </a:spcBef>
        <a:buSzPct val="150000"/>
        <a:buFont typeface="Goudy Old Style" panose="02020502050305020303" pitchFamily="18" charset="0"/>
        <a:buChar char="∙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3D7AAEFC-156E-1144-8D57-FBE2CD3B6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كرة شبكة وعقد">
            <a:extLst>
              <a:ext uri="{FF2B5EF4-FFF2-40B4-BE49-F238E27FC236}">
                <a16:creationId xmlns:a16="http://schemas.microsoft.com/office/drawing/2014/main" id="{042473C4-377F-B7A2-E4AE-10EF389AD7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30" b="23570"/>
          <a:stretch/>
        </p:blipFill>
        <p:spPr>
          <a:xfrm>
            <a:off x="21" y="11"/>
            <a:ext cx="12191979" cy="6857989"/>
          </a:xfrm>
          <a:prstGeom prst="rect">
            <a:avLst/>
          </a:prstGeom>
        </p:spPr>
      </p:pic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AF0997A-7C0F-4AD2-BA90-5FE341A177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57594" y="805231"/>
            <a:ext cx="3876811" cy="5245563"/>
          </a:xfrm>
          <a:custGeom>
            <a:avLst/>
            <a:gdLst>
              <a:gd name="connsiteX0" fmla="*/ 1941583 w 3876811"/>
              <a:gd name="connsiteY0" fmla="*/ 0 h 5245563"/>
              <a:gd name="connsiteX1" fmla="*/ 2111641 w 3876811"/>
              <a:gd name="connsiteY1" fmla="*/ 149097 h 5245563"/>
              <a:gd name="connsiteX2" fmla="*/ 3370493 w 3876811"/>
              <a:gd name="connsiteY2" fmla="*/ 774451 h 5245563"/>
              <a:gd name="connsiteX3" fmla="*/ 3876811 w 3876811"/>
              <a:gd name="connsiteY3" fmla="*/ 1854684 h 5245563"/>
              <a:gd name="connsiteX4" fmla="*/ 3876811 w 3876811"/>
              <a:gd name="connsiteY4" fmla="*/ 2019920 h 5245563"/>
              <a:gd name="connsiteX5" fmla="*/ 3876811 w 3876811"/>
              <a:gd name="connsiteY5" fmla="*/ 2491569 h 5245563"/>
              <a:gd name="connsiteX6" fmla="*/ 3876811 w 3876811"/>
              <a:gd name="connsiteY6" fmla="*/ 2753995 h 5245563"/>
              <a:gd name="connsiteX7" fmla="*/ 3876811 w 3876811"/>
              <a:gd name="connsiteY7" fmla="*/ 3115353 h 5245563"/>
              <a:gd name="connsiteX8" fmla="*/ 3876811 w 3876811"/>
              <a:gd name="connsiteY8" fmla="*/ 3390879 h 5245563"/>
              <a:gd name="connsiteX9" fmla="*/ 3370493 w 3876811"/>
              <a:gd name="connsiteY9" fmla="*/ 4471114 h 5245563"/>
              <a:gd name="connsiteX10" fmla="*/ 2111639 w 3876811"/>
              <a:gd name="connsiteY10" fmla="*/ 5096465 h 5245563"/>
              <a:gd name="connsiteX11" fmla="*/ 1935228 w 3876811"/>
              <a:gd name="connsiteY11" fmla="*/ 5245563 h 5245563"/>
              <a:gd name="connsiteX12" fmla="*/ 1765171 w 3876811"/>
              <a:gd name="connsiteY12" fmla="*/ 5096465 h 5245563"/>
              <a:gd name="connsiteX13" fmla="*/ 506317 w 3876811"/>
              <a:gd name="connsiteY13" fmla="*/ 4471114 h 5245563"/>
              <a:gd name="connsiteX14" fmla="*/ 0 w 3876811"/>
              <a:gd name="connsiteY14" fmla="*/ 3390879 h 5245563"/>
              <a:gd name="connsiteX15" fmla="*/ 0 w 3876811"/>
              <a:gd name="connsiteY15" fmla="*/ 3115353 h 5245563"/>
              <a:gd name="connsiteX16" fmla="*/ 0 w 3876811"/>
              <a:gd name="connsiteY16" fmla="*/ 2753995 h 5245563"/>
              <a:gd name="connsiteX17" fmla="*/ 0 w 3876811"/>
              <a:gd name="connsiteY17" fmla="*/ 2491569 h 5245563"/>
              <a:gd name="connsiteX18" fmla="*/ 0 w 3876811"/>
              <a:gd name="connsiteY18" fmla="*/ 2019920 h 5245563"/>
              <a:gd name="connsiteX19" fmla="*/ 0 w 3876811"/>
              <a:gd name="connsiteY19" fmla="*/ 1854684 h 5245563"/>
              <a:gd name="connsiteX20" fmla="*/ 506318 w 3876811"/>
              <a:gd name="connsiteY20" fmla="*/ 774451 h 5245563"/>
              <a:gd name="connsiteX21" fmla="*/ 1765173 w 3876811"/>
              <a:gd name="connsiteY21" fmla="*/ 149097 h 5245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876811" h="5245563">
                <a:moveTo>
                  <a:pt x="1941583" y="0"/>
                </a:moveTo>
                <a:lnTo>
                  <a:pt x="2111641" y="149097"/>
                </a:lnTo>
                <a:cubicBezTo>
                  <a:pt x="2533315" y="474958"/>
                  <a:pt x="3008487" y="564716"/>
                  <a:pt x="3370493" y="774451"/>
                </a:cubicBezTo>
                <a:cubicBezTo>
                  <a:pt x="3718590" y="1017851"/>
                  <a:pt x="3876811" y="1296993"/>
                  <a:pt x="3876811" y="1854684"/>
                </a:cubicBezTo>
                <a:lnTo>
                  <a:pt x="3876811" y="2019920"/>
                </a:lnTo>
                <a:lnTo>
                  <a:pt x="3876811" y="2491569"/>
                </a:lnTo>
                <a:lnTo>
                  <a:pt x="3876811" y="2753995"/>
                </a:lnTo>
                <a:lnTo>
                  <a:pt x="3876811" y="3115353"/>
                </a:lnTo>
                <a:lnTo>
                  <a:pt x="3876811" y="3390879"/>
                </a:lnTo>
                <a:cubicBezTo>
                  <a:pt x="3876811" y="3948571"/>
                  <a:pt x="3718588" y="4227713"/>
                  <a:pt x="3370493" y="4471114"/>
                </a:cubicBezTo>
                <a:cubicBezTo>
                  <a:pt x="3008484" y="4680847"/>
                  <a:pt x="2533312" y="4770605"/>
                  <a:pt x="2111639" y="5096465"/>
                </a:cubicBezTo>
                <a:lnTo>
                  <a:pt x="1935228" y="5245563"/>
                </a:lnTo>
                <a:lnTo>
                  <a:pt x="1765171" y="5096465"/>
                </a:lnTo>
                <a:cubicBezTo>
                  <a:pt x="1343496" y="4770605"/>
                  <a:pt x="868325" y="4680847"/>
                  <a:pt x="506317" y="4471114"/>
                </a:cubicBezTo>
                <a:cubicBezTo>
                  <a:pt x="158223" y="4227713"/>
                  <a:pt x="0" y="3948571"/>
                  <a:pt x="0" y="3390879"/>
                </a:cubicBezTo>
                <a:lnTo>
                  <a:pt x="0" y="3115353"/>
                </a:lnTo>
                <a:lnTo>
                  <a:pt x="0" y="2753995"/>
                </a:lnTo>
                <a:lnTo>
                  <a:pt x="0" y="2491569"/>
                </a:lnTo>
                <a:lnTo>
                  <a:pt x="0" y="2019920"/>
                </a:lnTo>
                <a:lnTo>
                  <a:pt x="0" y="1854684"/>
                </a:lnTo>
                <a:cubicBezTo>
                  <a:pt x="0" y="1296993"/>
                  <a:pt x="158224" y="1017851"/>
                  <a:pt x="506318" y="774451"/>
                </a:cubicBezTo>
                <a:cubicBezTo>
                  <a:pt x="868327" y="564716"/>
                  <a:pt x="1343498" y="474958"/>
                  <a:pt x="1765173" y="149097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عنوان 1">
            <a:extLst>
              <a:ext uri="{FF2B5EF4-FFF2-40B4-BE49-F238E27FC236}">
                <a16:creationId xmlns:a16="http://schemas.microsoft.com/office/drawing/2014/main" id="{0AC2672E-ED2A-4BD6-BD6A-E66DDEADB9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00265" y="358219"/>
            <a:ext cx="3149221" cy="1089581"/>
          </a:xfrm>
        </p:spPr>
        <p:txBody>
          <a:bodyPr anchor="b">
            <a:normAutofit fontScale="90000"/>
          </a:bodyPr>
          <a:lstStyle/>
          <a:p>
            <a:pPr algn="ctr"/>
            <a:r>
              <a:rPr lang="ru-RU" sz="3400" b="1" dirty="0">
                <a:ln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  <a:solidFill>
                  <a:schemeClr val="accent3"/>
                </a:solidFill>
                <a:effectLst>
                  <a:glow rad="215900">
                    <a:schemeClr val="accent3">
                      <a:satMod val="175000"/>
                      <a:alpha val="41000"/>
                    </a:schemeClr>
                  </a:glow>
                </a:effectLst>
              </a:rPr>
              <a:t>Лабораторной работе № 1</a:t>
            </a:r>
          </a:p>
        </p:txBody>
      </p:sp>
      <p:sp>
        <p:nvSpPr>
          <p:cNvPr id="3" name="عنوان فرعي 2">
            <a:extLst>
              <a:ext uri="{FF2B5EF4-FFF2-40B4-BE49-F238E27FC236}">
                <a16:creationId xmlns:a16="http://schemas.microsoft.com/office/drawing/2014/main" id="{E18DDC1A-E4FD-4558-A73A-71875C5B12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7383" y="2556064"/>
            <a:ext cx="3876811" cy="1415302"/>
          </a:xfrm>
          <a:gradFill flip="none" rotWithShape="1">
            <a:gsLst>
              <a:gs pos="2200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1"/>
            <a:tileRect/>
          </a:gradFill>
        </p:spPr>
        <p:txBody>
          <a:bodyPr anchor="t">
            <a:normAutofit/>
          </a:bodyPr>
          <a:lstStyle/>
          <a:p>
            <a:r>
              <a:rPr lang="ru-RU" sz="1800" dirty="0">
                <a:solidFill>
                  <a:srgbClr val="002060"/>
                </a:solidFill>
              </a:rPr>
              <a:t>Студент </a:t>
            </a:r>
            <a:r>
              <a:rPr lang="en-US" sz="1800" dirty="0">
                <a:solidFill>
                  <a:srgbClr val="002060"/>
                </a:solidFill>
              </a:rPr>
              <a:t>:</a:t>
            </a:r>
            <a:r>
              <a:rPr lang="ru-RU" sz="1800" dirty="0">
                <a:solidFill>
                  <a:srgbClr val="002060"/>
                </a:solidFill>
              </a:rPr>
              <a:t> исса гадир</a:t>
            </a:r>
          </a:p>
          <a:p>
            <a:r>
              <a:rPr lang="ru-RU" sz="1800" dirty="0">
                <a:solidFill>
                  <a:srgbClr val="002060"/>
                </a:solidFill>
              </a:rPr>
              <a:t>Группа  </a:t>
            </a:r>
            <a:r>
              <a:rPr lang="en-US" sz="1800" dirty="0">
                <a:solidFill>
                  <a:srgbClr val="002060"/>
                </a:solidFill>
              </a:rPr>
              <a:t>:</a:t>
            </a:r>
            <a:r>
              <a:rPr lang="ru-RU" sz="1800" dirty="0">
                <a:solidFill>
                  <a:srgbClr val="002060"/>
                </a:solidFill>
              </a:rPr>
              <a:t> нфибд-01-21</a:t>
            </a:r>
          </a:p>
          <a:p>
            <a:r>
              <a:rPr lang="ru-RU" sz="1800" dirty="0">
                <a:solidFill>
                  <a:srgbClr val="002060"/>
                </a:solidFill>
              </a:rPr>
              <a:t>№ ст.бтлета </a:t>
            </a:r>
            <a:r>
              <a:rPr lang="en-US" sz="1800" dirty="0">
                <a:solidFill>
                  <a:srgbClr val="002060"/>
                </a:solidFill>
              </a:rPr>
              <a:t>:1032218267</a:t>
            </a:r>
            <a:endParaRPr lang="ru-RU" sz="18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3084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44F0C1D5-CA89-40EF-8616-E596D7877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2800" b="1" i="0" u="none" strike="noStrike" baseline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glow rad="63500">
                    <a:srgbClr val="0070C0">
                      <a:alpha val="40000"/>
                    </a:srgbClr>
                  </a:glow>
                </a:effectLst>
                <a:latin typeface="PTSerif-Bold"/>
              </a:rPr>
              <a:t>Цель работы</a:t>
            </a:r>
            <a:endParaRPr lang="ru-RU" sz="2800" dirty="0"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70C0">
                    <a:alpha val="40000"/>
                  </a:srgbClr>
                </a:glow>
              </a:effectLst>
            </a:endParaRP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A4836793-4F9A-4797-9720-801688E634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1191" y="2373763"/>
            <a:ext cx="9076329" cy="1767931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ru-RU" b="0" i="0" u="none" strike="noStrike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PTSerif-Regular"/>
              </a:rPr>
              <a:t>Целью данной работы является приобретение практических навыков установки операционной системы на виртуальную машину, настройки минимально необходимых для</a:t>
            </a:r>
            <a:r>
              <a:rPr lang="en-US" b="0" i="0" u="none" strike="noStrike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PTSerif-Regular"/>
              </a:rPr>
              <a:t> </a:t>
            </a:r>
            <a:r>
              <a:rPr lang="ru-RU" b="0" i="0" u="none" strike="noStrike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PTSerif-Regular"/>
              </a:rPr>
              <a:t>дальнейшей работы сервисов.</a:t>
            </a:r>
            <a:endParaRPr lang="ru-RU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3068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D350201F-AD8D-4799-830F-9F04E15E0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Команда </a:t>
            </a:r>
            <a:r>
              <a:rPr lang="en-US" dirty="0"/>
              <a:t>dmesg</a:t>
            </a:r>
            <a:endParaRPr lang="ru-RU" dirty="0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2DDF7F2A-A286-4B2F-B0C5-3963E4945FA9}"/>
              </a:ext>
            </a:extLst>
          </p:cNvPr>
          <p:cNvSpPr>
            <a:spLocks noGrp="1"/>
          </p:cNvSpPr>
          <p:nvPr>
            <p:ph idx="1"/>
          </p:nvPr>
        </p:nvSpPr>
        <p:spPr>
          <a:gradFill flip="none" rotWithShape="1">
            <a:gsLst>
              <a:gs pos="0">
                <a:srgbClr val="002060">
                  <a:alpha val="51000"/>
                </a:srgbClr>
              </a:gs>
              <a:gs pos="17000">
                <a:schemeClr val="accent1">
                  <a:lumMod val="35000"/>
                  <a:lumOff val="65000"/>
                  <a:alpha val="71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39000">
                <a:schemeClr val="accent1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effectLst>
            <a:glow rad="673100">
              <a:schemeClr val="accent2">
                <a:alpha val="54000"/>
              </a:schemeClr>
            </a:glow>
          </a:effectLst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В </a:t>
            </a:r>
            <a:r>
              <a:rPr lang="en-US" sz="2400" dirty="0"/>
              <a:t>LINUX </a:t>
            </a:r>
            <a:r>
              <a:rPr lang="ru-RU" sz="2400" dirty="0"/>
              <a:t>информация о загрузке может отображаться с помащью</a:t>
            </a:r>
            <a:r>
              <a:rPr lang="en-US" sz="2400" dirty="0"/>
              <a:t> </a:t>
            </a:r>
            <a:r>
              <a:rPr lang="ru-RU" sz="2400" dirty="0"/>
              <a:t>команды </a:t>
            </a:r>
            <a:r>
              <a:rPr lang="en-US" sz="2400" dirty="0"/>
              <a:t>dmesg </a:t>
            </a:r>
          </a:p>
          <a:p>
            <a:pPr marL="0" indent="0">
              <a:buNone/>
            </a:pPr>
            <a:r>
              <a:rPr lang="ru-RU" sz="2400" dirty="0"/>
              <a:t>Формат – </a:t>
            </a:r>
            <a:r>
              <a:rPr lang="en-US" sz="2400" dirty="0"/>
              <a:t>dmesg |grep +</a:t>
            </a:r>
            <a:r>
              <a:rPr lang="ru-RU" sz="2400" dirty="0"/>
              <a:t> ключеиые слова</a:t>
            </a:r>
          </a:p>
          <a:p>
            <a:pPr marL="0" indent="0">
              <a:buNone/>
            </a:pPr>
            <a:r>
              <a:rPr lang="ru-RU" sz="2400" dirty="0"/>
              <a:t>Например </a:t>
            </a:r>
            <a:r>
              <a:rPr lang="en-US" sz="2400" dirty="0"/>
              <a:t>: dmesg</a:t>
            </a:r>
            <a:r>
              <a:rPr lang="ru-RU" sz="2400" dirty="0"/>
              <a:t> </a:t>
            </a:r>
            <a:r>
              <a:rPr lang="en-US" sz="2400" dirty="0"/>
              <a:t>|grep –I cpu0 ; </a:t>
            </a:r>
            <a:r>
              <a:rPr lang="ru-RU" sz="2400" dirty="0"/>
              <a:t>просмотр информации о </a:t>
            </a:r>
            <a:r>
              <a:rPr lang="en-US" sz="2400" dirty="0"/>
              <a:t>cpu0 ,</a:t>
            </a:r>
            <a:endParaRPr lang="ru-RU" sz="2400" dirty="0"/>
          </a:p>
          <a:p>
            <a:pPr marL="0" indent="0">
              <a:buNone/>
            </a:pPr>
            <a:r>
              <a:rPr lang="en-US" sz="2400" dirty="0"/>
              <a:t> –I ;</a:t>
            </a:r>
            <a:r>
              <a:rPr lang="ru-RU" sz="2400" dirty="0"/>
              <a:t> игнориравать регистр</a:t>
            </a:r>
          </a:p>
        </p:txBody>
      </p:sp>
    </p:spTree>
    <p:extLst>
      <p:ext uri="{BB962C8B-B14F-4D97-AF65-F5344CB8AC3E}">
        <p14:creationId xmlns:p14="http://schemas.microsoft.com/office/powerpoint/2010/main" val="1795528664"/>
      </p:ext>
    </p:extLst>
  </p:cSld>
  <p:clrMapOvr>
    <a:masterClrMapping/>
  </p:clrMapOvr>
</p:sld>
</file>

<file path=ppt/theme/theme1.xml><?xml version="1.0" encoding="utf-8"?>
<a:theme xmlns:a="http://schemas.openxmlformats.org/drawingml/2006/main" name="MarrakeshVTI">
  <a:themeElements>
    <a:clrScheme name="Marrakesh">
      <a:dk1>
        <a:srgbClr val="000000"/>
      </a:dk1>
      <a:lt1>
        <a:srgbClr val="FFFFFF"/>
      </a:lt1>
      <a:dk2>
        <a:srgbClr val="431C30"/>
      </a:dk2>
      <a:lt2>
        <a:srgbClr val="F3F0EF"/>
      </a:lt2>
      <a:accent1>
        <a:srgbClr val="B35B55"/>
      </a:accent1>
      <a:accent2>
        <a:srgbClr val="CF7E6C"/>
      </a:accent2>
      <a:accent3>
        <a:srgbClr val="CA8F58"/>
      </a:accent3>
      <a:accent4>
        <a:srgbClr val="A97C54"/>
      </a:accent4>
      <a:accent5>
        <a:srgbClr val="917E45"/>
      </a:accent5>
      <a:accent6>
        <a:srgbClr val="647576"/>
      </a:accent6>
      <a:hlink>
        <a:srgbClr val="A25872"/>
      </a:hlink>
      <a:folHlink>
        <a:srgbClr val="667A7E"/>
      </a:folHlink>
    </a:clrScheme>
    <a:fontScheme name="Goudy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rrakeshVTI" id="{DCD97A9B-DAE4-42FA-B2F9-0A5C34F43D6C}" vid="{A7163F41-974B-4A88-831F-D9DFFFE40C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82</Words>
  <Application>Microsoft Office PowerPoint</Application>
  <PresentationFormat>شاشة عريضة</PresentationFormat>
  <Paragraphs>11</Paragraphs>
  <Slides>3</Slides>
  <Notes>0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4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3</vt:i4>
      </vt:variant>
    </vt:vector>
  </HeadingPairs>
  <TitlesOfParts>
    <vt:vector size="8" baseType="lpstr">
      <vt:lpstr>Arial</vt:lpstr>
      <vt:lpstr>Goudy Old Style</vt:lpstr>
      <vt:lpstr>PTSerif-Bold</vt:lpstr>
      <vt:lpstr>PTSerif-Regular</vt:lpstr>
      <vt:lpstr>MarrakeshVTI</vt:lpstr>
      <vt:lpstr>Лабораторной работе № 1</vt:lpstr>
      <vt:lpstr>Цель работы</vt:lpstr>
      <vt:lpstr>Команда dmesg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Лабораторной работе № 1</dc:title>
  <dc:creator>ghadeer issa</dc:creator>
  <cp:lastModifiedBy>ghadeer issa</cp:lastModifiedBy>
  <cp:revision>5</cp:revision>
  <dcterms:created xsi:type="dcterms:W3CDTF">2022-06-18T03:37:06Z</dcterms:created>
  <dcterms:modified xsi:type="dcterms:W3CDTF">2022-06-18T05:07:43Z</dcterms:modified>
</cp:coreProperties>
</file>