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5" r:id="rId2"/>
    <p:sldId id="259" r:id="rId3"/>
    <p:sldId id="280" r:id="rId4"/>
    <p:sldId id="285" r:id="rId5"/>
    <p:sldId id="298" r:id="rId6"/>
    <p:sldId id="293" r:id="rId7"/>
    <p:sldId id="283" r:id="rId8"/>
    <p:sldId id="295" r:id="rId9"/>
    <p:sldId id="296" r:id="rId10"/>
    <p:sldId id="297" r:id="rId11"/>
    <p:sldId id="291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">
          <p15:clr>
            <a:srgbClr val="A4A3A4"/>
          </p15:clr>
        </p15:guide>
        <p15:guide id="2" orient="horz" pos="1656">
          <p15:clr>
            <a:srgbClr val="A4A3A4"/>
          </p15:clr>
        </p15:guide>
        <p15:guide id="3" pos="5504">
          <p15:clr>
            <a:srgbClr val="A4A3A4"/>
          </p15:clr>
        </p15:guide>
        <p15:guide id="4" pos="3003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" initials="L" lastIdx="2" clrIdx="0"/>
  <p:cmAuthor id="2" name="ghadeer issa" initials="gi" lastIdx="2" clrIdx="1">
    <p:extLst>
      <p:ext uri="{19B8F6BF-5375-455C-9EA6-DF929625EA0E}">
        <p15:presenceInfo xmlns:p15="http://schemas.microsoft.com/office/powerpoint/2012/main" userId="47bd643f89e624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778" y="62"/>
      </p:cViewPr>
      <p:guideLst>
        <p:guide orient="horz" pos="245"/>
        <p:guide orient="horz" pos="1656"/>
        <p:guide pos="5504"/>
        <p:guide pos="3003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13T04:33:45.88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13T06:38:16.040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hyperlink" Target="https://linuxhint.com/ubuntu_dpkg_installa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abicprogrammer.com/article/81931787150/" TargetMode="External"/><Relationship Id="rId5" Type="http://schemas.openxmlformats.org/officeDocument/2006/relationships/hyperlink" Target="https://arabicprogrammer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ot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8" b="1"/>
          <a:stretch>
            <a:fillRect/>
          </a:stretch>
        </p:blipFill>
        <p:spPr>
          <a:xfrm>
            <a:off x="-23547" y="0"/>
            <a:ext cx="9167548" cy="52216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"/>
          <a:stretch>
            <a:fillRect/>
          </a:stretch>
        </p:blipFill>
        <p:spPr>
          <a:xfrm>
            <a:off x="-23547" y="1112651"/>
            <a:ext cx="9167545" cy="4109001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416183" y="4123742"/>
            <a:ext cx="7594603" cy="379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altLang="en-US" sz="2400" b="1" spc="300" dirty="0">
                <a:solidFill>
                  <a:srgbClr val="005A9B"/>
                </a:solidFill>
                <a:latin typeface="Trebuchet MS" panose="020B0603020202020204"/>
                <a:cs typeface="Trebuchet MS" panose="020B0603020202020204"/>
              </a:rPr>
              <a:t>система управления пакетами</a:t>
            </a:r>
            <a:r>
              <a:rPr lang="ru-RU" altLang="en-US" sz="2400" b="1" spc="300" dirty="0">
                <a:solidFill>
                  <a:srgbClr val="005A9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open sans" panose="020B0604020202020204" pitchFamily="34" charset="0"/>
              </a:rPr>
              <a:t>dpkg</a:t>
            </a:r>
          </a:p>
          <a:p>
            <a:pPr algn="l"/>
            <a:r>
              <a:rPr altLang="en-US" sz="2400" b="1" spc="300" dirty="0">
                <a:solidFill>
                  <a:srgbClr val="005A9B"/>
                </a:solidFill>
                <a:latin typeface="Trebuchet MS" panose="020B0603020202020204"/>
                <a:cs typeface="Trebuchet MS" panose="020B0603020202020204"/>
              </a:rPr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3" y="3364286"/>
            <a:ext cx="3106523" cy="566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 Box 2"/>
          <p:cNvSpPr txBox="1"/>
          <p:nvPr/>
        </p:nvSpPr>
        <p:spPr>
          <a:xfrm>
            <a:off x="1416050" y="4503420"/>
            <a:ext cx="4375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 b="1" dirty="0">
                <a:solidFill>
                  <a:srgbClr val="005A9B"/>
                </a:solidFill>
              </a:rPr>
              <a:t>Подготовил</a:t>
            </a:r>
            <a:r>
              <a:rPr lang="en-US" sz="1600" b="1" dirty="0">
                <a:solidFill>
                  <a:srgbClr val="005A9B"/>
                </a:solidFill>
              </a:rPr>
              <a:t>:</a:t>
            </a:r>
            <a:r>
              <a:rPr lang="en-US" altLang="ru-RU" sz="1600" b="1" dirty="0">
                <a:solidFill>
                  <a:srgbClr val="005A9B"/>
                </a:solidFill>
              </a:rPr>
              <a:t> </a:t>
            </a:r>
            <a:r>
              <a:rPr lang="ru-RU" altLang="ru-RU" sz="1600" b="1" dirty="0">
                <a:solidFill>
                  <a:srgbClr val="005A9B"/>
                </a:solidFill>
              </a:rPr>
              <a:t>исса гадир</a:t>
            </a:r>
            <a:r>
              <a:rPr lang="en-US" altLang="ru-RU" sz="1600" b="1" dirty="0">
                <a:solidFill>
                  <a:srgbClr val="005A9B"/>
                </a:solidFill>
              </a:rPr>
              <a:t>	</a:t>
            </a:r>
            <a:r>
              <a:rPr lang="ru-RU" altLang="ru-RU" sz="1600" b="1" dirty="0">
                <a:solidFill>
                  <a:srgbClr val="005A9B"/>
                </a:solidFill>
              </a:rPr>
              <a:t>Группа</a:t>
            </a:r>
            <a:r>
              <a:rPr lang="en-US" altLang="ru-RU" sz="1600" b="1" dirty="0">
                <a:solidFill>
                  <a:srgbClr val="005A9B"/>
                </a:solidFill>
              </a:rPr>
              <a:t>: </a:t>
            </a:r>
            <a:r>
              <a:rPr lang="ru-RU" altLang="ru-RU" sz="1600" b="1" dirty="0">
                <a:solidFill>
                  <a:srgbClr val="005A9B"/>
                </a:solidFill>
              </a:rPr>
              <a:t>НФИбд-01-21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lang="en-US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721995" y="480695"/>
            <a:ext cx="5393055" cy="551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solidFill>
                  <a:srgbClr val="0D62B2"/>
                </a:solidFill>
                <a:latin typeface="Trebuchet MS" panose="020B0603020202020204"/>
                <a:cs typeface="Trebuchet MS" panose="020B0603020202020204"/>
                <a:sym typeface="+mn-ea"/>
              </a:rPr>
              <a:t>Проверка установки пакета с помощью Dpkg</a:t>
            </a:r>
            <a:endParaRPr sz="1800" b="1" dirty="0">
              <a:solidFill>
                <a:srgbClr val="0D62B2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89255" y="1261110"/>
            <a:ext cx="8348345" cy="58477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sz="18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sz="18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DA914A96-59B3-49F4-A650-FA9B101B3143}"/>
              </a:ext>
            </a:extLst>
          </p:cNvPr>
          <p:cNvSpPr txBox="1"/>
          <p:nvPr/>
        </p:nvSpPr>
        <p:spPr>
          <a:xfrm>
            <a:off x="699741" y="1261110"/>
            <a:ext cx="7947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i="0" dirty="0">
                <a:solidFill>
                  <a:srgbClr val="444444"/>
                </a:solidFill>
                <a:effectLst/>
                <a:latin typeface="Arimo"/>
              </a:rPr>
              <a:t>dpkg также позволяет проверить установку пакета. Просто введите dpkg с опцией –status или –s, чтобы проверить установку пакета:</a:t>
            </a:r>
            <a:endParaRPr lang="en-US" sz="1600" b="0" i="0" dirty="0">
              <a:solidFill>
                <a:srgbClr val="444444"/>
              </a:solidFill>
              <a:effectLst/>
              <a:latin typeface="Arimo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79F9E0B4-B585-49BE-93DF-B02D2C3F1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806" y="1564640"/>
            <a:ext cx="2796782" cy="228620"/>
          </a:xfrm>
          <a:prstGeom prst="rect">
            <a:avLst/>
          </a:prstGeom>
        </p:spPr>
      </p:pic>
      <p:pic>
        <p:nvPicPr>
          <p:cNvPr id="14" name="صورة 1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21C78C8B-3AAA-4BB6-A0E2-A355EEEF0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995" y="1818436"/>
            <a:ext cx="2474805" cy="923280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660E49B3-8490-4520-A512-AEE74181CE60}"/>
              </a:ext>
            </a:extLst>
          </p:cNvPr>
          <p:cNvSpPr txBox="1"/>
          <p:nvPr/>
        </p:nvSpPr>
        <p:spPr>
          <a:xfrm>
            <a:off x="721995" y="2870457"/>
            <a:ext cx="593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i="0" dirty="0">
                <a:solidFill>
                  <a:srgbClr val="005A9B"/>
                </a:solidFill>
                <a:effectLst/>
                <a:latin typeface="Arimo"/>
              </a:rPr>
              <a:t>Удалить установленный пакет с помощью Dpkg</a:t>
            </a:r>
            <a:endParaRPr lang="en-US" sz="1800" b="1" i="0" dirty="0">
              <a:solidFill>
                <a:srgbClr val="005A9B"/>
              </a:solidFill>
              <a:effectLst/>
              <a:latin typeface="Arimo"/>
            </a:endParaRPr>
          </a:p>
          <a:p>
            <a:endParaRPr lang="ru-RU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95CF02AE-8862-4C48-B155-974EA70C58AE}"/>
              </a:ext>
            </a:extLst>
          </p:cNvPr>
          <p:cNvSpPr txBox="1"/>
          <p:nvPr/>
        </p:nvSpPr>
        <p:spPr>
          <a:xfrm>
            <a:off x="721995" y="3319216"/>
            <a:ext cx="475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вы можете просто ввести скайп: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0" name="صورة 19">
            <a:extLst>
              <a:ext uri="{FF2B5EF4-FFF2-40B4-BE49-F238E27FC236}">
                <a16:creationId xmlns:a16="http://schemas.microsoft.com/office/drawing/2014/main" id="{B1C02C6B-DD44-4B94-B04A-F900E09C6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636" y="3403367"/>
            <a:ext cx="2629128" cy="213378"/>
          </a:xfrm>
          <a:prstGeom prst="rect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1C7589D6-E9CA-479A-ABAF-C6000E56B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41" y="3805538"/>
            <a:ext cx="4759200" cy="584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lang="en-US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25" y="1647824"/>
            <a:ext cx="8258810" cy="310614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hlinkClick r:id="rId5"/>
              </a:rPr>
              <a:t>arabic</a:t>
            </a:r>
            <a:r>
              <a:rPr lang="en-US" sz="1800" dirty="0">
                <a:hlinkClick r:id="rId5"/>
              </a:rPr>
              <a:t> programmer</a:t>
            </a:r>
            <a:r>
              <a:rPr lang="ru-RU" sz="1800" dirty="0"/>
              <a:t>  </a:t>
            </a:r>
            <a:r>
              <a:rPr lang="en-US" sz="1800" dirty="0"/>
              <a:t>- </a:t>
            </a:r>
            <a:r>
              <a:rPr lang="ru-RU" sz="1800" dirty="0"/>
              <a:t> </a:t>
            </a:r>
            <a:r>
              <a:rPr lang="en-US" sz="1800" dirty="0">
                <a:hlinkClick r:id="rId6"/>
              </a:rPr>
              <a:t>https://arabicprogrammer.com/article/81931787150/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/>
                <a:cs typeface="Trebuchet MS" panose="020B0603020202020204"/>
              </a:rPr>
              <a:t>Linuxhint</a:t>
            </a: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/>
                <a:cs typeface="Trebuchet MS" panose="020B0603020202020204"/>
              </a:rPr>
              <a:t>  -   </a:t>
            </a: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/>
                <a:cs typeface="Trebuchet MS" panose="020B0603020202020204"/>
                <a:hlinkClick r:id="rId7"/>
              </a:rPr>
              <a:t>https://linuxhint.com/ubuntu_dpkg_installation/</a:t>
            </a:r>
            <a:endParaRPr lang="en-US" altLang="ru-RU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ru-RU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276484" y="480489"/>
            <a:ext cx="5839054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 panose="020B0603020202020204"/>
                <a:cs typeface="Trebuchet MS" panose="020B0603020202020204"/>
                <a:sym typeface="+mn-ea"/>
              </a:rPr>
              <a:t>Источники</a:t>
            </a:r>
          </a:p>
        </p:txBody>
      </p:sp>
      <p:pic>
        <p:nvPicPr>
          <p:cNvPr id="9" name="صورة 8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8E0B0B3-7BB1-4872-8023-54F290490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965" y="3807502"/>
            <a:ext cx="1969575" cy="712675"/>
          </a:xfrm>
          <a:prstGeom prst="rect">
            <a:avLst/>
          </a:prstGeom>
        </p:spPr>
      </p:pic>
      <p:pic>
        <p:nvPicPr>
          <p:cNvPr id="12" name="صورة 11" descr="صورة تحتوي على نص, ضرب&#10;&#10;تم إنشاء الوصف تلقائياً">
            <a:extLst>
              <a:ext uri="{FF2B5EF4-FFF2-40B4-BE49-F238E27FC236}">
                <a16:creationId xmlns:a16="http://schemas.microsoft.com/office/drawing/2014/main" id="{5EB9FD3E-F0AA-44A9-BFCE-EF73819D5B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965" y="2259303"/>
            <a:ext cx="1615580" cy="6248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165" y="480695"/>
            <a:ext cx="5429885" cy="5518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 panose="020B0603020202020204"/>
                <a:cs typeface="Trebuchet MS" panose="020B0603020202020204"/>
              </a:rPr>
              <a:t>Введение в 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dpkg</a:t>
            </a:r>
            <a:r>
              <a:rPr lang="ru-RU" sz="2400" b="1" dirty="0">
                <a:solidFill>
                  <a:srgbClr val="0D62B2"/>
                </a:solidFill>
                <a:latin typeface="Trebuchet MS" panose="020B0603020202020204"/>
                <a:cs typeface="Trebuchet MS" panose="020B0603020202020204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47825"/>
            <a:ext cx="7621905" cy="2679700"/>
          </a:xfrm>
        </p:spPr>
        <p:txBody>
          <a:bodyPr>
            <a:normAutofit lnSpcReduction="10000"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dpkg — это внутренний менеджер пакетов для Debian, похожий на RPM. Он также является основой системы управления пакетами Debian, отвечающей за безопасное удаление пакетов программного обеспечения, а также за настройку и обслуживание установленных пакетов. Поскольку Ubuntu и Debian находятся в одной строке, многие команды не зависят друг от друга. Информация обо всех пакетах в Ubuntu находится в каталоге /var/lib/dpkg/, а подкаталог «/var/lib/dpkg/info» используется для сохранения списка файлов конфигурации для каждого пакета.</a:t>
            </a:r>
            <a:endParaRPr lang="en-US" altLang="ru-RU" sz="1800" dirty="0">
              <a:solidFill>
                <a:srgbClr val="00B05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fld>
            <a:endParaRPr lang="en-US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صورة 6" descr="صورة تحتوي على نص, أدوات المائدة, قصاصة فنية, طبق&#10;&#10;تم إنشاء الوصف تلقائياً">
            <a:extLst>
              <a:ext uri="{FF2B5EF4-FFF2-40B4-BE49-F238E27FC236}">
                <a16:creationId xmlns:a16="http://schemas.microsoft.com/office/drawing/2014/main" id="{C79188B8-5A29-41D1-854B-449EEDFC1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06" y="4355000"/>
            <a:ext cx="2324301" cy="6706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995" y="480695"/>
            <a:ext cx="5393055" cy="551815"/>
          </a:xfrm>
          <a:effectLst>
            <a:outerShdw blurRad="50800" dist="38100" dir="5400000" algn="t" rotWithShape="0">
              <a:prstClr val="black">
                <a:alpha val="52000"/>
              </a:prstClr>
            </a:outerShdw>
          </a:effectLst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ru-RU" sz="2400" b="1" dirty="0">
                <a:solidFill>
                  <a:srgbClr val="0D62B2"/>
                </a:solidFill>
                <a:latin typeface="Trebuchet MS" panose="020B0603020202020204"/>
                <a:cs typeface="Trebuchet MS" panose="020B0603020202020204"/>
                <a:sym typeface="+mn-ea"/>
              </a:rPr>
              <a:t>суффиксы </a:t>
            </a:r>
            <a:r>
              <a:rPr lang="en-US" sz="2400" b="1" dirty="0">
                <a:solidFill>
                  <a:srgbClr val="0D62B2"/>
                </a:solidFill>
                <a:latin typeface="Trebuchet MS" panose="020B0603020202020204"/>
                <a:cs typeface="Trebuchet MS" panose="020B0603020202020204"/>
                <a:sym typeface="+mn-ea"/>
              </a:rPr>
              <a:t>dpkg</a:t>
            </a:r>
            <a:endParaRPr lang="ru-RU" sz="2400" b="1" dirty="0">
              <a:solidFill>
                <a:srgbClr val="0D62B2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" y="1235710"/>
            <a:ext cx="8272780" cy="337058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ru-RU" altLang="ru-RU" sz="180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altLang="ru-RU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fld>
            <a:endParaRPr lang="en-US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34" y="389533"/>
            <a:ext cx="2411146" cy="4400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5945FE96-C44E-4F44-BE13-77A8F29F178D}"/>
              </a:ext>
            </a:extLst>
          </p:cNvPr>
          <p:cNvSpPr txBox="1"/>
          <p:nvPr/>
        </p:nvSpPr>
        <p:spPr>
          <a:xfrm>
            <a:off x="370652" y="996990"/>
            <a:ext cx="77725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/>
              <a:t>xxx.conffiles: запись списка файлов конфигурации для программного пакета.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/>
              <a:t>xxx.list: Сохраните список файлов в пакете программного обеспечения, пользователи могут найти конкретное место установки файлов в пакете программного обеспечения из информации в списке.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915" y="1002030"/>
            <a:ext cx="8348345" cy="333057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xxx.md5sums: записывает информацию md5 о пакете, и эта информация используется для проверки пакета.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Сценарий xxx.prerm: запускается перед распаковкой пакета Debian. Его основная функция — остановить службу, работающую в пакете, подлежащем обновлению, до тех пор, пока пакет не будет установлен или обновлен.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280" dirty="0">
              <a:solidFill>
                <a:schemeClr val="tx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06318" y="3674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fld>
            <a:endParaRPr lang="en-US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7DA4288-865B-4B25-81C3-9684872B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55320"/>
            <a:ext cx="8229600" cy="4213623"/>
          </a:xfrm>
        </p:spPr>
        <p:txBody>
          <a:bodyPr>
            <a:normAutofit fontScale="92500"/>
          </a:bodyPr>
          <a:lstStyle/>
          <a:p>
            <a:r>
              <a:rPr lang="ru-RU" sz="2700" dirty="0"/>
              <a:t>Сценарий xxx.postinst: это работа по инициализации после распаковки пакета Debian, обычно используемая для выполнения соответствующих команд установленного пакета и перезапуска службы.</a:t>
            </a:r>
          </a:p>
          <a:p>
            <a:endParaRPr lang="ru-RU" sz="2700" dirty="0"/>
          </a:p>
          <a:p>
            <a:r>
              <a:rPr lang="ru-RU" sz="2700" dirty="0"/>
              <a:t>Содержимое файла /var/lib/dpkg/ available представляет собой описательную информацию для всех пакетов, доступных в исходном коде установки Debian, включая пакеты, установленные и не установленные в текущей системе.</a:t>
            </a:r>
          </a:p>
          <a:p>
            <a:endParaRPr lang="ru-RU" dirty="0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AF53A45F-14CB-4420-94E6-254BD824D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14" y="274557"/>
            <a:ext cx="2517866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7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255" y="1261110"/>
            <a:ext cx="8348345" cy="3330575"/>
          </a:xfrm>
        </p:spPr>
        <p:txBody>
          <a:bodyPr>
            <a:noAutofit/>
          </a:bodyPr>
          <a:lstStyle/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 -i: установить программный пакет;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 -r: удалить программный пакет;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 -P: удалить файл конфигурации при удалении пакета ПО;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 -L: отображать файлы, связанные с программным пакетом;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 -l: вывести список установленных пакетов;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 - распаковать: распаковать пакет;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 -c: показать список файлов в программном пакете;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</a:p>
          <a:p>
            <a:pPr lvl="0" algn="l">
              <a:buFont typeface="Arial" panose="020B0604020202020204" pitchFamily="34" charset="0"/>
            </a:pPr>
            <a:r>
              <a:rPr lang="ru-RU" sz="12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 --configure: настроить программный пакет.</a:t>
            </a:r>
            <a:endParaRPr sz="1200" b="1" dirty="0">
              <a:solidFill>
                <a:srgbClr val="FF00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06318" y="3674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</a:t>
            </a:fld>
            <a:endParaRPr lang="en-US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21995" y="480695"/>
            <a:ext cx="5393055" cy="551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 panose="020B0603020202020204"/>
                <a:cs typeface="Trebuchet MS" panose="020B0603020202020204"/>
                <a:sym typeface="+mn-ea"/>
              </a:rPr>
              <a:t>Опции</a:t>
            </a:r>
            <a:endParaRPr lang="en-US" altLang="ru-RU" sz="2400" b="1" dirty="0">
              <a:solidFill>
                <a:srgbClr val="0D62B2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  <p:pic>
        <p:nvPicPr>
          <p:cNvPr id="26" name="صورة 25">
            <a:extLst>
              <a:ext uri="{FF2B5EF4-FFF2-40B4-BE49-F238E27FC236}">
                <a16:creationId xmlns:a16="http://schemas.microsoft.com/office/drawing/2014/main" id="{D65F0AA9-166C-409C-9703-2443A2E2E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769" y="3529568"/>
            <a:ext cx="129551" cy="190517"/>
          </a:xfrm>
          <a:prstGeom prst="rect">
            <a:avLst/>
          </a:prstGeom>
        </p:spPr>
      </p:pic>
      <p:pic>
        <p:nvPicPr>
          <p:cNvPr id="28" name="صورة 27">
            <a:extLst>
              <a:ext uri="{FF2B5EF4-FFF2-40B4-BE49-F238E27FC236}">
                <a16:creationId xmlns:a16="http://schemas.microsoft.com/office/drawing/2014/main" id="{22BEBD82-2647-4309-BD0D-4FBA4C9C6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698" y="2182359"/>
            <a:ext cx="166124" cy="205758"/>
          </a:xfrm>
          <a:prstGeom prst="rect">
            <a:avLst/>
          </a:prstGeom>
        </p:spPr>
      </p:pic>
      <p:pic>
        <p:nvPicPr>
          <p:cNvPr id="30" name="صورة 29">
            <a:extLst>
              <a:ext uri="{FF2B5EF4-FFF2-40B4-BE49-F238E27FC236}">
                <a16:creationId xmlns:a16="http://schemas.microsoft.com/office/drawing/2014/main" id="{EB567E80-8ADF-46E6-9D83-476DC14E3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584" y="1320537"/>
            <a:ext cx="236240" cy="198137"/>
          </a:xfrm>
          <a:prstGeom prst="rect">
            <a:avLst/>
          </a:prstGeom>
        </p:spPr>
      </p:pic>
      <p:pic>
        <p:nvPicPr>
          <p:cNvPr id="32" name="صورة 31">
            <a:extLst>
              <a:ext uri="{FF2B5EF4-FFF2-40B4-BE49-F238E27FC236}">
                <a16:creationId xmlns:a16="http://schemas.microsoft.com/office/drawing/2014/main" id="{5F769A4E-8EF8-49C8-B0C6-CECA8EE5E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6738" y="3924300"/>
            <a:ext cx="213378" cy="236240"/>
          </a:xfrm>
          <a:prstGeom prst="rect">
            <a:avLst/>
          </a:prstGeom>
        </p:spPr>
      </p:pic>
      <p:pic>
        <p:nvPicPr>
          <p:cNvPr id="34" name="صورة 33">
            <a:extLst>
              <a:ext uri="{FF2B5EF4-FFF2-40B4-BE49-F238E27FC236}">
                <a16:creationId xmlns:a16="http://schemas.microsoft.com/office/drawing/2014/main" id="{C379D1DC-AB51-4054-B789-BC4E4E2D1A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1895" y="1721591"/>
            <a:ext cx="213378" cy="228620"/>
          </a:xfrm>
          <a:prstGeom prst="rect">
            <a:avLst/>
          </a:prstGeom>
        </p:spPr>
      </p:pic>
      <p:pic>
        <p:nvPicPr>
          <p:cNvPr id="36" name="صورة 35">
            <a:extLst>
              <a:ext uri="{FF2B5EF4-FFF2-40B4-BE49-F238E27FC236}">
                <a16:creationId xmlns:a16="http://schemas.microsoft.com/office/drawing/2014/main" id="{C27D8BF6-1B7C-41D9-8997-841912B0F4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8822" y="2628375"/>
            <a:ext cx="236240" cy="190517"/>
          </a:xfrm>
          <a:prstGeom prst="rect">
            <a:avLst/>
          </a:prstGeom>
        </p:spPr>
      </p:pic>
      <p:pic>
        <p:nvPicPr>
          <p:cNvPr id="38" name="صورة 37">
            <a:extLst>
              <a:ext uri="{FF2B5EF4-FFF2-40B4-BE49-F238E27FC236}">
                <a16:creationId xmlns:a16="http://schemas.microsoft.com/office/drawing/2014/main" id="{444A809D-ACA0-413C-867C-10B9448222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7432" y="3066279"/>
            <a:ext cx="236240" cy="205758"/>
          </a:xfrm>
          <a:prstGeom prst="rect">
            <a:avLst/>
          </a:prstGeom>
        </p:spPr>
      </p:pic>
      <p:pic>
        <p:nvPicPr>
          <p:cNvPr id="40" name="صورة 39">
            <a:extLst>
              <a:ext uri="{FF2B5EF4-FFF2-40B4-BE49-F238E27FC236}">
                <a16:creationId xmlns:a16="http://schemas.microsoft.com/office/drawing/2014/main" id="{015525DC-9CDC-4EA7-9A09-E13EBD178B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1889" y="4385927"/>
            <a:ext cx="213378" cy="2057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fld>
            <a:endParaRPr lang="en-US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24004"/>
            <a:ext cx="2411146" cy="4400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721995" y="212229"/>
            <a:ext cx="5393055" cy="551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 panose="020B0603020202020204"/>
                <a:cs typeface="Trebuchet MS" panose="020B0603020202020204"/>
                <a:sym typeface="+mn-ea"/>
              </a:rPr>
              <a:t>Команда</a:t>
            </a:r>
            <a:endParaRPr lang="en-US" altLang="ru-RU" sz="2400" b="1" dirty="0">
              <a:solidFill>
                <a:srgbClr val="0D62B2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74956" y="964495"/>
            <a:ext cx="4007485" cy="376809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dpkg -i package.deb #</a:t>
            </a:r>
            <a:r>
              <a:rPr lang="ru-RU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установочный пакет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dpkg package -r # </a:t>
            </a:r>
            <a:r>
              <a:rPr lang="ru-RU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удалить пакет   </a:t>
            </a:r>
            <a:r>
              <a:rPr lang="en-US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dpkg -P #</a:t>
            </a:r>
            <a:r>
              <a:rPr lang="ru-RU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Удалить пакет (включая файлы конфигурации)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dpkg -L package # </a:t>
            </a:r>
            <a:r>
              <a:rPr lang="ru-RU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Список файлов, связанных с пакетом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dpkg -l package # </a:t>
            </a:r>
            <a:r>
              <a:rPr lang="ru-RU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Показать версию пакета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B050"/>
                </a:solidFill>
                <a:latin typeface="Trebuchet MS" panose="020B0603020202020204"/>
                <a:cs typeface="Trebuchet MS" panose="020B0603020202020204"/>
              </a:rPr>
              <a:t>dpkg --unpack package.deb # Распаковать содержимое пакета deb.</a:t>
            </a:r>
            <a:endParaRPr sz="1800" dirty="0">
              <a:solidFill>
                <a:srgbClr val="00B05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A1650D77-0644-4367-AD4B-C5DD8BB6746A}"/>
              </a:ext>
            </a:extLst>
          </p:cNvPr>
          <p:cNvSpPr txBox="1"/>
          <p:nvPr/>
        </p:nvSpPr>
        <p:spPr>
          <a:xfrm>
            <a:off x="4762500" y="964495"/>
            <a:ext cx="4221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B050"/>
                </a:solidFill>
              </a:rPr>
              <a:t>dpkg -S ключевое слово # Поиск содержимого пакета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B050"/>
                </a:solidFill>
              </a:rPr>
              <a:t>dpkg -l # Список установленных на данный момент пакетов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B050"/>
                </a:solidFill>
              </a:rPr>
              <a:t>dpkg -c package.deb # Список содержимого пакета deb.deb   dpkg — # Пакет конфигурации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lang="en-US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721995" y="480695"/>
            <a:ext cx="5393055" cy="551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 panose="020B0603020202020204"/>
                <a:cs typeface="Trebuchet MS" panose="020B0603020202020204"/>
                <a:sym typeface="+mn-ea"/>
              </a:rPr>
              <a:t>Как использовать установку </a:t>
            </a:r>
            <a:r>
              <a:rPr lang="en-US" sz="2400" b="1" dirty="0">
                <a:solidFill>
                  <a:srgbClr val="0D62B2"/>
                </a:solidFill>
                <a:latin typeface="Trebuchet MS" panose="020B0603020202020204"/>
                <a:cs typeface="Trebuchet MS" panose="020B0603020202020204"/>
                <a:sym typeface="+mn-ea"/>
              </a:rPr>
              <a:t>Dpkg</a:t>
            </a:r>
            <a:endParaRPr lang="ru-RU" sz="2400" b="1" dirty="0">
              <a:solidFill>
                <a:srgbClr val="0D62B2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89255" y="1261110"/>
            <a:ext cx="8348345" cy="333057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6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Перед установкой нового пакета вы можете просмотреть список установленных пакетов в вашей системе. Для этого используйте команду dpkg с параметром –list или –l следующим образом: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Он покажет вам длинный список установленных пакетов в вашей системе.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6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Установить пакет .deb с помощью команды dpkg довольно просто. Просто введите dpkg, затем опцию –install или –i и имя файла .deb.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6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Убедитесь, что вы запускаете указанную выше команду из того же каталога, где находится пакет .deb. В качестве альтернативы, если вы запускаете указанную выше команду из какого-либо другого каталога, укажите полный путь к файлу .deb следующим образом: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14DFD73F-7D05-45BA-B0A9-25DD7E4C85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67" r="67310"/>
          <a:stretch/>
        </p:blipFill>
        <p:spPr>
          <a:xfrm>
            <a:off x="6383564" y="2057465"/>
            <a:ext cx="1544866" cy="213208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849DEF58-6BC2-4AD3-B776-62E30DE2C3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405"/>
          <a:stretch/>
        </p:blipFill>
        <p:spPr>
          <a:xfrm>
            <a:off x="6383564" y="3067028"/>
            <a:ext cx="2724330" cy="243861"/>
          </a:xfrm>
          <a:prstGeom prst="rect">
            <a:avLst/>
          </a:prstGeom>
        </p:spPr>
      </p:pic>
      <p:pic>
        <p:nvPicPr>
          <p:cNvPr id="16" name="صورة 15">
            <a:extLst>
              <a:ext uri="{FF2B5EF4-FFF2-40B4-BE49-F238E27FC236}">
                <a16:creationId xmlns:a16="http://schemas.microsoft.com/office/drawing/2014/main" id="{5AFF7FCD-1965-49CF-B362-3F8E7C339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50" y="4457047"/>
            <a:ext cx="4138019" cy="2057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lang="en-US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721995" y="480695"/>
            <a:ext cx="5393055" cy="551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 panose="020B0603020202020204"/>
                <a:cs typeface="Trebuchet MS" panose="020B0603020202020204"/>
                <a:sym typeface="+mn-ea"/>
              </a:rPr>
              <a:t>Пример:</a:t>
            </a:r>
            <a:endParaRPr lang="en-US" sz="2400" b="1" dirty="0">
              <a:solidFill>
                <a:srgbClr val="0D62B2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89255" y="1261110"/>
            <a:ext cx="8348345" cy="333057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Команда dpkg устанавливает только указанный пакет без каких-либо зависимостей. В случае, если вы устанавливаете пакет, который требует некоторых зависимостей, вы получите сообщение об ошибке, подобное этому: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Кроме того, dpkg не установит пакет и оставит его в ненастраиваемом и сломанном состоянии. Чтобы устранить эту ошибку, выполните следующую команду в Терминале: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Эта команда исправит сломанный пакет и установит необходимые зависимости, если они доступны в системном репозитории.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accent6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5E93EA7-FE11-4858-8DC5-A0353A17D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42" y="1767353"/>
            <a:ext cx="4130398" cy="430459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9108F64F-AE61-4F7D-B7B5-3D9A5206F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748" y="1326875"/>
            <a:ext cx="4165600" cy="1319339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64DD0F19-D3D4-47F0-A264-42C068F31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5655" y="3061399"/>
            <a:ext cx="2880610" cy="236240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96E9B190-548F-43F1-B974-13A84183F4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5655" y="3760459"/>
            <a:ext cx="2651990" cy="24386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gwOWM1ODE1ZDE5NzdhZmJmMmI3OWYwZmFmODU1Yj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729</Words>
  <Application>Microsoft Office PowerPoint</Application>
  <PresentationFormat>عرض على الشاشة (16:9)</PresentationFormat>
  <Paragraphs>89</Paragraphs>
  <Slides>11</Slides>
  <Notes>10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7" baseType="lpstr">
      <vt:lpstr>Arial</vt:lpstr>
      <vt:lpstr>Arimo</vt:lpstr>
      <vt:lpstr>Calibri</vt:lpstr>
      <vt:lpstr>open sans</vt:lpstr>
      <vt:lpstr>Trebuchet MS</vt:lpstr>
      <vt:lpstr>Office Theme</vt:lpstr>
      <vt:lpstr>عرض تقديمي في PowerPoint</vt:lpstr>
      <vt:lpstr>Введение в dpkg </vt:lpstr>
      <vt:lpstr>суффиксы dpkg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ghadeer issa</cp:lastModifiedBy>
  <cp:revision>68</cp:revision>
  <dcterms:created xsi:type="dcterms:W3CDTF">2017-01-25T11:18:00Z</dcterms:created>
  <dcterms:modified xsi:type="dcterms:W3CDTF">2022-06-18T02:30:45Z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6DDFB590AFE64133B8E5EBCB0EFA4851</vt:lpwstr>
  </property>
  <property fmtid="{D5CDD505-2E9C-101B-9397-08002B2CF9AE}" pid="3" name="KSOProductBuildVer">
    <vt:lpwstr>1033-11.2.0.11130</vt:lpwstr>
  </property>
</Properties>
</file>