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8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8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7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18000">
              <a:schemeClr val="accent4">
                <a:lumMod val="20000"/>
                <a:lumOff val="80000"/>
              </a:schemeClr>
            </a:gs>
            <a:gs pos="83000">
              <a:schemeClr val="accent1">
                <a:alpha val="83000"/>
                <a:lumMod val="89000"/>
                <a:lumOff val="11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0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i="0" kern="1200" spc="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6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D%D1%84%D0%B8%D0%B3%D1%83%D1%80%D0%B0%D1%86%D0%B8%D0%BE%D0%BD%D0%BD%D0%BE%D0%B5_%D1%83%D0%BF%D1%80%D0%B0%D0%B2%D0%BB%D0%B5%D0%BD%D0%B8%D0%B5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PDM" TargetMode="External"/><Relationship Id="rId2" Type="http://schemas.openxmlformats.org/officeDocument/2006/relationships/hyperlink" Target="https://ru.wikipedia.org/wiki/%D0%A1%D0%B8%D1%81%D1%82%D0%B5%D0%BC%D0%B0_%D1%83%D0%BF%D1%80%D0%B0%D0%B2%D0%BB%D0%B5%D0%BD%D0%B8%D1%8F_%D0%B2%D0%B5%D1%80%D1%81%D0%B8%D1%8F%D0%BC%D0%B8#cite_not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8%D1%81%D1%82%D0%B5%D0%BC%D0%B0_%D0%B0%D0%B2%D1%82%D0%BE%D0%BC%D0%B0%D1%82%D0%B8%D0%B7%D0%B0%D1%86%D0%B8%D0%B8_%D0%BF%D1%80%D0%BE%D0%B5%D0%BA%D1%82%D0%BD%D1%8B%D1%85_%D1%80%D0%B0%D0%B1%D0%BE%D1%82" TargetMode="External"/><Relationship Id="rId5" Type="http://schemas.openxmlformats.org/officeDocument/2006/relationships/hyperlink" Target="https://ru.wikipedia.org/wiki/%D0%98%D1%81%D1%85%D0%BE%D0%B4%D0%BD%D1%8B%D0%B9_%D0%BA%D0%BE%D0%B4" TargetMode="External"/><Relationship Id="rId4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9" Type="http://schemas.openxmlformats.org/officeDocument/2006/relationships/hyperlink" Target="https://ru.wikipedia.org/wiki/%D0%92%D0%B8%D0%BA%D0%B8%D0%BF%D0%B5%D0%B4%D0%B8%D1%8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خلفيه سداسي بأضواء نيونه زرقاء">
            <a:extLst>
              <a:ext uri="{FF2B5EF4-FFF2-40B4-BE49-F238E27FC236}">
                <a16:creationId xmlns:a16="http://schemas.microsoft.com/office/drawing/2014/main" id="{74DC3DE1-E9C9-23C0-6B60-C151E8BE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510" r="14816"/>
          <a:stretch/>
        </p:blipFill>
        <p:spPr>
          <a:xfrm>
            <a:off x="860609" y="61338"/>
            <a:ext cx="10470777" cy="6735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B8005885-0BAA-4E95-AA6A-784BAEED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008" y="1967166"/>
            <a:ext cx="8641977" cy="446425"/>
          </a:xfr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20000"/>
                  <a:lumOff val="80000"/>
                </a:schemeClr>
              </a:gs>
              <a:gs pos="81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b">
            <a:normAutofit fontScale="90000"/>
          </a:bodyPr>
          <a:lstStyle/>
          <a:p>
            <a:pPr algn="ctr"/>
            <a: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Лабораторная работа № </a:t>
            </a:r>
            <a:r>
              <a:rPr lang="en-US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2</a:t>
            </a:r>
            <a: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. 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Управление</a:t>
            </a:r>
            <a:r>
              <a:rPr lang="ru-RU" sz="1800" b="1" i="0" u="none" strike="noStrike" baseline="0" dirty="0">
                <a:latin typeface="PTSerif-Bold"/>
              </a:rPr>
              <a:t> 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версиями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0086DAE-A7B8-4BDB-B880-40113E1B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007" y="388923"/>
            <a:ext cx="8641977" cy="885859"/>
          </a:xfrm>
          <a:gradFill>
            <a:gsLst>
              <a:gs pos="25000">
                <a:schemeClr val="accent1">
                  <a:lumMod val="5000"/>
                  <a:lumOff val="9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t">
            <a:norm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</a:rPr>
              <a:t>Российский университит дружбы народов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D2C8A5D9-856C-4222-907F-C5EAD75A6ADF}"/>
              </a:ext>
            </a:extLst>
          </p:cNvPr>
          <p:cNvSpPr txBox="1"/>
          <p:nvPr/>
        </p:nvSpPr>
        <p:spPr>
          <a:xfrm>
            <a:off x="1775006" y="1355983"/>
            <a:ext cx="8641977" cy="369332"/>
          </a:xfrm>
          <a:prstGeom prst="rect">
            <a:avLst/>
          </a:prstGeom>
          <a:gradFill>
            <a:gsLst>
              <a:gs pos="9000">
                <a:schemeClr val="accent4">
                  <a:lumMod val="40000"/>
                  <a:lumOff val="6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Факультет физико-математических и естественных наук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EFDF2A7-1A30-453C-AEE6-1438DC462AB1}"/>
              </a:ext>
            </a:extLst>
          </p:cNvPr>
          <p:cNvSpPr txBox="1"/>
          <p:nvPr/>
        </p:nvSpPr>
        <p:spPr>
          <a:xfrm>
            <a:off x="1775006" y="3715439"/>
            <a:ext cx="432099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20000"/>
                  <a:lumOff val="80000"/>
                </a:schemeClr>
              </a:gs>
              <a:gs pos="81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dirty="0"/>
              <a:t>Имя </a:t>
            </a:r>
            <a:r>
              <a:rPr lang="en-US" dirty="0"/>
              <a:t>:</a:t>
            </a:r>
            <a:r>
              <a:rPr lang="ru-RU" dirty="0"/>
              <a:t> исса гадир </a:t>
            </a:r>
          </a:p>
          <a:p>
            <a:pPr algn="l"/>
            <a:r>
              <a:rPr lang="ru-RU" dirty="0"/>
              <a:t>Студенческий билет </a:t>
            </a:r>
            <a:r>
              <a:rPr lang="en-US" dirty="0"/>
              <a:t>:</a:t>
            </a:r>
            <a:r>
              <a:rPr lang="ru-RU" dirty="0"/>
              <a:t> 1032218267</a:t>
            </a:r>
            <a:endParaRPr lang="en-US" dirty="0"/>
          </a:p>
          <a:p>
            <a:pPr algn="l"/>
            <a:r>
              <a:rPr lang="ru-RU" dirty="0"/>
              <a:t>Грнппа </a:t>
            </a:r>
            <a:r>
              <a:rPr lang="en-US" dirty="0"/>
              <a:t>:</a:t>
            </a:r>
            <a:r>
              <a:rPr lang="ru-RU" dirty="0"/>
              <a:t>  нфибд-01-21</a:t>
            </a:r>
          </a:p>
        </p:txBody>
      </p:sp>
    </p:spTree>
    <p:extLst>
      <p:ext uri="{BB962C8B-B14F-4D97-AF65-F5344CB8AC3E}">
        <p14:creationId xmlns:p14="http://schemas.microsoft.com/office/powerpoint/2010/main" val="213344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FC614A-0E57-4BF6-A9EB-B7BED010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5" y="328646"/>
            <a:ext cx="3831336" cy="630577"/>
          </a:xfrm>
        </p:spPr>
        <p:txBody>
          <a:bodyPr/>
          <a:lstStyle/>
          <a:p>
            <a:r>
              <a:rPr lang="ru-RU" sz="1800" b="1" i="0" u="none" strike="noStrike" baseline="0" dirty="0">
                <a:latin typeface="PTSerif-Bold"/>
              </a:rPr>
              <a:t>Контрольные вопросы</a:t>
            </a:r>
            <a:endParaRPr lang="ru-RU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28BB8A9-807E-425D-B33A-46BCB685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340" y="788894"/>
            <a:ext cx="10718741" cy="546847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PTSerif-Regular"/>
              </a:rPr>
              <a:t>1 : </a:t>
            </a:r>
            <a:r>
              <a:rPr lang="ru-RU" sz="1400" b="1" i="0" u="none" strike="noStrike" baseline="0" dirty="0">
                <a:latin typeface="PTSerif-Regular"/>
              </a:rPr>
              <a:t>Что такое системы </a:t>
            </a:r>
            <a:r>
              <a:rPr lang="ru-RU" sz="1400" b="1" dirty="0">
                <a:latin typeface="PTSerif-Regular"/>
              </a:rPr>
              <a:t>контроля</a:t>
            </a:r>
            <a:r>
              <a:rPr lang="ru-RU" sz="1400" b="1" i="0" u="none" strike="noStrike" baseline="0" dirty="0">
                <a:latin typeface="PTSerif-Regular"/>
              </a:rPr>
              <a:t> версий (VCS) и для решения каких задач они предназначаются?</a:t>
            </a:r>
            <a:endParaRPr lang="en-US" sz="1400" b="1" i="0" u="none" strike="noStrike" baseline="0" dirty="0">
              <a:latin typeface="PTSerif-Regular"/>
            </a:endParaRPr>
          </a:p>
          <a:p>
            <a:pPr marL="0" indent="0" algn="l">
              <a:buNone/>
            </a:pPr>
            <a:r>
              <a:rPr lang="ru-RU" sz="105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Система управления версиями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(также используется определение «система контроля версий</a:t>
            </a:r>
            <a:r>
              <a:rPr lang="ru-RU" sz="105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/>
              </a:rPr>
              <a:t>[1]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», от </a:t>
            </a:r>
            <a:r>
              <a:rPr lang="ru-RU" sz="105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Английский язык"/>
              </a:rPr>
              <a:t>англ.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05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Version Control System, VCS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sz="105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Revision Control System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— </a:t>
            </a:r>
            <a:r>
              <a:rPr lang="ru-RU" sz="105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Программное обеспечение"/>
              </a:rPr>
              <a:t>программное обеспечение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для облегчения работы с изменяющейся информацией. 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другое.</a:t>
            </a:r>
          </a:p>
          <a:p>
            <a:pPr marL="0" indent="0" algn="l">
              <a:buNone/>
            </a:pP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Такие системы наиболее широко используются при разработке программного обеспечения для хранения </a:t>
            </a:r>
            <a:r>
              <a:rPr lang="ru-RU" sz="105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Исходный код"/>
              </a:rPr>
              <a:t>исходных кодов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разрабатываемой программы. Однако они могут с успехом применяться и в других областях, в которых ведётся работа с большим количеством непрерывно изменяющихся электронных документов. В частности, системы управления версиями применяются в </a:t>
            </a:r>
            <a:r>
              <a:rPr lang="ru-RU" sz="105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Система автоматизации проектных работ"/>
              </a:rPr>
              <a:t>САПР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обычно в составе систем управления данными об изделии (</a:t>
            </a:r>
            <a:r>
              <a:rPr lang="ru-RU" sz="105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PDM"/>
              </a:rPr>
              <a:t>PDM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 Управление версиями используется в инструментах </a:t>
            </a:r>
            <a:r>
              <a:rPr lang="ru-RU" sz="105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Конфигурационное управление"/>
              </a:rPr>
              <a:t>конфигурационного управления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sz="105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Software Configuration Management Tools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indent="0" algn="l">
              <a:buNone/>
            </a:pP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Программное обеспечение </a:t>
            </a:r>
            <a:r>
              <a:rPr lang="ru-RU" sz="105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Википедия"/>
              </a:rPr>
              <a:t>Википедии</a:t>
            </a:r>
            <a:r>
              <a:rPr lang="ru-RU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ведёт историю изменений для всех её статей, используя методы, аналогичные тем, которые применяются в системах управления версиями.</a:t>
            </a:r>
            <a:endParaRPr lang="en-US" sz="1800" b="0" i="0" u="none" strike="noStrike" baseline="0" dirty="0">
              <a:latin typeface="PTSerif-Regular"/>
            </a:endParaRPr>
          </a:p>
          <a:p>
            <a:pPr algn="l"/>
            <a:r>
              <a:rPr lang="en-US" sz="1800" dirty="0">
                <a:latin typeface="PTSerif-Regular"/>
              </a:rPr>
              <a:t>2 : </a:t>
            </a:r>
            <a:r>
              <a:rPr lang="ru-RU" sz="1400" b="1" i="0" u="none" strike="noStrike" baseline="0" dirty="0">
                <a:latin typeface="PTSerif-Regular"/>
              </a:rPr>
              <a:t>Объясните следующие понятия VCS и их отношения: хранилище, commit, история,рабочая копия.</a:t>
            </a:r>
            <a:endParaRPr lang="en-US" sz="1400" b="1" i="0" u="none" strike="noStrike" baseline="0" dirty="0">
              <a:latin typeface="PTSerif-Regular"/>
            </a:endParaRPr>
          </a:p>
          <a:p>
            <a:r>
              <a:rPr lang="ru-RU" sz="1050" b="1" dirty="0">
                <a:solidFill>
                  <a:srgbClr val="000000"/>
                </a:solidFill>
                <a:latin typeface="Arial" panose="020B0604020202020204" pitchFamily="34" charset="0"/>
              </a:rPr>
              <a:t>Начало работы с проектом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ru-RU" sz="1050" dirty="0">
                <a:solidFill>
                  <a:srgbClr val="202122"/>
                </a:solidFill>
                <a:latin typeface="Arial" panose="020B0604020202020204" pitchFamily="34" charset="0"/>
              </a:rPr>
              <a:t>Первым действием, которое должен выполнить разработчик, является извлечение рабочей копии проекта или той его части, с которой предстоит работать. Это действие выполняется с помощью команды извлечения версии (обычно </a:t>
            </a:r>
            <a:r>
              <a:rPr lang="ru-RU" sz="1050" b="1" dirty="0">
                <a:solidFill>
                  <a:srgbClr val="202122"/>
                </a:solidFill>
                <a:latin typeface="Arial" panose="020B0604020202020204" pitchFamily="34" charset="0"/>
              </a:rPr>
              <a:t>checkout</a:t>
            </a:r>
            <a:r>
              <a:rPr lang="ru-RU" sz="1050" dirty="0">
                <a:solidFill>
                  <a:srgbClr val="202122"/>
                </a:solidFill>
                <a:latin typeface="Arial" panose="020B0604020202020204" pitchFamily="34" charset="0"/>
              </a:rPr>
              <a:t> или </a:t>
            </a:r>
            <a:r>
              <a:rPr lang="ru-RU" sz="1050" b="1" dirty="0">
                <a:solidFill>
                  <a:srgbClr val="202122"/>
                </a:solidFill>
                <a:latin typeface="Arial" panose="020B0604020202020204" pitchFamily="34" charset="0"/>
              </a:rPr>
              <a:t>clone</a:t>
            </a:r>
            <a:r>
              <a:rPr lang="ru-RU" sz="1050" dirty="0">
                <a:solidFill>
                  <a:srgbClr val="202122"/>
                </a:solidFill>
                <a:latin typeface="Arial" panose="020B0604020202020204" pitchFamily="34" charset="0"/>
              </a:rPr>
              <a:t>). Разработчик задаёт версию, которая должна быть скопирована, по умолчанию обычно копируется последняя (или выбранная администратором в качестве основной) версия.</a:t>
            </a:r>
            <a:endParaRPr lang="en-US" sz="10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sz="1050" b="1" dirty="0">
                <a:solidFill>
                  <a:srgbClr val="000000"/>
                </a:solidFill>
                <a:latin typeface="Arial" panose="020B0604020202020204" pitchFamily="34" charset="0"/>
              </a:rPr>
              <a:t>Ежедневный цикл работы</a:t>
            </a: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ru-RU" sz="1050" dirty="0">
                <a:solidFill>
                  <a:srgbClr val="202122"/>
                </a:solidFill>
                <a:latin typeface="Arial" panose="020B0604020202020204" pitchFamily="34" charset="0"/>
              </a:rPr>
              <a:t>При некоторых вариациях, определяемых особенностями системы и деталями принятого технологического процесса, обычный цикл работы разработчика в течение рабочего дня выглядит следующим образом.</a:t>
            </a:r>
            <a:endParaRPr lang="ru-RU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1050" b="1" dirty="0">
                <a:solidFill>
                  <a:srgbClr val="202122"/>
                </a:solidFill>
                <a:latin typeface="Arial" panose="020B0604020202020204" pitchFamily="34" charset="0"/>
              </a:rPr>
              <a:t>Обновление рабочей копии</a:t>
            </a:r>
            <a:r>
              <a:rPr lang="en-US" sz="1050" b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  <a:r>
              <a:rPr lang="ru-RU" sz="1050" dirty="0">
                <a:solidFill>
                  <a:srgbClr val="202122"/>
                </a:solidFill>
                <a:latin typeface="Arial" panose="020B0604020202020204" pitchFamily="34" charset="0"/>
              </a:rPr>
              <a:t>По мере внесения изменений в основную версию проекта рабочая копия на компьютере разработчика стареет: расхождение её с основной версией проекта увеличивается. Это повышает риск возникновения конфликтных изменений</a:t>
            </a:r>
            <a:endParaRPr lang="ru-RU" sz="105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sz="1400" b="1" dirty="0">
                <a:solidFill>
                  <a:srgbClr val="202122"/>
                </a:solidFill>
                <a:latin typeface="Arial" panose="020B0604020202020204" pitchFamily="34" charset="0"/>
              </a:rPr>
              <a:t>Модификация проекта</a:t>
            </a:r>
            <a:r>
              <a:rPr 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  <a:r>
              <a:rPr lang="ru-RU" sz="1050" dirty="0">
                <a:solidFill>
                  <a:srgbClr val="202122"/>
                </a:solidFill>
                <a:latin typeface="Arial" panose="020B0604020202020204" pitchFamily="34" charset="0"/>
              </a:rPr>
              <a:t>Разработчик модифицирует проект, изменяя входящие в него файлы в рабочей копии в соответствии с проектным заданием</a:t>
            </a:r>
            <a:endParaRPr lang="en-US" sz="105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sz="1400" b="1" dirty="0">
                <a:solidFill>
                  <a:srgbClr val="202122"/>
                </a:solidFill>
                <a:latin typeface="Arial" panose="020B0604020202020204" pitchFamily="34" charset="0"/>
              </a:rPr>
              <a:t>Фиксация изменений</a:t>
            </a:r>
            <a:r>
              <a:rPr 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  <a:r>
              <a:rPr lang="ru-RU" sz="1050" dirty="0">
                <a:solidFill>
                  <a:srgbClr val="202122"/>
                </a:solidFill>
                <a:latin typeface="Arial" panose="020B0604020202020204" pitchFamily="34" charset="0"/>
              </a:rPr>
              <a:t>авершив очередной этап работы над заданием, разработчик фиксирует (</a:t>
            </a:r>
            <a:r>
              <a:rPr lang="ru-RU" sz="1050" b="1" dirty="0">
                <a:solidFill>
                  <a:srgbClr val="202122"/>
                </a:solidFill>
                <a:latin typeface="Arial" panose="020B0604020202020204" pitchFamily="34" charset="0"/>
              </a:rPr>
              <a:t>commit</a:t>
            </a:r>
            <a:r>
              <a:rPr lang="ru-RU" sz="1050" dirty="0">
                <a:solidFill>
                  <a:srgbClr val="202122"/>
                </a:solidFill>
                <a:latin typeface="Arial" panose="020B0604020202020204" pitchFamily="34" charset="0"/>
              </a:rPr>
              <a:t>) свои изменения, передавая их на сервер (либо в основную ветвь, если работа над заданием полностью завершена, либо в отдельную ветвь разработки данного задания).</a:t>
            </a:r>
            <a:endParaRPr lang="ru-RU" sz="1050" b="1" i="0" u="none" strike="noStrike" baseline="0" dirty="0">
              <a:latin typeface="PTSeri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9054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38B86CF-4E3A-42AB-B434-E7798D84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379476"/>
            <a:ext cx="10913095" cy="6478524"/>
          </a:xfrm>
        </p:spPr>
        <p:txBody>
          <a:bodyPr/>
          <a:lstStyle/>
          <a:p>
            <a:pPr fontAlgn="base"/>
            <a:r>
              <a:rPr lang="en-US" sz="1400" b="1" dirty="0">
                <a:latin typeface="PTSerif-Regular"/>
              </a:rPr>
              <a:t>3 : </a:t>
            </a:r>
            <a:r>
              <a:rPr lang="ru-RU" sz="1200" b="1" dirty="0">
                <a:latin typeface="PTSerif-Regular"/>
              </a:rPr>
              <a:t>Что представляют собой и чем отличаются централизованные и децентрализованные</a:t>
            </a:r>
            <a:r>
              <a:rPr lang="en-US" sz="1200" b="1" dirty="0">
                <a:latin typeface="PTSerif-Regular"/>
              </a:rPr>
              <a:t> </a:t>
            </a:r>
            <a:r>
              <a:rPr lang="ru-RU" sz="1200" b="1" dirty="0">
                <a:latin typeface="PTSerif-Regular"/>
              </a:rPr>
              <a:t>VCS? Приведите примеры VCS каждого вида.</a:t>
            </a:r>
            <a:br>
              <a:rPr lang="en-US" sz="1200" b="1" dirty="0">
                <a:latin typeface="PTSerif-Regular"/>
              </a:rPr>
            </a:br>
            <a:r>
              <a:rPr lang="ru-RU" sz="1400" b="1" dirty="0">
                <a:solidFill>
                  <a:srgbClr val="444444"/>
                </a:solidFill>
                <a:latin typeface="Ubuntu"/>
              </a:rPr>
              <a:t>Централизованные системы контроля версий</a:t>
            </a:r>
            <a:br>
              <a:rPr lang="en-US" sz="1400" b="1" dirty="0">
                <a:solidFill>
                  <a:srgbClr val="444444"/>
                </a:solidFill>
                <a:latin typeface="Ubuntu"/>
              </a:rPr>
            </a:br>
            <a:r>
              <a:rPr lang="en-US" sz="1400" b="1" dirty="0">
                <a:solidFill>
                  <a:srgbClr val="444444"/>
                </a:solidFill>
                <a:latin typeface="Ubuntu"/>
              </a:rPr>
              <a:t> </a:t>
            </a:r>
            <a:r>
              <a:rPr lang="ru-RU" sz="1400" dirty="0">
                <a:solidFill>
                  <a:srgbClr val="444444"/>
                </a:solidFill>
                <a:latin typeface="Ubuntu"/>
              </a:rPr>
              <a:t>Централизованные системы контроля версий представляют собой приложения типа клиент-сервер, когда репозиторий проекта существует в единственном экземпляре и хранится на сервере. Доступ к нему осуществлялся через специальное клиентское приложение. В качестве примеров таких программных продуктов можно привести </a:t>
            </a:r>
            <a:r>
              <a:rPr lang="ru-RU" sz="1400" i="1" dirty="0">
                <a:solidFill>
                  <a:srgbClr val="444444"/>
                </a:solidFill>
                <a:latin typeface="Ubuntu"/>
              </a:rPr>
              <a:t>CVS</a:t>
            </a:r>
            <a:r>
              <a:rPr lang="ru-RU" sz="1400" dirty="0">
                <a:solidFill>
                  <a:srgbClr val="444444"/>
                </a:solidFill>
                <a:latin typeface="Ubuntu"/>
              </a:rPr>
              <a:t>, </a:t>
            </a:r>
            <a:r>
              <a:rPr lang="ru-RU" sz="1400" i="1" dirty="0">
                <a:solidFill>
                  <a:srgbClr val="444444"/>
                </a:solidFill>
                <a:latin typeface="Ubuntu"/>
              </a:rPr>
              <a:t>Subversion</a:t>
            </a:r>
            <a:r>
              <a:rPr lang="ru-RU" sz="1400" dirty="0">
                <a:solidFill>
                  <a:srgbClr val="444444"/>
                </a:solidFill>
                <a:latin typeface="Ubuntu"/>
              </a:rPr>
              <a:t>.</a:t>
            </a:r>
            <a:br>
              <a:rPr lang="ru-RU" sz="1400" dirty="0">
                <a:solidFill>
                  <a:srgbClr val="444444"/>
                </a:solidFill>
                <a:latin typeface="Ubuntu"/>
              </a:rPr>
            </a:br>
            <a:r>
              <a:rPr lang="ru-RU" sz="1400" b="1" dirty="0">
                <a:solidFill>
                  <a:srgbClr val="444444"/>
                </a:solidFill>
                <a:latin typeface="Ubuntu"/>
              </a:rPr>
              <a:t>Распределенные системы контроля версий</a:t>
            </a:r>
            <a:br>
              <a:rPr lang="ru-RU" sz="1400" b="1" dirty="0">
                <a:solidFill>
                  <a:srgbClr val="444444"/>
                </a:solidFill>
                <a:latin typeface="Ubuntu"/>
              </a:rPr>
            </a:br>
            <a:r>
              <a:rPr lang="ru-RU" sz="1400" dirty="0">
                <a:solidFill>
                  <a:srgbClr val="444444"/>
                </a:solidFill>
                <a:latin typeface="Ubuntu"/>
              </a:rPr>
              <a:t>Распределенные системы контроля версий (</a:t>
            </a:r>
            <a:r>
              <a:rPr lang="ru-RU" sz="1400" i="1" dirty="0">
                <a:solidFill>
                  <a:srgbClr val="444444"/>
                </a:solidFill>
                <a:latin typeface="Ubuntu"/>
              </a:rPr>
              <a:t>Distributed Version Control System, DVCS</a:t>
            </a:r>
            <a:r>
              <a:rPr lang="ru-RU" sz="1400" dirty="0">
                <a:solidFill>
                  <a:srgbClr val="444444"/>
                </a:solidFill>
                <a:latin typeface="Ubuntu"/>
              </a:rPr>
              <a:t>) позволяют хранить репозиторий (его копию) у каждого разработчика, работающего с данной системой. При этом можно выделить центральный репозиторий (условно), в который будут отправляться изменения из локальных и, с ним же эти локальные репозитории будут синхронизироваться. При работе с такой системой, пользователи периодически синхронизируют свои локальные репозитории с центральным и работают непосредственно со своей локальной копией. После внесения достаточного количества изменений в локальную копию они (изменения) отправляются на сервер. При этом сервер, чаще всего, выбирается условно, т.к. в большинстве </a:t>
            </a:r>
            <a:r>
              <a:rPr lang="ru-RU" sz="1400" i="1" dirty="0">
                <a:solidFill>
                  <a:srgbClr val="444444"/>
                </a:solidFill>
                <a:latin typeface="Ubuntu"/>
              </a:rPr>
              <a:t>DVCS </a:t>
            </a:r>
            <a:r>
              <a:rPr lang="ru-RU" sz="1400" dirty="0">
                <a:solidFill>
                  <a:srgbClr val="444444"/>
                </a:solidFill>
                <a:latin typeface="Ubuntu"/>
              </a:rPr>
              <a:t>нет такого понятия как “выделенный сервер с центральным репозиторием”.</a:t>
            </a:r>
            <a:br>
              <a:rPr lang="en-US" sz="1200" dirty="0">
                <a:solidFill>
                  <a:srgbClr val="444444"/>
                </a:solidFill>
                <a:latin typeface="Ubuntu"/>
              </a:rPr>
            </a:br>
            <a:br>
              <a:rPr lang="ru-RU" sz="1200" dirty="0">
                <a:solidFill>
                  <a:srgbClr val="444444"/>
                </a:solidFill>
                <a:latin typeface="Ubuntu"/>
              </a:rPr>
            </a:br>
            <a:r>
              <a:rPr lang="ru-RU" sz="1400" b="1" dirty="0">
                <a:latin typeface="PTSerif-Regular"/>
              </a:rPr>
              <a:t>4. Опишите действия с VCS при единоличной работе с хранилищем.</a:t>
            </a:r>
            <a:br>
              <a:rPr lang="en-US" sz="1400" b="1" dirty="0">
                <a:latin typeface="PTSerif-Regular"/>
              </a:rPr>
            </a:br>
            <a:r>
              <a:rPr lang="ru-RU" sz="1400" dirty="0">
                <a:solidFill>
                  <a:srgbClr val="111111"/>
                </a:solidFill>
                <a:latin typeface="-apple-system"/>
              </a:rPr>
              <a:t> создать папку со всеми необходимыми внешними включениями для каждой из двух программ в этом хранилище. В этой папке также были созданы pro-файлы для сборки общего проекта. С учетом выбранной модели, один проект — одно хранилище, никаких негативных последствий от такого решения в дальнейшей разработке мы не испытали.</a:t>
            </a:r>
            <a:br>
              <a:rPr lang="en-US" sz="1400" b="1" dirty="0">
                <a:latin typeface="PTSerif-Regular"/>
              </a:rPr>
            </a:br>
            <a:r>
              <a:rPr lang="ru-RU" sz="1200" b="1" dirty="0">
                <a:solidFill>
                  <a:srgbClr val="111111"/>
                </a:solidFill>
                <a:latin typeface="-apple-system"/>
              </a:rPr>
              <a:t>Если используется подход один проект — одно хранилище, то папки trunk, tags, branches лучше размещать только в корне хранилища.</a:t>
            </a:r>
            <a:br>
              <a:rPr lang="ru-RU" sz="1200" dirty="0"/>
            </a:br>
            <a:br>
              <a:rPr lang="ru-RU" sz="1200" b="1" dirty="0">
                <a:solidFill>
                  <a:srgbClr val="444444"/>
                </a:solidFill>
                <a:latin typeface="Ubuntu"/>
              </a:rPr>
            </a:br>
            <a:r>
              <a:rPr lang="ru-RU" sz="1400" b="1" dirty="0">
                <a:latin typeface="PTSerif-Regular"/>
              </a:rPr>
              <a:t>5. Опишите порядок работы с общим хранилищем VCS.</a:t>
            </a:r>
            <a:br>
              <a:rPr lang="en-US" sz="1400" b="1" dirty="0">
                <a:latin typeface="PTSerif-Regular"/>
              </a:rPr>
            </a:br>
            <a:r>
              <a:rPr lang="ru-RU" sz="1200" dirty="0">
                <a:solidFill>
                  <a:srgbClr val="202122"/>
                </a:solidFill>
                <a:latin typeface="Arial" panose="020B0604020202020204" pitchFamily="34" charset="0"/>
              </a:rPr>
              <a:t>Совместная работа над проектом небольшой территориально распределённой группы разработчиков без выделения общих ресурсов. Как и в предыдущем случае, реализуется схема работы без главного сервера, а актуальность репозиториев поддерживается периодическими синхронизациями по схеме «каждый с каждым».</a:t>
            </a:r>
            <a:b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ru-RU" sz="1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ru-RU" sz="1400" b="1" dirty="0">
                <a:latin typeface="PTSerif-Regular"/>
              </a:rPr>
              <a:t>6. Каковы основные задачи, решаемые инструментальным средством </a:t>
            </a:r>
            <a:r>
              <a:rPr lang="ru-RU" sz="1400" b="1" dirty="0">
                <a:latin typeface="PTMono-Regular"/>
              </a:rPr>
              <a:t>git</a:t>
            </a:r>
            <a:r>
              <a:rPr lang="ru-RU" sz="1400" b="1" dirty="0">
                <a:latin typeface="PTSerif-Regular"/>
              </a:rPr>
              <a:t>?</a:t>
            </a:r>
            <a:br>
              <a:rPr lang="en-US" sz="1400" b="1" dirty="0">
                <a:latin typeface="PTSerif-Regular"/>
              </a:rPr>
            </a:br>
            <a:r>
              <a:rPr lang="ru-RU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Roboto" panose="02000000000000000000" pitchFamily="2" charset="0"/>
              </a:rPr>
              <a:t>В процессе разработки ПО значимая роль отводится сотрудничеству. В большинстве случаев деятельность разработчика включает работу в команде и совместное использование проекта с другими специалистами. Практический опыт использования системы контроля версий не просто важен, а ВАЖЕН для всех, кто намерен заниматься разработкой ПО. В то же время будет сложно привить навык использования контроля версий тем начинающим программистам, которые во время рабочего процесса позволяют коду изливаться из них бурным потоком, вместо того чтобы придержать обороты и размещать его по частям.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236324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855860C-81A8-4C00-B454-FBBA0BBC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" y="0"/>
            <a:ext cx="11269579" cy="6994358"/>
          </a:xfrm>
        </p:spPr>
        <p:txBody>
          <a:bodyPr/>
          <a:lstStyle/>
          <a:p>
            <a:r>
              <a:rPr lang="ru-RU" sz="2000" b="1" dirty="0">
                <a:latin typeface="PTSerif-Regular"/>
              </a:rPr>
              <a:t>7. Назовите и дайте краткую характеристику командам </a:t>
            </a:r>
            <a:r>
              <a:rPr lang="ru-RU" sz="2000" b="1" dirty="0">
                <a:latin typeface="PTMono-Regular"/>
              </a:rPr>
              <a:t>git</a:t>
            </a:r>
            <a:r>
              <a:rPr lang="ru-RU" sz="2000" b="1" dirty="0">
                <a:latin typeface="PTSerif-Regular"/>
              </a:rPr>
              <a:t>.</a:t>
            </a:r>
            <a:endParaRPr lang="en-US" sz="2000" b="1" dirty="0">
              <a:latin typeface="PTSerif-Regular"/>
            </a:endParaRPr>
          </a:p>
          <a:p>
            <a:pPr marL="0" indent="0" algn="l" rtl="0">
              <a:buNone/>
            </a:pPr>
            <a:r>
              <a:rPr lang="ru-RU" sz="1400" b="0" i="0" u="none" strike="noStrike" baseline="0" dirty="0">
                <a:latin typeface="PTSerif-Regular"/>
              </a:rPr>
              <a:t>Зададим имя и email владельца репозитория:</a:t>
            </a:r>
            <a:endParaRPr lang="en-US" sz="1400" b="0" i="0" u="none" strike="noStrike" baseline="0" dirty="0">
              <a:latin typeface="PTSerif-Regular"/>
            </a:endParaRPr>
          </a:p>
          <a:p>
            <a:pPr marL="0" indent="0" algn="l" rtl="0">
              <a:buNone/>
            </a:pPr>
            <a:r>
              <a:rPr lang="ru-RU" sz="1400" b="0" i="0" u="none" strike="noStrike" baseline="0" dirty="0">
                <a:latin typeface="PTSerif-Regular"/>
              </a:rPr>
              <a:t>Настроим utf-8 в выводе сообщений git:</a:t>
            </a:r>
            <a:endParaRPr lang="en-US" sz="1400" dirty="0">
              <a:latin typeface="PTSerif-Regular"/>
            </a:endParaRPr>
          </a:p>
          <a:p>
            <a:pPr marL="0" indent="0" algn="l" rtl="0">
              <a:buNone/>
            </a:pPr>
            <a:r>
              <a:rPr lang="ru-RU" sz="1400" b="0" i="0" u="none" strike="noStrike" baseline="0" dirty="0">
                <a:latin typeface="PTSerif-Regular"/>
              </a:rPr>
              <a:t>Настройте верификацию и подписание коммитов git.</a:t>
            </a:r>
          </a:p>
          <a:p>
            <a:pPr marL="0" indent="0" algn="l" rtl="0">
              <a:buNone/>
            </a:pPr>
            <a:r>
              <a:rPr lang="ru-RU" sz="1400" b="0" i="0" u="none" strike="noStrike" baseline="0" dirty="0">
                <a:latin typeface="PTSerif-Regular"/>
              </a:rPr>
              <a:t>Зададим имя начальной ветки (будем называть её </a:t>
            </a:r>
            <a:r>
              <a:rPr lang="ru-RU" sz="1400" b="0" i="0" u="none" strike="noStrike" baseline="0" dirty="0">
                <a:latin typeface="PTMono-Regular"/>
              </a:rPr>
              <a:t>master</a:t>
            </a:r>
            <a:r>
              <a:rPr lang="ru-RU" sz="1400" b="0" i="0" u="none" strike="noStrike" baseline="0" dirty="0">
                <a:latin typeface="PTSerif-Regular"/>
              </a:rPr>
              <a:t>):</a:t>
            </a:r>
            <a:endParaRPr lang="en-US" sz="1400" b="0" i="0" u="none" strike="noStrike" baseline="0" dirty="0">
              <a:latin typeface="PTSerif-Regular"/>
            </a:endParaRPr>
          </a:p>
          <a:p>
            <a:pPr marL="0" indent="0" algn="l" rtl="0">
              <a:buNone/>
            </a:pPr>
            <a:r>
              <a:rPr lang="ru-RU" sz="1400" b="0" i="0" u="none" strike="noStrike" baseline="0" dirty="0">
                <a:latin typeface="PTSerif-Regular"/>
              </a:rPr>
              <a:t>Параметр </a:t>
            </a:r>
            <a:r>
              <a:rPr lang="en-US" sz="1400" b="0" i="0" u="none" strike="noStrike" baseline="0" dirty="0" err="1">
                <a:latin typeface="PTMono-Regular"/>
              </a:rPr>
              <a:t>autocrlf</a:t>
            </a:r>
            <a:r>
              <a:rPr lang="en-US" sz="1400" b="0" i="0" u="none" strike="noStrike" baseline="0" dirty="0">
                <a:latin typeface="PTSerif-Regular"/>
              </a:rPr>
              <a:t>:</a:t>
            </a:r>
            <a:endParaRPr lang="en-US" sz="1400" dirty="0">
              <a:latin typeface="PTSerif-Regular"/>
            </a:endParaRPr>
          </a:p>
          <a:p>
            <a:pPr marL="0" indent="0" algn="l" rtl="0">
              <a:buNone/>
            </a:pPr>
            <a:r>
              <a:rPr lang="ru-RU" sz="1400" b="0" i="0" u="none" strike="noStrike" baseline="0" dirty="0">
                <a:latin typeface="PTSerif-Regular"/>
              </a:rPr>
              <a:t>Параметр </a:t>
            </a:r>
            <a:r>
              <a:rPr lang="en-US" sz="1400" b="0" i="0" u="none" strike="noStrike" baseline="0" dirty="0" err="1">
                <a:latin typeface="PTMono-Regular"/>
              </a:rPr>
              <a:t>safecrlf</a:t>
            </a:r>
            <a:r>
              <a:rPr lang="en-US" sz="1400" b="0" i="0" u="none" strike="noStrike" baseline="0" dirty="0">
                <a:latin typeface="PTSerif-Regular"/>
              </a:rPr>
              <a:t>:</a:t>
            </a:r>
            <a:endParaRPr lang="ru-RU" sz="1400" dirty="0"/>
          </a:p>
          <a:p>
            <a:r>
              <a:rPr lang="en-US" sz="2000" b="1" dirty="0">
                <a:latin typeface="PTSerif-Regular"/>
              </a:rPr>
              <a:t> </a:t>
            </a:r>
            <a:r>
              <a:rPr lang="ru-RU" sz="2000" b="1" dirty="0">
                <a:latin typeface="PTSerif-Regular"/>
              </a:rPr>
              <a:t>8. Приведите примеры использования при работе с локальным и удалённым репозиториями</a:t>
            </a:r>
            <a:r>
              <a:rPr lang="ru-RU" dirty="0">
                <a:latin typeface="PTSerif-Regular"/>
              </a:rPr>
              <a:t>.</a:t>
            </a:r>
            <a:endParaRPr lang="en-US" sz="1800" dirty="0">
              <a:latin typeface="PTSerif-Regular"/>
            </a:endParaRPr>
          </a:p>
          <a:p>
            <a:pPr marL="0" indent="0">
              <a:buNone/>
            </a:pPr>
            <a:r>
              <a:rPr lang="ru-RU" sz="1600" dirty="0">
                <a:latin typeface="PTSerif-Regular"/>
              </a:rPr>
              <a:t>Создадим локальный репозиторий.</a:t>
            </a:r>
          </a:p>
          <a:p>
            <a:pPr marL="0" indent="0">
              <a:buNone/>
            </a:pPr>
            <a:r>
              <a:rPr lang="ru-RU" sz="1600" dirty="0">
                <a:latin typeface="PTSerif-Regular"/>
              </a:rPr>
              <a:t>Сначала сделаем предварительную конфигурацию, указав имя и email владельца репозитория</a:t>
            </a:r>
            <a:endParaRPr lang="en-US" sz="1600" dirty="0">
              <a:latin typeface="PTSerif-Regular"/>
            </a:endParaRPr>
          </a:p>
          <a:p>
            <a:pPr marL="0" indent="0">
              <a:buNone/>
            </a:pPr>
            <a:r>
              <a:rPr lang="ru-RU" sz="1600" dirty="0">
                <a:latin typeface="PTSerif-Regular"/>
              </a:rPr>
              <a:t>и настроив utf-8 в выводе сообщений </a:t>
            </a:r>
            <a:r>
              <a:rPr lang="ru-RU" sz="1600" dirty="0">
                <a:latin typeface="PTMono-Regular"/>
              </a:rPr>
              <a:t>git</a:t>
            </a:r>
            <a:endParaRPr lang="ru-RU" sz="1600" dirty="0">
              <a:latin typeface="PTSerif-Regular"/>
            </a:endParaRPr>
          </a:p>
          <a:p>
            <a:pPr marL="0" indent="0">
              <a:buNone/>
            </a:pPr>
            <a:r>
              <a:rPr lang="ru-RU" sz="1600" dirty="0">
                <a:latin typeface="PTMono-Regular"/>
              </a:rPr>
              <a:t>~/tutorial</a:t>
            </a:r>
            <a:r>
              <a:rPr lang="ru-RU" sz="1600" dirty="0">
                <a:latin typeface="PTSerif-Regular"/>
              </a:rPr>
              <a:t>, необходимо ввести в командной строке</a:t>
            </a:r>
            <a:endParaRPr lang="en-US" sz="1600" dirty="0">
              <a:latin typeface="PTSerif-Regular"/>
            </a:endParaRPr>
          </a:p>
          <a:p>
            <a:pPr marL="0" indent="0">
              <a:buNone/>
            </a:pPr>
            <a:r>
              <a:rPr lang="ru-RU" sz="1600" dirty="0">
                <a:latin typeface="PTSerif-Regular"/>
              </a:rPr>
              <a:t>После это в каталоге </a:t>
            </a:r>
            <a:r>
              <a:rPr lang="ru-RU" sz="1600" dirty="0">
                <a:latin typeface="PTMono-Regular"/>
              </a:rPr>
              <a:t>tutorial </a:t>
            </a:r>
            <a:r>
              <a:rPr lang="ru-RU" sz="1600" dirty="0">
                <a:latin typeface="PTSerif-Regular"/>
              </a:rPr>
              <a:t>появится каталог </a:t>
            </a:r>
            <a:r>
              <a:rPr lang="ru-RU" sz="1600" dirty="0">
                <a:latin typeface="PTMono-Regular"/>
              </a:rPr>
              <a:t>.git</a:t>
            </a:r>
            <a:r>
              <a:rPr lang="ru-RU" sz="1600" dirty="0">
                <a:latin typeface="PTSerif-Regular"/>
              </a:rPr>
              <a:t>, в котором будет храниться</a:t>
            </a:r>
            <a:r>
              <a:rPr lang="en-US" sz="1600" dirty="0">
                <a:latin typeface="PTSerif-Regular"/>
              </a:rPr>
              <a:t> </a:t>
            </a:r>
            <a:r>
              <a:rPr lang="ru-RU" sz="1600" dirty="0">
                <a:latin typeface="PTSerif-Regular"/>
              </a:rPr>
              <a:t>история изменений.</a:t>
            </a:r>
          </a:p>
          <a:p>
            <a:pPr marL="0" indent="0">
              <a:buNone/>
            </a:pPr>
            <a:r>
              <a:rPr lang="ru-RU" sz="1600" dirty="0">
                <a:latin typeface="PTSerif-Regular"/>
              </a:rPr>
              <a:t>Создадим тестовый текстовый файл </a:t>
            </a:r>
            <a:r>
              <a:rPr lang="ru-RU" sz="1600" dirty="0">
                <a:latin typeface="PTMono-Regular"/>
              </a:rPr>
              <a:t>hello.txt </a:t>
            </a:r>
            <a:r>
              <a:rPr lang="ru-RU" sz="1600" dirty="0">
                <a:latin typeface="PTSerif-Regular"/>
              </a:rPr>
              <a:t>и добавим его в локальный репозиторий</a:t>
            </a:r>
            <a:endParaRPr lang="en-US" sz="1600" dirty="0">
              <a:latin typeface="PTSerif-Regular"/>
            </a:endParaRPr>
          </a:p>
          <a:p>
            <a:pPr marL="0" indent="0">
              <a:buNone/>
            </a:pPr>
            <a:r>
              <a:rPr lang="ru-RU" sz="1600" dirty="0">
                <a:latin typeface="PTSerif-Regular"/>
              </a:rPr>
              <a:t>Воспользуемся командой </a:t>
            </a:r>
            <a:r>
              <a:rPr lang="ru-RU" sz="1600" dirty="0">
                <a:latin typeface="PTMono-Regular"/>
              </a:rPr>
              <a:t>status </a:t>
            </a:r>
            <a:r>
              <a:rPr lang="ru-RU" sz="1600" dirty="0">
                <a:latin typeface="PTSerif-Regular"/>
              </a:rPr>
              <a:t>для просмотра изменений в рабочем каталоге, сделанных с момента последней ревизии:</a:t>
            </a:r>
          </a:p>
        </p:txBody>
      </p:sp>
    </p:spTree>
    <p:extLst>
      <p:ext uri="{BB962C8B-B14F-4D97-AF65-F5344CB8AC3E}">
        <p14:creationId xmlns:p14="http://schemas.microsoft.com/office/powerpoint/2010/main" val="37280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4F26686-0496-4EFF-B66F-3297CE75C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0"/>
            <a:ext cx="11189368" cy="5513832"/>
          </a:xfrm>
        </p:spPr>
        <p:txBody>
          <a:bodyPr/>
          <a:lstStyle/>
          <a:p>
            <a:r>
              <a:rPr lang="ru-RU" sz="2400" b="1" dirty="0">
                <a:latin typeface="PTSerif-Regular"/>
              </a:rPr>
              <a:t>9. Что такое и зачем могут быть нужны ветви (branches)?</a:t>
            </a:r>
            <a:endParaRPr lang="en-US" sz="2400" b="1" dirty="0">
              <a:latin typeface="PTSerif-Regular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111111"/>
                </a:solidFill>
                <a:latin typeface="-apple-system"/>
              </a:rPr>
              <a:t>Ветки нужны для того, чтобы программисты могли вести совместную работу над проектом и не мешать друг другу при этом. При создании проекта, Git создает базовую ветку. Она называется master веткой. Она считается центральной веткой, т.е. в ней содержится основной код приложения.</a:t>
            </a:r>
            <a:endParaRPr lang="en-US" sz="1800" dirty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endParaRPr lang="en-US" sz="2400" dirty="0">
              <a:latin typeface="PTSerif-Regular"/>
            </a:endParaRPr>
          </a:p>
          <a:p>
            <a:r>
              <a:rPr lang="ru-RU" sz="2400" b="1" dirty="0">
                <a:latin typeface="PTSerif-Regular"/>
              </a:rPr>
              <a:t>10. Как и зачем можно игнорировать некоторые файлы при commit?</a:t>
            </a:r>
            <a:endParaRPr lang="en-US" sz="2400" b="1" dirty="0">
              <a:latin typeface="PTSerif-Regular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4D4D4D"/>
                </a:solidFill>
                <a:latin typeface="-apple-system"/>
              </a:rPr>
              <a:t>Можно принудительно сделать коммит игнорируемого файла в репозиторий с помощью команды </a:t>
            </a:r>
            <a:r>
              <a:rPr lang="ru-RU" sz="1800" dirty="0"/>
              <a:t>git add</a:t>
            </a:r>
            <a:r>
              <a:rPr lang="ru-RU" sz="1800" dirty="0">
                <a:solidFill>
                  <a:srgbClr val="4D4D4D"/>
                </a:solidFill>
                <a:latin typeface="-apple-system"/>
              </a:rPr>
              <a:t> с параметром </a:t>
            </a:r>
            <a:r>
              <a:rPr lang="ru-RU" sz="1800" dirty="0"/>
              <a:t>-f</a:t>
            </a:r>
            <a:r>
              <a:rPr lang="ru-RU" sz="1800" dirty="0">
                <a:solidFill>
                  <a:srgbClr val="4D4D4D"/>
                </a:solidFill>
                <a:latin typeface="-apple-system"/>
              </a:rPr>
              <a:t> (или </a:t>
            </a:r>
            <a:r>
              <a:rPr lang="ru-RU" sz="1800" dirty="0"/>
              <a:t>--force</a:t>
            </a:r>
            <a:r>
              <a:rPr lang="ru-RU" sz="1800" dirty="0">
                <a:solidFill>
                  <a:srgbClr val="4D4D4D"/>
                </a:solidFill>
                <a:latin typeface="-apple-system"/>
              </a:rPr>
              <a:t>)</a:t>
            </a:r>
            <a:endParaRPr lang="en-US" sz="1800" dirty="0">
              <a:solidFill>
                <a:srgbClr val="4D4D4D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4D4D4D"/>
                </a:solidFill>
                <a:effectLst/>
                <a:latin typeface="-apple-system"/>
              </a:rPr>
              <a:t>Игнорируемые файлы — это, как правило, артефакты сборки и файлы, генерируемые машиной из исходных файлов в вашем репозитории, либо файлы, которые по какой-либо иной причине не должны попадать в коммиты. Вот некоторые распространенные примеры таких файлов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24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B60999-B106-4EB5-9B72-0372377B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6180"/>
            <a:ext cx="2657488" cy="487044"/>
          </a:xfrm>
        </p:spPr>
        <p:txBody>
          <a:bodyPr/>
          <a:lstStyle/>
          <a:p>
            <a:r>
              <a:rPr lang="ru-RU" sz="2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Цель работы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0B81DB04-2975-4E17-A368-E08A405F5E4F}"/>
              </a:ext>
            </a:extLst>
          </p:cNvPr>
          <p:cNvSpPr txBox="1"/>
          <p:nvPr/>
        </p:nvSpPr>
        <p:spPr>
          <a:xfrm>
            <a:off x="904352" y="1122583"/>
            <a:ext cx="1059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PTSerif-Bold"/>
              </a:rPr>
              <a:t>– </a:t>
            </a:r>
            <a:r>
              <a:rPr lang="ru-RU" sz="1800" b="0" i="0" u="none" strike="noStrike" baseline="0" dirty="0">
                <a:latin typeface="PTSerif-Regular"/>
              </a:rPr>
              <a:t>Изучить идеологию и применение средств контроля версий.</a:t>
            </a:r>
          </a:p>
          <a:p>
            <a:pPr algn="l"/>
            <a:r>
              <a:rPr lang="ru-RU" sz="1800" b="1" i="0" u="none" strike="noStrike" baseline="0" dirty="0">
                <a:latin typeface="PTSerif-Bold"/>
              </a:rPr>
              <a:t>– </a:t>
            </a:r>
            <a:r>
              <a:rPr lang="ru-RU" sz="1800" b="0" i="0" u="none" strike="noStrike" baseline="0" dirty="0">
                <a:latin typeface="PTSerif-Regular"/>
              </a:rPr>
              <a:t>Освоить умения по работе с git.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7B5289BE-A63B-4CF5-9FF7-11BB6463E857}"/>
              </a:ext>
            </a:extLst>
          </p:cNvPr>
          <p:cNvSpPr txBox="1"/>
          <p:nvPr/>
        </p:nvSpPr>
        <p:spPr>
          <a:xfrm>
            <a:off x="758952" y="2028273"/>
            <a:ext cx="10590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i="0" u="none" strike="noStrike" baseline="0" dirty="0">
                <a:latin typeface="PTSerif-Bold"/>
              </a:rPr>
              <a:t>Домашнее задани </a:t>
            </a:r>
            <a:r>
              <a:rPr lang="en-US" sz="2000" b="1" i="0" u="none" strike="noStrike" baseline="0" dirty="0">
                <a:latin typeface="PTSerif-Bold"/>
              </a:rPr>
              <a:t>:</a:t>
            </a:r>
          </a:p>
          <a:p>
            <a:pPr algn="l"/>
            <a:r>
              <a:rPr lang="en-US" sz="2000" b="1" i="0" u="none" strike="noStrike" baseline="0" dirty="0">
                <a:latin typeface="PTSerif-Regular"/>
              </a:rPr>
              <a:t>1 : </a:t>
            </a:r>
            <a:r>
              <a:rPr lang="ru-RU" sz="1800" b="1" i="0" u="none" strike="noStrike" baseline="0" dirty="0">
                <a:latin typeface="PTSerif-Regular"/>
              </a:rPr>
              <a:t>Создать базовую конфигурацию для работы с git</a:t>
            </a:r>
            <a:r>
              <a:rPr lang="ru-RU" sz="1800" b="0" i="0" u="none" strike="noStrike" baseline="0" dirty="0">
                <a:latin typeface="PTSerif-Regular"/>
              </a:rPr>
              <a:t>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06AB8C1-5598-4BD8-8283-8A310DEA0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/>
        </p:blipFill>
        <p:spPr>
          <a:xfrm>
            <a:off x="758952" y="2933963"/>
            <a:ext cx="7116140" cy="3807079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9A7259FD-75CC-4FD1-86E7-28BB5FBBF49F}"/>
              </a:ext>
            </a:extLst>
          </p:cNvPr>
          <p:cNvSpPr txBox="1"/>
          <p:nvPr/>
        </p:nvSpPr>
        <p:spPr>
          <a:xfrm>
            <a:off x="7980218" y="2933963"/>
            <a:ext cx="3751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PTSerif-Regular"/>
              </a:rPr>
              <a:t>Зададим имя и email владельца репозитория:</a:t>
            </a:r>
            <a:endParaRPr lang="en-US" sz="1800" b="0" i="0" u="none" strike="noStrike" baseline="0" dirty="0">
              <a:latin typeface="PTSerif-Regular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PTSerif-Regular"/>
              </a:rPr>
              <a:t>Настроим utf-8 в выводе сообщений git:</a:t>
            </a:r>
            <a:endParaRPr lang="en-US" dirty="0">
              <a:latin typeface="PTSerif-Regular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PTSerif-Regular"/>
              </a:rPr>
              <a:t>Настройте верификацию и подписание коммитов git.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PTSerif-Regular"/>
              </a:rPr>
              <a:t>Зададим имя начальной ветки (будем называть её </a:t>
            </a:r>
            <a:r>
              <a:rPr lang="ru-RU" sz="1800" b="0" i="0" u="none" strike="noStrike" baseline="0" dirty="0">
                <a:latin typeface="PTMono-Regular"/>
              </a:rPr>
              <a:t>master</a:t>
            </a:r>
            <a:r>
              <a:rPr lang="ru-RU" sz="1800" b="0" i="0" u="none" strike="noStrike" baseline="0" dirty="0">
                <a:latin typeface="PTSerif-Regular"/>
              </a:rPr>
              <a:t>):</a:t>
            </a:r>
            <a:endParaRPr lang="en-US" sz="1800" b="0" i="0" u="none" strike="noStrike" baseline="0" dirty="0">
              <a:latin typeface="PTSerif-Regular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PTSerif-Regular"/>
              </a:rPr>
              <a:t>Параметр </a:t>
            </a:r>
            <a:r>
              <a:rPr lang="en-US" sz="1800" b="0" i="0" u="none" strike="noStrike" baseline="0" dirty="0" err="1">
                <a:latin typeface="PTMono-Regular"/>
              </a:rPr>
              <a:t>autocrlf</a:t>
            </a:r>
            <a:r>
              <a:rPr lang="en-US" sz="1800" b="0" i="0" u="none" strike="noStrike" baseline="0" dirty="0">
                <a:latin typeface="PTSerif-Regular"/>
              </a:rPr>
              <a:t>:</a:t>
            </a:r>
            <a:endParaRPr lang="en-US" dirty="0">
              <a:latin typeface="PTSerif-Regular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PTSerif-Regular"/>
              </a:rPr>
              <a:t>Параметр </a:t>
            </a:r>
            <a:r>
              <a:rPr lang="en-US" sz="1800" b="0" i="0" u="none" strike="noStrike" baseline="0" dirty="0" err="1">
                <a:latin typeface="PTMono-Regular"/>
              </a:rPr>
              <a:t>safecrlf</a:t>
            </a:r>
            <a:r>
              <a:rPr lang="en-US" sz="1800" b="0" i="0" u="none" strike="noStrike" baseline="0" dirty="0">
                <a:latin typeface="PTSerif-Regular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0560D9-09C2-496F-AA2D-CE4D795C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6245352" cy="585216"/>
          </a:xfrm>
        </p:spPr>
        <p:txBody>
          <a:bodyPr/>
          <a:lstStyle/>
          <a:p>
            <a:r>
              <a:rPr lang="en-US" sz="2000" b="1" i="0" u="none" strike="noStrike" baseline="0" dirty="0">
                <a:latin typeface="PTSerif-Regular"/>
              </a:rPr>
              <a:t>2 : </a:t>
            </a:r>
            <a:r>
              <a:rPr lang="ru-RU" sz="1800" b="1" i="0" u="none" strike="noStrike" baseline="0" dirty="0">
                <a:latin typeface="PTSerif-Regular"/>
              </a:rPr>
              <a:t>Создать ключ </a:t>
            </a:r>
            <a:r>
              <a:rPr lang="en-US" sz="1800" b="1" i="1" u="none" strike="noStrike" baseline="0" dirty="0">
                <a:latin typeface="PTSerif-Italic"/>
              </a:rPr>
              <a:t>SSH</a:t>
            </a:r>
            <a:r>
              <a:rPr lang="en-US" sz="1800" b="0" i="0" u="none" strike="noStrike" baseline="0" dirty="0">
                <a:latin typeface="PTSerif-Regular"/>
              </a:rPr>
              <a:t>.</a:t>
            </a:r>
            <a:endParaRPr lang="ru-RU" dirty="0"/>
          </a:p>
        </p:txBody>
      </p:sp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21A0E75-6293-44FF-99CC-95365E0DA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3"/>
          <a:stretch/>
        </p:blipFill>
        <p:spPr>
          <a:xfrm>
            <a:off x="3455280" y="1296858"/>
            <a:ext cx="3897119" cy="5561142"/>
          </a:xfrm>
          <a:prstGeom prst="rect">
            <a:avLst/>
          </a:prstGeom>
        </p:spPr>
      </p:pic>
      <p:pic>
        <p:nvPicPr>
          <p:cNvPr id="9" name="صورة 8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4EA7B57-2339-4286-B8B1-02640FCBF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9"/>
          <a:stretch/>
        </p:blipFill>
        <p:spPr>
          <a:xfrm>
            <a:off x="7352399" y="3502878"/>
            <a:ext cx="4323230" cy="3349487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5ED5CC75-9DB1-45E1-9088-FA5CBA3D481B}"/>
              </a:ext>
            </a:extLst>
          </p:cNvPr>
          <p:cNvSpPr txBox="1"/>
          <p:nvPr/>
        </p:nvSpPr>
        <p:spPr>
          <a:xfrm>
            <a:off x="3994271" y="373528"/>
            <a:ext cx="2819135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l" rtl="0"/>
            <a:r>
              <a:rPr lang="ru-RU" sz="1800" b="0" i="0" u="none" strike="noStrike" baseline="0" dirty="0">
                <a:latin typeface="PTSerif-Regular"/>
              </a:rPr>
              <a:t>по алгоритму </a:t>
            </a:r>
            <a:r>
              <a:rPr lang="ru-RU" sz="1800" b="0" i="1" u="none" strike="noStrike" baseline="0" dirty="0">
                <a:latin typeface="PTSerif-Italic"/>
              </a:rPr>
              <a:t>rsa </a:t>
            </a:r>
            <a:r>
              <a:rPr lang="ru-RU" sz="1800" b="0" i="0" u="none" strike="noStrike" baseline="0" dirty="0">
                <a:latin typeface="PTSerif-Regular"/>
              </a:rPr>
              <a:t>с ключём размером 4096 бит:</a:t>
            </a:r>
            <a:endParaRPr lang="ru-RU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0B10C13A-1350-4625-B24B-2B15D5A9109F}"/>
              </a:ext>
            </a:extLst>
          </p:cNvPr>
          <p:cNvSpPr txBox="1"/>
          <p:nvPr/>
        </p:nvSpPr>
        <p:spPr>
          <a:xfrm>
            <a:off x="8134451" y="3133546"/>
            <a:ext cx="275912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l" rtl="0"/>
            <a:r>
              <a:rPr lang="ru-RU" sz="1800" b="0" i="0" u="none" strike="noStrike" baseline="0" dirty="0">
                <a:latin typeface="PTSerif-Regular"/>
              </a:rPr>
              <a:t>по алгоритму </a:t>
            </a:r>
            <a:r>
              <a:rPr lang="en-US" sz="1800" b="0" i="1" u="none" strike="noStrike" baseline="0" dirty="0">
                <a:latin typeface="PTSerif-Italic"/>
              </a:rPr>
              <a:t>ed25519</a:t>
            </a:r>
            <a:r>
              <a:rPr lang="en-US" sz="1800" b="0" i="0" u="none" strike="noStrike" baseline="0" dirty="0">
                <a:latin typeface="PTSerif-Regular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5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A1E6AB5-4514-424D-990B-2622700C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526312"/>
          </a:xfr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20000"/>
                  <a:lumOff val="80000"/>
                </a:schemeClr>
              </a:gs>
              <a:gs pos="83000">
                <a:schemeClr val="accent1">
                  <a:alpha val="83000"/>
                  <a:lumMod val="89000"/>
                  <a:lumOff val="11000"/>
                </a:schemeClr>
              </a:gs>
            </a:gsLst>
            <a:lin ang="0" scaled="1"/>
          </a:gradFill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3 : </a:t>
            </a:r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Создать ключ </a:t>
            </a:r>
            <a:r>
              <a:rPr lang="en-US" sz="1800" b="1" i="1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Italic"/>
              </a:rPr>
              <a:t>PGP</a:t>
            </a:r>
            <a:r>
              <a:rPr lang="en-US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.</a:t>
            </a:r>
            <a:endParaRPr lang="ru-RU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E4225D8-C2FB-413F-814A-63FA6E68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31" y="1874307"/>
            <a:ext cx="5516199" cy="457844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Из предложенных опций выбираем:</a:t>
            </a:r>
          </a:p>
          <a:p>
            <a:pPr algn="l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тип </a:t>
            </a:r>
            <a:r>
              <a:rPr lang="en-US" sz="1800" b="0" i="1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Italic"/>
              </a:rPr>
              <a:t>RSA and RSA</a:t>
            </a:r>
            <a:r>
              <a:rPr lang="en-US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;</a:t>
            </a:r>
          </a:p>
          <a:p>
            <a:pPr algn="l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размер 4096;</a:t>
            </a:r>
          </a:p>
          <a:p>
            <a:pPr algn="l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выберите срок действия; значение по умолчанию — 0 (срок действия не истекает</a:t>
            </a:r>
          </a:p>
          <a:p>
            <a:pPr algn="l"/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никогда).</a:t>
            </a:r>
          </a:p>
          <a:p>
            <a:pPr algn="l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GPG запросит личную информацию, которая сохранится в ключе:</a:t>
            </a:r>
          </a:p>
          <a:p>
            <a:pPr algn="l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Имя (не менее 5 символов).</a:t>
            </a:r>
          </a:p>
          <a:p>
            <a:pPr algn="l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Адрес электронной почты.</a:t>
            </a:r>
          </a:p>
          <a:p>
            <a:pPr algn="l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При вводе email убедитесь, что он соответствует адресу, используемому на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GitHub.</a:t>
            </a:r>
          </a:p>
          <a:p>
            <a:pPr algn="l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Комментарий. Можно ввести что угодно или нажать клавишу ввода, чтобы</a:t>
            </a:r>
          </a:p>
          <a:p>
            <a:pPr algn="l"/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оставить это поле пустым.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صورة 8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69775F8-5F46-491F-9901-32B7E68CD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9"/>
          <a:stretch/>
        </p:blipFill>
        <p:spPr>
          <a:xfrm>
            <a:off x="6965815" y="957032"/>
            <a:ext cx="5010014" cy="6089811"/>
          </a:xfrm>
          <a:prstGeom prst="rect">
            <a:avLst/>
          </a:prstGeom>
        </p:spPr>
      </p:pic>
      <p:pic>
        <p:nvPicPr>
          <p:cNvPr id="11" name="صورة 10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4CC06D6F-C251-484C-8727-116C2A5C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55" y="194609"/>
            <a:ext cx="5006774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1D2EFF7-59FF-4478-B918-2E5CCB97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06582"/>
            <a:ext cx="4737839" cy="498763"/>
          </a:xfrm>
        </p:spPr>
        <p:txBody>
          <a:bodyPr/>
          <a:lstStyle/>
          <a:p>
            <a:r>
              <a:rPr lang="ru-RU" sz="1800" b="1" i="0" u="none" strike="noStrike" baseline="0" dirty="0">
                <a:latin typeface="PTSerif-Bold"/>
              </a:rPr>
              <a:t>Добавление PGP ключа в GitHub</a:t>
            </a:r>
            <a:endParaRPr lang="ru-RU" dirty="0"/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2F73083-354A-4FC4-BC20-259ADFD90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1" y="3547148"/>
            <a:ext cx="4854361" cy="2514818"/>
          </a:xfrm>
        </p:spPr>
      </p:pic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28B213C-D860-4D92-9DA7-1D79B3B5C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53"/>
          <a:stretch/>
        </p:blipFill>
        <p:spPr>
          <a:xfrm>
            <a:off x="751331" y="5836273"/>
            <a:ext cx="4861981" cy="451385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75BE9440-266E-4D94-8803-1DD1210F5714}"/>
              </a:ext>
            </a:extLst>
          </p:cNvPr>
          <p:cNvSpPr txBox="1"/>
          <p:nvPr/>
        </p:nvSpPr>
        <p:spPr>
          <a:xfrm>
            <a:off x="894522" y="1205345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PTSerif-Regular"/>
              </a:rPr>
              <a:t>Выводим список ключей и копируем отпечаток приватного ключа:</a:t>
            </a:r>
            <a:endParaRPr lang="en-US" sz="1800" b="0" i="0" u="none" strike="noStrike" baseline="0" dirty="0">
              <a:latin typeface="PTSerif-Regular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PTSerif-Regular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PTSerif-Regular"/>
              </a:rPr>
              <a:t>Отпечаток ключа — это последовательность байтов, используемая для идентификации</a:t>
            </a:r>
          </a:p>
          <a:p>
            <a:pPr algn="l" rtl="0"/>
            <a:r>
              <a:rPr lang="en-US" sz="1800" b="0" i="0" u="none" strike="noStrike" baseline="0" dirty="0">
                <a:latin typeface="PTSerif-Regular"/>
              </a:rPr>
              <a:t>     </a:t>
            </a:r>
            <a:r>
              <a:rPr lang="ru-RU" sz="1800" b="0" i="0" u="none" strike="noStrike" baseline="0" dirty="0">
                <a:latin typeface="PTSerif-Regular"/>
              </a:rPr>
              <a:t>более длинного, по сравнению с самим отпечатком ключа.</a:t>
            </a:r>
            <a:endParaRPr lang="en-US" sz="1800" b="0" i="0" u="none" strike="noStrike" baseline="0" dirty="0">
              <a:latin typeface="PTSerif-Regular"/>
            </a:endParaRPr>
          </a:p>
          <a:p>
            <a:pPr algn="l"/>
            <a:r>
              <a:rPr lang="ru-RU" sz="1800" b="1" i="0" u="none" strike="noStrike" baseline="0" dirty="0">
                <a:latin typeface="PTSerif-Bold"/>
              </a:rPr>
              <a:t>– </a:t>
            </a:r>
            <a:r>
              <a:rPr lang="ru-RU" sz="1800" b="0" i="0" u="none" strike="noStrike" baseline="0" dirty="0">
                <a:latin typeface="PTSerif-Regular"/>
              </a:rPr>
              <a:t>Формат строки:</a:t>
            </a:r>
          </a:p>
          <a:p>
            <a:pPr algn="l"/>
            <a:r>
              <a:rPr lang="ru-RU" sz="1800" b="0" i="0" u="none" strike="noStrike" baseline="0" dirty="0">
                <a:latin typeface="PTMono-Regular"/>
              </a:rPr>
              <a:t>sec Алгоритм/Отпечаток_ключа Дата_создания [Флаги] [Годен_до]</a:t>
            </a:r>
          </a:p>
          <a:p>
            <a:pPr algn="l"/>
            <a:r>
              <a:rPr lang="en-US" sz="1800" b="0" i="0" u="none" strike="noStrike" baseline="0" dirty="0">
                <a:latin typeface="PTMono-Regular"/>
              </a:rPr>
              <a:t>ID_</a:t>
            </a:r>
            <a:r>
              <a:rPr lang="ru-RU" sz="1800" b="0" i="0" u="none" strike="noStrike" baseline="0" dirty="0">
                <a:latin typeface="PTMono-Regular"/>
              </a:rPr>
              <a:t>ключа</a:t>
            </a:r>
          </a:p>
          <a:p>
            <a:pPr algn="l"/>
            <a:r>
              <a:rPr lang="ru-RU" sz="1800" b="1" i="0" u="none" strike="noStrike" baseline="0" dirty="0">
                <a:latin typeface="PTSerif-Bold"/>
              </a:rPr>
              <a:t>– </a:t>
            </a:r>
            <a:r>
              <a:rPr lang="ru-RU" sz="1800" b="0" i="0" u="none" strike="noStrike" baseline="0" dirty="0">
                <a:latin typeface="PTSerif-Regular"/>
              </a:rPr>
              <a:t>Cкопируйте ваш сгенерированный PGP ключ в буфер обмена:</a:t>
            </a:r>
            <a:endParaRPr lang="en-US" sz="1800" b="0" i="0" u="none" strike="noStrike" baseline="0" dirty="0">
              <a:latin typeface="PTSerif-Regular"/>
            </a:endParaRPr>
          </a:p>
          <a:p>
            <a:pPr algn="l"/>
            <a:endParaRPr lang="ru-RU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A7DF285-006A-4ADE-9DA2-E57AB1C58BEF}"/>
              </a:ext>
            </a:extLst>
          </p:cNvPr>
          <p:cNvSpPr txBox="1"/>
          <p:nvPr/>
        </p:nvSpPr>
        <p:spPr>
          <a:xfrm>
            <a:off x="5748884" y="3790668"/>
            <a:ext cx="5275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1" u="none" strike="noStrike" baseline="0" dirty="0">
                <a:latin typeface="PTSerif-Regular"/>
              </a:rPr>
              <a:t>Перейдите в настройки GitHub (</a:t>
            </a:r>
            <a:r>
              <a:rPr lang="ru-RU" sz="1800" b="0" i="1" u="none" strike="noStrike" baseline="0" dirty="0">
                <a:latin typeface="PTMono-Regular"/>
              </a:rPr>
              <a:t>https://github.com/settings/keys</a:t>
            </a:r>
            <a:r>
              <a:rPr lang="ru-RU" sz="1800" b="0" i="1" u="none" strike="noStrike" baseline="0" dirty="0">
                <a:latin typeface="PTSerif-Regular"/>
              </a:rPr>
              <a:t>), нажмите на</a:t>
            </a:r>
          </a:p>
          <a:p>
            <a:pPr algn="l"/>
            <a:r>
              <a:rPr lang="ru-RU" sz="1800" b="0" i="1" u="none" strike="noStrike" baseline="0" dirty="0">
                <a:latin typeface="PTSerif-Regular"/>
              </a:rPr>
              <a:t>кнопку </a:t>
            </a:r>
            <a:r>
              <a:rPr lang="ru-RU" sz="1800" b="0" i="1" u="none" strike="noStrike" baseline="0" dirty="0">
                <a:latin typeface="PTSerif-Italic"/>
              </a:rPr>
              <a:t>New GPG key </a:t>
            </a:r>
            <a:r>
              <a:rPr lang="ru-RU" sz="1800" b="0" i="1" u="none" strike="noStrike" baseline="0" dirty="0">
                <a:latin typeface="PTSerif-Regular"/>
              </a:rPr>
              <a:t>и вставьте полученный ключ в поле ввода.</a:t>
            </a:r>
            <a:endParaRPr lang="ru-RU" i="1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D96E73B5-FD2A-48DF-AC3D-3942AF21A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81" y="1511934"/>
            <a:ext cx="3414056" cy="281964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ADFC1F08-1ADE-43BF-B16A-E6323019B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62" y="2903233"/>
            <a:ext cx="4595258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6E636B-05E6-4F07-859C-9BF5D4B21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865" y="644236"/>
            <a:ext cx="6720840" cy="498764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4 : </a:t>
            </a:r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Настройка автоматических подписей коммитов git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6ABDD16-3CEE-49D0-8FB9-1F18DB987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865" y="1143000"/>
            <a:ext cx="6720840" cy="716973"/>
          </a:xfrm>
        </p:spPr>
        <p:txBody>
          <a:bodyPr>
            <a:normAutofit lnSpcReduction="10000"/>
          </a:bodyPr>
          <a:lstStyle/>
          <a:p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Используя введёный email, укажите Git применять его при подписи коммитов: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821C1B54-4D11-4AF6-B184-5820E15BE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5"/>
          <a:stretch/>
        </p:blipFill>
        <p:spPr>
          <a:xfrm>
            <a:off x="7346969" y="1641764"/>
            <a:ext cx="4425022" cy="5216236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82F6089-3754-46FB-A8AA-6C5DC0E59B85}"/>
              </a:ext>
            </a:extLst>
          </p:cNvPr>
          <p:cNvSpPr txBox="1"/>
          <p:nvPr/>
        </p:nvSpPr>
        <p:spPr>
          <a:xfrm>
            <a:off x="1016423" y="3935971"/>
            <a:ext cx="5705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Настройка </a:t>
            </a:r>
            <a:r>
              <a:rPr lang="en-US" sz="18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Bold"/>
              </a:rPr>
              <a:t>gh:</a:t>
            </a:r>
          </a:p>
          <a:p>
            <a:pPr algn="l" rtl="0"/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Для начала необходимо авторизоваться</a:t>
            </a:r>
            <a:endParaRPr lang="en-US" sz="1800" b="0" i="0" u="none" strike="noStrike" baseline="0" dirty="0">
              <a:solidFill>
                <a:schemeClr val="bg1">
                  <a:lumMod val="95000"/>
                  <a:lumOff val="5000"/>
                </a:schemeClr>
              </a:solidFill>
              <a:latin typeface="PTSerif-Regular"/>
            </a:endParaRPr>
          </a:p>
          <a:p>
            <a:pPr algn="l" rtl="0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PTSerif-Regular"/>
            </a:endParaRPr>
          </a:p>
          <a:p>
            <a:pPr algn="l" rtl="0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PTSerif-Regular"/>
            </a:endParaRPr>
          </a:p>
          <a:p>
            <a:pPr algn="l" rtl="0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PTSerif-Regular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Утилита задаст несколько наводящих вопросов.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PTSerif-Regular"/>
              </a:rPr>
              <a:t>Авторизоваться можно через броузер.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D86D672E-20B2-4EB1-84E0-F58E0B235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9" y="2215876"/>
            <a:ext cx="4747671" cy="624894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9C76E3E0-324E-4116-9B6E-90C49BF40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58" y="4773681"/>
            <a:ext cx="1911706" cy="35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8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05F499-AF8B-4413-8E34-97C0A0CE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5661726" cy="4754880"/>
          </a:xfrm>
        </p:spPr>
        <p:txBody>
          <a:bodyPr/>
          <a:lstStyle/>
          <a:p>
            <a:pPr algn="l"/>
            <a:r>
              <a:rPr lang="en-US" sz="2000" b="1" i="0" u="none" strike="noStrike" baseline="0" dirty="0">
                <a:latin typeface="PTSerif-Bold"/>
              </a:rPr>
              <a:t>5 : </a:t>
            </a:r>
            <a:r>
              <a:rPr lang="ru-RU" sz="1800" b="1" i="0" u="none" strike="noStrike" baseline="0" dirty="0">
                <a:latin typeface="PTSerif-Bold"/>
              </a:rPr>
              <a:t>Сознание репозитория курса на основе шаблона</a:t>
            </a:r>
            <a:br>
              <a:rPr lang="en-US" sz="1800" b="1" i="0" u="none" strike="noStrike" baseline="0" dirty="0">
                <a:latin typeface="PTSerif-Bold"/>
              </a:rPr>
            </a:br>
            <a:br>
              <a:rPr lang="en-US" sz="1800" b="1" i="0" u="none" strike="noStrike" baseline="0" dirty="0">
                <a:latin typeface="PTSerif-Bold"/>
              </a:rPr>
            </a:br>
            <a:r>
              <a:rPr lang="ru-RU" sz="1800" b="0" i="0" u="none" strike="noStrike" baseline="0" dirty="0">
                <a:latin typeface="PTSerif-Regular"/>
              </a:rPr>
              <a:t>Необходимо создать шаблон рабочего пространства.</a:t>
            </a:r>
            <a:br>
              <a:rPr lang="en-US" sz="1800" b="0" i="0" u="none" strike="noStrike" baseline="0" dirty="0">
                <a:latin typeface="PTSerif-Regular"/>
              </a:rPr>
            </a:br>
            <a:br>
              <a:rPr lang="ru-RU" sz="1800" b="0" i="0" u="none" strike="noStrike" baseline="0" dirty="0">
                <a:latin typeface="PTSerif-Regular"/>
              </a:rPr>
            </a:br>
            <a:r>
              <a:rPr lang="en-US" sz="2400" b="1" dirty="0">
                <a:latin typeface="PTSerif-Bold"/>
              </a:rPr>
              <a:t>*</a:t>
            </a:r>
            <a:r>
              <a:rPr lang="ru-RU" sz="1800" b="1" u="sng" strike="noStrike" baseline="0" dirty="0">
                <a:latin typeface="PTSerif-Regular"/>
              </a:rPr>
              <a:t>Например</a:t>
            </a:r>
            <a:r>
              <a:rPr lang="ru-RU" sz="1800" b="0" i="0" u="none" strike="noStrike" baseline="0" dirty="0">
                <a:latin typeface="PTSerif-Regular"/>
              </a:rPr>
              <a:t>, для 2021–2022 учебного года и предмета «Операционные системы» (код</a:t>
            </a:r>
            <a:br>
              <a:rPr lang="ru-RU" sz="1800" b="0" i="0" u="none" strike="noStrike" baseline="0" dirty="0">
                <a:latin typeface="PTSerif-Regular"/>
              </a:rPr>
            </a:br>
            <a:r>
              <a:rPr lang="ru-RU" sz="1800" b="0" i="0" u="none" strike="noStrike" baseline="0" dirty="0">
                <a:latin typeface="PTSerif-Regular"/>
              </a:rPr>
              <a:t>предмета </a:t>
            </a:r>
            <a:r>
              <a:rPr lang="ru-RU" sz="1800" b="0" i="0" u="none" strike="noStrike" baseline="0" dirty="0">
                <a:latin typeface="PTMono-Regular"/>
              </a:rPr>
              <a:t>os-intro</a:t>
            </a:r>
            <a:r>
              <a:rPr lang="ru-RU" sz="1800" b="0" i="0" u="none" strike="noStrike" baseline="0" dirty="0">
                <a:latin typeface="PTSerif-Regular"/>
              </a:rPr>
              <a:t>) создание репозитория примет следующий вид:</a:t>
            </a:r>
            <a:endParaRPr lang="ru-RU" dirty="0"/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F5EFC57-99AB-4E37-9BA4-C71F95A0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86" y="0"/>
            <a:ext cx="5375214" cy="6851265"/>
          </a:xfrm>
        </p:spPr>
      </p:pic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E4F6723-4977-4B2F-96B0-9AD3A27F2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4061577"/>
            <a:ext cx="5654530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7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B98E77-A936-4DC9-87F9-894BC87A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87476" cy="4754880"/>
          </a:xfrm>
        </p:spPr>
        <p:txBody>
          <a:bodyPr/>
          <a:lstStyle/>
          <a:p>
            <a:r>
              <a:rPr lang="ru-RU" sz="1800" b="1" i="0" u="none" strike="noStrike" baseline="0" dirty="0">
                <a:latin typeface="PTSerif-Bold"/>
              </a:rPr>
              <a:t>Настройка каталога курса</a:t>
            </a:r>
            <a:br>
              <a:rPr lang="en-US" sz="1800" b="1" i="0" u="none" strike="noStrike" baseline="0" dirty="0">
                <a:latin typeface="PTSerif-Bold"/>
              </a:rPr>
            </a:br>
            <a:br>
              <a:rPr lang="en-US" sz="1800" b="1" i="0" u="none" strike="noStrike" baseline="0" dirty="0">
                <a:latin typeface="PTSerif-Bold"/>
              </a:rPr>
            </a:br>
            <a:r>
              <a:rPr lang="ru-RU" sz="1800" b="0" i="0" u="none" strike="noStrike" baseline="0" dirty="0">
                <a:latin typeface="PTSerif-Regular"/>
              </a:rPr>
              <a:t>Перейдите в каталог курса:</a:t>
            </a:r>
            <a:br>
              <a:rPr lang="en-US" sz="1800" b="0" i="0" u="none" strike="noStrike" baseline="0" dirty="0">
                <a:latin typeface="PTSerif-Regular"/>
              </a:rPr>
            </a:br>
            <a:br>
              <a:rPr lang="en-US" sz="1800" b="0" i="0" u="none" strike="noStrike" baseline="0" dirty="0">
                <a:latin typeface="PTSerif-Regular"/>
              </a:rPr>
            </a:br>
            <a:br>
              <a:rPr lang="en-US" sz="1800" b="0" i="0" u="none" strike="noStrike" baseline="0" dirty="0">
                <a:latin typeface="PTSerif-Regular"/>
              </a:rPr>
            </a:br>
            <a:r>
              <a:rPr lang="ru-RU" sz="1800" b="0" i="0" u="none" strike="noStrike" baseline="0" dirty="0">
                <a:latin typeface="PTSerif-Regular"/>
              </a:rPr>
              <a:t>Удалите лишние файлы:</a:t>
            </a:r>
            <a:br>
              <a:rPr lang="en-US" sz="1800" b="0" i="0" u="none" strike="noStrike" baseline="0" dirty="0">
                <a:latin typeface="PTSerif-Regular"/>
              </a:rPr>
            </a:br>
            <a:br>
              <a:rPr lang="en-US" sz="1800" b="0" i="0" u="none" strike="noStrike" baseline="0" dirty="0">
                <a:latin typeface="PTSerif-Regular"/>
              </a:rPr>
            </a:br>
            <a:br>
              <a:rPr lang="en-US" sz="1800" b="0" i="0" u="none" strike="noStrike" baseline="0" dirty="0">
                <a:latin typeface="PTSerif-Regular"/>
              </a:rPr>
            </a:br>
            <a:r>
              <a:rPr lang="ru-RU" sz="1800" b="0" i="0" u="none" strike="noStrike" baseline="0" dirty="0">
                <a:latin typeface="PTSerif-Regular"/>
              </a:rPr>
              <a:t>Создайте необходимые каталоги:</a:t>
            </a:r>
            <a:br>
              <a:rPr lang="en-US" sz="1800" b="0" i="0" u="none" strike="noStrike" baseline="0" dirty="0">
                <a:latin typeface="PTSerif-Regular"/>
              </a:rPr>
            </a:br>
            <a:br>
              <a:rPr lang="en-US" sz="1800" b="0" i="0" u="none" strike="noStrike" baseline="0" dirty="0">
                <a:latin typeface="PTSerif-Regular"/>
              </a:rPr>
            </a:br>
            <a:br>
              <a:rPr lang="en-US" sz="1800" b="0" i="0" u="none" strike="noStrike" baseline="0" dirty="0">
                <a:latin typeface="PTSerif-Regular"/>
              </a:rPr>
            </a:br>
            <a:r>
              <a:rPr lang="ru-RU" sz="1800" b="0" i="0" u="none" strike="noStrike" baseline="0" dirty="0">
                <a:latin typeface="PTSerif-Regular"/>
              </a:rPr>
              <a:t>Отправьте файлы на сервер:</a:t>
            </a:r>
            <a:endParaRPr lang="ru-RU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F4622CC-C648-4FC2-BD8F-D8835E66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1686521"/>
            <a:ext cx="4633362" cy="304826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AE188FC3-CB9F-40C6-A07C-C39A23B48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2614090"/>
            <a:ext cx="2152834" cy="304826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DE76D0F8-7FCB-4748-8CE6-84AEAB33E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557608"/>
            <a:ext cx="1920406" cy="236240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427B86F7-3A3B-4249-817B-0907CFED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4432540"/>
            <a:ext cx="4351397" cy="594412"/>
          </a:xfrm>
          <a:prstGeom prst="rect">
            <a:avLst/>
          </a:prstGeom>
        </p:spPr>
      </p:pic>
      <p:pic>
        <p:nvPicPr>
          <p:cNvPr id="15" name="صورة 1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9678D2F-E745-4212-9DB5-8B6058243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36" y="349310"/>
            <a:ext cx="4915326" cy="6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D718E2E-A65C-4B38-B7F3-529ADF775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556337" cy="4814820"/>
          </a:xfrm>
        </p:spPr>
      </p:pic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B4F31F5-87F1-4E2E-92BE-4C078ECC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0" y="0"/>
            <a:ext cx="3853066" cy="4814820"/>
          </a:xfrm>
          <a:prstGeom prst="rect">
            <a:avLst/>
          </a:prstGeom>
        </p:spPr>
      </p:pic>
      <p:pic>
        <p:nvPicPr>
          <p:cNvPr id="9" name="صورة 8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5DF9FF9-3109-4ECB-9DD0-F9CB8CDF2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29" y="0"/>
            <a:ext cx="4854361" cy="4816257"/>
          </a:xfrm>
          <a:prstGeom prst="rect">
            <a:avLst/>
          </a:prstGeom>
        </p:spPr>
      </p:pic>
      <p:pic>
        <p:nvPicPr>
          <p:cNvPr id="11" name="صورة 10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4976DDE-8426-4137-B489-23533CB0A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4820"/>
            <a:ext cx="6619043" cy="21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0269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1539</Words>
  <Application>Microsoft Office PowerPoint</Application>
  <PresentationFormat>شاشة عريضة</PresentationFormat>
  <Paragraphs>88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Arial Black</vt:lpstr>
      <vt:lpstr>PTMono-Regular</vt:lpstr>
      <vt:lpstr>PTSerif-Bold</vt:lpstr>
      <vt:lpstr>PTSerif-Italic</vt:lpstr>
      <vt:lpstr>PTSerif-Regular</vt:lpstr>
      <vt:lpstr>Roboto</vt:lpstr>
      <vt:lpstr>Sakkal Majalla</vt:lpstr>
      <vt:lpstr>Segoe UI</vt:lpstr>
      <vt:lpstr>Ubuntu</vt:lpstr>
      <vt:lpstr>HeadlinesVTI</vt:lpstr>
      <vt:lpstr>Лабораторная работа № 2. Управление версиями</vt:lpstr>
      <vt:lpstr>Цель работы</vt:lpstr>
      <vt:lpstr>2 : Создать ключ SSH.</vt:lpstr>
      <vt:lpstr>3 : Создать ключ PGP.</vt:lpstr>
      <vt:lpstr>Добавление PGP ключа в GitHub</vt:lpstr>
      <vt:lpstr>4 : Настройка автоматических подписей коммитов git</vt:lpstr>
      <vt:lpstr>5 : Сознание репозитория курса на основе шаблона  Необходимо создать шаблон рабочего пространства.  *Например, для 2021–2022 учебного года и предмета «Операционные системы» (код предмета os-intro) создание репозитория примет следующий вид:</vt:lpstr>
      <vt:lpstr>Настройка каталога курса  Перейдите в каталог курса:   Удалите лишние файлы:   Создайте необходимые каталоги:   Отправьте файлы на сервер:</vt:lpstr>
      <vt:lpstr>عرض تقديمي في PowerPoint</vt:lpstr>
      <vt:lpstr>Контрольные вопросы</vt:lpstr>
      <vt:lpstr>3 : Что представляют собой и чем отличаются централизованные и децентрализованные VCS? Приведите примеры VCS каждого вида. Централизованные системы контроля версий  Централизованные системы контроля версий представляют собой приложения типа клиент-сервер, когда репозиторий проекта существует в единственном экземпляре и хранится на сервере. Доступ к нему осуществлялся через специальное клиентское приложение. В качестве примеров таких программных продуктов можно привести CVS, Subversion. Распределенные системы контроля версий Распределенные системы контроля версий (Distributed Version Control System, DVCS) позволяют хранить репозиторий (его копию) у каждого разработчика, работающего с данной системой. При этом можно выделить центральный репозиторий (условно), в который будут отправляться изменения из локальных и, с ним же эти локальные репозитории будут синхронизироваться. При работе с такой системой, пользователи периодически синхронизируют свои локальные репозитории с центральным и работают непосредственно со своей локальной копией. После внесения достаточного количества изменений в локальную копию они (изменения) отправляются на сервер. При этом сервер, чаще всего, выбирается условно, т.к. в большинстве DVCS нет такого понятия как “выделенный сервер с центральным репозиторием”.  4. Опишите действия с VCS при единоличной работе с хранилищем.  создать папку со всеми необходимыми внешними включениями для каждой из двух программ в этом хранилище. В этой папке также были созданы pro-файлы для сборки общего проекта. С учетом выбранной модели, один проект — одно хранилище, никаких негативных последствий от такого решения в дальнейшей разработке мы не испытали. Если используется подход один проект — одно хранилище, то папки trunk, tags, branches лучше размещать только в корне хранилища.  5. Опишите порядок работы с общим хранилищем VCS. Совместная работа над проектом небольшой территориально распределённой группы разработчиков без выделения общих ресурсов. Как и в предыдущем случае, реализуется схема работы без главного сервера, а актуальность репозиториев поддерживается периодическими синхронизациями по схеме «каждый с каждым».  6. Каковы основные задачи, решаемые инструментальным средством git?  В процессе разработки ПО значимая роль отводится сотрудничеству. В большинстве случаев деятельность разработчика включает работу в команде и совместное использование проекта с другими специалистами. Практический опыт использования системы контроля версий не просто важен, а ВАЖЕН для всех, кто намерен заниматься разработкой ПО. В то же время будет сложно привить навык использования контроля версий тем начинающим программистам, которые во время рабочего процесса позволяют коду изливаться из них бурным потоком, вместо того чтобы придержать обороты и размещать его по частям.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2. Управление версиями</dc:title>
  <dc:creator>ghadeer issa</dc:creator>
  <cp:lastModifiedBy>ghadeer issa</cp:lastModifiedBy>
  <cp:revision>15</cp:revision>
  <dcterms:created xsi:type="dcterms:W3CDTF">2022-06-18T12:09:38Z</dcterms:created>
  <dcterms:modified xsi:type="dcterms:W3CDTF">2022-06-19T04:30:10Z</dcterms:modified>
</cp:coreProperties>
</file>