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62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ru-RU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3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rgbClr val="002060"/>
            </a:gs>
            <a:gs pos="86000">
              <a:schemeClr val="accent1">
                <a:lumMod val="35000"/>
                <a:lumOff val="6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6/20/2022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820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D7AAEFC-156E-1144-8D57-FBE2CD3B6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كرة شبكة وعقد">
            <a:extLst>
              <a:ext uri="{FF2B5EF4-FFF2-40B4-BE49-F238E27FC236}">
                <a16:creationId xmlns:a16="http://schemas.microsoft.com/office/drawing/2014/main" id="{042473C4-377F-B7A2-E4AE-10EF389AD7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0" b="23570"/>
          <a:stretch/>
        </p:blipFill>
        <p:spPr>
          <a:xfrm>
            <a:off x="21" y="-168954"/>
            <a:ext cx="12191979" cy="6857989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7594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0AC2672E-ED2A-4BD6-BD6A-E66DDEADB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0265" y="358219"/>
            <a:ext cx="3149221" cy="1089581"/>
          </a:xfrm>
        </p:spPr>
        <p:txBody>
          <a:bodyPr anchor="b">
            <a:normAutofit fontScale="90000"/>
          </a:bodyPr>
          <a:lstStyle/>
          <a:p>
            <a:pPr algn="ctr"/>
            <a:r>
              <a:rPr lang="ru-RU" sz="3400" b="1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accent3"/>
                </a:solidFill>
                <a:effectLst>
                  <a:glow rad="215900">
                    <a:schemeClr val="accent3">
                      <a:satMod val="175000"/>
                      <a:alpha val="41000"/>
                    </a:schemeClr>
                  </a:glow>
                </a:effectLst>
              </a:rPr>
              <a:t>Лабораторной работе № </a:t>
            </a:r>
            <a:r>
              <a:rPr lang="en-US" sz="3400" b="1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accent3"/>
                </a:solidFill>
                <a:effectLst>
                  <a:glow rad="215900">
                    <a:schemeClr val="accent3">
                      <a:satMod val="175000"/>
                      <a:alpha val="41000"/>
                    </a:schemeClr>
                  </a:glow>
                </a:effectLst>
              </a:rPr>
              <a:t>4</a:t>
            </a:r>
            <a:endParaRPr lang="ru-RU" sz="3400" b="1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solidFill>
                <a:schemeClr val="accent3"/>
              </a:solidFill>
              <a:effectLst>
                <a:glow rad="215900">
                  <a:schemeClr val="accent3">
                    <a:satMod val="175000"/>
                    <a:alpha val="41000"/>
                  </a:schemeClr>
                </a:glow>
              </a:effectLst>
            </a:endParaRP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E18DDC1A-E4FD-4558-A73A-71875C5B1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383" y="2556064"/>
            <a:ext cx="3876811" cy="1415302"/>
          </a:xfrm>
          <a:gradFill flip="none" rotWithShape="1">
            <a:gsLst>
              <a:gs pos="22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anchor="t">
            <a:normAutofit/>
          </a:bodyPr>
          <a:lstStyle/>
          <a:p>
            <a:r>
              <a:rPr lang="ru-RU" sz="1800" dirty="0">
                <a:solidFill>
                  <a:srgbClr val="002060"/>
                </a:solidFill>
              </a:rPr>
              <a:t>Студент </a:t>
            </a:r>
            <a:r>
              <a:rPr lang="en-US" sz="1800" dirty="0">
                <a:solidFill>
                  <a:srgbClr val="002060"/>
                </a:solidFill>
              </a:rPr>
              <a:t>:</a:t>
            </a:r>
            <a:r>
              <a:rPr lang="ru-RU" sz="1800" dirty="0">
                <a:solidFill>
                  <a:srgbClr val="002060"/>
                </a:solidFill>
              </a:rPr>
              <a:t> исса гадир</a:t>
            </a:r>
          </a:p>
          <a:p>
            <a:r>
              <a:rPr lang="ru-RU" sz="1800" dirty="0">
                <a:solidFill>
                  <a:srgbClr val="002060"/>
                </a:solidFill>
              </a:rPr>
              <a:t>Группа  </a:t>
            </a:r>
            <a:r>
              <a:rPr lang="en-US" sz="1800" dirty="0">
                <a:solidFill>
                  <a:srgbClr val="002060"/>
                </a:solidFill>
              </a:rPr>
              <a:t>:</a:t>
            </a:r>
            <a:r>
              <a:rPr lang="ru-RU" sz="1800" dirty="0">
                <a:solidFill>
                  <a:srgbClr val="002060"/>
                </a:solidFill>
              </a:rPr>
              <a:t> нфибд-01-21</a:t>
            </a:r>
          </a:p>
          <a:p>
            <a:r>
              <a:rPr lang="ru-RU" sz="1800" dirty="0">
                <a:solidFill>
                  <a:srgbClr val="002060"/>
                </a:solidFill>
              </a:rPr>
              <a:t>№ ст.бтлета </a:t>
            </a:r>
            <a:r>
              <a:rPr lang="en-US" sz="1800" dirty="0">
                <a:solidFill>
                  <a:srgbClr val="002060"/>
                </a:solidFill>
              </a:rPr>
              <a:t>:1032218267</a:t>
            </a:r>
            <a:endParaRPr lang="ru-RU" sz="1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084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rgbClr val="00B0F0"/>
            </a:gs>
            <a:gs pos="86000">
              <a:schemeClr val="accent1">
                <a:lumMod val="35000"/>
                <a:lumOff val="6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CF2A7CA-CE6B-4FDD-B809-97CF07586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4921" y="0"/>
            <a:ext cx="10688341" cy="1456660"/>
          </a:xfrm>
        </p:spPr>
        <p:txBody>
          <a:bodyPr anchor="t">
            <a:noAutofit/>
          </a:bodyPr>
          <a:lstStyle/>
          <a:p>
            <a:pPr algn="ctr"/>
            <a:r>
              <a:rPr lang="ru-RU" sz="2800" b="1" dirty="0"/>
              <a:t>Основы интерфейса взаимодействия</a:t>
            </a:r>
            <a:br>
              <a:rPr lang="ru-RU" sz="2800" b="1" dirty="0"/>
            </a:br>
            <a:r>
              <a:rPr lang="ru-RU" sz="2800" b="1" dirty="0"/>
              <a:t>пользователя с системой Unix на уровне командной строки</a:t>
            </a:r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0C3E8574-AF2C-4382-8CA9-B5B6AC5CE7B0}"/>
              </a:ext>
            </a:extLst>
          </p:cNvPr>
          <p:cNvSpPr txBox="1"/>
          <p:nvPr/>
        </p:nvSpPr>
        <p:spPr>
          <a:xfrm>
            <a:off x="657037" y="1658680"/>
            <a:ext cx="11293957" cy="4785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000" b="1" dirty="0"/>
              <a:t>Цель работы</a:t>
            </a:r>
            <a:r>
              <a:rPr lang="en-US" sz="2000" b="1" dirty="0"/>
              <a:t> :</a:t>
            </a:r>
            <a:endParaRPr lang="ru-RU" sz="2000" b="1" dirty="0"/>
          </a:p>
          <a:p>
            <a:pPr algn="l"/>
            <a:r>
              <a:rPr lang="ru-RU" dirty="0"/>
              <a:t>Приобретение практических навыков взаимодействия пользователя с системой посредством</a:t>
            </a:r>
            <a:r>
              <a:rPr lang="en-US" dirty="0"/>
              <a:t> </a:t>
            </a:r>
            <a:r>
              <a:rPr lang="ru-RU" dirty="0"/>
              <a:t>командной строки</a:t>
            </a:r>
            <a:endParaRPr lang="en-US" dirty="0"/>
          </a:p>
          <a:p>
            <a:pPr algn="l"/>
            <a:endParaRPr lang="en-US" dirty="0"/>
          </a:p>
          <a:p>
            <a:pPr algn="l"/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В операционной системе типа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Linux</a:t>
            </a: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взаимодействие пользователя с системой обычно осуществляется с помощью командной строки посредством построчного ввода команд .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/>
            <a:endParaRPr lang="en-US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endParaRPr lang="en-US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Man</a:t>
            </a:r>
            <a:endParaRPr 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Команда тап используется для просмотра ( оперативная помощь ) в диалоговом режиме руководства (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manual</a:t>
            </a: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) по основным командам операционной системы типа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Linux</a:t>
            </a: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.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ar-EG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man</a:t>
            </a: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-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 Просмотр справочной информации )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ar-EG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man</a:t>
            </a: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-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</a:t>
            </a: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 Просмотреть краткое описание )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SARDAA </a:t>
            </a:r>
            <a:endParaRPr lang="ru-R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/>
            <a:endParaRPr lang="en-US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3394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rgbClr val="00B0F0"/>
            </a:gs>
            <a:gs pos="86000">
              <a:schemeClr val="accent1">
                <a:lumMod val="35000"/>
                <a:lumOff val="6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391E3C2-3B2E-4206-996E-CF33EDC8C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708" y="269371"/>
            <a:ext cx="10877925" cy="6482304"/>
          </a:xfrm>
        </p:spPr>
        <p:txBody>
          <a:bodyPr anchor="t">
            <a:normAutofit/>
          </a:bodyPr>
          <a:lstStyle/>
          <a:p>
            <a:pPr rtl="0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Cd</a:t>
            </a:r>
            <a:b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Команда с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</a:t>
            </a: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используется для перемещения по файловой системе операционной системы типа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Linux</a:t>
            </a:r>
            <a:b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ar-EG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cd </a:t>
            </a: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~ ( Перейти к домашнему каталогу )</a:t>
            </a:r>
            <a:b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ar-EG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cd</a:t>
            </a: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. ( Текущий список )</a:t>
            </a:r>
            <a:b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ar-EG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cd</a:t>
            </a: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.. ( Предыдущее оглавлени) </a:t>
            </a:r>
            <a:b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cd</a:t>
            </a: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../.. ( Верхнее двухуровневое оглавление</a:t>
            </a:r>
            <a:b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Pwd</a:t>
            </a:r>
            <a:b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Используется для определения абсолютного пути к текущему каталогу</a:t>
            </a:r>
            <a:b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</a:t>
            </a:r>
            <a:b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Команда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</a:t>
            </a: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используется для просмотра содержимого каталога . </a:t>
            </a:r>
            <a:b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 </a:t>
            </a:r>
            <a:b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 -a </a:t>
            </a:r>
            <a:b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 -alF </a:t>
            </a:r>
            <a:b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ls -c –l</a:t>
            </a:r>
            <a:b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mkdir</a:t>
            </a:r>
            <a:br>
              <a:rPr lang="en-US" sz="1800" b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b="1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mkdir</a:t>
            </a:r>
            <a:r>
              <a:rPr lang="en-US" sz="1800" b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xxxx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793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rgbClr val="00B0F0"/>
            </a:gs>
            <a:gs pos="86000">
              <a:schemeClr val="accent1">
                <a:lumMod val="35000"/>
                <a:lumOff val="6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AC1E851-2C8D-4E83-8D74-8A9B12499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160" y="120580"/>
            <a:ext cx="11666137" cy="6541477"/>
          </a:xfrm>
        </p:spPr>
        <p:txBody>
          <a:bodyPr anchor="t">
            <a:normAutofit/>
          </a:bodyPr>
          <a:lstStyle/>
          <a:p>
            <a:pPr rtl="1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rm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Команда гм используется для удаления файлов и / или каталогов</a:t>
            </a: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b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</a:t>
            </a: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Удаление файла или каталога</a:t>
            </a:r>
            <a:b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rmdir</a:t>
            </a: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Удалить пустой каталог</a:t>
            </a:r>
            <a:b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rm</a:t>
            </a: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-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</a:t>
            </a: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Удалить катало</a:t>
            </a:r>
            <a:r>
              <a:rPr lang="ru-RU" sz="1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г</a:t>
            </a:r>
            <a:br>
              <a:rPr lang="ru-RU" sz="1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ru-RU" sz="1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ru-RU" sz="1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history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History</a:t>
            </a: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Команда истории может отображать список предыдущих команд истории Мы также можем внести изменения в определенную строку команды</a:t>
            </a:r>
            <a:b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!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XXs : / XX / XX</a:t>
            </a:r>
            <a:b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099637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Marrakesh">
      <a:dk1>
        <a:srgbClr val="000000"/>
      </a:dk1>
      <a:lt1>
        <a:srgbClr val="FFFFFF"/>
      </a:lt1>
      <a:dk2>
        <a:srgbClr val="431C30"/>
      </a:dk2>
      <a:lt2>
        <a:srgbClr val="F3F0EF"/>
      </a:lt2>
      <a:accent1>
        <a:srgbClr val="B35B55"/>
      </a:accent1>
      <a:accent2>
        <a:srgbClr val="CF7E6C"/>
      </a:accent2>
      <a:accent3>
        <a:srgbClr val="CA8F58"/>
      </a:accent3>
      <a:accent4>
        <a:srgbClr val="A97C54"/>
      </a:accent4>
      <a:accent5>
        <a:srgbClr val="917E45"/>
      </a:accent5>
      <a:accent6>
        <a:srgbClr val="647576"/>
      </a:accent6>
      <a:hlink>
        <a:srgbClr val="A25872"/>
      </a:hlink>
      <a:folHlink>
        <a:srgbClr val="667A7E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271</Words>
  <Application>Microsoft Office PowerPoint</Application>
  <PresentationFormat>شاشة عريضة</PresentationFormat>
  <Paragraphs>17</Paragraphs>
  <Slides>4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4</vt:i4>
      </vt:variant>
    </vt:vector>
  </HeadingPairs>
  <TitlesOfParts>
    <vt:vector size="8" baseType="lpstr">
      <vt:lpstr>Arial</vt:lpstr>
      <vt:lpstr>Calibri</vt:lpstr>
      <vt:lpstr>Goudy Old Style</vt:lpstr>
      <vt:lpstr>MarrakeshVTI</vt:lpstr>
      <vt:lpstr>Лабораторной работе № 4</vt:lpstr>
      <vt:lpstr>Основы интерфейса взаимодействия пользователя с системой Unix на уровне командной строки</vt:lpstr>
      <vt:lpstr>Cd Команда сd используется для перемещения по файловой системе операционной системы типа Linux  cd ~ ( Перейти к домашнему каталогу )  cd . ( Текущий список )  cd .. ( Предыдущее оглавлени)  cd ../.. ( Верхнее двухуровневое оглавление  Pwd Используется для определения абсолютного пути к текущему каталогу   Is Команда Is используется для просмотра содержимого каталога .  Is  Is -a  Is -alF  ls -c –l  mkdir mkdir xxxx</vt:lpstr>
      <vt:lpstr>rm  Команда гм используется для удаления файлов и / или каталогов.  rm Удаление файла или каталога rmdir Удалить пустой каталог rm - r Удалить каталог   history  History Команда истории может отображать список предыдущих команд истории Мы также можем внести изменения в определенную строку команды   ! XXs : / XX / XX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Лабораторной работе № 4</dc:title>
  <dc:creator>ghadeer issa</dc:creator>
  <cp:lastModifiedBy>ghadeer issa</cp:lastModifiedBy>
  <cp:revision>3</cp:revision>
  <dcterms:created xsi:type="dcterms:W3CDTF">2022-06-20T04:34:38Z</dcterms:created>
  <dcterms:modified xsi:type="dcterms:W3CDTF">2022-06-20T04:58:17Z</dcterms:modified>
</cp:coreProperties>
</file>