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2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97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9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99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64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12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50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0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62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5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4702-8BCB-4F0C-9BF6-AC909513F1D3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4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30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 설명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5193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릴레이션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관계 </a:t>
            </a:r>
            <a:r>
              <a:rPr lang="ko-KR" altLang="en-US" sz="1500" dirty="0"/>
              <a:t>데이터 모델</a:t>
            </a:r>
            <a:r>
              <a:rPr lang="en-US" altLang="ko-KR" sz="1500" dirty="0"/>
              <a:t>(</a:t>
            </a:r>
            <a:r>
              <a:rPr lang="ko-KR" altLang="en-US" sz="1500" dirty="0"/>
              <a:t>관계형 데이터베이스</a:t>
            </a:r>
            <a:r>
              <a:rPr lang="en-US" altLang="ko-KR" sz="1500" dirty="0"/>
              <a:t>)</a:t>
            </a:r>
            <a:r>
              <a:rPr lang="ko-KR" altLang="en-US" sz="1500" dirty="0"/>
              <a:t>의 테이블을 </a:t>
            </a:r>
            <a:r>
              <a:rPr lang="ko-KR" altLang="en-US" sz="1500" dirty="0" err="1"/>
              <a:t>릴레이션</a:t>
            </a:r>
            <a:r>
              <a:rPr lang="en-US" altLang="ko-KR" sz="1500" dirty="0"/>
              <a:t>(Relation)</a:t>
            </a:r>
            <a:r>
              <a:rPr lang="ko-KR" altLang="en-US" sz="1500" dirty="0"/>
              <a:t>이라고 부른다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err="1" smtClean="0"/>
              <a:t>튜플</a:t>
            </a:r>
            <a:r>
              <a:rPr lang="en-US" altLang="ko-KR" sz="1500" dirty="0"/>
              <a:t>(Tuple)</a:t>
            </a:r>
            <a:r>
              <a:rPr lang="ko-KR" altLang="en-US" sz="1500" dirty="0"/>
              <a:t>과 </a:t>
            </a:r>
            <a:r>
              <a:rPr lang="ko-KR" altLang="en-US" sz="1500" dirty="0" err="1"/>
              <a:t>어트리뷰트</a:t>
            </a:r>
            <a:r>
              <a:rPr lang="en-US" altLang="ko-KR" sz="1500" dirty="0"/>
              <a:t>(Attribute)</a:t>
            </a:r>
            <a:r>
              <a:rPr lang="ko-KR" altLang="en-US" sz="1500" dirty="0"/>
              <a:t>로 구성되어있다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테이블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테이블은 행과 열로 구성된 데이터 </a:t>
            </a:r>
            <a:r>
              <a:rPr lang="ko-KR" altLang="en-US" sz="1500" dirty="0" smtClean="0"/>
              <a:t>집합</a:t>
            </a:r>
            <a:r>
              <a:rPr lang="en-US" altLang="ko-KR" sz="1500" dirty="0" smtClean="0"/>
              <a:t>. </a:t>
            </a:r>
            <a:r>
              <a:rPr lang="en-US" altLang="ko-KR" sz="1500" b="1" dirty="0" smtClean="0"/>
              <a:t>*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테이블 </a:t>
            </a:r>
            <a:r>
              <a:rPr lang="en-US" altLang="ko-KR" sz="1500" dirty="0" smtClean="0"/>
              <a:t>!=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릴레이션</a:t>
            </a:r>
            <a:r>
              <a:rPr lang="en-US" altLang="ko-KR" sz="15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튜플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( == </a:t>
            </a:r>
            <a:r>
              <a:rPr lang="ko-KR" altLang="en-US" sz="2000" b="1" dirty="0" smtClean="0"/>
              <a:t>레코드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500" dirty="0" err="1" smtClean="0"/>
              <a:t>릴레이션의</a:t>
            </a:r>
            <a:r>
              <a:rPr lang="ko-KR" altLang="en-US" sz="1500" dirty="0" smtClean="0"/>
              <a:t> 행을 말함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어트리뷰트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(== </a:t>
            </a:r>
            <a:r>
              <a:rPr lang="ko-KR" altLang="en-US" sz="2000" b="1" dirty="0" smtClean="0"/>
              <a:t>필드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500" dirty="0" err="1" smtClean="0"/>
              <a:t>릴레이션의</a:t>
            </a:r>
            <a:r>
              <a:rPr lang="ko-KR" altLang="en-US" sz="1500" dirty="0" smtClean="0"/>
              <a:t> 열을 말함 </a:t>
            </a:r>
            <a:r>
              <a:rPr lang="en-US" altLang="ko-KR" sz="1500" dirty="0" smtClean="0"/>
              <a:t>‘</a:t>
            </a:r>
            <a:r>
              <a:rPr lang="ko-KR" altLang="en-US" sz="1500" dirty="0" smtClean="0"/>
              <a:t>속성</a:t>
            </a:r>
            <a:r>
              <a:rPr lang="en-US" altLang="ko-KR" sz="1500" dirty="0" smtClean="0"/>
              <a:t>’ </a:t>
            </a:r>
            <a:r>
              <a:rPr lang="ko-KR" altLang="en-US" sz="1500" dirty="0" smtClean="0"/>
              <a:t>또는 </a:t>
            </a:r>
            <a:r>
              <a:rPr lang="ko-KR" altLang="en-US" sz="1500" dirty="0" err="1" smtClean="0"/>
              <a:t>어트리뷰트라고</a:t>
            </a:r>
            <a:r>
              <a:rPr lang="ko-KR" altLang="en-US" sz="1500" dirty="0" smtClean="0"/>
              <a:t> 함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키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현재 배운 키 </a:t>
            </a:r>
            <a:r>
              <a:rPr lang="en-US" altLang="ko-KR" sz="2000" b="1" dirty="0" smtClean="0"/>
              <a:t>=&gt; </a:t>
            </a:r>
            <a:r>
              <a:rPr lang="ko-KR" altLang="en-US" sz="2000" b="1" dirty="0" err="1" smtClean="0"/>
              <a:t>기본키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외래키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키는 데이터베이스에서 조건에 만족하는 </a:t>
            </a:r>
            <a:r>
              <a:rPr lang="ko-KR" altLang="en-US" sz="1500" dirty="0" err="1"/>
              <a:t>튜플을</a:t>
            </a:r>
            <a:r>
              <a:rPr lang="ko-KR" altLang="en-US" sz="1500" dirty="0"/>
              <a:t> 찾거나 순서대로 정렬할 때 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다른 </a:t>
            </a:r>
            <a:r>
              <a:rPr lang="ko-KR" altLang="en-US" sz="1500" dirty="0" err="1"/>
              <a:t>튜플들과</a:t>
            </a:r>
            <a:r>
              <a:rPr lang="ko-KR" altLang="en-US" sz="1500" dirty="0"/>
              <a:t> 구별할 수 있는 유일한 기준이 되는 속성이다</a:t>
            </a:r>
            <a:r>
              <a:rPr lang="en-US" altLang="ko-KR" sz="1500" dirty="0"/>
              <a:t>.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8914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 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 추가 설명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기본키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유일성을 판단하여 </a:t>
            </a:r>
            <a:r>
              <a:rPr lang="ko-KR" altLang="en-US" sz="1500" dirty="0" err="1" smtClean="0"/>
              <a:t>튜플을</a:t>
            </a:r>
            <a:r>
              <a:rPr lang="ko-KR" altLang="en-US" sz="1500" dirty="0" smtClean="0"/>
              <a:t> 유일하게 식별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기본키로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index</a:t>
            </a:r>
            <a:r>
              <a:rPr lang="ko-KR" altLang="en-US" sz="1500" dirty="0" smtClean="0"/>
              <a:t>를 형성하여 저장함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검색속도가 향상되며</a:t>
            </a:r>
            <a:r>
              <a:rPr lang="en-US" altLang="ko-KR" sz="1500" dirty="0" smtClean="0"/>
              <a:t>, null </a:t>
            </a:r>
            <a:r>
              <a:rPr lang="ko-KR" altLang="en-US" sz="1500" dirty="0" smtClean="0"/>
              <a:t>불가 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외래키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테이블을 </a:t>
            </a:r>
            <a:r>
              <a:rPr lang="ko-KR" altLang="en-US" sz="1500" dirty="0" err="1" smtClean="0"/>
              <a:t>정규화하기</a:t>
            </a:r>
            <a:r>
              <a:rPr lang="ko-KR" altLang="en-US" sz="1500" dirty="0" smtClean="0"/>
              <a:t> 위해 사용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데이터 중복을 최소화하기 위해서 테이블을 쪼갠다</a:t>
            </a:r>
            <a:r>
              <a:rPr lang="en-US" altLang="ko-KR" sz="1500" dirty="0" smtClean="0"/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자식 </a:t>
            </a:r>
            <a:r>
              <a:rPr lang="ko-KR" altLang="en-US" sz="1500" dirty="0" err="1" smtClean="0"/>
              <a:t>릴레이션에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외래키가</a:t>
            </a:r>
            <a:r>
              <a:rPr lang="ko-KR" altLang="en-US" sz="1500" dirty="0" smtClean="0"/>
              <a:t> 부모 </a:t>
            </a:r>
            <a:r>
              <a:rPr lang="ko-KR" altLang="en-US" sz="1500" dirty="0" err="1" smtClean="0"/>
              <a:t>릴레이션의</a:t>
            </a:r>
            <a:r>
              <a:rPr lang="ko-KR" altLang="en-US" sz="1500" dirty="0" smtClean="0"/>
              <a:t> 특정 필드 참조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데이터 중복을 최소화한다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6488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설명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CHAR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1500" dirty="0" err="1"/>
              <a:t>고정길이</a:t>
            </a:r>
            <a:r>
              <a:rPr lang="ko-KR" altLang="en-US" sz="1500" dirty="0"/>
              <a:t> 문자 </a:t>
            </a:r>
            <a:r>
              <a:rPr lang="en-US" altLang="ko-KR" sz="1500" dirty="0"/>
              <a:t>DATA</a:t>
            </a:r>
            <a:r>
              <a:rPr lang="ko-KR" altLang="en-US" sz="1500" dirty="0"/>
              <a:t>를 </a:t>
            </a:r>
            <a:r>
              <a:rPr lang="en-US" altLang="ko-KR" sz="1500" dirty="0"/>
              <a:t>4000BYTE </a:t>
            </a:r>
            <a:r>
              <a:rPr lang="ko-KR" altLang="en-US" sz="1500" dirty="0" smtClean="0"/>
              <a:t>저장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VARCHAR2</a:t>
            </a:r>
          </a:p>
          <a:p>
            <a:pPr>
              <a:lnSpc>
                <a:spcPct val="150000"/>
              </a:lnSpc>
            </a:pPr>
            <a:r>
              <a:rPr lang="ko-KR" altLang="en-US" sz="1500" dirty="0" err="1"/>
              <a:t>가변길이</a:t>
            </a:r>
            <a:r>
              <a:rPr lang="ko-KR" altLang="en-US" sz="1500" dirty="0"/>
              <a:t> 문자 </a:t>
            </a:r>
            <a:r>
              <a:rPr lang="en-US" altLang="ko-KR" sz="1500" dirty="0"/>
              <a:t>DATA</a:t>
            </a:r>
            <a:r>
              <a:rPr lang="ko-KR" altLang="en-US" sz="1500" dirty="0"/>
              <a:t>를 </a:t>
            </a:r>
            <a:r>
              <a:rPr lang="en-US" altLang="ko-KR" sz="1500" dirty="0"/>
              <a:t>4000BYTE </a:t>
            </a:r>
            <a:r>
              <a:rPr lang="ko-KR" altLang="en-US" sz="1500" dirty="0" smtClean="0"/>
              <a:t>저장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NUMBER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1500" dirty="0" err="1"/>
              <a:t>가변길이</a:t>
            </a:r>
            <a:r>
              <a:rPr lang="ko-KR" altLang="en-US" sz="1500" dirty="0"/>
              <a:t> </a:t>
            </a:r>
            <a:r>
              <a:rPr lang="ko-KR" altLang="en-US" sz="1500" dirty="0" err="1"/>
              <a:t>숫자값을</a:t>
            </a:r>
            <a:r>
              <a:rPr lang="ko-KR" altLang="en-US" sz="1500" dirty="0"/>
              <a:t> </a:t>
            </a:r>
            <a:r>
              <a:rPr lang="en-US" altLang="ko-KR" sz="1500" dirty="0"/>
              <a:t>-38 ~ +38</a:t>
            </a:r>
            <a:r>
              <a:rPr lang="ko-KR" altLang="en-US" sz="1500" dirty="0" err="1"/>
              <a:t>자리수를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저장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DATE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날짜를 저장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TIMESTAMP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년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월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일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분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초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mili</a:t>
            </a:r>
            <a:r>
              <a:rPr lang="en-US" altLang="ko-KR" sz="1500" dirty="0" smtClean="0"/>
              <a:t>-second</a:t>
            </a:r>
            <a:r>
              <a:rPr lang="ko-KR" altLang="en-US" sz="1500" dirty="0" smtClean="0"/>
              <a:t>까지 보여줌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47627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ERD(Entity Relationship Diagram)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개념적 설계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논리적 설계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물리적 설계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개념적 설계</a:t>
            </a:r>
            <a:r>
              <a:rPr lang="ko-KR" altLang="en-US" dirty="0" smtClean="0"/>
              <a:t>에 해당하는 부분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관계는 </a:t>
            </a:r>
            <a:r>
              <a:rPr lang="en-US" altLang="ko-KR" dirty="0" smtClean="0"/>
              <a:t>1 : 1, 1 : N, N : M</a:t>
            </a:r>
            <a:r>
              <a:rPr lang="ko-KR" altLang="en-US" dirty="0" smtClean="0"/>
              <a:t>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272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424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EX)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id</a:t>
            </a:r>
            <a:r>
              <a:rPr lang="ko-KR" altLang="en-US" dirty="0" smtClean="0"/>
              <a:t>랑</a:t>
            </a:r>
            <a:r>
              <a:rPr lang="en-US" altLang="ko-KR" dirty="0"/>
              <a:t>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을 저장하는 고객이 있고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고객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명은 여러 번 출석을 할 수 있고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출석 시간을 저장한다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930900" y="2110651"/>
            <a:ext cx="1524000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</a:rPr>
              <a:t>고객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86900" y="2110651"/>
            <a:ext cx="1524000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chemeClr val="tx1"/>
                </a:solidFill>
              </a:rPr>
              <a:t>출석대장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3" idx="3"/>
            <a:endCxn id="5" idx="1"/>
          </p:cNvCxnSpPr>
          <p:nvPr/>
        </p:nvCxnSpPr>
        <p:spPr>
          <a:xfrm>
            <a:off x="7454900" y="2567851"/>
            <a:ext cx="203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다이아몬드 7"/>
          <p:cNvSpPr/>
          <p:nvPr/>
        </p:nvSpPr>
        <p:spPr>
          <a:xfrm>
            <a:off x="7835900" y="2035676"/>
            <a:ext cx="1333500" cy="1064349"/>
          </a:xfrm>
          <a:prstGeom prst="diamond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출석</a:t>
            </a:r>
            <a:endParaRPr lang="ko-KR" altLang="en-US" dirty="0"/>
          </a:p>
        </p:txBody>
      </p:sp>
      <p:cxnSp>
        <p:nvCxnSpPr>
          <p:cNvPr id="14" name="직선 연결선 13"/>
          <p:cNvCxnSpPr>
            <a:stCxn id="3" idx="2"/>
            <a:endCxn id="18" idx="0"/>
          </p:cNvCxnSpPr>
          <p:nvPr/>
        </p:nvCxnSpPr>
        <p:spPr>
          <a:xfrm flipH="1">
            <a:off x="5594350" y="3025051"/>
            <a:ext cx="1098550" cy="746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737350" y="3025051"/>
            <a:ext cx="469900" cy="746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022850" y="3771900"/>
            <a:ext cx="1143000" cy="889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591300" y="3771900"/>
            <a:ext cx="1143000" cy="889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NAME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>
            <a:stCxn id="5" idx="2"/>
            <a:endCxn id="26" idx="0"/>
          </p:cNvCxnSpPr>
          <p:nvPr/>
        </p:nvCxnSpPr>
        <p:spPr>
          <a:xfrm>
            <a:off x="10248900" y="3025051"/>
            <a:ext cx="0" cy="746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9677400" y="3771900"/>
            <a:ext cx="1143000" cy="889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DATE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01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4241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고객에서 봤을 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한 사람당 한 타임에 출석을 찍음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시간에서 봤을 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한 시간에 한 사람이 출석을 찍음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고객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출석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 : 1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1 : 1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-&gt; 1 : 1 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146800" y="1690688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779000" y="1690688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09:00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46800" y="3016251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779000" y="3016251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46800" y="4341814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779000" y="4341814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6" idx="3"/>
            <a:endCxn id="15" idx="1"/>
          </p:cNvCxnSpPr>
          <p:nvPr/>
        </p:nvCxnSpPr>
        <p:spPr>
          <a:xfrm>
            <a:off x="7620000" y="2125583"/>
            <a:ext cx="2159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7" idx="3"/>
            <a:endCxn id="20" idx="1"/>
          </p:cNvCxnSpPr>
          <p:nvPr/>
        </p:nvCxnSpPr>
        <p:spPr>
          <a:xfrm>
            <a:off x="7620000" y="3451146"/>
            <a:ext cx="2159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1" idx="3"/>
            <a:endCxn id="22" idx="1"/>
          </p:cNvCxnSpPr>
          <p:nvPr/>
        </p:nvCxnSpPr>
        <p:spPr>
          <a:xfrm>
            <a:off x="7620000" y="4776709"/>
            <a:ext cx="2159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53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46800" y="1690688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779000" y="1690688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09:00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46800" y="3016251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779000" y="3016251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46800" y="4341814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779000" y="4341814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17" idx="3"/>
            <a:endCxn id="20" idx="1"/>
          </p:cNvCxnSpPr>
          <p:nvPr/>
        </p:nvCxnSpPr>
        <p:spPr>
          <a:xfrm>
            <a:off x="7620000" y="3451146"/>
            <a:ext cx="2159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1" idx="3"/>
            <a:endCxn id="22" idx="1"/>
          </p:cNvCxnSpPr>
          <p:nvPr/>
        </p:nvCxnSpPr>
        <p:spPr>
          <a:xfrm>
            <a:off x="7620000" y="4776709"/>
            <a:ext cx="2159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6" idx="3"/>
            <a:endCxn id="20" idx="1"/>
          </p:cNvCxnSpPr>
          <p:nvPr/>
        </p:nvCxnSpPr>
        <p:spPr>
          <a:xfrm>
            <a:off x="7620000" y="2125583"/>
            <a:ext cx="2159000" cy="1325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200" y="1690688"/>
            <a:ext cx="4241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고객에서 봤을 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한 사람당 한 타임에 출석을 찍음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시간에서 봤을 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한 시간에 여러 사람이 출석을 찍음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고객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출석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 : 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N</a:t>
            </a:r>
            <a:r>
              <a:rPr lang="en-US" altLang="ko-KR" dirty="0" smtClean="0"/>
              <a:t> : 1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-&gt; 1 : N </a:t>
            </a:r>
          </a:p>
        </p:txBody>
      </p:sp>
    </p:spTree>
    <p:extLst>
      <p:ext uri="{BB962C8B-B14F-4D97-AF65-F5344CB8AC3E}">
        <p14:creationId xmlns:p14="http://schemas.microsoft.com/office/powerpoint/2010/main" val="253214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46800" y="1690688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779000" y="1690688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09:00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46800" y="3016251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779000" y="3016251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46800" y="4341814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779000" y="4341814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17" idx="3"/>
            <a:endCxn id="20" idx="1"/>
          </p:cNvCxnSpPr>
          <p:nvPr/>
        </p:nvCxnSpPr>
        <p:spPr>
          <a:xfrm>
            <a:off x="7620000" y="3451146"/>
            <a:ext cx="2159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1" idx="3"/>
            <a:endCxn id="22" idx="1"/>
          </p:cNvCxnSpPr>
          <p:nvPr/>
        </p:nvCxnSpPr>
        <p:spPr>
          <a:xfrm>
            <a:off x="7620000" y="4776709"/>
            <a:ext cx="2159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6" idx="3"/>
            <a:endCxn id="20" idx="1"/>
          </p:cNvCxnSpPr>
          <p:nvPr/>
        </p:nvCxnSpPr>
        <p:spPr>
          <a:xfrm>
            <a:off x="7620000" y="2125583"/>
            <a:ext cx="2159000" cy="1325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200" y="1690688"/>
            <a:ext cx="4241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고객에서 봤을 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한 사람이 여러 타임에 출석을 찍음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시간에서 봤을 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한 시간에 여러 사람이 출석을 찍음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고객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출석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 : 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N</a:t>
            </a:r>
            <a:r>
              <a:rPr lang="en-US" altLang="ko-KR" dirty="0" smtClean="0"/>
              <a:t> : 1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-&gt; N : M 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7620000" y="2125583"/>
            <a:ext cx="2159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11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371</Words>
  <Application>Microsoft Office PowerPoint</Application>
  <PresentationFormat>와이드스크린</PresentationFormat>
  <Paragraphs>100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DB정리</vt:lpstr>
      <vt:lpstr>용어 설명</vt:lpstr>
      <vt:lpstr>용어 설명(키 추가 설명)</vt:lpstr>
      <vt:lpstr>자료형 설명</vt:lpstr>
      <vt:lpstr>ERD(Entity Relationship Diagram)</vt:lpstr>
      <vt:lpstr>ERD 관계</vt:lpstr>
      <vt:lpstr>ERD 관계</vt:lpstr>
      <vt:lpstr>ERD 관계</vt:lpstr>
      <vt:lpstr>ERD 관계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DB정리</dc:title>
  <dc:creator>16</dc:creator>
  <cp:lastModifiedBy>16</cp:lastModifiedBy>
  <cp:revision>9</cp:revision>
  <dcterms:created xsi:type="dcterms:W3CDTF">2024-08-28T01:02:15Z</dcterms:created>
  <dcterms:modified xsi:type="dcterms:W3CDTF">2024-08-28T09:11:29Z</dcterms:modified>
</cp:coreProperties>
</file>