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7" r:id="rId6"/>
    <p:sldId id="268" r:id="rId7"/>
    <p:sldId id="265" r:id="rId8"/>
    <p:sldId id="269" r:id="rId9"/>
    <p:sldId id="270" r:id="rId10"/>
    <p:sldId id="272" r:id="rId11"/>
    <p:sldId id="271" r:id="rId12"/>
    <p:sldId id="274" r:id="rId13"/>
    <p:sldId id="273" r:id="rId14"/>
    <p:sldId id="275" r:id="rId15"/>
    <p:sldId id="277" r:id="rId16"/>
    <p:sldId id="276" r:id="rId17"/>
    <p:sldId id="262" r:id="rId18"/>
    <p:sldId id="258" r:id="rId19"/>
    <p:sldId id="259" r:id="rId20"/>
    <p:sldId id="260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7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9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4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2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0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30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쓰면서 정리하기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Substr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Concat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Lower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Trunc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Round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Trim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Lpad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Rpad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952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집계 함수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8753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1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58957" cy="4725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97157" y="2831585"/>
            <a:ext cx="121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initcap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82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44694" cy="3258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0156" y="3961885"/>
            <a:ext cx="3654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ltrim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rtrim</a:t>
            </a:r>
            <a:r>
              <a:rPr lang="ko-KR" altLang="en-US" dirty="0" smtClean="0"/>
              <a:t> 반복되는 문자열을</a:t>
            </a:r>
            <a:endParaRPr lang="en-US" altLang="ko-KR" dirty="0" smtClean="0"/>
          </a:p>
          <a:p>
            <a:r>
              <a:rPr lang="ko-KR" altLang="en-US" dirty="0" smtClean="0"/>
              <a:t>제거하기 때문에 조심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54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44694" cy="3258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99402" y="4457185"/>
            <a:ext cx="3903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</a:t>
            </a:r>
          </a:p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사용할 땐 </a:t>
            </a:r>
            <a:r>
              <a:rPr lang="ko-KR" altLang="en-US" dirty="0" err="1" smtClean="0"/>
              <a:t>두개씩만</a:t>
            </a:r>
            <a:r>
              <a:rPr lang="ko-KR" altLang="en-US" dirty="0" smtClean="0"/>
              <a:t> 가능 </a:t>
            </a:r>
            <a:endParaRPr lang="en-US" altLang="ko-KR" dirty="0" smtClean="0"/>
          </a:p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 (‘</a:t>
            </a:r>
            <a:r>
              <a:rPr lang="en-US" altLang="ko-KR" dirty="0" err="1" smtClean="0"/>
              <a:t>a’,’b</a:t>
            </a:r>
            <a:r>
              <a:rPr lang="en-US" altLang="ko-KR" dirty="0" smtClean="0"/>
              <a:t>’) =&gt; ab</a:t>
            </a:r>
          </a:p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a’,’b</a:t>
            </a:r>
            <a:r>
              <a:rPr lang="en-US" altLang="ko-KR" dirty="0" smtClean="0"/>
              <a:t>’),’c’) =&gt; </a:t>
            </a:r>
            <a:r>
              <a:rPr lang="en-US" altLang="ko-KR" dirty="0" err="1" smtClean="0"/>
              <a:t>abc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</a:t>
            </a:r>
          </a:p>
          <a:p>
            <a:r>
              <a:rPr lang="en-US" altLang="ko-KR" dirty="0" smtClean="0"/>
              <a:t>|| 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smtClean="0"/>
              <a:t>여러 개 붙여서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45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899451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REPLACE(char1, char2, char3)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char1 </a:t>
            </a:r>
            <a:r>
              <a:rPr lang="ko-KR" altLang="en-US" dirty="0" smtClean="0"/>
              <a:t>문자열 중 </a:t>
            </a:r>
            <a:r>
              <a:rPr lang="en-US" altLang="ko-KR" dirty="0" smtClean="0"/>
              <a:t>char2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char3</a:t>
            </a:r>
            <a:r>
              <a:rPr lang="ko-KR" altLang="en-US" dirty="0" smtClean="0"/>
              <a:t>로 대체하여 문자열로 변환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sz="2000" b="1" dirty="0"/>
              <a:t>DECODE(expr, search1, result1 [, search2, result2,...][, default]);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expr </a:t>
            </a:r>
            <a:r>
              <a:rPr lang="ko-KR" altLang="en-US" dirty="0" smtClean="0"/>
              <a:t>컬럼에서 </a:t>
            </a:r>
            <a:r>
              <a:rPr lang="en-US" altLang="ko-KR" dirty="0" smtClean="0"/>
              <a:t>search1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result1 search2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result2 … </a:t>
            </a:r>
            <a:r>
              <a:rPr lang="ko-KR" altLang="en-US" dirty="0" smtClean="0"/>
              <a:t>아무것도 아니면 </a:t>
            </a:r>
            <a:r>
              <a:rPr lang="en-US" altLang="ko-KR" dirty="0" smtClean="0"/>
              <a:t>default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000" b="1" dirty="0"/>
              <a:t>CASE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DECODE </a:t>
            </a:r>
            <a:r>
              <a:rPr lang="ko-KR" altLang="en-US" dirty="0" smtClean="0"/>
              <a:t>보다 개선된 함수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SELECT CASE (</a:t>
            </a:r>
            <a:r>
              <a:rPr lang="ko-KR" altLang="en-US" dirty="0" smtClean="0"/>
              <a:t>바꿀 값을 </a:t>
            </a:r>
            <a:r>
              <a:rPr lang="en-US" altLang="ko-KR" dirty="0" smtClean="0"/>
              <a:t>when </a:t>
            </a:r>
            <a:r>
              <a:rPr lang="ko-KR" altLang="en-US" dirty="0" smtClean="0"/>
              <a:t>안에 넣어서 사용해도 됨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WHEN [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] THEN [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WHEN [</a:t>
            </a:r>
            <a:r>
              <a:rPr lang="ko-KR" altLang="en-US" dirty="0"/>
              <a:t>조건</a:t>
            </a:r>
            <a:r>
              <a:rPr lang="en-US" altLang="ko-KR" dirty="0"/>
              <a:t>] THEN [</a:t>
            </a:r>
            <a:r>
              <a:rPr lang="ko-KR" altLang="en-US" dirty="0"/>
              <a:t>결과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…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ELSE [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END</a:t>
            </a:r>
          </a:p>
          <a:p>
            <a:pPr lvl="1"/>
            <a:r>
              <a:rPr lang="en-US" altLang="ko-KR" dirty="0" smtClean="0"/>
              <a:t>FROM dual;</a:t>
            </a:r>
            <a:endParaRPr lang="ko-KR" altLang="en-US" dirty="0"/>
          </a:p>
          <a:p>
            <a:pPr marL="742950" lvl="1" indent="-285750">
              <a:buFontTx/>
              <a:buChar char="-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50" y="4978400"/>
            <a:ext cx="7907150" cy="17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1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3522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7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ERD(Entity Relationship Diagram)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개념적 설계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논리적 설계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물리적 설계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개념적 설계</a:t>
            </a:r>
            <a:r>
              <a:rPr lang="ko-KR" altLang="en-US" dirty="0" smtClean="0"/>
              <a:t>에 해당하는 부분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관계는 </a:t>
            </a:r>
            <a:r>
              <a:rPr lang="en-US" altLang="ko-KR" dirty="0" smtClean="0"/>
              <a:t>1 : 1, 1 : N, N : M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2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4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id</a:t>
            </a:r>
            <a:r>
              <a:rPr lang="ko-KR" altLang="en-US" dirty="0" smtClean="0"/>
              <a:t>랑</a:t>
            </a:r>
            <a:r>
              <a:rPr lang="en-US" altLang="ko-KR" dirty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저장하는 고객이 있고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명은 여러 번 출석을 할 수 있고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출석 시간을 저장한다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30900" y="2110651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고객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86900" y="2110651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</a:rPr>
              <a:t>출석대장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5" idx="1"/>
          </p:cNvCxnSpPr>
          <p:nvPr/>
        </p:nvCxnSpPr>
        <p:spPr>
          <a:xfrm>
            <a:off x="7454900" y="2567851"/>
            <a:ext cx="20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/>
        </p:nvSpPr>
        <p:spPr>
          <a:xfrm>
            <a:off x="7835900" y="2035676"/>
            <a:ext cx="1333500" cy="1064349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출석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3" idx="2"/>
            <a:endCxn id="18" idx="0"/>
          </p:cNvCxnSpPr>
          <p:nvPr/>
        </p:nvCxnSpPr>
        <p:spPr>
          <a:xfrm flipH="1">
            <a:off x="5594350" y="3025051"/>
            <a:ext cx="109855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37350" y="3025051"/>
            <a:ext cx="46990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2285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9130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5" idx="2"/>
            <a:endCxn id="26" idx="0"/>
          </p:cNvCxnSpPr>
          <p:nvPr/>
        </p:nvCxnSpPr>
        <p:spPr>
          <a:xfrm>
            <a:off x="10248900" y="3025051"/>
            <a:ext cx="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67740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1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사람당 한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한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1 : 1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  <a:endCxn id="15" idx="1"/>
          </p:cNvCxnSpPr>
          <p:nvPr/>
        </p:nvCxnSpPr>
        <p:spPr>
          <a:xfrm>
            <a:off x="7620000" y="2125583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3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릴레이션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관계 </a:t>
            </a:r>
            <a:r>
              <a:rPr lang="ko-KR" altLang="en-US" sz="1500" dirty="0"/>
              <a:t>데이터 모델</a:t>
            </a:r>
            <a:r>
              <a:rPr lang="en-US" altLang="ko-KR" sz="1500" dirty="0"/>
              <a:t>(</a:t>
            </a:r>
            <a:r>
              <a:rPr lang="ko-KR" altLang="en-US" sz="1500" dirty="0"/>
              <a:t>관계형 데이터베이스</a:t>
            </a:r>
            <a:r>
              <a:rPr lang="en-US" altLang="ko-KR" sz="1500" dirty="0"/>
              <a:t>)</a:t>
            </a:r>
            <a:r>
              <a:rPr lang="ko-KR" altLang="en-US" sz="1500" dirty="0"/>
              <a:t>의 테이블을 </a:t>
            </a:r>
            <a:r>
              <a:rPr lang="ko-KR" altLang="en-US" sz="1500" dirty="0" err="1"/>
              <a:t>릴레이션</a:t>
            </a:r>
            <a:r>
              <a:rPr lang="en-US" altLang="ko-KR" sz="1500" dirty="0"/>
              <a:t>(Relation)</a:t>
            </a:r>
            <a:r>
              <a:rPr lang="ko-KR" altLang="en-US" sz="1500" dirty="0"/>
              <a:t>이라고 부른다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튜플</a:t>
            </a:r>
            <a:r>
              <a:rPr lang="en-US" altLang="ko-KR" sz="1500" dirty="0"/>
              <a:t>(Tuple)</a:t>
            </a:r>
            <a:r>
              <a:rPr lang="ko-KR" altLang="en-US" sz="1500" dirty="0"/>
              <a:t>과 </a:t>
            </a:r>
            <a:r>
              <a:rPr lang="ko-KR" altLang="en-US" sz="1500" dirty="0" err="1"/>
              <a:t>어트리뷰트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로 구성되어있다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테이블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테이블은 행과 열로 구성된 데이터 </a:t>
            </a:r>
            <a:r>
              <a:rPr lang="ko-KR" altLang="en-US" sz="1500" dirty="0" smtClean="0"/>
              <a:t>집합</a:t>
            </a:r>
            <a:r>
              <a:rPr lang="en-US" altLang="ko-KR" sz="1500" dirty="0" smtClean="0"/>
              <a:t>. </a:t>
            </a:r>
            <a:r>
              <a:rPr lang="en-US" altLang="ko-KR" sz="1500" b="1" dirty="0" smtClean="0"/>
              <a:t>*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테이블 </a:t>
            </a:r>
            <a:r>
              <a:rPr lang="en-US" altLang="ko-KR" sz="1500" dirty="0" smtClean="0"/>
              <a:t>!=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릴레이션</a:t>
            </a:r>
            <a:r>
              <a:rPr lang="en-US" altLang="ko-KR" sz="15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튜플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(== </a:t>
            </a:r>
            <a:r>
              <a:rPr lang="ko-KR" altLang="en-US" sz="2000" b="1" dirty="0" smtClean="0"/>
              <a:t>레코드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행을 말함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어트리뷰트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(== </a:t>
            </a:r>
            <a:r>
              <a:rPr lang="ko-KR" altLang="en-US" sz="2000" b="1" dirty="0" smtClean="0"/>
              <a:t>필드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열을 말함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속성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또는 </a:t>
            </a:r>
            <a:r>
              <a:rPr lang="ko-KR" altLang="en-US" sz="1500" dirty="0" err="1" smtClean="0"/>
              <a:t>어트리뷰트라고</a:t>
            </a:r>
            <a:r>
              <a:rPr lang="ko-KR" altLang="en-US" sz="1500" dirty="0" smtClean="0"/>
              <a:t> 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키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현재 배운 키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err="1" smtClean="0"/>
              <a:t>기본키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외래키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키는 데이터베이스에서 조건에 만족하는 </a:t>
            </a:r>
            <a:r>
              <a:rPr lang="ko-KR" altLang="en-US" sz="1500" dirty="0" err="1"/>
              <a:t>튜플을</a:t>
            </a:r>
            <a:r>
              <a:rPr lang="ko-KR" altLang="en-US" sz="1500" dirty="0"/>
              <a:t> 찾거나 순서대로 정렬할 때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다른 </a:t>
            </a:r>
            <a:r>
              <a:rPr lang="ko-KR" altLang="en-US" sz="1500" dirty="0" err="1"/>
              <a:t>튜플들과</a:t>
            </a:r>
            <a:r>
              <a:rPr lang="ko-KR" altLang="en-US" sz="1500" dirty="0"/>
              <a:t> 구별할 수 있는 유일한 기준이 되는 속성이다</a:t>
            </a:r>
            <a:r>
              <a:rPr lang="en-US" altLang="ko-KR" sz="1500" dirty="0"/>
              <a:t>.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8914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20" idx="1"/>
          </p:cNvCxnSpPr>
          <p:nvPr/>
        </p:nvCxnSpPr>
        <p:spPr>
          <a:xfrm>
            <a:off x="7620000" y="2125583"/>
            <a:ext cx="2159000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사람당 한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여러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1 : N </a:t>
            </a:r>
          </a:p>
        </p:txBody>
      </p:sp>
    </p:spTree>
    <p:extLst>
      <p:ext uri="{BB962C8B-B14F-4D97-AF65-F5344CB8AC3E}">
        <p14:creationId xmlns:p14="http://schemas.microsoft.com/office/powerpoint/2010/main" val="2532145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20" idx="1"/>
          </p:cNvCxnSpPr>
          <p:nvPr/>
        </p:nvCxnSpPr>
        <p:spPr>
          <a:xfrm>
            <a:off x="7620000" y="2125583"/>
            <a:ext cx="2159000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사람이 여러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여러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N : M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620000" y="2125583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1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 추가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기본키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유일성을 판단하여 </a:t>
            </a:r>
            <a:r>
              <a:rPr lang="ko-KR" altLang="en-US" sz="1500" dirty="0" err="1" smtClean="0"/>
              <a:t>튜플을</a:t>
            </a:r>
            <a:r>
              <a:rPr lang="ko-KR" altLang="en-US" sz="1500" dirty="0" smtClean="0"/>
              <a:t> 유일하게 식별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기본키로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index</a:t>
            </a:r>
            <a:r>
              <a:rPr lang="ko-KR" altLang="en-US" sz="1500" dirty="0" smtClean="0"/>
              <a:t>를 형성하여 저장함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검색속도가 향상되며</a:t>
            </a:r>
            <a:r>
              <a:rPr lang="en-US" altLang="ko-KR" sz="1500" dirty="0" smtClean="0"/>
              <a:t>, null </a:t>
            </a:r>
            <a:r>
              <a:rPr lang="ko-KR" altLang="en-US" sz="1500" dirty="0" smtClean="0"/>
              <a:t>불가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외래키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테이블을 </a:t>
            </a:r>
            <a:r>
              <a:rPr lang="ko-KR" altLang="en-US" sz="1500" dirty="0" err="1" smtClean="0"/>
              <a:t>정규화하기</a:t>
            </a:r>
            <a:r>
              <a:rPr lang="ko-KR" altLang="en-US" sz="1500" dirty="0" smtClean="0"/>
              <a:t> 위해 사용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데이터 중복을 최소화하기 위해서 테이블을 쪼갠다</a:t>
            </a:r>
            <a:r>
              <a:rPr lang="en-US" altLang="ko-KR" sz="15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자식 </a:t>
            </a:r>
            <a:r>
              <a:rPr lang="ko-KR" altLang="en-US" sz="1500" dirty="0" err="1" smtClean="0"/>
              <a:t>릴레이션에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외래키가</a:t>
            </a:r>
            <a:r>
              <a:rPr lang="ko-KR" altLang="en-US" sz="1500" dirty="0" smtClean="0"/>
              <a:t> 부모 </a:t>
            </a: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특정 필드 참조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데이터 중복을 최소화한다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외래키</a:t>
            </a:r>
            <a:r>
              <a:rPr lang="ko-KR" altLang="en-US" sz="1500" dirty="0" smtClean="0"/>
              <a:t> 제약조건  </a:t>
            </a:r>
            <a:r>
              <a:rPr lang="en-US" altLang="ko-KR" sz="1500" dirty="0" smtClean="0"/>
              <a:t>– 	CASCADE(</a:t>
            </a:r>
            <a:r>
              <a:rPr lang="ko-KR" altLang="en-US" sz="1500" dirty="0" err="1" smtClean="0"/>
              <a:t>부모키가</a:t>
            </a:r>
            <a:r>
              <a:rPr lang="ko-KR" altLang="en-US" sz="1500" dirty="0" smtClean="0"/>
              <a:t> 삭제되면 </a:t>
            </a:r>
            <a:r>
              <a:rPr lang="ko-KR" altLang="en-US" sz="1500" dirty="0" err="1" smtClean="0"/>
              <a:t>자식키도</a:t>
            </a:r>
            <a:r>
              <a:rPr lang="ko-KR" altLang="en-US" sz="1500" dirty="0" smtClean="0"/>
              <a:t> 삭제</a:t>
            </a:r>
            <a:r>
              <a:rPr lang="en-US" altLang="ko-KR" sz="1500" dirty="0"/>
              <a:t>)</a:t>
            </a:r>
            <a:r>
              <a:rPr lang="en-US" altLang="ko-KR" sz="15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	SET NULL(</a:t>
            </a:r>
            <a:r>
              <a:rPr lang="ko-KR" altLang="en-US" sz="1500" dirty="0" err="1" smtClean="0"/>
              <a:t>부모키가</a:t>
            </a:r>
            <a:r>
              <a:rPr lang="ko-KR" altLang="en-US" sz="1500" dirty="0" smtClean="0"/>
              <a:t> 삭제되면 </a:t>
            </a:r>
            <a:r>
              <a:rPr lang="ko-KR" altLang="en-US" sz="1500" dirty="0" err="1" smtClean="0"/>
              <a:t>자식키는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NULL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488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CHAR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고정길이</a:t>
            </a:r>
            <a:r>
              <a:rPr lang="ko-KR" altLang="en-US" sz="1500" dirty="0"/>
              <a:t> 문자 </a:t>
            </a:r>
            <a:r>
              <a:rPr lang="en-US" altLang="ko-KR" sz="1500" dirty="0"/>
              <a:t>DATA</a:t>
            </a:r>
            <a:r>
              <a:rPr lang="ko-KR" altLang="en-US" sz="1500" dirty="0"/>
              <a:t>를 </a:t>
            </a:r>
            <a:r>
              <a:rPr lang="en-US" altLang="ko-KR" sz="1500" dirty="0"/>
              <a:t>4000BYTE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VARCHAR2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가변길이</a:t>
            </a:r>
            <a:r>
              <a:rPr lang="ko-KR" altLang="en-US" sz="1500" dirty="0"/>
              <a:t> 문자 </a:t>
            </a:r>
            <a:r>
              <a:rPr lang="en-US" altLang="ko-KR" sz="1500" dirty="0"/>
              <a:t>DATA</a:t>
            </a:r>
            <a:r>
              <a:rPr lang="ko-KR" altLang="en-US" sz="1500" dirty="0"/>
              <a:t>를 </a:t>
            </a:r>
            <a:r>
              <a:rPr lang="en-US" altLang="ko-KR" sz="1500" dirty="0"/>
              <a:t>4000BYTE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NUMBER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가변길이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숫자값을</a:t>
            </a:r>
            <a:r>
              <a:rPr lang="ko-KR" altLang="en-US" sz="1500" dirty="0"/>
              <a:t> </a:t>
            </a:r>
            <a:r>
              <a:rPr lang="en-US" altLang="ko-KR" sz="1500" dirty="0"/>
              <a:t>-38 ~ +38</a:t>
            </a:r>
            <a:r>
              <a:rPr lang="ko-KR" altLang="en-US" sz="1500" dirty="0" err="1"/>
              <a:t>자리수를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DATE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날짜를 저장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TIMESTAMP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초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mili</a:t>
            </a:r>
            <a:r>
              <a:rPr lang="en-US" altLang="ko-KR" sz="1500" dirty="0" smtClean="0"/>
              <a:t>-second</a:t>
            </a:r>
            <a:r>
              <a:rPr lang="ko-KR" altLang="en-US" sz="1500" dirty="0" smtClean="0"/>
              <a:t>까지 보여줌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7627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CREATE 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(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	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1 </a:t>
            </a:r>
            <a:r>
              <a:rPr lang="ko-KR" altLang="en-US" sz="2000" b="1" dirty="0" err="1" smtClean="0"/>
              <a:t>데이터타입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제약조건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2 </a:t>
            </a:r>
            <a:r>
              <a:rPr lang="ko-KR" altLang="en-US" sz="2000" b="1" dirty="0" err="1" smtClean="0"/>
              <a:t>데이터타입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제약조건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…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INSERT INTO [</a:t>
            </a:r>
            <a:r>
              <a:rPr lang="ko-KR" altLang="en-US" sz="2000" b="1" dirty="0" err="1"/>
              <a:t>테이블명</a:t>
            </a:r>
            <a:r>
              <a:rPr lang="en-US" altLang="ko-KR" sz="2000" b="1" dirty="0"/>
              <a:t>] VALUES (</a:t>
            </a:r>
            <a:r>
              <a:rPr lang="ko-KR" altLang="en-US" sz="2000" b="1" dirty="0"/>
              <a:t>컬럼 값</a:t>
            </a:r>
            <a:r>
              <a:rPr lang="en-US" altLang="ko-KR" sz="2000" b="1" dirty="0"/>
              <a:t>1, </a:t>
            </a:r>
            <a:r>
              <a:rPr lang="ko-KR" altLang="en-US" sz="2000" b="1" dirty="0"/>
              <a:t>컬럼 값</a:t>
            </a:r>
            <a:r>
              <a:rPr lang="en-US" altLang="ko-KR" sz="2000" b="1" dirty="0"/>
              <a:t>2, ... , </a:t>
            </a:r>
            <a:r>
              <a:rPr lang="ko-KR" altLang="en-US" sz="2000" b="1" dirty="0"/>
              <a:t>컬럼 </a:t>
            </a:r>
            <a:r>
              <a:rPr lang="ko-KR" altLang="en-US" sz="2000" b="1" dirty="0" smtClean="0"/>
              <a:t>값</a:t>
            </a:r>
            <a:r>
              <a:rPr lang="en-US" altLang="ko-KR" sz="2000" b="1" dirty="0" smtClean="0"/>
              <a:t>n);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090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[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] FROM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WHERE [</a:t>
            </a:r>
            <a:r>
              <a:rPr lang="ko-KR" altLang="en-US" sz="2000" b="1" dirty="0" smtClean="0"/>
              <a:t>조건</a:t>
            </a:r>
            <a:r>
              <a:rPr lang="en-US" altLang="ko-KR" sz="2000" b="1" dirty="0" smtClean="0"/>
              <a:t>] ORDER BY []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</a:t>
            </a:r>
            <a:r>
              <a:rPr lang="ko-KR" altLang="en-US" sz="2000" b="1" dirty="0" smtClean="0"/>
              <a:t>뒤에는 개수를 세는 집계 </a:t>
            </a:r>
            <a:r>
              <a:rPr lang="en-US" altLang="ko-KR" sz="2000" b="1" dirty="0" smtClean="0"/>
              <a:t>COUNT</a:t>
            </a:r>
            <a:r>
              <a:rPr lang="ko-KR" altLang="en-US" sz="2000" b="1" dirty="0" smtClean="0"/>
              <a:t>가 올 수도 있고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전체를 셀 수 있는 </a:t>
            </a:r>
            <a:r>
              <a:rPr lang="en-US" altLang="ko-KR" sz="2000" b="1" dirty="0" smtClean="0"/>
              <a:t>*</a:t>
            </a:r>
            <a:r>
              <a:rPr lang="ko-KR" altLang="en-US" sz="2000" b="1" dirty="0" smtClean="0"/>
              <a:t>이 올 수 있고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여러 개의 컬럼을 가져오고 싶을 땐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컬럼</a:t>
            </a:r>
            <a:r>
              <a:rPr lang="en-US" altLang="ko-KR" sz="2000" b="1" dirty="0" smtClean="0"/>
              <a:t>1, </a:t>
            </a:r>
            <a:r>
              <a:rPr lang="ko-KR" altLang="en-US" sz="2000" b="1" dirty="0" smtClean="0"/>
              <a:t>컬럼</a:t>
            </a:r>
            <a:r>
              <a:rPr lang="en-US" altLang="ko-KR" sz="2000" b="1" dirty="0" smtClean="0"/>
              <a:t>2, … ] </a:t>
            </a:r>
            <a:r>
              <a:rPr lang="ko-KR" altLang="en-US" sz="2000" b="1" dirty="0" smtClean="0"/>
              <a:t>쓰면 된다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80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– R +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</a:t>
            </a:r>
            <a:r>
              <a:rPr lang="en-US" altLang="ko-KR" sz="2000" b="1" dirty="0"/>
              <a:t>[] </a:t>
            </a:r>
            <a:r>
              <a:rPr lang="en-US" altLang="ko-KR" sz="2000" b="1" dirty="0" smtClean="0"/>
              <a:t>FROM </a:t>
            </a:r>
            <a:r>
              <a:rPr lang="en-US" altLang="ko-KR" sz="2000" b="1" dirty="0"/>
              <a:t>[] </a:t>
            </a:r>
            <a:r>
              <a:rPr lang="en-US" altLang="ko-KR" sz="2000" b="1" dirty="0" smtClean="0"/>
              <a:t>WHERE [] (GROUP BY[]) ORDER BY []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– </a:t>
            </a:r>
            <a:r>
              <a:rPr lang="ko-KR" altLang="en-US" sz="2000" b="1" dirty="0" smtClean="0"/>
              <a:t>화면에 출력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FROM – </a:t>
            </a:r>
            <a:r>
              <a:rPr lang="ko-KR" altLang="en-US" sz="2000" b="1" dirty="0" smtClean="0"/>
              <a:t>대상 테이블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WHERE – </a:t>
            </a:r>
            <a:r>
              <a:rPr lang="ko-KR" altLang="en-US" sz="2000" b="1" dirty="0" smtClean="0"/>
              <a:t>대상 테이블로 부터 </a:t>
            </a:r>
            <a:r>
              <a:rPr lang="ko-KR" altLang="en-US" sz="2000" b="1" dirty="0" err="1" smtClean="0"/>
              <a:t>튜플</a:t>
            </a:r>
            <a:r>
              <a:rPr lang="ko-KR" altLang="en-US" sz="2000" b="1" dirty="0" smtClean="0"/>
              <a:t> 선정 조건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GROUP BY – </a:t>
            </a:r>
            <a:r>
              <a:rPr lang="ko-KR" altLang="en-US" sz="2000" b="1" dirty="0" smtClean="0"/>
              <a:t>그룹화 후 요약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ORDER BY – </a:t>
            </a:r>
            <a:r>
              <a:rPr lang="ko-KR" altLang="en-US" sz="2000" b="1" dirty="0" smtClean="0"/>
              <a:t>출력할 때 정렬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순서 </a:t>
            </a:r>
            <a:r>
              <a:rPr lang="en-US" altLang="ko-KR" sz="20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FROM -&gt; WHERE -&gt; GROUP BY -&gt; SELECT -&gt; ORDER BY </a:t>
            </a:r>
            <a:r>
              <a:rPr lang="ko-KR" altLang="en-US" sz="2000" b="1" dirty="0" smtClean="0"/>
              <a:t>순서로 생각 및 분석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3338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U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특정 </a:t>
            </a:r>
            <a:r>
              <a:rPr lang="ko-KR" altLang="en-US" sz="2000" b="1" dirty="0" err="1" smtClean="0"/>
              <a:t>튜플을</a:t>
            </a:r>
            <a:r>
              <a:rPr lang="ko-KR" altLang="en-US" sz="2000" b="1" dirty="0" smtClean="0"/>
              <a:t> 선택하여 갱신하려면 </a:t>
            </a:r>
            <a:r>
              <a:rPr lang="en-US" altLang="ko-KR" sz="2000" b="1" dirty="0" smtClean="0"/>
              <a:t>WHERE</a:t>
            </a:r>
            <a:r>
              <a:rPr lang="ko-KR" altLang="en-US" sz="2000" b="1" dirty="0" smtClean="0"/>
              <a:t>절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ALTER 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ADD (</a:t>
            </a:r>
            <a:r>
              <a:rPr lang="ko-KR" altLang="en-US" sz="2000" b="1" dirty="0" err="1" smtClean="0"/>
              <a:t>컬럼명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데이터타입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ALTER TABLE [</a:t>
            </a:r>
            <a:r>
              <a:rPr lang="ko-KR" altLang="en-US" sz="2000" b="1" dirty="0" err="1"/>
              <a:t>테이블명</a:t>
            </a:r>
            <a:r>
              <a:rPr lang="en-US" altLang="ko-KR" sz="2000" b="1" dirty="0"/>
              <a:t>] </a:t>
            </a:r>
            <a:r>
              <a:rPr lang="en-US" altLang="ko-KR" sz="2000" b="1" dirty="0" smtClean="0"/>
              <a:t>MODIFY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컬럼명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데이터타입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ALTER TABLE [</a:t>
            </a:r>
            <a:r>
              <a:rPr lang="ko-KR" altLang="en-US" sz="2000" b="1" dirty="0" err="1"/>
              <a:t>테이블명</a:t>
            </a:r>
            <a:r>
              <a:rPr lang="en-US" altLang="ko-KR" sz="2000" b="1" dirty="0"/>
              <a:t>] </a:t>
            </a:r>
            <a:r>
              <a:rPr lang="en-US" altLang="ko-KR" sz="2000" b="1" dirty="0" smtClean="0"/>
              <a:t>DROP COLUMN </a:t>
            </a:r>
            <a:r>
              <a:rPr lang="ko-KR" altLang="en-US" sz="2000" b="1" dirty="0" err="1" smtClean="0"/>
              <a:t>컬럼명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ALTER 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RENAME COLUMN </a:t>
            </a:r>
            <a:r>
              <a:rPr lang="ko-KR" altLang="en-US" sz="2000" b="1" dirty="0" err="1" smtClean="0"/>
              <a:t>원래컬럼명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TO </a:t>
            </a:r>
            <a:r>
              <a:rPr lang="ko-KR" altLang="en-US" sz="2000" b="1" dirty="0" err="1" smtClean="0"/>
              <a:t>바꿀컬럼명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UPDATE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SET [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 = </a:t>
            </a:r>
            <a:r>
              <a:rPr lang="ko-KR" altLang="en-US" sz="2000" b="1" dirty="0" smtClean="0"/>
              <a:t>데이터 값</a:t>
            </a:r>
            <a:r>
              <a:rPr lang="en-US" altLang="ko-KR" sz="2000" b="1" dirty="0" smtClean="0"/>
              <a:t>] WHERE [</a:t>
            </a:r>
            <a:r>
              <a:rPr lang="ko-KR" altLang="en-US" sz="2000" b="1" dirty="0" smtClean="0"/>
              <a:t>조건</a:t>
            </a:r>
            <a:r>
              <a:rPr lang="en-US" altLang="ko-KR" sz="2000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-&gt; SET 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 = </a:t>
            </a:r>
            <a:r>
              <a:rPr lang="ko-KR" altLang="en-US" sz="2000" b="1" dirty="0" smtClean="0"/>
              <a:t>데이터 값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선택한 컬럼에 기재한 데이터 값으로 데이터 갱신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9212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특정 </a:t>
            </a:r>
            <a:r>
              <a:rPr lang="ko-KR" altLang="en-US" sz="2000" b="1" dirty="0" err="1" smtClean="0"/>
              <a:t>튜플을</a:t>
            </a:r>
            <a:r>
              <a:rPr lang="ko-KR" altLang="en-US" sz="2000" b="1" dirty="0" smtClean="0"/>
              <a:t> 선택하여 삭제하려면 </a:t>
            </a:r>
            <a:r>
              <a:rPr lang="en-US" altLang="ko-KR" sz="2000" b="1" dirty="0" smtClean="0"/>
              <a:t>WHERE</a:t>
            </a:r>
            <a:r>
              <a:rPr lang="ko-KR" altLang="en-US" sz="2000" b="1" dirty="0" smtClean="0"/>
              <a:t>절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DROP 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DELETE FROM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WHERE [</a:t>
            </a:r>
            <a:r>
              <a:rPr lang="ko-KR" altLang="en-US" sz="2000" b="1" dirty="0" smtClean="0"/>
              <a:t>조건</a:t>
            </a:r>
            <a:r>
              <a:rPr lang="en-US" altLang="ko-KR" sz="2000" b="1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294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751</Words>
  <Application>Microsoft Office PowerPoint</Application>
  <PresentationFormat>와이드스크린</PresentationFormat>
  <Paragraphs>184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DB정리</vt:lpstr>
      <vt:lpstr>용어 설명</vt:lpstr>
      <vt:lpstr>용어 설명(키 추가 설명)</vt:lpstr>
      <vt:lpstr>자료형 설명</vt:lpstr>
      <vt:lpstr>CRUD - C</vt:lpstr>
      <vt:lpstr>CRUD - R</vt:lpstr>
      <vt:lpstr>CRUD – R +</vt:lpstr>
      <vt:lpstr>CRUD - U</vt:lpstr>
      <vt:lpstr>CRUD - D</vt:lpstr>
      <vt:lpstr>함수 (쓰면서 정리하기) </vt:lpstr>
      <vt:lpstr>집계 함수</vt:lpstr>
      <vt:lpstr>문자열 함수</vt:lpstr>
      <vt:lpstr>문자열 함수</vt:lpstr>
      <vt:lpstr>문자열 함수</vt:lpstr>
      <vt:lpstr>문자열 함수</vt:lpstr>
      <vt:lpstr>숫자 함수</vt:lpstr>
      <vt:lpstr>ERD(Entity Relationship Diagram)</vt:lpstr>
      <vt:lpstr>ERD 관계</vt:lpstr>
      <vt:lpstr>ERD 관계</vt:lpstr>
      <vt:lpstr>ERD 관계</vt:lpstr>
      <vt:lpstr>ERD 관계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DB정리</dc:title>
  <dc:creator>16</dc:creator>
  <cp:lastModifiedBy>16</cp:lastModifiedBy>
  <cp:revision>27</cp:revision>
  <dcterms:created xsi:type="dcterms:W3CDTF">2024-08-28T01:02:15Z</dcterms:created>
  <dcterms:modified xsi:type="dcterms:W3CDTF">2024-09-02T08:25:13Z</dcterms:modified>
</cp:coreProperties>
</file>