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655A6-1575-40A0-A07E-1E347E7273D3}" v="69" dt="2021-12-12T22:08:25.494"/>
    <p1510:client id="{5BEFC32A-C5FC-E581-AED4-F2448C844718}" v="1" dt="2021-12-12T22:09:22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89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5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6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82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right-coloured modern playful vector art in yellow and black colours">
            <a:extLst>
              <a:ext uri="{FF2B5EF4-FFF2-40B4-BE49-F238E27FC236}">
                <a16:creationId xmlns:a16="http://schemas.microsoft.com/office/drawing/2014/main" id="{313A9B32-22F8-4891-AF73-53F0E44B2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04" r="-2" b="5999"/>
          <a:stretch/>
        </p:blipFill>
        <p:spPr>
          <a:xfrm>
            <a:off x="542465" y="228362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 fontScale="90000"/>
          </a:bodyPr>
          <a:lstStyle/>
          <a:p>
            <a:r>
              <a:rPr lang="sr-Latn-RS" dirty="0">
                <a:ea typeface="+mj-lt"/>
                <a:cs typeface="+mj-lt"/>
              </a:rPr>
              <a:t>Primena </a:t>
            </a:r>
            <a:r>
              <a:rPr lang="sr-Latn-RS" dirty="0" err="1">
                <a:ea typeface="+mj-lt"/>
                <a:cs typeface="+mj-lt"/>
              </a:rPr>
              <a:t>Particle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Swarm</a:t>
            </a:r>
            <a:r>
              <a:rPr lang="sr-Latn-RS" dirty="0">
                <a:ea typeface="+mj-lt"/>
                <a:cs typeface="+mj-lt"/>
              </a:rPr>
              <a:t> optimizacije 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sr-Latn-RS" dirty="0">
                <a:ea typeface="+mn-lt"/>
                <a:cs typeface="+mn-lt"/>
              </a:rPr>
              <a:t>Miljana </a:t>
            </a:r>
            <a:r>
              <a:rPr lang="sr-Latn-RS" dirty="0" err="1">
                <a:ea typeface="+mn-lt"/>
                <a:cs typeface="+mn-lt"/>
              </a:rPr>
              <a:t>Randjelovic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/>
          </a:p>
          <a:p>
            <a:r>
              <a:rPr lang="sr-Latn-RS" dirty="0"/>
              <a:t>1424</a:t>
            </a: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4261BAA-5155-4864-B966-CEE88AE0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9411DA9-9BF4-4F03-9463-DCA3C6D0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sr-Latn-RS" dirty="0">
                <a:ea typeface="+mn-lt"/>
                <a:cs typeface="+mn-lt"/>
              </a:rPr>
              <a:t>Modeliranje </a:t>
            </a:r>
            <a:r>
              <a:rPr lang="sr-Latn-RS" dirty="0" err="1">
                <a:ea typeface="+mn-lt"/>
                <a:cs typeface="+mn-lt"/>
              </a:rPr>
              <a:t>ponašanja</a:t>
            </a:r>
            <a:r>
              <a:rPr lang="sr-Latn-RS" dirty="0">
                <a:ea typeface="+mn-lt"/>
                <a:cs typeface="+mn-lt"/>
              </a:rPr>
              <a:t> prirode je jedno od </a:t>
            </a:r>
            <a:r>
              <a:rPr lang="sr-Latn-RS" dirty="0" err="1">
                <a:ea typeface="+mn-lt"/>
                <a:cs typeface="+mn-lt"/>
              </a:rPr>
              <a:t>najintuitivnijh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nacina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istrazivanja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danasnjice</a:t>
            </a:r>
            <a:r>
              <a:rPr lang="sr-Latn-RS" dirty="0">
                <a:ea typeface="+mn-lt"/>
                <a:cs typeface="+mn-lt"/>
              </a:rPr>
              <a:t>. </a:t>
            </a:r>
            <a:endParaRPr lang="sr-Latn-R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sr-Latn-RS" dirty="0">
                <a:ea typeface="+mn-lt"/>
                <a:cs typeface="+mn-lt"/>
              </a:rPr>
              <a:t>Jedna od najboljih tehnika danas za kreiranje algoritama zasnovanih na </a:t>
            </a:r>
            <a:r>
              <a:rPr lang="sr-Latn-RS" dirty="0" err="1">
                <a:ea typeface="+mn-lt"/>
                <a:cs typeface="+mn-lt"/>
              </a:rPr>
              <a:t>dešavanjima</a:t>
            </a:r>
            <a:r>
              <a:rPr lang="sr-Latn-RS" dirty="0">
                <a:ea typeface="+mn-lt"/>
                <a:cs typeface="+mn-lt"/>
              </a:rPr>
              <a:t> u prirodi se odnosi na </a:t>
            </a:r>
            <a:r>
              <a:rPr lang="sr-Latn-RS" dirty="0" err="1">
                <a:ea typeface="+mn-lt"/>
                <a:cs typeface="+mn-lt"/>
              </a:rPr>
              <a:t>Swarm</a:t>
            </a:r>
            <a:r>
              <a:rPr lang="sr-Latn-RS" dirty="0">
                <a:ea typeface="+mn-lt"/>
                <a:cs typeface="+mn-lt"/>
              </a:rPr>
              <a:t> inteligenciju. </a:t>
            </a:r>
            <a:endParaRPr lang="sr-Latn-RS" dirty="0"/>
          </a:p>
          <a:p>
            <a:pPr marL="342900" indent="-342900">
              <a:buFont typeface="Arial"/>
              <a:buChar char="•"/>
            </a:pPr>
            <a:r>
              <a:rPr lang="sr-Latn-RS" dirty="0">
                <a:ea typeface="+mn-lt"/>
                <a:cs typeface="+mn-lt"/>
              </a:rPr>
              <a:t>U ovom dokumentu </a:t>
            </a:r>
            <a:r>
              <a:rPr lang="sr-Latn-RS" dirty="0" err="1">
                <a:ea typeface="+mn-lt"/>
                <a:cs typeface="+mn-lt"/>
              </a:rPr>
              <a:t>obradicemo</a:t>
            </a:r>
            <a:r>
              <a:rPr lang="sr-Latn-RS" dirty="0">
                <a:ea typeface="+mn-lt"/>
                <a:cs typeface="+mn-lt"/>
              </a:rPr>
              <a:t> konkretno primenu </a:t>
            </a:r>
            <a:r>
              <a:rPr lang="sr-Latn-RS" dirty="0" err="1">
                <a:ea typeface="+mn-lt"/>
                <a:cs typeface="+mn-lt"/>
              </a:rPr>
              <a:t>Particle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Swarm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optimiziacije</a:t>
            </a:r>
            <a:r>
              <a:rPr lang="sr-Latn-RS" dirty="0">
                <a:ea typeface="+mn-lt"/>
                <a:cs typeface="+mn-lt"/>
              </a:rPr>
              <a:t> (PSO) i njenu prirodu </a:t>
            </a:r>
            <a:r>
              <a:rPr lang="sr-Latn-RS" dirty="0" err="1">
                <a:ea typeface="+mn-lt"/>
                <a:cs typeface="+mn-lt"/>
              </a:rPr>
              <a:t>resavanja</a:t>
            </a:r>
            <a:r>
              <a:rPr lang="sr-Latn-RS" dirty="0">
                <a:ea typeface="+mn-lt"/>
                <a:cs typeface="+mn-lt"/>
              </a:rPr>
              <a:t> problema optimizacijom roja </a:t>
            </a:r>
            <a:r>
              <a:rPr lang="sr-Latn-RS" dirty="0" err="1">
                <a:ea typeface="+mn-lt"/>
                <a:cs typeface="+mn-lt"/>
              </a:rPr>
              <a:t>cestica</a:t>
            </a:r>
            <a:r>
              <a:rPr lang="sr-Latn-RS" dirty="0">
                <a:ea typeface="+mn-lt"/>
                <a:cs typeface="+mn-lt"/>
              </a:rPr>
              <a:t>. </a:t>
            </a:r>
            <a:endParaRPr lang="sr-Latn-RS" dirty="0"/>
          </a:p>
          <a:p>
            <a:pPr marL="342900" indent="-342900">
              <a:buFont typeface="Arial"/>
              <a:buChar char="•"/>
            </a:pPr>
            <a:endParaRPr lang="sr-Latn-RS" dirty="0"/>
          </a:p>
          <a:p>
            <a:pPr marL="342900" indent="-342900">
              <a:buFont typeface="Arial"/>
              <a:buChar char="•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1108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74B353-28D3-4C28-B011-6711C5B0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ea typeface="+mj-lt"/>
                <a:cs typeface="+mj-lt"/>
              </a:rPr>
              <a:t>Particle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Swarm</a:t>
            </a:r>
            <a:r>
              <a:rPr lang="sr-Latn-RS" dirty="0">
                <a:ea typeface="+mj-lt"/>
                <a:cs typeface="+mj-lt"/>
              </a:rPr>
              <a:t> Optimizacija (PSO) 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A2C8A35-609A-4FF7-A4FC-034F140F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sr-Latn-RS" dirty="0" err="1">
                <a:ea typeface="+mn-lt"/>
                <a:cs typeface="+mn-lt"/>
              </a:rPr>
              <a:t>Particle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swarm</a:t>
            </a:r>
            <a:r>
              <a:rPr lang="sr-Latn-RS" dirty="0">
                <a:ea typeface="+mn-lt"/>
                <a:cs typeface="+mn-lt"/>
              </a:rPr>
              <a:t> optimizacija zasniva se na </a:t>
            </a:r>
            <a:r>
              <a:rPr lang="sr-Latn-RS" dirty="0" err="1">
                <a:ea typeface="+mn-lt"/>
                <a:cs typeface="+mn-lt"/>
              </a:rPr>
              <a:t>konvergeniciji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nasumicno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odbaranih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cestica</a:t>
            </a:r>
            <a:r>
              <a:rPr lang="sr-Latn-RS" dirty="0">
                <a:ea typeface="+mn-lt"/>
                <a:cs typeface="+mn-lt"/>
              </a:rPr>
              <a:t> ka lokalnom minimum. </a:t>
            </a:r>
            <a:endParaRPr lang="sr-Latn-RS"/>
          </a:p>
          <a:p>
            <a:pPr marL="342900" indent="-342900">
              <a:buFont typeface="Arial"/>
              <a:buChar char="•"/>
            </a:pPr>
            <a:r>
              <a:rPr lang="sr-Latn-RS" dirty="0">
                <a:ea typeface="+mn-lt"/>
                <a:cs typeface="+mn-lt"/>
              </a:rPr>
              <a:t>Sposobnost PSO algoritma uveliko zavisi od topologije</a:t>
            </a:r>
          </a:p>
          <a:p>
            <a:pPr marL="342900" indent="-342900">
              <a:buFont typeface="Arial"/>
              <a:buChar char="•"/>
            </a:pPr>
            <a:r>
              <a:rPr lang="sr-Latn-RS" dirty="0">
                <a:ea typeface="+mn-lt"/>
                <a:cs typeface="+mn-lt"/>
              </a:rPr>
              <a:t>Dve </a:t>
            </a:r>
            <a:r>
              <a:rPr lang="sr-Latn-RS" dirty="0" err="1">
                <a:ea typeface="+mn-lt"/>
                <a:cs typeface="+mn-lt"/>
              </a:rPr>
              <a:t>najcesce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koriscene</a:t>
            </a:r>
            <a:r>
              <a:rPr lang="sr-Latn-RS" dirty="0">
                <a:ea typeface="+mn-lt"/>
                <a:cs typeface="+mn-lt"/>
              </a:rPr>
              <a:t> topologije u PSO optimizaciju jesu globalna struktura zvezde i lokalna prstenasta struktura. </a:t>
            </a:r>
            <a:endParaRPr lang="sr-Latn-RS" dirty="0"/>
          </a:p>
          <a:p>
            <a:pPr marL="342900" indent="-342900">
              <a:buFont typeface="Arial"/>
              <a:buChar char="•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1838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AA8368-B90A-44B6-B8E7-621710C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Slika 4" descr="Slika na kojoj se nalazi ogrlica, modni detalj&#10;&#10;Opis je automatski generisan">
            <a:extLst>
              <a:ext uri="{FF2B5EF4-FFF2-40B4-BE49-F238E27FC236}">
                <a16:creationId xmlns:a16="http://schemas.microsoft.com/office/drawing/2014/main" id="{639A9CA4-52F8-46AF-99DF-BE69DC38C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321" y="870221"/>
            <a:ext cx="8553382" cy="5121634"/>
          </a:xfrm>
        </p:spPr>
      </p:pic>
    </p:spTree>
    <p:extLst>
      <p:ext uri="{BB962C8B-B14F-4D97-AF65-F5344CB8AC3E}">
        <p14:creationId xmlns:p14="http://schemas.microsoft.com/office/powerpoint/2010/main" val="268847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6A12D0-A659-466A-A623-B3C27EA3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Kako radi </a:t>
            </a:r>
            <a:r>
              <a:rPr lang="sr-Latn-RS" dirty="0" err="1">
                <a:ea typeface="+mj-lt"/>
                <a:cs typeface="+mj-lt"/>
              </a:rPr>
              <a:t>Particle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Swarm</a:t>
            </a:r>
            <a:r>
              <a:rPr lang="sr-Latn-RS" dirty="0">
                <a:ea typeface="+mj-lt"/>
                <a:cs typeface="+mj-lt"/>
              </a:rPr>
              <a:t> optimizacija 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4F8FFBF-AA01-4F83-A9F6-E8942E89F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sr-Latn-RS" dirty="0">
                <a:ea typeface="+mn-lt"/>
                <a:cs typeface="+mn-lt"/>
              </a:rPr>
              <a:t>PSO ima mnogo prednosti, jednostavan je, brz i </a:t>
            </a:r>
            <a:r>
              <a:rPr lang="sr-Latn-RS" dirty="0" err="1">
                <a:ea typeface="+mn-lt"/>
                <a:cs typeface="+mn-lt"/>
              </a:rPr>
              <a:t>moze</a:t>
            </a:r>
            <a:r>
              <a:rPr lang="sr-Latn-RS" dirty="0">
                <a:ea typeface="+mn-lt"/>
                <a:cs typeface="+mn-lt"/>
              </a:rPr>
              <a:t> se kodirati u nekoliko redova. </a:t>
            </a:r>
            <a:r>
              <a:rPr lang="sr-Latn-RS" dirty="0" err="1">
                <a:ea typeface="+mn-lt"/>
                <a:cs typeface="+mn-lt"/>
              </a:rPr>
              <a:t>Takodje</a:t>
            </a:r>
            <a:r>
              <a:rPr lang="sr-Latn-RS" dirty="0">
                <a:ea typeface="+mn-lt"/>
                <a:cs typeface="+mn-lt"/>
              </a:rPr>
              <a:t>, zahtevi za memorijom su minimalni u okviru PSO algoritma. </a:t>
            </a:r>
            <a:endParaRPr lang="sr-Latn-RS"/>
          </a:p>
          <a:p>
            <a:pPr marL="342900" indent="-342900">
              <a:buFont typeface="Arial"/>
              <a:buChar char="•"/>
            </a:pPr>
            <a:r>
              <a:rPr lang="sr-Latn-RS" dirty="0">
                <a:ea typeface="+mn-lt"/>
                <a:cs typeface="+mn-lt"/>
              </a:rPr>
              <a:t>Ovaj algoritam ima prednosti u odnosu na evolucione i genetske algoritme </a:t>
            </a:r>
            <a:endParaRPr lang="sr-Latn-RS" dirty="0"/>
          </a:p>
          <a:p>
            <a:pPr marL="342900" indent="-342900">
              <a:buFont typeface="Arial"/>
              <a:buChar char="•"/>
            </a:pPr>
            <a:r>
              <a:rPr lang="sr-Latn-RS" dirty="0">
                <a:ea typeface="+mn-lt"/>
                <a:cs typeface="+mn-lt"/>
              </a:rPr>
              <a:t>PSO </a:t>
            </a:r>
            <a:r>
              <a:rPr lang="sr-Latn-RS" dirty="0" err="1">
                <a:ea typeface="+mn-lt"/>
                <a:cs typeface="+mn-lt"/>
              </a:rPr>
              <a:t>pocinje</a:t>
            </a:r>
            <a:r>
              <a:rPr lang="sr-Latn-RS" dirty="0">
                <a:ea typeface="+mn-lt"/>
                <a:cs typeface="+mn-lt"/>
              </a:rPr>
              <a:t> sa populacijom </a:t>
            </a:r>
            <a:r>
              <a:rPr lang="sr-Latn-RS" dirty="0" err="1">
                <a:ea typeface="+mn-lt"/>
                <a:cs typeface="+mn-lt"/>
              </a:rPr>
              <a:t>nasumicnih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cestica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resenja</a:t>
            </a:r>
            <a:r>
              <a:rPr lang="sr-Latn-RS" dirty="0">
                <a:ea typeface="+mn-lt"/>
                <a:cs typeface="+mn-lt"/>
              </a:rPr>
              <a:t> u </a:t>
            </a:r>
            <a:r>
              <a:rPr lang="sr-Latn-RS" dirty="0" err="1">
                <a:ea typeface="+mn-lt"/>
                <a:cs typeface="+mn-lt"/>
              </a:rPr>
              <a:t>prostoju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i="1" dirty="0">
                <a:ea typeface="+mn-lt"/>
                <a:cs typeface="+mn-lt"/>
              </a:rPr>
              <a:t>D </a:t>
            </a:r>
            <a:r>
              <a:rPr lang="sr-Latn-RS" dirty="0">
                <a:ea typeface="+mn-lt"/>
                <a:cs typeface="+mn-lt"/>
              </a:rPr>
              <a:t>dimenzija. Svaka </a:t>
            </a:r>
            <a:r>
              <a:rPr lang="sr-Latn-RS" i="1" dirty="0" err="1">
                <a:ea typeface="+mn-lt"/>
                <a:cs typeface="+mn-lt"/>
              </a:rPr>
              <a:t>Ith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dirty="0">
                <a:ea typeface="+mn-lt"/>
                <a:cs typeface="+mn-lt"/>
              </a:rPr>
              <a:t>-a </a:t>
            </a:r>
            <a:r>
              <a:rPr lang="sr-Latn-RS" dirty="0" err="1">
                <a:ea typeface="+mn-lt"/>
                <a:cs typeface="+mn-lt"/>
              </a:rPr>
              <a:t>cestica</a:t>
            </a:r>
            <a:r>
              <a:rPr lang="sr-Latn-RS" dirty="0">
                <a:ea typeface="+mn-lt"/>
                <a:cs typeface="+mn-lt"/>
              </a:rPr>
              <a:t> predstavljena je sa </a:t>
            </a:r>
            <a:r>
              <a:rPr lang="sr-Latn-RS" i="1" dirty="0" err="1">
                <a:ea typeface="+mn-lt"/>
                <a:cs typeface="+mn-lt"/>
              </a:rPr>
              <a:t>Xi</a:t>
            </a:r>
            <a:r>
              <a:rPr lang="sr-Latn-RS" i="1" dirty="0">
                <a:ea typeface="+mn-lt"/>
                <a:cs typeface="+mn-lt"/>
              </a:rPr>
              <a:t>=(xi1, xi2, ..., </a:t>
            </a:r>
            <a:r>
              <a:rPr lang="sr-Latn-RS" i="1" dirty="0" err="1">
                <a:ea typeface="+mn-lt"/>
                <a:cs typeface="+mn-lt"/>
              </a:rPr>
              <a:t>xiD</a:t>
            </a:r>
            <a:r>
              <a:rPr lang="sr-Latn-RS" i="1" dirty="0">
                <a:ea typeface="+mn-lt"/>
                <a:cs typeface="+mn-lt"/>
              </a:rPr>
              <a:t>)</a:t>
            </a:r>
            <a:r>
              <a:rPr lang="sr-Latn-RS" dirty="0">
                <a:ea typeface="+mn-lt"/>
                <a:cs typeface="+mn-lt"/>
              </a:rPr>
              <a:t>. PSO algoritam u svakom koraku menja brzinu svake </a:t>
            </a:r>
            <a:r>
              <a:rPr lang="sr-Latn-RS" dirty="0" err="1">
                <a:ea typeface="+mn-lt"/>
                <a:cs typeface="+mn-lt"/>
              </a:rPr>
              <a:t>cestice</a:t>
            </a:r>
            <a:r>
              <a:rPr lang="sr-Latn-RS" dirty="0">
                <a:ea typeface="+mn-lt"/>
                <a:cs typeface="+mn-lt"/>
              </a:rPr>
              <a:t> (</a:t>
            </a:r>
            <a:r>
              <a:rPr lang="sr-Latn-RS" i="1" dirty="0" err="1">
                <a:ea typeface="+mn-lt"/>
                <a:cs typeface="+mn-lt"/>
              </a:rPr>
              <a:t>velocity</a:t>
            </a:r>
            <a:r>
              <a:rPr lang="sr-Latn-RS" dirty="0">
                <a:ea typeface="+mn-lt"/>
                <a:cs typeface="+mn-lt"/>
              </a:rPr>
              <a:t>) ka njenom </a:t>
            </a:r>
            <a:r>
              <a:rPr lang="sr-Latn-RS" i="1" dirty="0" err="1">
                <a:ea typeface="+mn-lt"/>
                <a:cs typeface="+mn-lt"/>
              </a:rPr>
              <a:t>pBest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dirty="0">
                <a:ea typeface="+mn-lt"/>
                <a:cs typeface="+mn-lt"/>
              </a:rPr>
              <a:t>i </a:t>
            </a:r>
            <a:r>
              <a:rPr lang="sr-Latn-RS" i="1" dirty="0" err="1">
                <a:ea typeface="+mn-lt"/>
                <a:cs typeface="+mn-lt"/>
              </a:rPr>
              <a:t>gBest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resenju</a:t>
            </a:r>
            <a:r>
              <a:rPr lang="sr-Latn-RS" dirty="0">
                <a:ea typeface="+mn-lt"/>
                <a:cs typeface="+mn-lt"/>
              </a:rPr>
              <a:t> prema </a:t>
            </a:r>
            <a:r>
              <a:rPr lang="sr-Latn-RS" dirty="0" err="1">
                <a:ea typeface="+mn-lt"/>
                <a:cs typeface="+mn-lt"/>
              </a:rPr>
              <a:t>jednacini</a:t>
            </a:r>
            <a:r>
              <a:rPr lang="sr-Latn-RS" dirty="0">
                <a:ea typeface="+mn-lt"/>
                <a:cs typeface="+mn-lt"/>
              </a:rPr>
              <a:t> (21). Brzina </a:t>
            </a:r>
            <a:r>
              <a:rPr lang="sr-Latn-RS" dirty="0" err="1">
                <a:ea typeface="+mn-lt"/>
                <a:cs typeface="+mn-lt"/>
              </a:rPr>
              <a:t>cestice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i="1" dirty="0">
                <a:ea typeface="+mn-lt"/>
                <a:cs typeface="+mn-lt"/>
              </a:rPr>
              <a:t>i </a:t>
            </a:r>
            <a:r>
              <a:rPr lang="sr-Latn-RS" dirty="0">
                <a:ea typeface="+mn-lt"/>
                <a:cs typeface="+mn-lt"/>
              </a:rPr>
              <a:t>je predstavljena kao </a:t>
            </a:r>
            <a:r>
              <a:rPr lang="sr-Latn-RS" i="1" dirty="0">
                <a:ea typeface="+mn-lt"/>
                <a:cs typeface="+mn-lt"/>
              </a:rPr>
              <a:t>Vi=(vi1,vi2, ..., </a:t>
            </a:r>
            <a:r>
              <a:rPr lang="sr-Latn-RS" i="1" dirty="0" err="1">
                <a:ea typeface="+mn-lt"/>
                <a:cs typeface="+mn-lt"/>
              </a:rPr>
              <a:t>viD</a:t>
            </a:r>
            <a:r>
              <a:rPr lang="sr-Latn-RS" i="1" dirty="0">
                <a:ea typeface="+mn-lt"/>
                <a:cs typeface="+mn-lt"/>
              </a:rPr>
              <a:t>). </a:t>
            </a:r>
            <a:r>
              <a:rPr lang="sr-Latn-RS" dirty="0">
                <a:ea typeface="+mn-lt"/>
                <a:cs typeface="+mn-lt"/>
              </a:rPr>
              <a:t>Pozicija svake </a:t>
            </a:r>
            <a:r>
              <a:rPr lang="sr-Latn-RS" dirty="0" err="1">
                <a:ea typeface="+mn-lt"/>
                <a:cs typeface="+mn-lt"/>
              </a:rPr>
              <a:t>cestice</a:t>
            </a:r>
            <a:r>
              <a:rPr lang="sr-Latn-RS" dirty="0">
                <a:ea typeface="+mn-lt"/>
                <a:cs typeface="+mn-lt"/>
              </a:rPr>
              <a:t> se </a:t>
            </a:r>
            <a:r>
              <a:rPr lang="sr-Latn-RS" dirty="0" err="1">
                <a:ea typeface="+mn-lt"/>
                <a:cs typeface="+mn-lt"/>
              </a:rPr>
              <a:t>azurira</a:t>
            </a:r>
            <a:r>
              <a:rPr lang="sr-Latn-RS" dirty="0">
                <a:ea typeface="+mn-lt"/>
                <a:cs typeface="+mn-lt"/>
              </a:rPr>
              <a:t> po </a:t>
            </a:r>
            <a:r>
              <a:rPr lang="sr-Latn-RS" dirty="0" err="1">
                <a:ea typeface="+mn-lt"/>
                <a:cs typeface="+mn-lt"/>
              </a:rPr>
              <a:t>jednacini</a:t>
            </a:r>
            <a:endParaRPr lang="sr-Latn-RS" dirty="0" err="1"/>
          </a:p>
        </p:txBody>
      </p:sp>
    </p:spTree>
    <p:extLst>
      <p:ext uri="{BB962C8B-B14F-4D97-AF65-F5344CB8AC3E}">
        <p14:creationId xmlns:p14="http://schemas.microsoft.com/office/powerpoint/2010/main" val="7594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F7E01C-ADF2-4AF7-9D39-7CD2D2AA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3B114A70-D5A7-46EB-ACE5-10C2068E9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992" y="303367"/>
            <a:ext cx="4776258" cy="6255341"/>
          </a:xfrm>
        </p:spPr>
      </p:pic>
    </p:spTree>
    <p:extLst>
      <p:ext uri="{BB962C8B-B14F-4D97-AF65-F5344CB8AC3E}">
        <p14:creationId xmlns:p14="http://schemas.microsoft.com/office/powerpoint/2010/main" val="7927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26DDAA-7E64-49BB-9464-D5C7BCC8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ea typeface="+mj-lt"/>
                <a:cs typeface="+mj-lt"/>
              </a:rPr>
              <a:t>Razlicite</a:t>
            </a:r>
            <a:r>
              <a:rPr lang="sr-Latn-RS" dirty="0">
                <a:ea typeface="+mj-lt"/>
                <a:cs typeface="+mj-lt"/>
              </a:rPr>
              <a:t> varijante </a:t>
            </a:r>
            <a:r>
              <a:rPr lang="sr-Latn-RS" dirty="0" err="1">
                <a:ea typeface="+mj-lt"/>
                <a:cs typeface="+mj-lt"/>
              </a:rPr>
              <a:t>Particle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Swarm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optimzaije</a:t>
            </a:r>
            <a:r>
              <a:rPr lang="sr-Latn-RS" dirty="0">
                <a:ea typeface="+mj-lt"/>
                <a:cs typeface="+mj-lt"/>
              </a:rPr>
              <a:t> 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B60AC30-7BAB-4E17-9D25-0C1EFB59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b="1" dirty="0">
                <a:ea typeface="+mn-lt"/>
                <a:cs typeface="+mn-lt"/>
              </a:rPr>
              <a:t>Hibridni PSO</a:t>
            </a:r>
            <a:r>
              <a:rPr lang="sr-Latn-RS" dirty="0">
                <a:ea typeface="+mn-lt"/>
                <a:cs typeface="+mn-lt"/>
              </a:rPr>
              <a:t>: U cilju </a:t>
            </a:r>
            <a:r>
              <a:rPr lang="sr-Latn-RS" dirty="0" err="1">
                <a:ea typeface="+mn-lt"/>
                <a:cs typeface="+mn-lt"/>
              </a:rPr>
              <a:t>povećanja</a:t>
            </a:r>
            <a:r>
              <a:rPr lang="sr-Latn-RS" dirty="0">
                <a:ea typeface="+mn-lt"/>
                <a:cs typeface="+mn-lt"/>
              </a:rPr>
              <a:t> performansi optimizacije uvode se nove i naprednije PSO varijacije. Postoje određeni pomaci u toj studiji kao </a:t>
            </a:r>
            <a:r>
              <a:rPr lang="sr-Latn-RS" dirty="0" err="1">
                <a:ea typeface="+mn-lt"/>
                <a:cs typeface="+mn-lt"/>
              </a:rPr>
              <a:t>što</a:t>
            </a:r>
            <a:r>
              <a:rPr lang="sr-Latn-RS" dirty="0">
                <a:ea typeface="+mn-lt"/>
                <a:cs typeface="+mn-lt"/>
              </a:rPr>
              <a:t> je razvoj hibridnog pristupa optimizacije koji kombinuje PSO sa drugim </a:t>
            </a:r>
            <a:r>
              <a:rPr lang="sr-Latn-RS" dirty="0" err="1">
                <a:ea typeface="+mn-lt"/>
                <a:cs typeface="+mn-lt"/>
              </a:rPr>
              <a:t>optimizatorima</a:t>
            </a:r>
            <a:r>
              <a:rPr lang="sr-Latn-RS" dirty="0">
                <a:ea typeface="+mn-lt"/>
                <a:cs typeface="+mn-lt"/>
              </a:rPr>
              <a:t>.</a:t>
            </a:r>
            <a:endParaRPr lang="sr-Latn-RS" dirty="0"/>
          </a:p>
          <a:p>
            <a:r>
              <a:rPr lang="sr-Latn-RS" b="1" dirty="0" err="1">
                <a:ea typeface="+mn-lt"/>
                <a:cs typeface="+mn-lt"/>
              </a:rPr>
              <a:t>Gradient</a:t>
            </a:r>
            <a:r>
              <a:rPr lang="sr-Latn-RS" b="1" dirty="0">
                <a:ea typeface="+mn-lt"/>
                <a:cs typeface="+mn-lt"/>
              </a:rPr>
              <a:t> PSO: </a:t>
            </a:r>
            <a:r>
              <a:rPr lang="sr-Latn-RS" dirty="0">
                <a:ea typeface="+mn-lt"/>
                <a:cs typeface="+mn-lt"/>
              </a:rPr>
              <a:t>Da bi se konstruisali PSO algoritmi zasnovani na gradijentu, sposobnost PSO algoritma da efikasno </a:t>
            </a:r>
            <a:r>
              <a:rPr lang="sr-Latn-RS" dirty="0" err="1">
                <a:ea typeface="+mn-lt"/>
                <a:cs typeface="+mn-lt"/>
              </a:rPr>
              <a:t>istražuje</a:t>
            </a:r>
            <a:r>
              <a:rPr lang="sr-Latn-RS" dirty="0">
                <a:ea typeface="+mn-lt"/>
                <a:cs typeface="+mn-lt"/>
              </a:rPr>
              <a:t> mnoge lokalne minimume </a:t>
            </a:r>
            <a:r>
              <a:rPr lang="sr-Latn-RS" dirty="0" err="1">
                <a:ea typeface="+mn-lt"/>
                <a:cs typeface="+mn-lt"/>
              </a:rPr>
              <a:t>može</a:t>
            </a:r>
            <a:r>
              <a:rPr lang="sr-Latn-RS" dirty="0">
                <a:ea typeface="+mn-lt"/>
                <a:cs typeface="+mn-lt"/>
              </a:rPr>
              <a:t> se kombinovati sa </a:t>
            </a:r>
            <a:r>
              <a:rPr lang="sr-Latn-RS" dirty="0" err="1">
                <a:ea typeface="+mn-lt"/>
                <a:cs typeface="+mn-lt"/>
              </a:rPr>
              <a:t>sposobnošću</a:t>
            </a:r>
            <a:r>
              <a:rPr lang="sr-Latn-RS" dirty="0">
                <a:ea typeface="+mn-lt"/>
                <a:cs typeface="+mn-lt"/>
              </a:rPr>
              <a:t> algoritama lokalnog </a:t>
            </a:r>
            <a:r>
              <a:rPr lang="sr-Latn-RS" dirty="0" err="1">
                <a:ea typeface="+mn-lt"/>
                <a:cs typeface="+mn-lt"/>
              </a:rPr>
              <a:t>pretraživanja</a:t>
            </a:r>
            <a:r>
              <a:rPr lang="sr-Latn-RS" dirty="0">
                <a:ea typeface="+mn-lt"/>
                <a:cs typeface="+mn-lt"/>
              </a:rPr>
              <a:t> zasnovanog na gradijentu da efikasno </a:t>
            </a:r>
            <a:r>
              <a:rPr lang="sr-Latn-RS" dirty="0" err="1">
                <a:ea typeface="+mn-lt"/>
                <a:cs typeface="+mn-lt"/>
              </a:rPr>
              <a:t>izračunaju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tačan</a:t>
            </a:r>
            <a:r>
              <a:rPr lang="sr-Latn-RS" dirty="0">
                <a:ea typeface="+mn-lt"/>
                <a:cs typeface="+mn-lt"/>
              </a:rPr>
              <a:t> lokalni minimum. </a:t>
            </a:r>
            <a:endParaRPr lang="sr-Latn-RS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7552741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7"/>
      </a:lt2>
      <a:accent1>
        <a:srgbClr val="E72950"/>
      </a:accent1>
      <a:accent2>
        <a:srgbClr val="D54017"/>
      </a:accent2>
      <a:accent3>
        <a:srgbClr val="D69526"/>
      </a:accent3>
      <a:accent4>
        <a:srgbClr val="A3AA12"/>
      </a:accent4>
      <a:accent5>
        <a:srgbClr val="70B420"/>
      </a:accent5>
      <a:accent6>
        <a:srgbClr val="29BC14"/>
      </a:accent6>
      <a:hlink>
        <a:srgbClr val="31937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8" baseType="lpstr">
      <vt:lpstr>AdornVTI</vt:lpstr>
      <vt:lpstr>Primena Particle Swarm optimizacije  </vt:lpstr>
      <vt:lpstr>UVOD</vt:lpstr>
      <vt:lpstr>Particle Swarm Optimizacija (PSO) </vt:lpstr>
      <vt:lpstr>PowerPoint prezentacija</vt:lpstr>
      <vt:lpstr>Kako radi Particle Swarm optimizacija </vt:lpstr>
      <vt:lpstr>PowerPoint prezentacija</vt:lpstr>
      <vt:lpstr>Razlicite varijante Particle Swarm optimzaije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40</cp:revision>
  <dcterms:created xsi:type="dcterms:W3CDTF">2021-12-12T22:00:03Z</dcterms:created>
  <dcterms:modified xsi:type="dcterms:W3CDTF">2022-01-10T11:55:06Z</dcterms:modified>
</cp:coreProperties>
</file>