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30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2" r:id="rId21"/>
    <p:sldId id="303" r:id="rId22"/>
    <p:sldId id="304" r:id="rId23"/>
    <p:sldId id="291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310" r:id="rId32"/>
    <p:sldId id="313" r:id="rId33"/>
    <p:sldId id="314" r:id="rId34"/>
    <p:sldId id="320" r:id="rId35"/>
    <p:sldId id="321" r:id="rId36"/>
    <p:sldId id="275" r:id="rId37"/>
    <p:sldId id="323" r:id="rId38"/>
    <p:sldId id="324" r:id="rId39"/>
    <p:sldId id="322" r:id="rId40"/>
    <p:sldId id="326" r:id="rId41"/>
    <p:sldId id="325" r:id="rId42"/>
    <p:sldId id="328" r:id="rId43"/>
    <p:sldId id="329" r:id="rId44"/>
    <p:sldId id="330" r:id="rId45"/>
    <p:sldId id="327" r:id="rId46"/>
    <p:sldId id="332" r:id="rId47"/>
    <p:sldId id="333" r:id="rId48"/>
    <p:sldId id="334" r:id="rId49"/>
    <p:sldId id="276" r:id="rId50"/>
    <p:sldId id="335" r:id="rId51"/>
    <p:sldId id="319" r:id="rId52"/>
    <p:sldId id="336" r:id="rId53"/>
    <p:sldId id="337" r:id="rId54"/>
    <p:sldId id="338" r:id="rId55"/>
    <p:sldId id="277" r:id="rId56"/>
    <p:sldId id="278" r:id="rId57"/>
    <p:sldId id="292" r:id="rId58"/>
    <p:sldId id="293" r:id="rId59"/>
    <p:sldId id="294" r:id="rId60"/>
    <p:sldId id="279" r:id="rId61"/>
    <p:sldId id="296" r:id="rId62"/>
    <p:sldId id="295" r:id="rId63"/>
    <p:sldId id="297" r:id="rId64"/>
    <p:sldId id="298" r:id="rId65"/>
    <p:sldId id="299" r:id="rId66"/>
    <p:sldId id="300" r:id="rId67"/>
    <p:sldId id="339" r:id="rId6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96" y="21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179897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57BE-989F-4C89-94FB-28103353F9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92" y="14006"/>
            <a:ext cx="380998" cy="313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34" y="2722"/>
            <a:ext cx="397369" cy="329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16376"/>
            <a:ext cx="381002" cy="315914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>
            <a:off x="-18116" y="5080000"/>
            <a:ext cx="4353339" cy="6350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470604" y="4482396"/>
            <a:ext cx="1685092" cy="780116"/>
          </a:xfrm>
          <a:prstGeom prst="triangle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" y="16376"/>
            <a:ext cx="341559" cy="25565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630" y="-13807"/>
            <a:ext cx="7983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0" dirty="0">
                <a:solidFill>
                  <a:schemeClr val="accent1">
                    <a:lumMod val="50000"/>
                  </a:schemeClr>
                </a:solidFill>
              </a:rPr>
              <a:t>Workshop “Pengembangan Modul Percobaan Virtual Berbasis</a:t>
            </a:r>
            <a:r>
              <a:rPr lang="id-ID" sz="1100" b="0" baseline="0" dirty="0">
                <a:solidFill>
                  <a:schemeClr val="accent1">
                    <a:lumMod val="50000"/>
                  </a:schemeClr>
                </a:solidFill>
              </a:rPr>
              <a:t> Simulink 3D Matlab Untuk Mendukung Praktikum Dirumah Saja</a:t>
            </a:r>
            <a:r>
              <a:rPr lang="id-ID" sz="1100" b="0" dirty="0">
                <a:solidFill>
                  <a:schemeClr val="accent1">
                    <a:lumMod val="50000"/>
                  </a:schemeClr>
                </a:solidFill>
              </a:rPr>
              <a:t> ”</a:t>
            </a:r>
            <a:endParaRPr lang="en-US" sz="11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l3d/3d-world-editor-librar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989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Simulink 3D Animation</a:t>
            </a:r>
          </a:p>
        </p:txBody>
      </p:sp>
    </p:spTree>
    <p:extLst>
      <p:ext uri="{BB962C8B-B14F-4D97-AF65-F5344CB8AC3E}">
        <p14:creationId xmlns:p14="http://schemas.microsoft.com/office/powerpoint/2010/main" val="224677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11B-1971-4DAB-B9E2-6CF39E99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Node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BB97-59DA-4B00-B367-2BA2D3BE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305800" cy="1142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/>
              <a:t>Node yang ditambahkan ke lokasi berbeda dalam hierarki, bergantung pada node yang dipilih untuk mulai menambahkan node.</a:t>
            </a:r>
          </a:p>
          <a:p>
            <a:pPr marL="0" indent="0">
              <a:buNone/>
            </a:pPr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F70E6-70DB-459F-A6BD-CFC4E1B78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293282"/>
              </p:ext>
            </p:extLst>
          </p:nvPr>
        </p:nvGraphicFramePr>
        <p:xfrm>
          <a:off x="472807" y="2632766"/>
          <a:ext cx="8305800" cy="229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yang </a:t>
                      </a:r>
                      <a:r>
                        <a:rPr lang="en-US" dirty="0" err="1"/>
                        <a:t>Dipilih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Lokasi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Ditambahkan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ROOT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hierarki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3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dirty="0"/>
                        <a:t>Node yang berada di tingkat lebih rendah dari node ROOT (misalnya, node Transform).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/>
                        <a:t>Di atas node yang dipilih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7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Children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 children node (</a:t>
                      </a:r>
                      <a:r>
                        <a:rPr lang="en-US" dirty="0" err="1"/>
                        <a:t>sebagai</a:t>
                      </a:r>
                      <a:r>
                        <a:rPr lang="en-US" dirty="0"/>
                        <a:t> children node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dipilih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52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EC54-0C4D-498F-883E-7BFEE45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Menambahkan Node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EEE4F7-C2E2-41AF-97C7-9C1E5DFF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58415"/>
              </p:ext>
            </p:extLst>
          </p:nvPr>
        </p:nvGraphicFramePr>
        <p:xfrm>
          <a:off x="647700" y="1257300"/>
          <a:ext cx="7848600" cy="384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503">
                  <a:extLst>
                    <a:ext uri="{9D8B030D-6E8A-4147-A177-3AD203B41FA5}">
                      <a16:colId xmlns:a16="http://schemas.microsoft.com/office/drawing/2014/main" val="628044560"/>
                    </a:ext>
                  </a:extLst>
                </a:gridCol>
                <a:gridCol w="3246983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131114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Pendekatan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Prosedur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Gunakan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 panel </a:t>
                      </a:r>
                      <a:r>
                        <a:rPr lang="en-US" b="1" dirty="0"/>
                        <a:t>tree structure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induk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ditambahkan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Pilih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Nodes </a:t>
                      </a:r>
                      <a:r>
                        <a:rPr lang="en-US" dirty="0"/>
                        <a:t>&gt; </a:t>
                      </a:r>
                      <a:r>
                        <a:rPr lang="en-US" b="1" dirty="0"/>
                        <a:t>Add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diinginkan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submenu yang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Gunakan menu konteks untuk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 panel </a:t>
                      </a:r>
                      <a:r>
                        <a:rPr lang="en-US" b="1" dirty="0"/>
                        <a:t>tree structure</a:t>
                      </a:r>
                      <a:r>
                        <a:rPr lang="en-US" b="0" dirty="0"/>
                        <a:t>,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klik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induk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ditambahkan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diinginkan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Add Node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kemudian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submenu yang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8D85-7EB3-4076-B158-79306A2C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Menambahkan Node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A6D544-4D21-4F0F-BE3A-A4A9C417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660522"/>
              </p:ext>
            </p:extLst>
          </p:nvPr>
        </p:nvGraphicFramePr>
        <p:xfrm>
          <a:off x="685800" y="1028700"/>
          <a:ext cx="8001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761738611"/>
                    </a:ext>
                  </a:extLst>
                </a:gridCol>
                <a:gridCol w="3024357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443243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Pendekatan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Prosedur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Sisipkan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Material, </a:t>
                      </a:r>
                      <a:r>
                        <a:rPr lang="en-US" dirty="0" err="1"/>
                        <a:t>Tekstur</a:t>
                      </a:r>
                      <a:r>
                        <a:rPr lang="en-US" dirty="0"/>
                        <a:t>, dan children node,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Insert From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Node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</a:t>
                      </a:r>
                      <a:r>
                        <a:rPr lang="en-US" dirty="0" err="1"/>
                        <a:t>konteks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node).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perpustakaan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lihat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3D World Editor Library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Tambahkan</a:t>
                      </a:r>
                      <a:r>
                        <a:rPr lang="es-ES" dirty="0"/>
                        <a:t> file 3D virtual </a:t>
                      </a:r>
                      <a:r>
                        <a:rPr lang="es-ES" dirty="0" err="1"/>
                        <a:t>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ROOT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children node,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Node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menu </a:t>
                      </a:r>
                      <a:r>
                        <a:rPr lang="en-US" dirty="0" err="1"/>
                        <a:t>konteks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tersebut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item menu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 Virtual Reality 3D File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Opsi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file VRML (.</a:t>
                      </a:r>
                      <a:r>
                        <a:rPr lang="en-US" dirty="0" err="1"/>
                        <a:t>wrl</a:t>
                      </a:r>
                      <a:r>
                        <a:rPr lang="en-US" dirty="0"/>
                        <a:t>), </a:t>
                      </a:r>
                      <a:r>
                        <a:rPr lang="en-US" dirty="0" err="1"/>
                        <a:t>tetapi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file X3D (.x3d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.x3dv).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5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07E-34E3-417E-97D9-BC727579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Penampilan (misalnya, gaya font, warna, dan material)</a:t>
            </a:r>
            <a:endParaRPr lang="en-ID" sz="310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8776F5-7F5F-4F7C-AFC8-03909EA1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34" y="1333501"/>
            <a:ext cx="6705131" cy="37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1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D7B-6B09-4BDD-9DED-4A97AB83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Informasi navigasi dan Background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73692-56D1-47C9-BFCF-E8F76FBD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1139-CECB-45EB-AD0E-C5AF874B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Geometri (misalnya, kotak, teks, dan kisi elevasi)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579ED-3484-421C-B4D4-596F6BB5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4077-90ED-4601-A705-EC741467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Cahaya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A621F-B299-4FDD-B01C-5727A3F88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4" b="24451"/>
          <a:stretch/>
        </p:blipFill>
        <p:spPr>
          <a:xfrm>
            <a:off x="457200" y="1612740"/>
            <a:ext cx="3885146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8CA45-009B-437F-8254-C28F8B3D2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7" t="-24" b="23944"/>
          <a:stretch/>
        </p:blipFill>
        <p:spPr>
          <a:xfrm>
            <a:off x="4850705" y="1597500"/>
            <a:ext cx="3836095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52DF-22A7-4A6B-9544-D0A74425FF50}"/>
              </a:ext>
            </a:extLst>
          </p:cNvPr>
          <p:cNvSpPr txBox="1"/>
          <p:nvPr/>
        </p:nvSpPr>
        <p:spPr>
          <a:xfrm>
            <a:off x="2056570" y="4379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E70C-BFFC-4CC6-A527-704765D0EFF2}"/>
              </a:ext>
            </a:extLst>
          </p:cNvPr>
          <p:cNvSpPr txBox="1"/>
          <p:nvPr/>
        </p:nvSpPr>
        <p:spPr>
          <a:xfrm>
            <a:off x="6432762" y="43847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Dark</a:t>
            </a:r>
          </a:p>
        </p:txBody>
      </p:sp>
    </p:spTree>
    <p:extLst>
      <p:ext uri="{BB962C8B-B14F-4D97-AF65-F5344CB8AC3E}">
        <p14:creationId xmlns:p14="http://schemas.microsoft.com/office/powerpoint/2010/main" val="18986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DF4-3B58-4BB7-9E5B-1EF265B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Sensor: LIDAR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46145-56B6-4642-9ABA-DFB017A8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B905-F64B-40E4-9DB0-0D9B2D2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Fitur 3D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DF97-9084-4B65-BC72-35DF34DD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Pembuatan Objek Geometri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Pemberian Warna dan Tekstur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Gerak Translasi dan Rotasi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Pembuatan Grub Node (Node di dalam Node)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Background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Viewpoint (Kamera Viewer)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Menghubungkan Objek Virtual World dengan Simulink      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83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rmAutofit/>
          </a:bodyPr>
          <a:lstStyle/>
          <a:p>
            <a:r>
              <a:rPr lang="en-US" sz="2000"/>
              <a:t>Terdapat banyak jenis Geometri yang bisa dibuat pada 3D Build Editor.</a:t>
            </a:r>
          </a:p>
          <a:p>
            <a:r>
              <a:rPr lang="en-US" sz="2000"/>
              <a:t>Objek geometri virtual dapat dibuat langsung di 3D Build Editor atau diimpor dalam format CAD.</a:t>
            </a:r>
          </a:p>
          <a:p>
            <a:r>
              <a:rPr lang="en-US" sz="2000"/>
              <a:t>Pada bab ini akan dijelaskan cara membuat objek dasar pada virtual world berupa objek kotak, bola, dan silinder dengan ukuran tertentu</a:t>
            </a:r>
          </a:p>
          <a:p>
            <a:pPr marL="0" indent="0">
              <a:buNone/>
            </a:pP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2754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415D-25EF-45BC-9717-F07421C3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3D Animation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DF78-148F-4577-BDA6-2D040718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Simulink 3D Animation™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model Simulink dan algoritma MATLAB ke objek grafik 3D dalam pemandangan realitas virtual.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Simulink 3D Animation mencakup editor dan viewer untuk merender dan berinteraksi dengan pemandangan virtual.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40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Membuat objek berupa kotak, bola, dan silinder: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Pada struktur tree di panel kiri, klik ROOT (node yang paling atas)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Tambahkan node Transform, dengan urutan seleksi menu berikut: Node&gt;Add&gt;Group&gt;Transform</a:t>
            </a:r>
          </a:p>
        </p:txBody>
      </p:sp>
    </p:spTree>
    <p:extLst>
      <p:ext uri="{BB962C8B-B14F-4D97-AF65-F5344CB8AC3E}">
        <p14:creationId xmlns:p14="http://schemas.microsoft.com/office/powerpoint/2010/main" val="388597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DC48-E926-46D8-893F-07706CE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51D5-F9C5-4D47-A539-451FB860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D7EC7-0B72-4D65-8990-EA24C17B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52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sz="2000"/>
              <a:t>Untuk memberi nama Transform node: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Klik kanan Transform node.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Pilih item menu Edit Name.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Pada kotak edit di sebelah kiri Transform node, ketik Geometri.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/>
              <a:t>Tambahkan Shape node pada “Geometri” node:</a:t>
            </a:r>
          </a:p>
          <a:p>
            <a:pPr marL="990600" indent="-457200">
              <a:buFont typeface="+mj-lt"/>
              <a:buAutoNum type="alphaLcPeriod"/>
              <a:tabLst>
                <a:tab pos="1662113" algn="l"/>
              </a:tabLst>
            </a:pPr>
            <a:r>
              <a:rPr lang="en-US" sz="2000"/>
              <a:t>Perluas node, dan pilih children node.</a:t>
            </a:r>
          </a:p>
          <a:p>
            <a:pPr marL="990600" indent="-457200">
              <a:buFont typeface="+mj-lt"/>
              <a:buAutoNum type="alphaLcPeriod"/>
              <a:tabLst>
                <a:tab pos="1662113" algn="l"/>
              </a:tabLst>
            </a:pPr>
            <a:r>
              <a:rPr lang="en-US" sz="2000"/>
              <a:t>Tambahkan Shape node, dengan urutan seleksi menu berikut: Node&gt;Add&gt;Common&gt;Shape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06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AEDB-16AB-4915-9EAC-C6E1EEF8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EDEE-D6ED-4B49-B390-2B663870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CC2E3-FCF7-428F-9072-F872D7F0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000"/>
              <a:t>Tambahkan Box node pada geometry node:</a:t>
            </a:r>
          </a:p>
          <a:p>
            <a:pPr marL="1025525" indent="-514350">
              <a:buFont typeface="+mj-lt"/>
              <a:buAutoNum type="alphaLcPeriod"/>
            </a:pPr>
            <a:r>
              <a:rPr lang="en-US" sz="2000"/>
              <a:t>Pilih geometry (SFNode) node pada (Shape) node.</a:t>
            </a:r>
          </a:p>
          <a:p>
            <a:pPr marL="1025525" indent="-514350">
              <a:buFont typeface="+mj-lt"/>
              <a:buAutoNum type="alphaLcPeriod"/>
            </a:pPr>
            <a:r>
              <a:rPr lang="en-US" sz="2000"/>
              <a:t>Tambahkan Box node, dengan urutan seleksi menu berikut: Node&gt;Add&gt;Geometry&gt;Box.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51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4E60-A4D0-4F99-8D84-7FB3C11C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104A-9511-4977-8CDB-B392B87D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BB6F2-6309-42F2-A188-510EEC27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1600"/>
              <a:t>Edit ukuran kotak secara proporsional: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Pilih size property (SFVec3f) pada Box node.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Pada panel object properties edit di bagian bawah 3D World Editor, ketik 5 pada kolom pertama, 3 pada kolom kedua, dan 2 pada kolom ketiga.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Klik Apply.</a:t>
            </a:r>
          </a:p>
          <a:p>
            <a:pPr marL="514350" lvl="0" indent="-514350">
              <a:buFont typeface="+mj-lt"/>
              <a:buAutoNum type="alphaLcPeriod"/>
            </a:pPr>
            <a:endParaRPr lang="en-US" sz="1400"/>
          </a:p>
          <a:p>
            <a:pPr marL="0" lvl="0" indent="0">
              <a:buNone/>
            </a:pPr>
            <a:r>
              <a:rPr lang="en-US" sz="1400"/>
              <a:t>Ketiga kolom pada panel object properties secara berurutan menyatakan ukuran objek geometri searah sumbu-X, sumbu-Y, dan sumbu-Z. Gambar tiga anak panah yang berada di bawah pojok kiri pada panel sebelah kanan (virtual world dengan background hitam) menyatakan koordinat sumbu 3D.</a:t>
            </a: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5D9A7-13C0-4EB6-AD51-A6F5E9086C05}"/>
              </a:ext>
            </a:extLst>
          </p:cNvPr>
          <p:cNvGrpSpPr/>
          <p:nvPr/>
        </p:nvGrpSpPr>
        <p:grpSpPr>
          <a:xfrm>
            <a:off x="4343400" y="3924033"/>
            <a:ext cx="4621526" cy="1494416"/>
            <a:chOff x="636504" y="5056183"/>
            <a:chExt cx="4621526" cy="1494416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5881CAF6-0970-42E7-B136-F7CEE83C2191}"/>
                </a:ext>
              </a:extLst>
            </p:cNvPr>
            <p:cNvSpPr/>
            <p:nvPr/>
          </p:nvSpPr>
          <p:spPr>
            <a:xfrm>
              <a:off x="2576945" y="5167745"/>
              <a:ext cx="263237" cy="92825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E5AA77D1-8E57-4912-81E6-8132B9A5CE13}"/>
                </a:ext>
              </a:extLst>
            </p:cNvPr>
            <p:cNvSpPr/>
            <p:nvPr/>
          </p:nvSpPr>
          <p:spPr>
            <a:xfrm rot="5400000">
              <a:off x="2971799" y="5590308"/>
              <a:ext cx="263237" cy="928255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A1C58C3-EA5F-4718-924C-6694575F340A}"/>
                </a:ext>
              </a:extLst>
            </p:cNvPr>
            <p:cNvSpPr/>
            <p:nvPr/>
          </p:nvSpPr>
          <p:spPr>
            <a:xfrm rot="13992351">
              <a:off x="2244206" y="5822448"/>
              <a:ext cx="263237" cy="928255"/>
            </a:xfrm>
            <a:prstGeom prst="up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C2B15915-6487-4F3C-8104-5B1853E0640D}"/>
                </a:ext>
              </a:extLst>
            </p:cNvPr>
            <p:cNvSpPr txBox="1">
              <a:spLocks/>
            </p:cNvSpPr>
            <p:nvPr/>
          </p:nvSpPr>
          <p:spPr>
            <a:xfrm>
              <a:off x="3629890" y="5882842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-X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167AE187-1DE2-496D-87A8-581D26265D8D}"/>
                </a:ext>
              </a:extLst>
            </p:cNvPr>
            <p:cNvSpPr txBox="1">
              <a:spLocks/>
            </p:cNvSpPr>
            <p:nvPr/>
          </p:nvSpPr>
          <p:spPr>
            <a:xfrm>
              <a:off x="2857269" y="505618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-Y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2D1FDB8-D434-48BA-B638-758449FBD2B7}"/>
                </a:ext>
              </a:extLst>
            </p:cNvPr>
            <p:cNvSpPr txBox="1">
              <a:spLocks/>
            </p:cNvSpPr>
            <p:nvPr/>
          </p:nvSpPr>
          <p:spPr>
            <a:xfrm>
              <a:off x="636504" y="617696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6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7165-A295-4758-87E0-218FB76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A9F1-F4A7-463E-9455-546FC893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22B1-A1EC-4CC4-9AAB-6FA8957D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6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1400"/>
              <a:t>Selanjutnya, buat objek berupa bola (sphere):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Dengan cara yang sama, tambahkan Box node, dengan urutan seleksi menu berikut: Node&gt;Add&gt;Geometry&gt;Sphere.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Pilih Radius node.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Pada panel object properties edit di bagian bawah 3D World Editor, ketik 3. 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Klik Apply.</a:t>
            </a:r>
          </a:p>
          <a:p>
            <a:pPr marL="1076325" lvl="0" indent="-514350">
              <a:buFont typeface="+mj-lt"/>
              <a:buAutoNum type="alphaLcPeriod"/>
            </a:pPr>
            <a:endParaRPr lang="en-US" sz="1400"/>
          </a:p>
          <a:p>
            <a:pPr marL="1076325" lvl="0" indent="-514350">
              <a:buFont typeface="+mj-lt"/>
              <a:buAutoNum type="arabicPeriod" startAt="8"/>
            </a:pPr>
            <a:r>
              <a:rPr lang="en-US" sz="1400"/>
              <a:t>Selanjutnya, buat objek berupa bola (sphere):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Dengan cara yang sama, tambahkan Box node, dengan urutan seleksi menu berikut: Node&gt;Add&gt;Geometry&gt;Cylinder.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Set Radius menjadi 5 dan tinggi menjadi 3.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Klik Apply.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97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64C-2E78-4542-94CD-F4C4AF2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7AA0-9247-4697-BCC8-7C090C7E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E6E7A-FE08-4CED-BF00-26547A6C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14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0BE-C74C-46D4-8269-E2E85893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/>
              <a:t>Simulink 3D Animation (Editor)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FB7A8-CC16-4E2D-B22B-F475642C5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49993"/>
            <a:ext cx="8229600" cy="353891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8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98D4-A499-4011-BA5A-9D2E084B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5D72-4CC1-469B-AD91-48A2D55F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2B0-C770-4D43-818A-72551E1F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0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2895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/>
              <a:t>Untuk pembuatan objek geometri berupa Elevation Grid atau Indexed Face/Line Set pada 3D World Editor dapat dilakukan secara manual dengan mengisi nilai pada masing-masing property objek. Sedangkan 3D World Editor tidak didesain untuk membuat pola bentuk 3D yang rumit dan tidak simetris sehingga akan lebih mudah jika objek rumit (seperti model landscape/dataran tidak rata, kendaraan, pohon, dan lain-lain) dibuat pada editor lain seperti VREALM builder atau software khusus seperti AutoCAD. 3D World Editor mendukung impor file dari CAD dengan format wrl.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5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62B-71EC-4099-A688-FE21C99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3FB5-8AFE-4A09-9E14-2C5A6EB4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3A815-9692-4374-AB48-533B182E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6EE6-87C8-473F-B4AA-6B2C5EAA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F504-8CA0-44DE-9C55-51BF4B7F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1D674-57C7-4370-BACE-3D1B8027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9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F473-E5C4-4F5B-ABCC-092C3A6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Cuddy Cabin 25ft –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situs AutoCAD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61DB4-F341-40C0-91A0-D6626EC3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77" y="1654969"/>
            <a:ext cx="6879447" cy="3263504"/>
          </a:xfrm>
        </p:spPr>
      </p:pic>
    </p:spTree>
    <p:extLst>
      <p:ext uri="{BB962C8B-B14F-4D97-AF65-F5344CB8AC3E}">
        <p14:creationId xmlns:p14="http://schemas.microsoft.com/office/powerpoint/2010/main" val="216609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E52-ECA4-4697-8EB6-42BB4451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Hasil </a:t>
            </a:r>
            <a:r>
              <a:rPr lang="en-US" sz="3200" dirty="0" err="1"/>
              <a:t>Desain</a:t>
            </a:r>
            <a:r>
              <a:rPr lang="en-US" sz="3200" dirty="0"/>
              <a:t> CAD yang </a:t>
            </a:r>
            <a:r>
              <a:rPr lang="en-US" sz="3200" dirty="0" err="1"/>
              <a:t>diimpor</a:t>
            </a:r>
            <a:r>
              <a:rPr lang="en-US" sz="3200" dirty="0"/>
              <a:t> pada 3D World Editor dan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disederhanakan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8094-3EC1-4979-97BB-B6B981DC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1553766"/>
            <a:ext cx="6858000" cy="38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Pemberian warna dan tekstur pada objek di 3D World Editor dapat dilakukan dengan menambahkan Appearance node di bawah appearance (SFNode) pada Shape node: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Tambahkan Appearance node untuk Shape node:</a:t>
            </a:r>
          </a:p>
          <a:p>
            <a:pPr marL="1076325" indent="-514350">
              <a:buFont typeface="+mj-lt"/>
              <a:buAutoNum type="alphaLcPeriod"/>
              <a:tabLst>
                <a:tab pos="628650" algn="l"/>
                <a:tab pos="714375" algn="l"/>
              </a:tabLst>
            </a:pPr>
            <a:r>
              <a:rPr lang="en-US"/>
              <a:t>Di bawah Shape node, pilih appearance (SFNode) node.</a:t>
            </a:r>
          </a:p>
          <a:p>
            <a:pPr marL="1076325" indent="-514350">
              <a:buFont typeface="+mj-lt"/>
              <a:buAutoNum type="alphaLcPeriod"/>
              <a:tabLst>
                <a:tab pos="628650" algn="l"/>
                <a:tab pos="714375" algn="l"/>
              </a:tabLst>
            </a:pPr>
            <a:r>
              <a:rPr lang="en-US"/>
              <a:t>Tambahkan Appearance node, dengan urutan seleksi menu berikut: Node&gt;Add&gt;Appearance&gt; Appearance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Tambahkan Material node pada Appearance node: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Perluas (Appearance) node dan pilih material (SFNode) node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Tambahkan Material node, dengan urutan seleksi menu berikut: Node&gt;Add&gt;Appearance&gt;Material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147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A07D-CBB5-4BDF-9EF6-4A9AA5EB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81F4-FA89-4770-9FC1-3969F8A4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CB268-4534-4B5D-AD90-C53163CC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4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83C-E9C0-477E-B5A2-4B6A27EE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AE10-B38E-458D-9D56-B0660F59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EAF1C-084B-4961-AE1B-977287C7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Terdapat 2 cara untuk memberi warna pada objek yaitu dengan mengubah nilai property Appearance Node (RGB) atau impor Material Library.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Tambahkan warna merah pada kotak dengan mengubah nilai diffuse, emissive, dan specular: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diffuseColor (SFColor), set menjadi [0.6 0 0], dan Apply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emissiveColor (SFColor),  set menjadi [0.4 0 0], dan Apply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specularColor (SFColor),  set menjadi [0.67 0.17473 0.22706], dan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3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56D5-449C-4FE7-A47B-9A9DA4C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/>
              <a:t>Simulink 3D Animation (Viewer)</a:t>
            </a:r>
            <a:endParaRPr lang="en-ID"/>
          </a:p>
        </p:txBody>
      </p:sp>
      <p:pic>
        <p:nvPicPr>
          <p:cNvPr id="2054" name="Picture 6" descr="Connect Virtual Worlds and Models - MATLAB &amp; Simulink">
            <a:extLst>
              <a:ext uri="{FF2B5EF4-FFF2-40B4-BE49-F238E27FC236}">
                <a16:creationId xmlns:a16="http://schemas.microsoft.com/office/drawing/2014/main" id="{25F1A02F-7C19-4146-82E7-4F5FA6543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07" y="1333500"/>
            <a:ext cx="428458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89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548A-ECBD-4EAA-83F6-145C39DF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F5A8-6E25-4326-B8CC-6BF8246B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AAFD1-AD6A-4210-954C-0FD7477F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96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Cara kedua adalah dengan impor warna merah dari Material Library.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Impor warna dari library dengan urutan seleksi menu berikut: Node&gt;Insert From&gt;Material Library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Red.x3d dan klik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1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3D3F-CE78-4D2D-BEB8-D1FBF43D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8CA0-477B-4986-9B11-891F1CF1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3125-DE3C-44A5-A6CA-29A3F99A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01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EF5-94B7-4D13-B7FA-4606CD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AD-78EC-4909-881B-D2C4D860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6B1AA-2149-4555-916E-10ECCF70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4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3572-B04E-47CC-A343-98B7A96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1D9E-2E4D-4C92-9918-25B90122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2A0D-595E-48CD-9A81-5CDA8AB6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Sama halnya dengan warna, pemberian tekstur dapat dilakukan seperti pada tahapan sebelumnya (1-4)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Tambahkan Image Texture dengan urutan seleksi menu berikut:</a:t>
            </a:r>
            <a:br>
              <a:rPr lang="en-US"/>
            </a:br>
            <a:r>
              <a:rPr lang="en-US"/>
              <a:t>Node&gt;Insert From&gt;Texture Library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folder General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gambar yang ingin dijadikan tekstur seperti Background.png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Klik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76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C24-5AD5-4DE7-8B2B-11B9F55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24FC-6F85-47CD-AE04-197473F8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C970A-FB03-4D60-AF77-873C85FA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6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031-C007-441A-970A-F568848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F852-CFB2-457C-9C0B-4A534582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C740A-BA89-46A4-B292-58DB519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DA58-663E-4709-879C-B03AF3B4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142D-0AC7-444D-93C7-142B216C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7D851-FC47-4885-8D58-387AE03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3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066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Untuk memindahkan posisi dan rotasi objek pada virtual world, dapat dilakukan dengan mengganti nilai properti Translation dan Rotation di bawah node induk (Transform Node)  yang mengandung objek.</a:t>
            </a:r>
          </a:p>
          <a:p>
            <a:pPr marL="0" indent="0">
              <a:buNone/>
            </a:pPr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6CA4D-4A8F-431E-BA70-AA9E74A89751}"/>
              </a:ext>
            </a:extLst>
          </p:cNvPr>
          <p:cNvGrpSpPr/>
          <p:nvPr/>
        </p:nvGrpSpPr>
        <p:grpSpPr>
          <a:xfrm>
            <a:off x="457200" y="2539735"/>
            <a:ext cx="4621526" cy="1494416"/>
            <a:chOff x="636504" y="5056183"/>
            <a:chExt cx="4621526" cy="1494416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3984691E-1B84-4C77-B575-486842DD91A2}"/>
                </a:ext>
              </a:extLst>
            </p:cNvPr>
            <p:cNvSpPr/>
            <p:nvPr/>
          </p:nvSpPr>
          <p:spPr>
            <a:xfrm>
              <a:off x="2576945" y="5167745"/>
              <a:ext cx="263237" cy="92825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F5881BFB-B79A-4B83-8335-B34CE004E956}"/>
                </a:ext>
              </a:extLst>
            </p:cNvPr>
            <p:cNvSpPr/>
            <p:nvPr/>
          </p:nvSpPr>
          <p:spPr>
            <a:xfrm rot="5400000">
              <a:off x="2971799" y="5590308"/>
              <a:ext cx="263237" cy="928255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561152C-3BBC-4660-836F-0F91B8AE33FB}"/>
                </a:ext>
              </a:extLst>
            </p:cNvPr>
            <p:cNvSpPr/>
            <p:nvPr/>
          </p:nvSpPr>
          <p:spPr>
            <a:xfrm rot="13992351">
              <a:off x="2244206" y="5822448"/>
              <a:ext cx="263237" cy="928255"/>
            </a:xfrm>
            <a:prstGeom prst="up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5EF98E5-BB98-4310-857E-874E902DDF6C}"/>
                </a:ext>
              </a:extLst>
            </p:cNvPr>
            <p:cNvSpPr txBox="1">
              <a:spLocks/>
            </p:cNvSpPr>
            <p:nvPr/>
          </p:nvSpPr>
          <p:spPr>
            <a:xfrm>
              <a:off x="3629890" y="5882842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-X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D8B3500-B0C7-4785-B04E-8D98CB672E3B}"/>
                </a:ext>
              </a:extLst>
            </p:cNvPr>
            <p:cNvSpPr txBox="1">
              <a:spLocks/>
            </p:cNvSpPr>
            <p:nvPr/>
          </p:nvSpPr>
          <p:spPr>
            <a:xfrm>
              <a:off x="2857269" y="505618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-Y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7DCB358A-1912-427F-BBB7-B072743C28DB}"/>
                </a:ext>
              </a:extLst>
            </p:cNvPr>
            <p:cNvSpPr txBox="1">
              <a:spLocks/>
            </p:cNvSpPr>
            <p:nvPr/>
          </p:nvSpPr>
          <p:spPr>
            <a:xfrm>
              <a:off x="636504" y="617696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-Z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6C0529-4EBF-421C-84EF-EB097A997831}"/>
              </a:ext>
            </a:extLst>
          </p:cNvPr>
          <p:cNvSpPr txBox="1">
            <a:spLocks/>
          </p:cNvSpPr>
          <p:nvPr/>
        </p:nvSpPr>
        <p:spPr>
          <a:xfrm>
            <a:off x="4858678" y="2336914"/>
            <a:ext cx="3599521" cy="3149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Pada properti Translation, terdapat 3 nilai yang harus diubah yang mana masing-masing menyaratakan gerak searah sumbu-X, Y, dan Z. Pada properti Rotation, terdapat 4 nilai yang harus diubah yang mana masing-masing menyaratakan sumbu rotasi searah sumbu-X, Y, Z, dan sudut rotasi dalam radian.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C831-8A5F-484C-BCBB-CFAA75DE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World Editor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1E5A-50F5-4E21-8E6F-F99FCBAE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yang digunakan untuk menunjang pembuatan Simulink 3D Animation adalah 3D World Editor.</a:t>
            </a:r>
            <a:b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3 panel ditampilkan Pada 3D World Editor Matlab yaitu: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kiri, virtual scene tree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kanan, dunia virtual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bawah, panel untuk mengedit properti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015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5813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Jika pada Translation diset nilai [0 1 0], maka objek akan bergerak sepanjang 1 searah dengan sumbu-Y saja.</a:t>
            </a:r>
          </a:p>
          <a:p>
            <a:r>
              <a:rPr lang="en-US"/>
              <a:t>Jika pada Translation diset nilai [1 1 1], maka objek akan bergerak sepanjang 1 searah dengan sumbu-X, Y, dan Z.</a:t>
            </a:r>
          </a:p>
          <a:p>
            <a:r>
              <a:rPr lang="en-US"/>
              <a:t>Jika pada Rotation diset nilai [1 0 0 pi/2], maka objek akan berotasi 90 derajat dengan sumbu rotasinya adalah sumbu-X.</a:t>
            </a:r>
          </a:p>
          <a:p>
            <a:r>
              <a:rPr lang="en-US"/>
              <a:t>Jika pada Rotation diset nilai [1 1 0 pi/2], maka objek akan berotasi 90 derajat dengan sumbu rotasinya adalah sumbu-X dan sumbu-Y.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70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A799-556F-473A-8CF9-175929EF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22" y="3851140"/>
            <a:ext cx="2924182" cy="746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Translation: [0 0 0]</a:t>
            </a:r>
          </a:p>
          <a:p>
            <a:pPr marL="0" indent="0">
              <a:buNone/>
            </a:pPr>
            <a:r>
              <a:rPr lang="en-US" dirty="0"/>
              <a:t>Rotation: [1 0 0 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B24DB-F4E6-495B-A09F-CBEEA87C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5" t="9911" b="32516"/>
          <a:stretch/>
        </p:blipFill>
        <p:spPr>
          <a:xfrm>
            <a:off x="5230964" y="470075"/>
            <a:ext cx="3283528" cy="1748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37D44-0449-4D1F-9DEA-8DC51D024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7" t="9936" r="-340" b="32088"/>
          <a:stretch/>
        </p:blipFill>
        <p:spPr>
          <a:xfrm>
            <a:off x="411004" y="2024585"/>
            <a:ext cx="3292199" cy="17487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3631A7-9759-4C9C-945D-A44EFCA9A0EB}"/>
              </a:ext>
            </a:extLst>
          </p:cNvPr>
          <p:cNvSpPr txBox="1">
            <a:spLocks/>
          </p:cNvSpPr>
          <p:nvPr/>
        </p:nvSpPr>
        <p:spPr>
          <a:xfrm>
            <a:off x="5731445" y="2317090"/>
            <a:ext cx="2924182" cy="425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Translation: [1 1 1]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E58784-5C73-43DB-9B0D-7C2958AC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43" y="437449"/>
            <a:ext cx="3313640" cy="123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8703F-8C19-47F2-A66C-7F2709C46F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91" t="10082" b="31910"/>
          <a:stretch/>
        </p:blipFill>
        <p:spPr>
          <a:xfrm>
            <a:off x="5230963" y="2987904"/>
            <a:ext cx="3266033" cy="17487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DC1EB0-8E47-4E5F-9ED0-702F0673ABAE}"/>
              </a:ext>
            </a:extLst>
          </p:cNvPr>
          <p:cNvSpPr txBox="1">
            <a:spLocks/>
          </p:cNvSpPr>
          <p:nvPr/>
        </p:nvSpPr>
        <p:spPr>
          <a:xfrm>
            <a:off x="5731444" y="4819074"/>
            <a:ext cx="2924182" cy="425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Rotation: [1 0 0 pi/4]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64FC0-4F94-40CA-A151-1B637D77E3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703203" y="1344180"/>
            <a:ext cx="1527761" cy="155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0B708E-981E-41CB-8F48-B93E41C2C1D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703203" y="2898979"/>
            <a:ext cx="1527761" cy="963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79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Pengaturan</a:t>
            </a:r>
            <a:r>
              <a:rPr lang="en-US"/>
              <a:t>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5813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Dengan objek kotak yang telah dibuat sebelumnya, pindahkan objek kotak tersebut ke atas secara vertical searah sumbu-Y positif dan ke samping  searah dengan sumbu x positif: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Pilih translation (SFVec3f) property.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Pada panel object properties edit, ubah nilai kolom kedua menjadi 1.4.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Putar arah rotasi objek dengan mengubah dengan sumbu rotasi X: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Pilih rotation (SFRotaton) property.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Set nilai kolom pertama menjadi 1, kolom kedua dan ketiga menjadi 0, kolom keempat menjadi 0.6.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A05-8AA1-41BB-ADD8-F0F9C8F2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ADE9-965C-4676-8557-B860D01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F8EB1-DE38-46E0-8C1C-DE907D56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7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347E-B99E-4147-B1D3-1899D6B0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C252-E9E9-44B4-96FA-35C944E3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9B9A0-5533-4C32-AAF8-F2AE065B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4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60E6-567C-476F-B66F-A7FAEFAB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Grub Node (Node di dalam Node)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105A-FBD4-4A1E-9E61-9C28AB97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699"/>
            <a:ext cx="8229600" cy="36954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/>
              <a:t>Untuk kemudahan dalam pergerakan multi node (secara bersamaan) yaitu Transform node di dalam Transform node, maka dapat digunakan grub node. </a:t>
            </a:r>
          </a:p>
          <a:p>
            <a:pPr marL="0" indent="0">
              <a:buNone/>
            </a:pPr>
            <a:r>
              <a:rPr lang="en-US" sz="7200"/>
              <a:t>Grub Node dapat dijelaskan pada struktur pohon berikut:</a:t>
            </a:r>
          </a:p>
          <a:p>
            <a:pPr marL="290513" indent="-290513">
              <a:lnSpc>
                <a:spcPct val="110000"/>
              </a:lnSpc>
              <a:buNone/>
            </a:pPr>
            <a:r>
              <a:rPr lang="en-US" sz="7200"/>
              <a:t>ROOT</a:t>
            </a:r>
            <a:br>
              <a:rPr lang="en-US" sz="7200"/>
            </a:br>
            <a:r>
              <a:rPr lang="en-US" sz="7200"/>
              <a:t>Node1</a:t>
            </a:r>
          </a:p>
          <a:p>
            <a:pPr marL="290513" indent="0">
              <a:lnSpc>
                <a:spcPct val="110000"/>
              </a:lnSpc>
              <a:buNone/>
            </a:pP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290513" indent="0">
              <a:lnSpc>
                <a:spcPct val="110000"/>
              </a:lnSpc>
              <a:buNone/>
            </a:pPr>
            <a:r>
              <a:rPr lang="en-US" sz="7200"/>
              <a:t>Children Node</a:t>
            </a:r>
          </a:p>
          <a:p>
            <a:pPr marL="692150" indent="0">
              <a:lnSpc>
                <a:spcPct val="110000"/>
              </a:lnSpc>
              <a:buNone/>
            </a:pPr>
            <a:r>
              <a:rPr lang="en-US" sz="7200"/>
              <a:t>Node2</a:t>
            </a:r>
            <a:br>
              <a:rPr lang="en-US" sz="7200"/>
            </a:b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692150" indent="0">
              <a:lnSpc>
                <a:spcPct val="110000"/>
              </a:lnSpc>
              <a:buNone/>
            </a:pPr>
            <a:r>
              <a:rPr lang="en-US" sz="7200"/>
              <a:t>Node3</a:t>
            </a:r>
            <a:br>
              <a:rPr lang="en-US" sz="7200"/>
            </a:b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69215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buNone/>
            </a:pPr>
            <a:endParaRPr lang="en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29E4DE-8E25-4C45-8F3B-8A89430F620F}"/>
              </a:ext>
            </a:extLst>
          </p:cNvPr>
          <p:cNvCxnSpPr>
            <a:cxnSpLocks/>
          </p:cNvCxnSpPr>
          <p:nvPr/>
        </p:nvCxnSpPr>
        <p:spPr>
          <a:xfrm>
            <a:off x="685800" y="2476500"/>
            <a:ext cx="0" cy="10741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CA48A0-04F4-48F8-8DD2-80B9579A9C94}"/>
              </a:ext>
            </a:extLst>
          </p:cNvPr>
          <p:cNvCxnSpPr/>
          <p:nvPr/>
        </p:nvCxnSpPr>
        <p:spPr>
          <a:xfrm>
            <a:off x="1066800" y="3589020"/>
            <a:ext cx="0" cy="15544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71198-F430-4113-B4D0-3F5FE478D4CB}"/>
              </a:ext>
            </a:extLst>
          </p:cNvPr>
          <p:cNvSpPr txBox="1">
            <a:spLocks/>
          </p:cNvSpPr>
          <p:nvPr/>
        </p:nvSpPr>
        <p:spPr>
          <a:xfrm>
            <a:off x="3429000" y="2400300"/>
            <a:ext cx="4800600" cy="2802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-&gt;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 </a:t>
            </a:r>
            <a:r>
              <a:rPr lang="en-US" sz="2400" dirty="0" err="1"/>
              <a:t>translasi</a:t>
            </a:r>
            <a:r>
              <a:rPr lang="en-US" sz="2400" dirty="0"/>
              <a:t>, </a:t>
            </a:r>
            <a:r>
              <a:rPr lang="en-US" sz="2400" dirty="0" err="1"/>
              <a:t>rotasi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 lain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Node2 dan Node3,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 node pada Node1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-&gt;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model </a:t>
            </a:r>
            <a:r>
              <a:rPr lang="en-US" sz="2400" dirty="0" err="1"/>
              <a:t>rumit</a:t>
            </a:r>
            <a:r>
              <a:rPr lang="en-US" sz="2400" dirty="0"/>
              <a:t> dan </a:t>
            </a:r>
            <a:r>
              <a:rPr lang="en-US" sz="2400" dirty="0" err="1"/>
              <a:t>kompleks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/part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bagiannya</a:t>
            </a:r>
            <a:r>
              <a:rPr lang="en-US" sz="2400" dirty="0"/>
              <a:t> </a:t>
            </a:r>
            <a:r>
              <a:rPr lang="en-US" sz="2400" dirty="0" err="1"/>
              <a:t>diwakilkan</a:t>
            </a:r>
            <a:r>
              <a:rPr lang="en-US" sz="2400" dirty="0"/>
              <a:t> oleh </a:t>
            </a:r>
            <a:r>
              <a:rPr lang="en-US" sz="2400" dirty="0" err="1"/>
              <a:t>setiap</a:t>
            </a:r>
            <a:r>
              <a:rPr lang="en-US" sz="2400" dirty="0"/>
              <a:t>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9A5-A645-46A3-A902-E4A0327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Background pada Virtual World</a:t>
            </a:r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0FDCF1-4097-44A7-BBC5-FA803892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5900"/>
            <a:ext cx="3581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Menambahkan Background Node: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Klik ROOT node</a:t>
            </a: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Tambahkan Background node, dengan urutan seleksi menu berikut: Node&gt;Add&gt;Bindable&gt; Background</a:t>
            </a:r>
          </a:p>
          <a:p>
            <a:pPr marL="0" indent="0">
              <a:buNone/>
            </a:pP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F4387-00BB-4C54-88DA-C3281522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5"/>
          <a:stretch/>
        </p:blipFill>
        <p:spPr>
          <a:xfrm>
            <a:off x="4038601" y="1485900"/>
            <a:ext cx="4648198" cy="2739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2631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075DC-4E1B-4734-9ED1-6A44AD2F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5301" b="1"/>
          <a:stretch/>
        </p:blipFill>
        <p:spPr>
          <a:xfrm>
            <a:off x="-2271" y="0"/>
            <a:ext cx="9143985" cy="5714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A83E4D-1A44-4BE3-81D6-9FF827E3174E}"/>
              </a:ext>
            </a:extLst>
          </p:cNvPr>
          <p:cNvSpPr/>
          <p:nvPr/>
        </p:nvSpPr>
        <p:spPr>
          <a:xfrm>
            <a:off x="-3414" y="84367"/>
            <a:ext cx="9141714" cy="27731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F337A-59BF-4ACD-831E-2CE05C421785}"/>
              </a:ext>
            </a:extLst>
          </p:cNvPr>
          <p:cNvSpPr/>
          <p:nvPr/>
        </p:nvSpPr>
        <p:spPr>
          <a:xfrm>
            <a:off x="5700" y="2941865"/>
            <a:ext cx="9141714" cy="277313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2377A-BEAD-425F-8200-9113FDED4FC4}"/>
              </a:ext>
            </a:extLst>
          </p:cNvPr>
          <p:cNvSpPr txBox="1"/>
          <p:nvPr/>
        </p:nvSpPr>
        <p:spPr>
          <a:xfrm>
            <a:off x="3858100" y="1129060"/>
            <a:ext cx="143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FF0000"/>
                </a:solidFill>
              </a:rPr>
              <a:t>Sky Zone</a:t>
            </a:r>
            <a:endParaRPr lang="en-ID" sz="27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5C155-B12D-4273-9B64-86C6B2946E98}"/>
              </a:ext>
            </a:extLst>
          </p:cNvPr>
          <p:cNvSpPr txBox="1"/>
          <p:nvPr/>
        </p:nvSpPr>
        <p:spPr>
          <a:xfrm>
            <a:off x="3547857" y="4010592"/>
            <a:ext cx="205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0070C0"/>
                </a:solidFill>
              </a:rPr>
              <a:t>Ground Zone</a:t>
            </a:r>
            <a:endParaRPr lang="en-ID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20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D7A-7918-4A40-8F72-2EFC98EB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Background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6B8F-C7A9-438A-8103-8F83B467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Atur </a:t>
            </a:r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groundAngle (MFFloat) property:</a:t>
            </a: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nilainya menjadi [0.9 1.5 1.57]</a:t>
            </a:r>
            <a:endParaRPr lang="en-ID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groundColor (MFColor) property:</a:t>
            </a: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Set nilainya menjadi [0 0.8 0; 0.17425 0.82 0.18736;</a:t>
            </a:r>
          </a:p>
          <a:p>
            <a:pPr marL="0" indent="0">
              <a:buNone/>
            </a:pPr>
            <a:r>
              <a:rPr lang="en-ID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0.46722 0.82 0.4458; 0.622 0.67 0.60028]</a:t>
            </a:r>
          </a:p>
          <a:p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skyAngle (MFFloat)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property: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nilainya menjadi [0.1 1.2 1.57]</a:t>
            </a:r>
            <a:endParaRPr lang="en-ID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skyColor (MFColor) property:</a:t>
            </a:r>
          </a:p>
          <a:p>
            <a:pPr marL="0" indent="0">
              <a:buNone/>
            </a:pP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Set nilainya menjadi [0.76238 0.8 0.1427; 0.2778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0.21978 0.7; 0.22255 0.39023 0.7; 0.60094 0.66264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0.69]</a:t>
            </a:r>
            <a:endParaRPr lang="en-ID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81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65886-C534-459C-B1D3-AD06B1AC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6BD5F-0E29-4A02-B98F-DFC714D2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1"/>
          <a:stretch/>
        </p:blipFill>
        <p:spPr>
          <a:xfrm>
            <a:off x="-76200" y="0"/>
            <a:ext cx="921791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17A82-5482-4125-9EB3-E34C31F0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65" y="704850"/>
            <a:ext cx="806727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3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47A-CB5A-45F4-B148-4D50D3D3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Pengaturan Viewpoint (Kamera Viewer) pada Virtual World </a:t>
            </a:r>
            <a:endParaRPr lang="en-ID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F82E-2F2A-4DE6-9172-B92E38DF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Klik ROOT node</a:t>
            </a:r>
            <a:endParaRPr lang="en-ID">
              <a:effectLst/>
            </a:endParaRPr>
          </a:p>
          <a:p>
            <a:r>
              <a:rPr lang="en-US">
                <a:effectLst/>
              </a:rPr>
              <a:t>Tambahkan Viewpoint node, dengan urutan seleksi menu berikut: Node&gt;Add&gt;Bindable&gt;Viewpoint.</a:t>
            </a:r>
            <a:endParaRPr lang="en-ID">
              <a:effectLst/>
            </a:endParaRP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14F898-D346-4FDE-BF2C-EF3988240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7"/>
          <a:stretch/>
        </p:blipFill>
        <p:spPr>
          <a:xfrm>
            <a:off x="4648200" y="2030352"/>
            <a:ext cx="4038600" cy="2377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83473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075DC-4E1B-4734-9ED1-6A44AD2F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5301" b="1"/>
          <a:stretch/>
        </p:blipFill>
        <p:spPr>
          <a:xfrm>
            <a:off x="-76200" y="286711"/>
            <a:ext cx="9372600" cy="5428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5C155-B12D-4273-9B64-86C6B2946E98}"/>
              </a:ext>
            </a:extLst>
          </p:cNvPr>
          <p:cNvSpPr txBox="1"/>
          <p:nvPr/>
        </p:nvSpPr>
        <p:spPr>
          <a:xfrm>
            <a:off x="3513119" y="1785247"/>
            <a:ext cx="2113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0070C0"/>
                </a:solidFill>
              </a:rPr>
              <a:t>Field of View</a:t>
            </a:r>
            <a:endParaRPr lang="en-ID" sz="270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D5A43-3C74-4488-8BFD-547264F80CD8}"/>
              </a:ext>
            </a:extLst>
          </p:cNvPr>
          <p:cNvSpPr/>
          <p:nvPr/>
        </p:nvSpPr>
        <p:spPr>
          <a:xfrm>
            <a:off x="0" y="285750"/>
            <a:ext cx="9141714" cy="5172075"/>
          </a:xfrm>
          <a:custGeom>
            <a:avLst/>
            <a:gdLst>
              <a:gd name="connsiteX0" fmla="*/ 0 w 12188952"/>
              <a:gd name="connsiteY0" fmla="*/ 0 h 3987800"/>
              <a:gd name="connsiteX1" fmla="*/ 12188952 w 12188952"/>
              <a:gd name="connsiteY1" fmla="*/ 0 h 3987800"/>
              <a:gd name="connsiteX2" fmla="*/ 12188952 w 12188952"/>
              <a:gd name="connsiteY2" fmla="*/ 3987800 h 3987800"/>
              <a:gd name="connsiteX3" fmla="*/ 0 w 12188952"/>
              <a:gd name="connsiteY3" fmla="*/ 3987800 h 3987800"/>
              <a:gd name="connsiteX4" fmla="*/ 0 w 12188952"/>
              <a:gd name="connsiteY4" fmla="*/ 0 h 3987800"/>
              <a:gd name="connsiteX0" fmla="*/ 0 w 12188952"/>
              <a:gd name="connsiteY0" fmla="*/ 0 h 3987800"/>
              <a:gd name="connsiteX1" fmla="*/ 12188952 w 12188952"/>
              <a:gd name="connsiteY1" fmla="*/ 0 h 3987800"/>
              <a:gd name="connsiteX2" fmla="*/ 12188952 w 12188952"/>
              <a:gd name="connsiteY2" fmla="*/ 3987800 h 3987800"/>
              <a:gd name="connsiteX3" fmla="*/ 800100 w 12188952"/>
              <a:gd name="connsiteY3" fmla="*/ 3975100 h 3987800"/>
              <a:gd name="connsiteX4" fmla="*/ 0 w 12188952"/>
              <a:gd name="connsiteY4" fmla="*/ 3987800 h 3987800"/>
              <a:gd name="connsiteX5" fmla="*/ 0 w 12188952"/>
              <a:gd name="connsiteY5" fmla="*/ 0 h 39878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3340100 w 12188952"/>
              <a:gd name="connsiteY3" fmla="*/ 6896100 h 6896100"/>
              <a:gd name="connsiteX4" fmla="*/ 0 w 12188952"/>
              <a:gd name="connsiteY4" fmla="*/ 3987800 h 6896100"/>
              <a:gd name="connsiteX5" fmla="*/ 0 w 12188952"/>
              <a:gd name="connsiteY5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896100">
                <a:moveTo>
                  <a:pt x="0" y="0"/>
                </a:moveTo>
                <a:lnTo>
                  <a:pt x="12188952" y="0"/>
                </a:lnTo>
                <a:lnTo>
                  <a:pt x="12188952" y="3987800"/>
                </a:lnTo>
                <a:lnTo>
                  <a:pt x="8280400" y="6870700"/>
                </a:lnTo>
                <a:lnTo>
                  <a:pt x="3340100" y="68961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pic>
        <p:nvPicPr>
          <p:cNvPr id="12" name="Graphic 11" descr="Line arrow: Rotate left">
            <a:extLst>
              <a:ext uri="{FF2B5EF4-FFF2-40B4-BE49-F238E27FC236}">
                <a16:creationId xmlns:a16="http://schemas.microsoft.com/office/drawing/2014/main" id="{5C5FA6FC-54E9-419E-88FD-F6EA76B2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748" y="3768530"/>
            <a:ext cx="685800" cy="685800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BDC8F823-D87E-4241-866F-1B507019F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6822" y="2809415"/>
            <a:ext cx="685800" cy="685800"/>
          </a:xfrm>
          <a:prstGeom prst="rect">
            <a:avLst/>
          </a:prstGeom>
        </p:spPr>
      </p:pic>
      <p:pic>
        <p:nvPicPr>
          <p:cNvPr id="16" name="Graphic 15" descr="Pin">
            <a:extLst>
              <a:ext uri="{FF2B5EF4-FFF2-40B4-BE49-F238E27FC236}">
                <a16:creationId xmlns:a16="http://schemas.microsoft.com/office/drawing/2014/main" id="{F762F16B-5CA0-4118-AFF3-AC803376B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8895" y="3768530"/>
            <a:ext cx="685800" cy="685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E9D8BC-9D97-4152-A3AD-6A9D0AD5F730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912622" y="3152315"/>
            <a:ext cx="625027" cy="616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99F69F-7C5A-4A72-81D9-2E643CC87332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3601795" y="3152315"/>
            <a:ext cx="625027" cy="616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4C7BF0-4255-423C-BB22-E0DB771FF65F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569722" y="2293078"/>
            <a:ext cx="0" cy="5163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87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26D-425D-4879-B5AC-AB681A2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Viewpoint (Kamera Viewer) pada Virtual World 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02D9-CDE6-43F9-9C1B-2398EF19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66899"/>
            <a:ext cx="4191000" cy="3238237"/>
          </a:xfrm>
        </p:spPr>
        <p:txBody>
          <a:bodyPr>
            <a:normAutofit fontScale="62500" lnSpcReduction="20000"/>
          </a:bodyPr>
          <a:lstStyle/>
          <a:p>
            <a:r>
              <a:rPr lang="en-US" sz="28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fieldOfView (SFFloat) property:</a:t>
            </a:r>
          </a:p>
          <a:p>
            <a:pPr marL="0" indent="0">
              <a:buNone/>
            </a:pP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Set n</a:t>
            </a: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ilainya menjadi 0.7854 	(default) 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orientation (SFRotation) property:</a:t>
            </a: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Set nilainya menjadi [0 0 1 0] 	(default)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position (SFVec3f) property: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Set nilainya menjadi [0 10 40].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description (SFString) property: 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Set menjadi frontView.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5344C-D696-4F4C-ADEF-5AB38169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030038"/>
            <a:ext cx="4038600" cy="237856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272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59F0-BC99-46E5-84E2-5DD38769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Pengaturan Viewpoint (Kamera Viewer) pada Virtual World </a:t>
            </a:r>
            <a:endParaRPr lang="en-ID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DC41-4EA5-49F2-972F-AAA11C65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8905"/>
            <a:ext cx="4038600" cy="2380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>
                <a:effectLst/>
              </a:rPr>
              <a:t>Klik kanan viewpoint node dan pilih </a:t>
            </a:r>
            <a:r>
              <a:rPr lang="en-ID">
                <a:solidFill>
                  <a:srgbClr val="FF0000"/>
                </a:solidFill>
                <a:effectLst/>
              </a:rPr>
              <a:t>Go to viewpoint </a:t>
            </a:r>
          </a:p>
          <a:p>
            <a:pPr marL="0" indent="0">
              <a:buNone/>
            </a:pPr>
            <a:r>
              <a:rPr lang="en-ID">
                <a:effectLst/>
              </a:rPr>
              <a:t>untuk men-set kamera sesuai properti dari Viewpoint Front_View </a:t>
            </a:r>
            <a:endParaRPr lang="en-ID"/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5B5B30-FA37-4116-B881-674811C4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3"/>
          <a:stretch/>
        </p:blipFill>
        <p:spPr>
          <a:xfrm>
            <a:off x="4648200" y="2028906"/>
            <a:ext cx="4038600" cy="238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431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9438-25DA-4F7B-A913-3F5A7AE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Menghubungkan Objek Virtual World dengan Simulink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F68A-B1A6-4FFE-8566-48285C0E8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lang="en-ID"/>
              <a:t>Buka properties blok VRSink.</a:t>
            </a:r>
          </a:p>
          <a:p>
            <a:r>
              <a:rPr lang="en-ID"/>
              <a:t>Pada bagian Virtual World Properties&gt;Source file klik tombol browse.</a:t>
            </a:r>
          </a:p>
          <a:p>
            <a:r>
              <a:rPr lang="en-ID"/>
              <a:t>Cari direktori penyimpanan file 3D World ballbeam yang telah disimpan dengan format file (*.wrl,*.x3d,*.x3dv). Klik OK </a:t>
            </a:r>
          </a:p>
          <a:p>
            <a:pPr marL="0" indent="0">
              <a:buNone/>
            </a:pP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815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8155E-9C0D-4F36-81AF-196F275D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90" y="581091"/>
            <a:ext cx="5203220" cy="4552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877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77B-9AD4-429A-BAAB-8BD29631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Menghubungkan Objek Virtual World dengan Simulink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0F68-5A5E-46A0-BE5A-66B83DA69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71661"/>
            <a:ext cx="4038600" cy="3233475"/>
          </a:xfrm>
        </p:spPr>
        <p:txBody>
          <a:bodyPr/>
          <a:lstStyle/>
          <a:p>
            <a:r>
              <a:rPr lang="en-US"/>
              <a:t>Hubungkan input yang diinginkan dengan simulink</a:t>
            </a:r>
          </a:p>
          <a:p>
            <a:r>
              <a:rPr lang="en-US"/>
              <a:t>Beri nilai untuk setiap input yang diinginkan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FC34-D82D-44F9-A17F-6C6E268C4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1871662"/>
            <a:ext cx="243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6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2007-EBE6-4406-B2FC-903078A0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"For the wise man looks into space and he knows there is no limited dimensions."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7122B4-38EA-407D-8674-FBFA0447D625}"/>
              </a:ext>
            </a:extLst>
          </p:cNvPr>
          <p:cNvSpPr txBox="1">
            <a:spLocks/>
          </p:cNvSpPr>
          <p:nvPr/>
        </p:nvSpPr>
        <p:spPr>
          <a:xfrm>
            <a:off x="7137400" y="342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-Laozi</a:t>
            </a:r>
            <a:endParaRPr lang="en-ID" sz="3600"/>
          </a:p>
        </p:txBody>
      </p:sp>
    </p:spTree>
    <p:extLst>
      <p:ext uri="{BB962C8B-B14F-4D97-AF65-F5344CB8AC3E}">
        <p14:creationId xmlns:p14="http://schemas.microsoft.com/office/powerpoint/2010/main" val="9514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BA07-DAE6-4E55-AECD-403C57D4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347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/>
              <a:t>Prosedur Utama dalam Membuat 3D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D31-5A07-4437-B606-66B5DC5E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099"/>
            <a:ext cx="8229600" cy="35430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Membuat Objek pada 3D Virtual World.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Menghubungkan Objek dengan Simulink.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34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CEB1-12FF-403E-AD68-515F9C5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Editor Berbasis Node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DF7-CD66-4A4A-9A4F-699905A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/>
              <a:t>Untuk menambah suatu objek pada 3D world, maka terlebih dahulu ditambahkan suatu node di bawah ROOT node yang nantinya berisi objek-objek yang ingin dibuat.</a:t>
            </a:r>
          </a:p>
          <a:p>
            <a:pPr marL="0" lv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Node menentukan banyak aspek dunia virtual, seperti:</a:t>
            </a:r>
          </a:p>
          <a:p>
            <a:pPr lvl="0"/>
            <a:r>
              <a:rPr lang="en-US"/>
              <a:t>Penampilan (misalnya, gaya font, warna, dan material)</a:t>
            </a:r>
          </a:p>
          <a:p>
            <a:pPr lvl="0"/>
            <a:r>
              <a:rPr lang="en-US"/>
              <a:t>Informasi navigasi dan Background</a:t>
            </a:r>
          </a:p>
          <a:p>
            <a:pPr lvl="0"/>
            <a:r>
              <a:rPr lang="en-US"/>
              <a:t>Geometri (misalnya, kotak, teks, dan kisi elevasi)</a:t>
            </a:r>
          </a:p>
          <a:p>
            <a:pPr lvl="0"/>
            <a:r>
              <a:rPr lang="en-US"/>
              <a:t>Cahaya</a:t>
            </a:r>
          </a:p>
          <a:p>
            <a:pPr lvl="0"/>
            <a:r>
              <a:rPr lang="en-US"/>
              <a:t>Sensor</a:t>
            </a:r>
          </a:p>
          <a:p>
            <a:pPr lvl="0"/>
            <a:r>
              <a:rPr lang="en-US"/>
              <a:t>Grup (misalnya, </a:t>
            </a:r>
            <a:r>
              <a:rPr lang="en-US" i="1"/>
              <a:t>transforms</a:t>
            </a:r>
            <a:r>
              <a:rPr lang="en-US"/>
              <a:t>)</a:t>
            </a:r>
          </a:p>
          <a:p>
            <a:pPr lvl="0"/>
            <a:r>
              <a:rPr lang="en-US"/>
              <a:t>Interpolator</a:t>
            </a:r>
          </a:p>
          <a:p>
            <a:pPr lvl="0"/>
            <a:r>
              <a:rPr lang="en-US"/>
              <a:t>Ukuran dan Posisi</a:t>
            </a:r>
          </a:p>
        </p:txBody>
      </p:sp>
    </p:spTree>
    <p:extLst>
      <p:ext uri="{BB962C8B-B14F-4D97-AF65-F5344CB8AC3E}">
        <p14:creationId xmlns:p14="http://schemas.microsoft.com/office/powerpoint/2010/main" val="27776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1323-025A-4372-BEE3-E13E52BA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pada Virtual World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0FDA17-A0FE-4F8C-A64F-DA117ECD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Node adalah suatu simpul yang digunakan untuk menggambar banyak aspek virtual world.</a:t>
            </a:r>
          </a:p>
          <a:p>
            <a:pPr marL="0" indent="0">
              <a:buNone/>
            </a:pPr>
            <a:r>
              <a:rPr lang="en-US" sz="1800"/>
              <a:t>Node sendiri memiliki banyak properti Node seperti:</a:t>
            </a:r>
          </a:p>
          <a:p>
            <a:r>
              <a:rPr lang="en-US" sz="1800"/>
              <a:t>center		-&gt; Koordinat pusat dari Node</a:t>
            </a:r>
          </a:p>
          <a:p>
            <a:r>
              <a:rPr lang="en-US" sz="1800"/>
              <a:t>rotation		-&gt; Gerak rotasi center Node</a:t>
            </a:r>
          </a:p>
          <a:p>
            <a:r>
              <a:rPr lang="en-US" sz="1800"/>
              <a:t>scale			-&gt; Skala ukuran Node</a:t>
            </a:r>
          </a:p>
          <a:p>
            <a:r>
              <a:rPr lang="en-US" sz="1800"/>
              <a:t>scaleOrientation	-&gt; Orientasi skala</a:t>
            </a:r>
          </a:p>
          <a:p>
            <a:r>
              <a:rPr lang="en-US" sz="1800"/>
              <a:t>translation		-&gt; Koordinat XYZ dari center Node</a:t>
            </a:r>
            <a:br>
              <a:rPr lang="en-US" sz="1800"/>
            </a:br>
            <a:endParaRPr lang="en-US" sz="1800"/>
          </a:p>
          <a:p>
            <a:endParaRPr lang="en-ID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7299B-CDD0-4D28-835E-55E431793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95" b="66270"/>
          <a:stretch/>
        </p:blipFill>
        <p:spPr>
          <a:xfrm>
            <a:off x="6248400" y="1943100"/>
            <a:ext cx="2133600" cy="16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2226</Words>
  <Application>Microsoft Office PowerPoint</Application>
  <PresentationFormat>On-screen Show (16:10)</PresentationFormat>
  <Paragraphs>232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 New Roman</vt:lpstr>
      <vt:lpstr>Office Theme</vt:lpstr>
      <vt:lpstr>Introduction to Simulink 3D Animation</vt:lpstr>
      <vt:lpstr>Simulink 3D Animation</vt:lpstr>
      <vt:lpstr>Simulink 3D Animation (Editor)</vt:lpstr>
      <vt:lpstr>Simulink 3D Animation (Viewer)</vt:lpstr>
      <vt:lpstr>3D World Editor</vt:lpstr>
      <vt:lpstr>PowerPoint Presentation</vt:lpstr>
      <vt:lpstr>Prosedur Utama dalam Membuat 3D World</vt:lpstr>
      <vt:lpstr>Editor Berbasis Node</vt:lpstr>
      <vt:lpstr>Node pada Virtual World</vt:lpstr>
      <vt:lpstr>Jenis Node</vt:lpstr>
      <vt:lpstr>Cara Menambahkan Node</vt:lpstr>
      <vt:lpstr>Cara Menambahkan Node</vt:lpstr>
      <vt:lpstr>Penampilan (misalnya, gaya font, warna, dan material)</vt:lpstr>
      <vt:lpstr>Informasi navigasi dan Background</vt:lpstr>
      <vt:lpstr>Geometri (misalnya, kotak, teks, dan kisi elevasi)</vt:lpstr>
      <vt:lpstr>Cahaya</vt:lpstr>
      <vt:lpstr>Sensor: LIDAR</vt:lpstr>
      <vt:lpstr>Fitur 3D Virtual World</vt:lpstr>
      <vt:lpstr>Pembuatan Objek Geometri pada Virtual World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PowerPoint Presentation</vt:lpstr>
      <vt:lpstr>Pembuatan Objek Geometri pada Virtual World</vt:lpstr>
      <vt:lpstr>PowerPoint Presentation</vt:lpstr>
      <vt:lpstr>PowerPoint Presentation</vt:lpstr>
      <vt:lpstr>Cuddy Cabin 25ft – Diambil dari situs AutoCAD</vt:lpstr>
      <vt:lpstr>Hasil Desain CAD yang diimpor pada 3D World Editor dan telah disederhanakan</vt:lpstr>
      <vt:lpstr>Pemberian Warna dan Tekstur pada Virtual World</vt:lpstr>
      <vt:lpstr>PowerPoint Presentation</vt:lpstr>
      <vt:lpstr>PowerPoint Presentation</vt:lpstr>
      <vt:lpstr>Pemberian Warna dan Tekstur pada Virtual World</vt:lpstr>
      <vt:lpstr>PowerPoint Presentation</vt:lpstr>
      <vt:lpstr>Pemberian Warna dan Tekstur pada Virtual World</vt:lpstr>
      <vt:lpstr>PowerPoint Presentation</vt:lpstr>
      <vt:lpstr>PowerPoint Presentation</vt:lpstr>
      <vt:lpstr>PowerPoint Presentation</vt:lpstr>
      <vt:lpstr>Pemberian Warna dan Tekstur pada Virtual World</vt:lpstr>
      <vt:lpstr>PowerPoint Presentation</vt:lpstr>
      <vt:lpstr>PowerPoint Presentation</vt:lpstr>
      <vt:lpstr>PowerPoint Presentation</vt:lpstr>
      <vt:lpstr>Pengaturan Gerak Translasi dan Rotasi pada Virtual World</vt:lpstr>
      <vt:lpstr>Pengaturan Gerak Translasi dan Rotasi pada Virtual World</vt:lpstr>
      <vt:lpstr>PowerPoint Presentation</vt:lpstr>
      <vt:lpstr>Pengaturan Gerak Translasi dan Rotasi pada Virtual World</vt:lpstr>
      <vt:lpstr>PowerPoint Presentation</vt:lpstr>
      <vt:lpstr>PowerPoint Presentation</vt:lpstr>
      <vt:lpstr>Pembuatan Grub Node (Node di dalam Node) pada Virtual World</vt:lpstr>
      <vt:lpstr>Pengaturan Background pada Virtual World</vt:lpstr>
      <vt:lpstr>PowerPoint Presentation</vt:lpstr>
      <vt:lpstr>Pengaturan Background pada Virtual World</vt:lpstr>
      <vt:lpstr>PowerPoint Presentation</vt:lpstr>
      <vt:lpstr>Pengaturan Viewpoint (Kamera Viewer) pada Virtual World </vt:lpstr>
      <vt:lpstr>PowerPoint Presentation</vt:lpstr>
      <vt:lpstr>Pengaturan Viewpoint (Kamera Viewer) pada Virtual World </vt:lpstr>
      <vt:lpstr>Pengaturan Viewpoint (Kamera Viewer) pada Virtual World </vt:lpstr>
      <vt:lpstr>Menghubungkan Objek Virtual World dengan Simulink</vt:lpstr>
      <vt:lpstr>PowerPoint Presentation</vt:lpstr>
      <vt:lpstr>Menghubungkan Objek Virtual World dengan Simulink</vt:lpstr>
      <vt:lpstr>"For the wise man looks into space and he knows there is no limited dimensions."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Simulink 3D Animation</dc:title>
  <dc:creator>DIMAS AGUNG PRABOWO(556410)</dc:creator>
  <cp:lastModifiedBy>DIMAS AGUNG PRABOWO(556410)</cp:lastModifiedBy>
  <cp:revision>5</cp:revision>
  <dcterms:created xsi:type="dcterms:W3CDTF">2020-11-21T15:47:17Z</dcterms:created>
  <dcterms:modified xsi:type="dcterms:W3CDTF">2020-11-21T16:17:10Z</dcterms:modified>
</cp:coreProperties>
</file>