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81" r:id="rId5"/>
    <p:sldId id="278" r:id="rId6"/>
    <p:sldId id="279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90" r:id="rId15"/>
    <p:sldId id="289" r:id="rId16"/>
    <p:sldId id="291" r:id="rId17"/>
    <p:sldId id="292" r:id="rId18"/>
    <p:sldId id="293" r:id="rId19"/>
    <p:sldId id="294" r:id="rId20"/>
    <p:sldId id="29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558" autoAdjust="0"/>
  </p:normalViewPr>
  <p:slideViewPr>
    <p:cSldViewPr snapToGrid="0">
      <p:cViewPr varScale="1">
        <p:scale>
          <a:sx n="65" d="100"/>
          <a:sy n="65" d="100"/>
        </p:scale>
        <p:origin x="355" y="3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1146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043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7F6073-E29B-4609-AC4A-DCD7B52F22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98956-42DE-4FDC-939F-90E2C133E6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FD03EC1-2B28-42FB-8498-2945B84C90C5}" type="datetimeFigureOut">
              <a:rPr lang="fa-IR" smtClean="0"/>
              <a:t>01/08/1442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B9AC2-0843-460E-9397-2BA19F66FC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BDB3E-6ABF-401C-A33D-10372259D6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0FB68E4-8544-4357-A15F-5F93FACD5A7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50081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rcs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fa/v2/ch00/ch03-git-branchin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+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«کنترل نسخه» چیست و چرا باید بدان پرداخت؟ کنترل نسخه سیستمی است که تغییرات را در فایل یا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دسته‌ای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ذخیره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به شما این امکان را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می‌دهد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که در آینده به نسخه و نگارش خاصی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برگردید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برای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مثال‌های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این کتاب شما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سورس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کد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نرم‌افزار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عنوان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که نسخه آنها کنترل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استفاده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اگرچه در واقع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تقریباً از هر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استفاده کنید.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اگر شما یک گرافیست یا طراح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وب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هستید و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می‌خواهید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نسخه‌های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متفاوت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عکس‌ها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قالب‌های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خود داشته باشید (که احتمالاً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می‌خواهید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)، یک سیستم کنترل نسخه (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Version Control System (VCS))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انتخاب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خردمندانه‌ای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است. یک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به شما این امکان را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می‌دهد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انتخابی یا کل پروژه را به یک حالت قبلی خاص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برگردانید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روند تغییرات را بررسی کنید، ببینید چه کسی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آخرین‌بار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تغییری ایجاد کرده که احتمالاً مشکل آفرین شده، چه کسی، چه وقت مشکلی را اعلام کرده و…​ استفاده از یک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همچنین به این معناست که اگر شما در حین کار چیزی را خراب کردید و یا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دست رفت، به سادگی می توانید کارهای انجام شده را بازیابی نمایید. همچنین مقداری سربار به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پروژه‌تان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افزوده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r" rtl="1"/>
            <a:endParaRPr lang="fa-IR" baseline="0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+</a:t>
            </a:r>
          </a:p>
          <a:p>
            <a:pPr algn="r" rtl="1"/>
            <a:r>
              <a:rPr lang="fa-IR" b="1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سیستم‌های</a:t>
            </a:r>
            <a:r>
              <a:rPr lang="fa-IR" b="1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کنترل </a:t>
            </a:r>
            <a:r>
              <a:rPr lang="fa-IR" b="1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نسخهٔ</a:t>
            </a:r>
            <a:r>
              <a:rPr lang="fa-IR" b="1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محلی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روش اصلی کنترل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نسخهٔ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کثیری از افراد کپی کردن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پوشه‌ای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دیگر است (احتمالاً با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تاریخ‌گذاری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اگر خیلی باهوش باشند). این رویکرد به علت سادگی بسیار رایج است هرچند خطا آفرینی بالایی دارد. فراموش کردن اینکه در کدام پوشه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بوده‌اید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نوشتن اشتباهی روی فایل یا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نمی‌خواستید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روی آن بنویسید بسیار ساده است.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برای حل این مشکل،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سال‌ها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قبل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های محلی را توسعه دادند که پایگاه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داده‌ای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ساده داشت که تمام تغییرات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تحت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مراقبتش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را نگهداری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می‌کرد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یکی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شناخته‌شده‌ترین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ابزاری‌های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کنترل نسخه، سیستمی به نام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RCS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بود که حتی امروز، با بسیاری از کامپیوترها توزیع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  <a:hlinkClick r:id="rId3"/>
              </a:rPr>
              <a:t>RCS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با نگه داشتن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مجموعه‌هایی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پچ‌ها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(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Patch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/وصله) — همان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تفاوت‌های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بین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نگارش‌های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گوناگون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 — در قالبی ویژه کار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؛ پس از این، با اعمال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پچ‌ها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می‌تواند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هر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نسخه‌ای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فایل که مربوط به هر زمان دلخواه است را بازسازی کند.</a:t>
            </a:r>
          </a:p>
          <a:p>
            <a:pPr algn="r" rtl="1"/>
            <a:endParaRPr lang="fa-IR" b="1" baseline="0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algn="r" rtl="1"/>
            <a:r>
              <a:rPr lang="fa-IR" b="0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+</a:t>
            </a:r>
          </a:p>
          <a:p>
            <a:pPr algn="r" rtl="1"/>
            <a:r>
              <a:rPr lang="fa-IR" b="1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سیستم‌های</a:t>
            </a:r>
            <a:r>
              <a:rPr lang="fa-IR" b="1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کنترل نسخه ی متمرکز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چالش بزرگ دیگری که مردم با آن روبرو می شوند نیاز به همکاری با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توسعه‌دهندگانی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است که با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دیگر کار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دربرخورد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با این چالش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کنترل نسخه متمرکز( (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Centralized Version Control System (CVCS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) ایجاد شدند. این قبیل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( چون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CVS،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ساب‌ورژن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en-US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Preforce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) یک سرور دارند که تمام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نسخه‌بندی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شده را در بر دارد و تعدادی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کلاینت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(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Client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/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خدمت‌گیرنده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)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را از آن سرور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چک‌اوت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(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Checkout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/وارسی )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سال‌های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سال این روش استاندارد کنترل نسخه بوده است.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این ساماندهی به ویژه برای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های محلی منافع و مزایای بسیاری دارد. به طور مثال هر کسی به میزان مشخصی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فعالیت‌های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دیگران روی پروژه آگاهی دارد.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مدیریان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دسترسی و کنترل مناسبی بر این دارند که چه کسی چه کاری می تواند انجام دهد؛ همچنین مدیریت یک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CVCS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خیلی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آسان‌تر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درگیری با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پایگاه‌داده‌های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محلی روی تک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تک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کلاینت‌هاست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هرچند که این گونه ساماندهی معایب جدی نیز دارد.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واضح‌ترین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آن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رخدادن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خطا در سروری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نسخه‌ها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در آن متمرکز شده است. اگر که سرور برای یک ساعت غیرفعال باشد، در طول این یک ساعت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هیچ‌کس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نمی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تواند همکاری یا تغییراتی که انجام داده است را ذخیره نماید. اگر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هارددیسک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سرور مرکزی دچار مشکلی شود و پشتیبان مناسبی هم تهیه نشده باشد همه چیز (تاریخچه کامل پروژه بجز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اسنپ‌شات‌هایی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که یک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کلاینت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ممکن است روی کامپیوتر خود ذخیره کرده باشد) از دست خواهد رفت.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های محلی نیز همگی این مشکل را دارند — 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هرگاه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کل تاریخچه پروژه را در یک مکان واحد ذخیره کنید، خطر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دست‌دادن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همه چیز را به جان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می‌خرید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r" rtl="1"/>
            <a:endParaRPr lang="fa-IR" baseline="0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+</a:t>
            </a:r>
          </a:p>
          <a:p>
            <a:pPr algn="r" rtl="1"/>
            <a:r>
              <a:rPr lang="fa-IR" b="1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سیستم‌های</a:t>
            </a:r>
            <a:r>
              <a:rPr lang="fa-IR" b="1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کنترل نسخه </a:t>
            </a:r>
            <a:r>
              <a:rPr lang="fa-IR" b="1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توزیع‌شده</a:t>
            </a:r>
            <a:endParaRPr lang="fa-IR" b="1" baseline="0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اینجا است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کنترل نسخه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توزیع‌شده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(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Distributed Version Control System (DVCS)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) نمود پیدا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در یک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DVCS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( مانند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Mercurial، Bazaar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یا </a:t>
            </a:r>
            <a:r>
              <a:rPr lang="en-US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Darcs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)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کلاینت‌ها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صرفاً به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چک‌اوت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کردن آخرین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اسنپ‌شات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اکتفا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؛ بلکه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آن‌ها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کل مخزن(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Repository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) را کپی عینی یا آینه(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Mirror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)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که شامل تاریخچه کاملش هم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بنابراین اگر هر سروری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واسطه آن در حال تعامل با یکدیگر هستند متوقف و از کار بیافتد، با کپی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مخرن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هر کدام از کاربران بر روی سرور،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می‌توان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آن را بازیابی کرد. در واقع هر کلون، پشتیبان کاملی از تمامی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داده‌ها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است.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علاوه بر آن اکثر این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تعامل کاری خوبی با مخازن متعدد خارجی دارند و از آن استقبال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در نتیجه شما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گروه‌های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مختلفی به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روش‌های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مختلفی در قالب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پروژه‌ای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یکسان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به‌صورت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همزمان همکاری کنید. این قابلیت این امکان را به کاربر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می‌دهد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که چندین جریان کاری متنوع، مانند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مدل‌های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سلسه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مراتبی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را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پیاده‌سازی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کند که انجام آن در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متمرکز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امکان‌پذیر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نیست.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41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+ </a:t>
            </a:r>
            <a:endParaRPr lang="fa-IR" b="1" baseline="0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تفاوت اصلی بین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هر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دیگری (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ساب‌ورژن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دوستان) در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نحوهٔ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نگرش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داده‌هایش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است. از منظر مفهومی، بیشتر دیگر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اطلاعات را به عنوان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لیستی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تغییرات اعمال شده روی یک فایل پایه ذخیره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این دسته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(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CVS،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ساب‌ورژن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Perforce، Bazaar،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و غیره) به اطلاعاتی که ذخیره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عنوان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مجموعه‌ای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تغییراتی که در طی زمان به آنها اعمال شده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می‌نگرند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(به طور کل این رفتار کنترل نسخه دلتا-پایه نامیده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).</a:t>
            </a:r>
          </a:p>
          <a:p>
            <a:pPr algn="r" rtl="1"/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داده یا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ذخیره‌کردن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آن به این نحو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نمی‌نگرد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در عوض،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داده‌هایش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بیشتر به مانند یک سری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اسنپ‌شات‌هایی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یک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فایل‌سیستم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مینیاتوری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می‌نگرد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با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هر بار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(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Commit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/واگذاری) — یا وضعیت پروژه را ذخیره — 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یک تصویر از تمام شمایل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شما در آن لحظه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می‌گیرد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یک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رفرنس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را به آن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اسنپ‌شات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در خود ذخیره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برای بهینه بودن، اگر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تغییری نکرده بودند،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دیگر آن فایل را ذخیره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نمی‌کند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فقط یک لینک به نسخه قبلی عیناً مشابه آن فایل که قبلاً ذخیره کرده بود را جایگزین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داده‌هایش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بیشتر به مثل </a:t>
            </a:r>
            <a:r>
              <a:rPr lang="fa-IR" b="1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جریانی از </a:t>
            </a:r>
            <a:r>
              <a:rPr lang="fa-IR" b="1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اسنپ‌شات‌ها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می‌نگرد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این نقطه تمایز مهمی بین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تقریباً تمام دیگر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هاست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؛ باعث این است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غالب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دیدگاه‌های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کنترل نسخه را که بیشتر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نسل‌های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قبل کپی کرده بودند را بازبینی کند. همین اصل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را بیشتر یک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فایل‌سیستم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کوچک با ابزارهای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افزودهٔ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خارق‌العاده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قدرتمند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تا یک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خشک و خالی. در ادامه، هنگامی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برنچ‌سازی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  <a:hlinkClick r:id="rId3"/>
              </a:rPr>
              <a:t>شاخه‌سازی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  <a:hlinkClick r:id="rId3"/>
              </a:rPr>
              <a:t> در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  <a:hlinkClick r:id="rId3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توضیح داده شد،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مفصل‌تر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مزایای دیدن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داده‌هایتان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روش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را بررسی خواهیم کرد.</a:t>
            </a:r>
          </a:p>
          <a:p>
            <a:pPr algn="r" rtl="1"/>
            <a:endParaRPr lang="fa-IR" baseline="0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+</a:t>
            </a:r>
            <a:endParaRPr lang="fa-IR" b="1" dirty="0"/>
          </a:p>
          <a:p>
            <a:pPr algn="r" rtl="1"/>
            <a:r>
              <a:rPr lang="fa-IR" dirty="0"/>
              <a:t>اکثر </a:t>
            </a:r>
            <a:r>
              <a:rPr lang="fa-IR" dirty="0" err="1"/>
              <a:t>عملیات‌ها</a:t>
            </a:r>
            <a:r>
              <a:rPr lang="fa-IR" dirty="0"/>
              <a:t> در </a:t>
            </a:r>
            <a:r>
              <a:rPr lang="fa-IR" dirty="0" err="1"/>
              <a:t>گیت</a:t>
            </a:r>
            <a:r>
              <a:rPr lang="fa-IR" dirty="0"/>
              <a:t> فقط به </a:t>
            </a:r>
            <a:r>
              <a:rPr lang="fa-IR" dirty="0" err="1"/>
              <a:t>فایل‌های</a:t>
            </a:r>
            <a:r>
              <a:rPr lang="fa-IR" dirty="0"/>
              <a:t> محلی و منابع نیاز دارند تا کار کنند — عموماً اطلاعاتی از کامپیوتر دیگری روی </a:t>
            </a:r>
            <a:r>
              <a:rPr lang="fa-IR" dirty="0" err="1"/>
              <a:t>شبکهٔ</a:t>
            </a:r>
            <a:r>
              <a:rPr lang="fa-IR" dirty="0"/>
              <a:t> شما احتیاج نیست. اگر به یک </a:t>
            </a:r>
            <a:r>
              <a:rPr lang="en-US" dirty="0"/>
              <a:t>CVCS </a:t>
            </a:r>
            <a:r>
              <a:rPr lang="fa-IR" dirty="0"/>
              <a:t>دیگر عادت دارید که بیشتر </a:t>
            </a:r>
            <a:r>
              <a:rPr lang="fa-IR" dirty="0" err="1"/>
              <a:t>عملیات‌ها</a:t>
            </a:r>
            <a:r>
              <a:rPr lang="fa-IR" dirty="0"/>
              <a:t> آن تأخیر مازاد شبکه را دارند، این جنبه از </a:t>
            </a:r>
            <a:r>
              <a:rPr lang="fa-IR" dirty="0" err="1"/>
              <a:t>گیت</a:t>
            </a:r>
            <a:r>
              <a:rPr lang="fa-IR" dirty="0"/>
              <a:t> باعث </a:t>
            </a:r>
            <a:r>
              <a:rPr lang="fa-IR" dirty="0" err="1"/>
              <a:t>می‌شود</a:t>
            </a:r>
            <a:r>
              <a:rPr lang="fa-IR" dirty="0"/>
              <a:t> که فکر کنید خدایان سرعت </a:t>
            </a:r>
            <a:r>
              <a:rPr lang="fa-IR" dirty="0" err="1"/>
              <a:t>گیت</a:t>
            </a:r>
            <a:r>
              <a:rPr lang="fa-IR" dirty="0"/>
              <a:t> را با </a:t>
            </a:r>
            <a:r>
              <a:rPr lang="fa-IR" dirty="0" err="1"/>
              <a:t>قدرت‌های</a:t>
            </a:r>
            <a:r>
              <a:rPr lang="fa-IR" dirty="0"/>
              <a:t> </a:t>
            </a:r>
            <a:r>
              <a:rPr lang="fa-IR" dirty="0" err="1"/>
              <a:t>ماورا</a:t>
            </a:r>
            <a:r>
              <a:rPr lang="fa-IR" dirty="0"/>
              <a:t> طبیعی تجهیز کردند. چراکه شما تمام تاریخچه پروژه را همین جا روی </a:t>
            </a:r>
            <a:r>
              <a:rPr lang="fa-IR" dirty="0" err="1"/>
              <a:t>هارد‌دیسک</a:t>
            </a:r>
            <a:r>
              <a:rPr lang="fa-IR" dirty="0"/>
              <a:t> خود دارید، اکثر </a:t>
            </a:r>
            <a:r>
              <a:rPr lang="fa-IR" dirty="0" err="1"/>
              <a:t>عملیات‌ها</a:t>
            </a:r>
            <a:r>
              <a:rPr lang="fa-IR" dirty="0"/>
              <a:t> تقریباً </a:t>
            </a:r>
            <a:r>
              <a:rPr lang="fa-IR" dirty="0" err="1"/>
              <a:t>درجا</a:t>
            </a:r>
            <a:r>
              <a:rPr lang="fa-IR" dirty="0"/>
              <a:t> انجام </a:t>
            </a:r>
            <a:r>
              <a:rPr lang="fa-IR" dirty="0" err="1"/>
              <a:t>می‌شوند</a:t>
            </a:r>
            <a:r>
              <a:rPr lang="fa-IR" dirty="0"/>
              <a:t>.</a:t>
            </a:r>
          </a:p>
          <a:p>
            <a:pPr algn="r" rtl="1"/>
            <a:endParaRPr lang="fa-IR" baseline="0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algn="r" rtl="1"/>
            <a:r>
              <a:rPr lang="fa-IR" dirty="0"/>
              <a:t>+</a:t>
            </a:r>
          </a:p>
          <a:p>
            <a:pPr algn="r" rtl="1"/>
            <a:r>
              <a:rPr lang="fa-IR" dirty="0"/>
              <a:t>هر چیزی در </a:t>
            </a:r>
            <a:r>
              <a:rPr lang="fa-IR" dirty="0" err="1"/>
              <a:t>گیت</a:t>
            </a:r>
            <a:r>
              <a:rPr lang="fa-IR" dirty="0"/>
              <a:t> قبل از اینکه ذخیره شود </a:t>
            </a:r>
            <a:r>
              <a:rPr lang="fa-IR" dirty="0" err="1"/>
              <a:t>چک‌سام</a:t>
            </a:r>
            <a:r>
              <a:rPr lang="fa-IR" dirty="0"/>
              <a:t> </a:t>
            </a:r>
            <a:r>
              <a:rPr lang="fa-IR" dirty="0" err="1"/>
              <a:t>می‌شود</a:t>
            </a:r>
            <a:r>
              <a:rPr lang="fa-IR" dirty="0"/>
              <a:t> و سپس متعاقباً با آن </a:t>
            </a:r>
            <a:r>
              <a:rPr lang="fa-IR" dirty="0" err="1"/>
              <a:t>چک‌سام</a:t>
            </a:r>
            <a:r>
              <a:rPr lang="fa-IR" dirty="0"/>
              <a:t> فراخوانی </a:t>
            </a:r>
            <a:r>
              <a:rPr lang="fa-IR" dirty="0" err="1"/>
              <a:t>می‌شود</a:t>
            </a:r>
            <a:r>
              <a:rPr lang="fa-IR" dirty="0"/>
              <a:t>. این بدان معناست که غیرممکن است که محتوای فایل یا </a:t>
            </a:r>
            <a:r>
              <a:rPr lang="fa-IR" dirty="0" err="1"/>
              <a:t>پوشه‌ای</a:t>
            </a:r>
            <a:r>
              <a:rPr lang="fa-IR" dirty="0"/>
              <a:t> را بدون اینکه </a:t>
            </a:r>
            <a:r>
              <a:rPr lang="fa-IR" dirty="0" err="1"/>
              <a:t>گیت</a:t>
            </a:r>
            <a:r>
              <a:rPr lang="fa-IR" dirty="0"/>
              <a:t> متوجه شود ویرایش کنید. این </a:t>
            </a:r>
            <a:r>
              <a:rPr lang="fa-IR" dirty="0" err="1"/>
              <a:t>کاکرد</a:t>
            </a:r>
            <a:r>
              <a:rPr lang="fa-IR" dirty="0"/>
              <a:t> درون </a:t>
            </a:r>
            <a:r>
              <a:rPr lang="fa-IR" dirty="0" err="1"/>
              <a:t>گیت</a:t>
            </a:r>
            <a:r>
              <a:rPr lang="fa-IR" dirty="0"/>
              <a:t> و در </a:t>
            </a:r>
            <a:r>
              <a:rPr lang="fa-IR" dirty="0" err="1"/>
              <a:t>پایین‌ترین</a:t>
            </a:r>
            <a:r>
              <a:rPr lang="fa-IR" dirty="0"/>
              <a:t> </a:t>
            </a:r>
            <a:r>
              <a:rPr lang="fa-IR" dirty="0" err="1"/>
              <a:t>مرتبه‌ها</a:t>
            </a:r>
            <a:r>
              <a:rPr lang="fa-IR" dirty="0"/>
              <a:t> ساختار یافته و با تاروپود </a:t>
            </a:r>
            <a:r>
              <a:rPr lang="fa-IR" dirty="0" err="1"/>
              <a:t>فلسفه‌اش</a:t>
            </a:r>
            <a:r>
              <a:rPr lang="fa-IR" dirty="0"/>
              <a:t> همراه است. ممکن نیست که شما اطلاعات را حین انتقال یا بر اثر خرابی از دست بدهید بدون اینکه </a:t>
            </a:r>
            <a:r>
              <a:rPr lang="fa-IR" dirty="0" err="1"/>
              <a:t>گیت</a:t>
            </a:r>
            <a:r>
              <a:rPr lang="fa-IR" dirty="0"/>
              <a:t> آنرا تشخیص دهد.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+</a:t>
            </a:r>
          </a:p>
          <a:p>
            <a:pPr algn="r" rtl="1"/>
            <a:r>
              <a:rPr lang="fa-IR" dirty="0"/>
              <a:t>وقتی که کاری در </a:t>
            </a:r>
            <a:r>
              <a:rPr lang="fa-IR" dirty="0" err="1"/>
              <a:t>گیت</a:t>
            </a:r>
            <a:r>
              <a:rPr lang="fa-IR" dirty="0"/>
              <a:t> </a:t>
            </a:r>
            <a:r>
              <a:rPr lang="fa-IR" dirty="0" err="1"/>
              <a:t>می‌کنید</a:t>
            </a:r>
            <a:r>
              <a:rPr lang="fa-IR" dirty="0"/>
              <a:t>، تقریباً </a:t>
            </a:r>
            <a:r>
              <a:rPr lang="fa-IR" dirty="0" err="1"/>
              <a:t>همهٔ</a:t>
            </a:r>
            <a:r>
              <a:rPr lang="fa-IR" dirty="0"/>
              <a:t> آن افزودن به اطلاعات درون </a:t>
            </a:r>
            <a:r>
              <a:rPr lang="fa-IR" dirty="0" err="1"/>
              <a:t>پایگاه‌داده</a:t>
            </a:r>
            <a:r>
              <a:rPr lang="fa-IR" dirty="0"/>
              <a:t> </a:t>
            </a:r>
            <a:r>
              <a:rPr lang="fa-IR" dirty="0" err="1"/>
              <a:t>گیت</a:t>
            </a:r>
            <a:r>
              <a:rPr lang="fa-IR" dirty="0"/>
              <a:t> است. به بیان دیگر، انجام کاری که سیستم نتواند آنرا </a:t>
            </a:r>
            <a:r>
              <a:rPr lang="fa-IR" dirty="0" err="1"/>
              <a:t>بازگردانی</a:t>
            </a:r>
            <a:r>
              <a:rPr lang="fa-IR" dirty="0"/>
              <a:t> کند یا اجبار آن به </a:t>
            </a:r>
            <a:r>
              <a:rPr lang="fa-IR" dirty="0" err="1"/>
              <a:t>پاک‌سازی</a:t>
            </a:r>
            <a:r>
              <a:rPr lang="fa-IR" dirty="0"/>
              <a:t> کامل اطلاعات به هر نحو بسیار دشوار است. اما در هر </a:t>
            </a:r>
            <a:r>
              <a:rPr lang="en-US" dirty="0"/>
              <a:t>VCS </a:t>
            </a:r>
            <a:r>
              <a:rPr lang="fa-IR" dirty="0"/>
              <a:t>دیگر، شما </a:t>
            </a:r>
            <a:r>
              <a:rPr lang="fa-IR" dirty="0" err="1"/>
              <a:t>می‌توانید</a:t>
            </a:r>
            <a:r>
              <a:rPr lang="fa-IR" dirty="0"/>
              <a:t> تغییراتی که هنوز </a:t>
            </a:r>
            <a:r>
              <a:rPr lang="fa-IR" dirty="0" err="1"/>
              <a:t>کامیت</a:t>
            </a:r>
            <a:r>
              <a:rPr lang="fa-IR" dirty="0"/>
              <a:t> </a:t>
            </a:r>
            <a:r>
              <a:rPr lang="fa-IR" dirty="0" err="1"/>
              <a:t>نکرده‌اید</a:t>
            </a:r>
            <a:r>
              <a:rPr lang="fa-IR" dirty="0"/>
              <a:t> بهم بریزید یا از دست بدهید، اما بعد از اینکه یک </a:t>
            </a:r>
            <a:r>
              <a:rPr lang="fa-IR" dirty="0" err="1"/>
              <a:t>اسنپ‌شات</a:t>
            </a:r>
            <a:r>
              <a:rPr lang="fa-IR" dirty="0"/>
              <a:t> به </a:t>
            </a:r>
            <a:r>
              <a:rPr lang="fa-IR" dirty="0" err="1"/>
              <a:t>گیت</a:t>
            </a:r>
            <a:r>
              <a:rPr lang="fa-IR" dirty="0"/>
              <a:t> </a:t>
            </a:r>
            <a:r>
              <a:rPr lang="fa-IR" dirty="0" err="1"/>
              <a:t>کامیت</a:t>
            </a:r>
            <a:r>
              <a:rPr lang="fa-IR" dirty="0"/>
              <a:t> کردید، از دست دادن آن بسیار مشکل است، بخصوص اگر به طور منظم </a:t>
            </a:r>
            <a:r>
              <a:rPr lang="fa-IR" dirty="0" err="1"/>
              <a:t>پایگاه‌داده‌تان</a:t>
            </a:r>
            <a:r>
              <a:rPr lang="fa-IR" dirty="0"/>
              <a:t> را به </a:t>
            </a:r>
            <a:r>
              <a:rPr lang="fa-IR" dirty="0" err="1"/>
              <a:t>مخزنی</a:t>
            </a:r>
            <a:r>
              <a:rPr lang="fa-IR" dirty="0"/>
              <a:t> دیگر پوش( </a:t>
            </a:r>
            <a:r>
              <a:rPr lang="en-US" dirty="0"/>
              <a:t>Push</a:t>
            </a:r>
            <a:r>
              <a:rPr lang="fa-IR" dirty="0"/>
              <a:t>/هل دادن ) </a:t>
            </a:r>
            <a:r>
              <a:rPr lang="fa-IR" dirty="0" err="1"/>
              <a:t>می‌کنید</a:t>
            </a:r>
            <a:r>
              <a:rPr lang="fa-IR" dirty="0"/>
              <a:t>.</a:t>
            </a:r>
          </a:p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72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30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Lotus" panose="00000400000000000000" pitchFamily="2" charset="-78"/>
              </a:rPr>
              <a:t>برای اینکه بتوانید در هر </a:t>
            </a:r>
            <a:r>
              <a:rPr lang="fa-IR" dirty="0" err="1">
                <a:cs typeface="B Lotus" panose="00000400000000000000" pitchFamily="2" charset="-78"/>
              </a:rPr>
              <a:t>پروژهٔ</a:t>
            </a:r>
            <a:r>
              <a:rPr lang="fa-IR" dirty="0">
                <a:cs typeface="B Lotus" panose="00000400000000000000" pitchFamily="2" charset="-78"/>
              </a:rPr>
              <a:t> </a:t>
            </a:r>
            <a:r>
              <a:rPr lang="fa-IR" dirty="0" err="1">
                <a:cs typeface="B Lotus" panose="00000400000000000000" pitchFamily="2" charset="-78"/>
              </a:rPr>
              <a:t>گیت</a:t>
            </a:r>
            <a:r>
              <a:rPr lang="fa-IR" dirty="0">
                <a:cs typeface="B Lotus" panose="00000400000000000000" pitchFamily="2" charset="-78"/>
              </a:rPr>
              <a:t> همکاری کنید، دانستن </a:t>
            </a:r>
            <a:r>
              <a:rPr lang="fa-IR" dirty="0" err="1">
                <a:cs typeface="B Lotus" panose="00000400000000000000" pitchFamily="2" charset="-78"/>
              </a:rPr>
              <a:t>شیوهٔ</a:t>
            </a:r>
            <a:r>
              <a:rPr lang="fa-IR" dirty="0">
                <a:cs typeface="B Lotus" panose="00000400000000000000" pitchFamily="2" charset="-78"/>
              </a:rPr>
              <a:t> مدیریت </a:t>
            </a:r>
            <a:r>
              <a:rPr lang="fa-IR" dirty="0" err="1">
                <a:cs typeface="B Lotus" panose="00000400000000000000" pitchFamily="2" charset="-78"/>
              </a:rPr>
              <a:t>مخزن‌های</a:t>
            </a:r>
            <a:r>
              <a:rPr lang="fa-IR" dirty="0">
                <a:cs typeface="B Lotus" panose="00000400000000000000" pitchFamily="2" charset="-78"/>
              </a:rPr>
              <a:t> ریموت لازم است. مخازن ریموت یک نسخه از </a:t>
            </a:r>
            <a:r>
              <a:rPr lang="fa-IR" dirty="0" err="1">
                <a:cs typeface="B Lotus" panose="00000400000000000000" pitchFamily="2" charset="-78"/>
              </a:rPr>
              <a:t>پروژهٔ</a:t>
            </a:r>
            <a:r>
              <a:rPr lang="fa-IR" dirty="0">
                <a:cs typeface="B Lotus" panose="00000400000000000000" pitchFamily="2" charset="-78"/>
              </a:rPr>
              <a:t> شما هستند که در اینترنت یا جایی دیگر در شبکه قرار دارند. </a:t>
            </a:r>
            <a:r>
              <a:rPr lang="fa-IR" dirty="0" err="1">
                <a:cs typeface="B Lotus" panose="00000400000000000000" pitchFamily="2" charset="-78"/>
              </a:rPr>
              <a:t>می‌توانید</a:t>
            </a:r>
            <a:r>
              <a:rPr lang="fa-IR" dirty="0">
                <a:cs typeface="B Lotus" panose="00000400000000000000" pitchFamily="2" charset="-78"/>
              </a:rPr>
              <a:t> چند تا از آنها داشته باشید که معمولاً هر کدام برای شما یا فقط قابل خواندن یا خواندنی/نوشتی هستند. همکاری با دیگران شامل درگیری با مدیریت این مخازن ریموت و پوش و پول کردن داده از و به آنها به هنگام اشتراک کار است. مدیریت مخازن ریموت به مفهوم دانستن نحوه افزودن مخازن ریموت، حذف کردن </a:t>
            </a:r>
            <a:r>
              <a:rPr lang="fa-IR" dirty="0" err="1">
                <a:cs typeface="B Lotus" panose="00000400000000000000" pitchFamily="2" charset="-78"/>
              </a:rPr>
              <a:t>ریموت‌های</a:t>
            </a:r>
            <a:r>
              <a:rPr lang="fa-IR" dirty="0">
                <a:cs typeface="B Lotus" panose="00000400000000000000" pitchFamily="2" charset="-78"/>
              </a:rPr>
              <a:t> </a:t>
            </a:r>
            <a:r>
              <a:rPr lang="fa-IR" dirty="0" err="1">
                <a:cs typeface="B Lotus" panose="00000400000000000000" pitchFamily="2" charset="-78"/>
              </a:rPr>
              <a:t>منقضی</a:t>
            </a:r>
            <a:r>
              <a:rPr lang="fa-IR" dirty="0">
                <a:cs typeface="B Lotus" panose="00000400000000000000" pitchFamily="2" charset="-78"/>
              </a:rPr>
              <a:t>، مدیریت </a:t>
            </a:r>
            <a:r>
              <a:rPr lang="fa-IR" dirty="0" err="1">
                <a:cs typeface="B Lotus" panose="00000400000000000000" pitchFamily="2" charset="-78"/>
              </a:rPr>
              <a:t>شاخه‌های</a:t>
            </a:r>
            <a:r>
              <a:rPr lang="fa-IR" dirty="0">
                <a:cs typeface="B Lotus" panose="00000400000000000000" pitchFamily="2" charset="-78"/>
              </a:rPr>
              <a:t> گوناگون ریموت و تعریف آنها به عنوان </a:t>
            </a:r>
            <a:r>
              <a:rPr lang="fa-IR" dirty="0" err="1">
                <a:cs typeface="B Lotus" panose="00000400000000000000" pitchFamily="2" charset="-78"/>
              </a:rPr>
              <a:t>دنبال‌شده</a:t>
            </a:r>
            <a:r>
              <a:rPr lang="fa-IR" dirty="0">
                <a:cs typeface="B Lotus" panose="00000400000000000000" pitchFamily="2" charset="-78"/>
              </a:rPr>
              <a:t> یا </a:t>
            </a:r>
            <a:r>
              <a:rPr lang="fa-IR" dirty="0" err="1">
                <a:cs typeface="B Lotus" panose="00000400000000000000" pitchFamily="2" charset="-78"/>
              </a:rPr>
              <a:t>دنبال‌شنده</a:t>
            </a:r>
            <a:r>
              <a:rPr lang="fa-IR" dirty="0">
                <a:cs typeface="B Lotus" panose="00000400000000000000" pitchFamily="2" charset="-78"/>
              </a:rPr>
              <a:t> و غیره است. در این بخش ما درباره برخی از مهارت‌‌های مدیریت-ریموت </a:t>
            </a:r>
            <a:r>
              <a:rPr lang="fa-IR" dirty="0" err="1">
                <a:cs typeface="B Lotus" panose="00000400000000000000" pitchFamily="2" charset="-78"/>
              </a:rPr>
              <a:t>صبحت</a:t>
            </a:r>
            <a:r>
              <a:rPr lang="fa-IR" dirty="0">
                <a:cs typeface="B Lotus" panose="00000400000000000000" pitchFamily="2" charset="-78"/>
              </a:rPr>
              <a:t> خواهیم کرد.</a:t>
            </a:r>
          </a:p>
          <a:p>
            <a:pPr algn="r" rtl="1"/>
            <a:endParaRPr lang="fa-IR" dirty="0">
              <a:cs typeface="B Lotus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47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+شاخه یا </a:t>
            </a:r>
            <a:r>
              <a:rPr lang="fa-IR" dirty="0" err="1"/>
              <a:t>شعبه‌سازی</a:t>
            </a:r>
            <a:r>
              <a:rPr lang="fa-IR" dirty="0"/>
              <a:t> (</a:t>
            </a:r>
            <a:r>
              <a:rPr lang="en-US" dirty="0"/>
              <a:t>Branching) </a:t>
            </a:r>
            <a:r>
              <a:rPr lang="fa-IR" dirty="0"/>
              <a:t>به معنی این است که شما از مسیر اصلی توسعه جدا شده و به </a:t>
            </a:r>
            <a:r>
              <a:rPr lang="fa-IR" dirty="0" err="1"/>
              <a:t>ادامهٔ</a:t>
            </a:r>
            <a:r>
              <a:rPr lang="fa-IR" dirty="0"/>
              <a:t> کار، بدون خرابی به بار آوردن در مسیر اصلی بپردازید.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+وقتی یک </a:t>
            </a:r>
            <a:r>
              <a:rPr lang="fa-IR" dirty="0" err="1"/>
              <a:t>کامیت</a:t>
            </a:r>
            <a:r>
              <a:rPr lang="fa-IR" dirty="0"/>
              <a:t> </a:t>
            </a:r>
            <a:r>
              <a:rPr lang="fa-IR" dirty="0" err="1"/>
              <a:t>می‌سازید</a:t>
            </a:r>
            <a:r>
              <a:rPr lang="fa-IR" dirty="0"/>
              <a:t>، </a:t>
            </a:r>
            <a:r>
              <a:rPr lang="fa-IR" dirty="0" err="1"/>
              <a:t>گیت</a:t>
            </a:r>
            <a:r>
              <a:rPr lang="fa-IR" dirty="0"/>
              <a:t> یک </a:t>
            </a:r>
            <a:r>
              <a:rPr lang="fa-IR" dirty="0" err="1"/>
              <a:t>آبجکت</a:t>
            </a:r>
            <a:r>
              <a:rPr lang="fa-IR" dirty="0"/>
              <a:t> </a:t>
            </a:r>
            <a:r>
              <a:rPr lang="fa-IR" dirty="0" err="1"/>
              <a:t>کامیت</a:t>
            </a:r>
            <a:r>
              <a:rPr lang="fa-IR" dirty="0"/>
              <a:t> که شامل یک نشانگر به </a:t>
            </a:r>
            <a:r>
              <a:rPr lang="fa-IR" dirty="0" err="1"/>
              <a:t>اسنپ‌شات</a:t>
            </a:r>
            <a:r>
              <a:rPr lang="fa-IR" dirty="0"/>
              <a:t> </a:t>
            </a:r>
            <a:r>
              <a:rPr lang="fa-IR" dirty="0" err="1"/>
              <a:t>دربرگیرندهٔ</a:t>
            </a:r>
            <a:r>
              <a:rPr lang="fa-IR" dirty="0"/>
              <a:t> اطلاعات </a:t>
            </a:r>
            <a:r>
              <a:rPr lang="fa-IR" dirty="0" err="1"/>
              <a:t>صحنهٔ</a:t>
            </a:r>
            <a:r>
              <a:rPr lang="fa-IR" dirty="0"/>
              <a:t> شماست را ذخیره </a:t>
            </a:r>
            <a:r>
              <a:rPr lang="fa-IR" dirty="0" err="1"/>
              <a:t>می‌کند</a:t>
            </a:r>
            <a:r>
              <a:rPr lang="fa-IR" dirty="0"/>
              <a:t>. این </a:t>
            </a:r>
            <a:r>
              <a:rPr lang="fa-IR" dirty="0" err="1"/>
              <a:t>آبجکت</a:t>
            </a:r>
            <a:r>
              <a:rPr lang="fa-IR" dirty="0"/>
              <a:t> همچنین شامل نام نویسنده و آدرس ایمیل او، پیغامی که وارد </a:t>
            </a:r>
            <a:r>
              <a:rPr lang="fa-IR" dirty="0" err="1"/>
              <a:t>کرده‌اید</a:t>
            </a:r>
            <a:r>
              <a:rPr lang="fa-IR" dirty="0"/>
              <a:t> و یک نشانگر به </a:t>
            </a:r>
            <a:r>
              <a:rPr lang="fa-IR" dirty="0" err="1"/>
              <a:t>کامیت</a:t>
            </a:r>
            <a:r>
              <a:rPr lang="fa-IR" dirty="0"/>
              <a:t> یا </a:t>
            </a:r>
            <a:r>
              <a:rPr lang="fa-IR" dirty="0" err="1"/>
              <a:t>کامیت‌هایی</a:t>
            </a:r>
            <a:r>
              <a:rPr lang="fa-IR" dirty="0"/>
              <a:t> که مستقیماً قبل این </a:t>
            </a:r>
            <a:r>
              <a:rPr lang="fa-IR" dirty="0" err="1"/>
              <a:t>کامیت</a:t>
            </a:r>
            <a:r>
              <a:rPr lang="fa-IR" dirty="0"/>
              <a:t> (والد یا والدین) </a:t>
            </a:r>
            <a:r>
              <a:rPr lang="fa-IR" dirty="0" err="1"/>
              <a:t>آمده‌اند</a:t>
            </a:r>
            <a:r>
              <a:rPr lang="fa-IR" dirty="0"/>
              <a:t> است: صفر والد برای </a:t>
            </a:r>
            <a:r>
              <a:rPr lang="fa-IR" dirty="0" err="1"/>
              <a:t>کامیت</a:t>
            </a:r>
            <a:r>
              <a:rPr lang="fa-IR" dirty="0"/>
              <a:t> اولیه، یک والد برای یک </a:t>
            </a:r>
            <a:r>
              <a:rPr lang="fa-IR" dirty="0" err="1"/>
              <a:t>کامیت</a:t>
            </a:r>
            <a:r>
              <a:rPr lang="fa-IR" dirty="0"/>
              <a:t> معمولی و چند والد برای یک </a:t>
            </a:r>
            <a:r>
              <a:rPr lang="fa-IR" dirty="0" err="1"/>
              <a:t>کامیت</a:t>
            </a:r>
            <a:r>
              <a:rPr lang="fa-IR" dirty="0"/>
              <a:t> </a:t>
            </a:r>
            <a:r>
              <a:rPr lang="fa-IR" dirty="0" err="1"/>
              <a:t>مرج</a:t>
            </a:r>
            <a:r>
              <a:rPr lang="fa-IR" dirty="0"/>
              <a:t> حاصل یک یا چند </a:t>
            </a:r>
            <a:r>
              <a:rPr lang="fa-IR" dirty="0" err="1"/>
              <a:t>برنچ</a:t>
            </a:r>
            <a:r>
              <a:rPr lang="fa-IR" dirty="0"/>
              <a:t>.</a:t>
            </a:r>
          </a:p>
          <a:p>
            <a:pPr algn="r" rtl="1"/>
            <a:r>
              <a:rPr lang="fa-IR" dirty="0"/>
              <a:t>وقتی </a:t>
            </a:r>
            <a:r>
              <a:rPr lang="fa-IR" dirty="0" err="1"/>
              <a:t>کامیتی</a:t>
            </a:r>
            <a:r>
              <a:rPr lang="fa-IR" dirty="0"/>
              <a:t> را با اجرای </a:t>
            </a:r>
            <a:r>
              <a:rPr lang="en-US" dirty="0"/>
              <a:t>git commit </a:t>
            </a:r>
            <a:r>
              <a:rPr lang="fa-IR" dirty="0" err="1"/>
              <a:t>می‌سازید</a:t>
            </a:r>
            <a:r>
              <a:rPr lang="fa-IR" dirty="0"/>
              <a:t>، </a:t>
            </a:r>
            <a:r>
              <a:rPr lang="fa-IR" dirty="0" err="1"/>
              <a:t>گیت</a:t>
            </a:r>
            <a:r>
              <a:rPr lang="fa-IR" dirty="0"/>
              <a:t> </a:t>
            </a:r>
            <a:r>
              <a:rPr lang="fa-IR" dirty="0" err="1"/>
              <a:t>همهٔ</a:t>
            </a:r>
            <a:r>
              <a:rPr lang="fa-IR" dirty="0"/>
              <a:t> </a:t>
            </a:r>
            <a:r>
              <a:rPr lang="fa-IR" dirty="0" err="1"/>
              <a:t>زیرپوشه‌ها</a:t>
            </a:r>
            <a:r>
              <a:rPr lang="fa-IR" dirty="0"/>
              <a:t> (در مثال فقط روت پروژه) را </a:t>
            </a:r>
            <a:r>
              <a:rPr lang="fa-IR" dirty="0" err="1"/>
              <a:t>چک‌سام</a:t>
            </a:r>
            <a:r>
              <a:rPr lang="fa-IR" dirty="0"/>
              <a:t> </a:t>
            </a:r>
            <a:r>
              <a:rPr lang="fa-IR" dirty="0" err="1"/>
              <a:t>می‌کند</a:t>
            </a:r>
            <a:r>
              <a:rPr lang="fa-IR" dirty="0"/>
              <a:t> و </a:t>
            </a:r>
            <a:r>
              <a:rPr lang="fa-IR" dirty="0" err="1"/>
              <a:t>آن‌ها</a:t>
            </a:r>
            <a:r>
              <a:rPr lang="fa-IR" dirty="0"/>
              <a:t> را به عنوان یک </a:t>
            </a:r>
            <a:r>
              <a:rPr lang="fa-IR" dirty="0" err="1"/>
              <a:t>آبجکت</a:t>
            </a:r>
            <a:r>
              <a:rPr lang="fa-IR" dirty="0"/>
              <a:t> درخت در مخزن </a:t>
            </a:r>
            <a:r>
              <a:rPr lang="fa-IR" dirty="0" err="1"/>
              <a:t>گیت</a:t>
            </a:r>
            <a:r>
              <a:rPr lang="fa-IR" dirty="0"/>
              <a:t> ذخیره </a:t>
            </a:r>
            <a:r>
              <a:rPr lang="fa-IR" dirty="0" err="1"/>
              <a:t>می‌کند</a:t>
            </a:r>
            <a:r>
              <a:rPr lang="fa-IR" dirty="0"/>
              <a:t>. سپس </a:t>
            </a:r>
            <a:r>
              <a:rPr lang="fa-IR" dirty="0" err="1"/>
              <a:t>گیت</a:t>
            </a:r>
            <a:r>
              <a:rPr lang="fa-IR" dirty="0"/>
              <a:t> یک </a:t>
            </a:r>
            <a:r>
              <a:rPr lang="fa-IR" dirty="0" err="1"/>
              <a:t>کامیت</a:t>
            </a:r>
            <a:r>
              <a:rPr lang="fa-IR" dirty="0"/>
              <a:t> </a:t>
            </a:r>
            <a:r>
              <a:rPr lang="fa-IR" dirty="0" err="1"/>
              <a:t>آبجکت</a:t>
            </a:r>
            <a:r>
              <a:rPr lang="fa-IR" dirty="0"/>
              <a:t> که </a:t>
            </a:r>
            <a:r>
              <a:rPr lang="fa-IR" dirty="0" err="1"/>
              <a:t>متادیتا</a:t>
            </a:r>
            <a:r>
              <a:rPr lang="fa-IR" dirty="0"/>
              <a:t> و </a:t>
            </a:r>
            <a:r>
              <a:rPr lang="fa-IR" dirty="0" err="1"/>
              <a:t>نشانگری</a:t>
            </a:r>
            <a:r>
              <a:rPr lang="fa-IR" dirty="0"/>
              <a:t> که به روت درخت پروژه دارد </a:t>
            </a:r>
            <a:r>
              <a:rPr lang="fa-IR" dirty="0" err="1"/>
              <a:t>می‌سازد</a:t>
            </a:r>
            <a:r>
              <a:rPr lang="fa-IR" dirty="0"/>
              <a:t> تا بتواند </a:t>
            </a:r>
            <a:r>
              <a:rPr lang="fa-IR" dirty="0" err="1"/>
              <a:t>اسنپ‌شات</a:t>
            </a:r>
            <a:r>
              <a:rPr lang="fa-IR" dirty="0"/>
              <a:t> پروژه را هنگامی که نیاز بود بازسازی کند.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+یک </a:t>
            </a:r>
            <a:r>
              <a:rPr lang="fa-IR" dirty="0" err="1"/>
              <a:t>برنچ</a:t>
            </a:r>
            <a:r>
              <a:rPr lang="fa-IR" dirty="0"/>
              <a:t> </a:t>
            </a:r>
            <a:r>
              <a:rPr lang="fa-IR" dirty="0" err="1"/>
              <a:t>گیت</a:t>
            </a:r>
            <a:r>
              <a:rPr lang="fa-IR" dirty="0"/>
              <a:t> یک نشانگر </a:t>
            </a:r>
            <a:r>
              <a:rPr lang="fa-IR" dirty="0" err="1"/>
              <a:t>سبک‌وزن</a:t>
            </a:r>
            <a:r>
              <a:rPr lang="fa-IR" dirty="0"/>
              <a:t> قابل انتقال به یکی از این </a:t>
            </a:r>
            <a:r>
              <a:rPr lang="fa-IR" dirty="0" err="1"/>
              <a:t>کامیت‌هاست</a:t>
            </a:r>
            <a:r>
              <a:rPr lang="fa-IR" dirty="0"/>
              <a:t>. نام پیش‌‌فرض </a:t>
            </a:r>
            <a:r>
              <a:rPr lang="fa-IR" dirty="0" err="1"/>
              <a:t>برنچ</a:t>
            </a:r>
            <a:r>
              <a:rPr lang="fa-IR" dirty="0"/>
              <a:t> در </a:t>
            </a:r>
            <a:r>
              <a:rPr lang="fa-IR" dirty="0" err="1"/>
              <a:t>گیت</a:t>
            </a:r>
            <a:r>
              <a:rPr lang="fa-IR" dirty="0"/>
              <a:t> </a:t>
            </a:r>
            <a:r>
              <a:rPr lang="en-US" dirty="0"/>
              <a:t>master </a:t>
            </a:r>
            <a:r>
              <a:rPr lang="fa-IR" dirty="0"/>
              <a:t>است. همچنان که </a:t>
            </a:r>
            <a:r>
              <a:rPr lang="fa-IR" dirty="0" err="1"/>
              <a:t>کامیت</a:t>
            </a:r>
            <a:r>
              <a:rPr lang="fa-IR" dirty="0"/>
              <a:t> </a:t>
            </a:r>
            <a:r>
              <a:rPr lang="fa-IR" dirty="0" err="1"/>
              <a:t>می‌سازید</a:t>
            </a:r>
            <a:r>
              <a:rPr lang="fa-IR" dirty="0"/>
              <a:t>، یک </a:t>
            </a:r>
            <a:r>
              <a:rPr lang="fa-IR" dirty="0" err="1"/>
              <a:t>برنچ</a:t>
            </a:r>
            <a:r>
              <a:rPr lang="fa-IR" dirty="0"/>
              <a:t> </a:t>
            </a:r>
            <a:r>
              <a:rPr lang="en-US" dirty="0"/>
              <a:t>master </a:t>
            </a:r>
            <a:r>
              <a:rPr lang="fa-IR" dirty="0" err="1"/>
              <a:t>برایتان</a:t>
            </a:r>
            <a:r>
              <a:rPr lang="fa-IR" dirty="0"/>
              <a:t> ساخته </a:t>
            </a:r>
            <a:r>
              <a:rPr lang="fa-IR" dirty="0" err="1"/>
              <a:t>می‌شود</a:t>
            </a:r>
            <a:r>
              <a:rPr lang="fa-IR" dirty="0"/>
              <a:t> که به آخرین </a:t>
            </a:r>
            <a:r>
              <a:rPr lang="fa-IR" dirty="0" err="1"/>
              <a:t>کامیتی</a:t>
            </a:r>
            <a:r>
              <a:rPr lang="fa-IR" dirty="0"/>
              <a:t> که </a:t>
            </a:r>
            <a:r>
              <a:rPr lang="fa-IR" dirty="0" err="1"/>
              <a:t>ساخته‌اید</a:t>
            </a:r>
            <a:r>
              <a:rPr lang="fa-IR" dirty="0"/>
              <a:t> اشاره </a:t>
            </a:r>
            <a:r>
              <a:rPr lang="fa-IR" dirty="0" err="1"/>
              <a:t>می‌کند</a:t>
            </a:r>
            <a:r>
              <a:rPr lang="fa-IR" dirty="0"/>
              <a:t>. هر بار که </a:t>
            </a:r>
            <a:r>
              <a:rPr lang="fa-IR" dirty="0" err="1"/>
              <a:t>کامیت</a:t>
            </a:r>
            <a:r>
              <a:rPr lang="fa-IR" dirty="0"/>
              <a:t> </a:t>
            </a:r>
            <a:r>
              <a:rPr lang="fa-IR" dirty="0" err="1"/>
              <a:t>می‌کنید</a:t>
            </a:r>
            <a:r>
              <a:rPr lang="fa-IR" dirty="0"/>
              <a:t> نشانگر </a:t>
            </a:r>
            <a:r>
              <a:rPr lang="fa-IR" dirty="0" err="1"/>
              <a:t>برنچ</a:t>
            </a:r>
            <a:r>
              <a:rPr lang="fa-IR" dirty="0"/>
              <a:t> </a:t>
            </a:r>
            <a:r>
              <a:rPr lang="en-US" dirty="0"/>
              <a:t>master </a:t>
            </a:r>
            <a:r>
              <a:rPr lang="fa-IR" dirty="0"/>
              <a:t>به طور خودکار به جلو حرکت </a:t>
            </a:r>
            <a:r>
              <a:rPr lang="fa-IR" dirty="0" err="1"/>
              <a:t>می‌کند</a:t>
            </a:r>
            <a:r>
              <a:rPr lang="fa-IR" dirty="0"/>
              <a:t>.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+انجام این کار یک نشانگر جدید برای شما </a:t>
            </a:r>
            <a:r>
              <a:rPr lang="fa-IR" dirty="0" err="1"/>
              <a:t>می‌سازد</a:t>
            </a:r>
            <a:r>
              <a:rPr lang="fa-IR" dirty="0"/>
              <a:t> تا آنرا به این سو و آن سو انتقال دهید. فرض بر این بگذاریم که </a:t>
            </a:r>
            <a:r>
              <a:rPr lang="fa-IR" dirty="0" err="1"/>
              <a:t>می‌خواهید</a:t>
            </a:r>
            <a:r>
              <a:rPr lang="fa-IR" dirty="0"/>
              <a:t> </a:t>
            </a:r>
            <a:r>
              <a:rPr lang="fa-IR" dirty="0" err="1"/>
              <a:t>برنچ</a:t>
            </a:r>
            <a:r>
              <a:rPr lang="fa-IR" dirty="0"/>
              <a:t> جدیدی با نام </a:t>
            </a:r>
            <a:r>
              <a:rPr lang="en-US" dirty="0"/>
              <a:t>testing </a:t>
            </a:r>
            <a:r>
              <a:rPr lang="fa-IR" dirty="0"/>
              <a:t>بسازید.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+</a:t>
            </a:r>
            <a:r>
              <a:rPr lang="fa-IR" dirty="0" err="1"/>
              <a:t>گیت</a:t>
            </a:r>
            <a:r>
              <a:rPr lang="fa-IR" dirty="0"/>
              <a:t> نشانگر خاصی به نام </a:t>
            </a:r>
            <a:r>
              <a:rPr lang="en-US" dirty="0"/>
              <a:t>HEAD (</a:t>
            </a:r>
            <a:r>
              <a:rPr lang="fa-IR" dirty="0"/>
              <a:t>هد) را در خود دارد. به خاطر داشته باشید این مفهوم تفاوت زیادی با مفهوم </a:t>
            </a:r>
            <a:r>
              <a:rPr lang="en-US" dirty="0"/>
              <a:t>HEAD </a:t>
            </a:r>
            <a:r>
              <a:rPr lang="fa-IR" dirty="0"/>
              <a:t>در دیگر </a:t>
            </a:r>
            <a:r>
              <a:rPr lang="en-US" dirty="0"/>
              <a:t>VCS</a:t>
            </a:r>
            <a:r>
              <a:rPr lang="fa-IR" dirty="0"/>
              <a:t>ها، مانند </a:t>
            </a:r>
            <a:r>
              <a:rPr lang="fa-IR" dirty="0" err="1"/>
              <a:t>ساب‌ورژن</a:t>
            </a:r>
            <a:r>
              <a:rPr lang="fa-IR" dirty="0"/>
              <a:t> یا </a:t>
            </a:r>
            <a:r>
              <a:rPr lang="en-US" dirty="0"/>
              <a:t>CVS، </a:t>
            </a:r>
            <a:r>
              <a:rPr lang="fa-IR" dirty="0"/>
              <a:t>دارد که ممکن است از پیشتر به یاد داشته باشید. در </a:t>
            </a:r>
            <a:r>
              <a:rPr lang="fa-IR" dirty="0" err="1"/>
              <a:t>گیت</a:t>
            </a:r>
            <a:r>
              <a:rPr lang="fa-IR" dirty="0"/>
              <a:t>، هد </a:t>
            </a:r>
            <a:r>
              <a:rPr lang="fa-IR" dirty="0" err="1"/>
              <a:t>نشانگری</a:t>
            </a:r>
            <a:r>
              <a:rPr lang="fa-IR" dirty="0"/>
              <a:t> است که به </a:t>
            </a:r>
            <a:r>
              <a:rPr lang="fa-IR" dirty="0" err="1"/>
              <a:t>برنچ</a:t>
            </a:r>
            <a:r>
              <a:rPr lang="fa-IR" dirty="0"/>
              <a:t> محلی که روی آن هستید اشاره </a:t>
            </a:r>
            <a:r>
              <a:rPr lang="fa-IR" dirty="0" err="1"/>
              <a:t>می‌کند</a:t>
            </a:r>
            <a:r>
              <a:rPr lang="fa-IR" dirty="0"/>
              <a:t>. در مثالی که روی آن کار </a:t>
            </a:r>
            <a:r>
              <a:rPr lang="fa-IR" dirty="0" err="1"/>
              <a:t>می‌کنیم</a:t>
            </a:r>
            <a:r>
              <a:rPr lang="fa-IR" dirty="0"/>
              <a:t> شما هنوز روی </a:t>
            </a:r>
            <a:r>
              <a:rPr lang="en-US" dirty="0"/>
              <a:t>master </a:t>
            </a:r>
            <a:r>
              <a:rPr lang="fa-IR" dirty="0"/>
              <a:t>هستید. دستور </a:t>
            </a:r>
            <a:r>
              <a:rPr lang="en-US" dirty="0"/>
              <a:t>git branch </a:t>
            </a:r>
            <a:r>
              <a:rPr lang="fa-IR" dirty="0"/>
              <a:t>فقط یک </a:t>
            </a:r>
            <a:r>
              <a:rPr lang="fa-IR" dirty="0" err="1"/>
              <a:t>برنچ</a:t>
            </a:r>
            <a:r>
              <a:rPr lang="fa-IR" dirty="0"/>
              <a:t> جدید </a:t>
            </a:r>
            <a:r>
              <a:rPr lang="fa-IR" i="1" dirty="0"/>
              <a:t>ساخت</a:t>
            </a:r>
            <a:r>
              <a:rPr lang="fa-IR" dirty="0"/>
              <a:t> — به </a:t>
            </a:r>
            <a:r>
              <a:rPr lang="fa-IR" dirty="0" err="1"/>
              <a:t>برنچ</a:t>
            </a:r>
            <a:r>
              <a:rPr lang="fa-IR" dirty="0"/>
              <a:t> جدید نقل مکان نکرد.</a:t>
            </a:r>
          </a:p>
          <a:p>
            <a:pPr algn="r" rtl="1"/>
            <a:endParaRPr lang="fa-IR" dirty="0"/>
          </a:p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38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29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+این عملیات با رفتن به والد مشترک دو </a:t>
            </a:r>
            <a:r>
              <a:rPr lang="fa-IR" dirty="0" err="1"/>
              <a:t>برنچ</a:t>
            </a:r>
            <a:r>
              <a:rPr lang="fa-IR" dirty="0"/>
              <a:t> (آنکه رویش قرار دارید و آنکه رویش </a:t>
            </a:r>
            <a:r>
              <a:rPr lang="fa-IR" dirty="0" err="1"/>
              <a:t>ریبیس</a:t>
            </a:r>
            <a:r>
              <a:rPr lang="fa-IR" dirty="0"/>
              <a:t>‌ </a:t>
            </a:r>
            <a:r>
              <a:rPr lang="fa-IR" dirty="0" err="1"/>
              <a:t>می‌کنید</a:t>
            </a:r>
            <a:r>
              <a:rPr lang="fa-IR" dirty="0"/>
              <a:t>)، گرفتن </a:t>
            </a:r>
            <a:r>
              <a:rPr lang="fa-IR" dirty="0" err="1"/>
              <a:t>دیف</a:t>
            </a:r>
            <a:r>
              <a:rPr lang="fa-IR" dirty="0"/>
              <a:t> معرفی شده در هر </a:t>
            </a:r>
            <a:r>
              <a:rPr lang="fa-IR" dirty="0" err="1"/>
              <a:t>کامیت</a:t>
            </a:r>
            <a:r>
              <a:rPr lang="fa-IR" dirty="0"/>
              <a:t> </a:t>
            </a:r>
            <a:r>
              <a:rPr lang="fa-IR" dirty="0" err="1"/>
              <a:t>برنچی</a:t>
            </a:r>
            <a:r>
              <a:rPr lang="fa-IR" dirty="0"/>
              <a:t> که روی آن هستید، ذخیره آن </a:t>
            </a:r>
            <a:r>
              <a:rPr lang="fa-IR" dirty="0" err="1"/>
              <a:t>دیف‌ها</a:t>
            </a:r>
            <a:r>
              <a:rPr lang="fa-IR" dirty="0"/>
              <a:t> روی </a:t>
            </a:r>
            <a:r>
              <a:rPr lang="fa-IR" dirty="0" err="1"/>
              <a:t>فایل‌های</a:t>
            </a:r>
            <a:r>
              <a:rPr lang="fa-IR" dirty="0"/>
              <a:t> موقت، </a:t>
            </a:r>
            <a:r>
              <a:rPr lang="fa-IR" dirty="0" err="1"/>
              <a:t>بازنشانی</a:t>
            </a:r>
            <a:r>
              <a:rPr lang="fa-IR" dirty="0"/>
              <a:t> </a:t>
            </a:r>
            <a:r>
              <a:rPr lang="fa-IR" dirty="0" err="1"/>
              <a:t>برنچ</a:t>
            </a:r>
            <a:r>
              <a:rPr lang="fa-IR" dirty="0"/>
              <a:t> فعلی به </a:t>
            </a:r>
            <a:r>
              <a:rPr lang="fa-IR" dirty="0" err="1"/>
              <a:t>کامیت</a:t>
            </a:r>
            <a:r>
              <a:rPr lang="fa-IR" dirty="0"/>
              <a:t> </a:t>
            </a:r>
            <a:r>
              <a:rPr lang="fa-IR" dirty="0" err="1"/>
              <a:t>برنچی</a:t>
            </a:r>
            <a:r>
              <a:rPr lang="fa-IR" dirty="0"/>
              <a:t> که روی آن </a:t>
            </a:r>
            <a:r>
              <a:rPr lang="fa-IR" dirty="0" err="1"/>
              <a:t>ریبیس</a:t>
            </a:r>
            <a:r>
              <a:rPr lang="fa-IR" dirty="0"/>
              <a:t> </a:t>
            </a:r>
            <a:r>
              <a:rPr lang="fa-IR" dirty="0" err="1"/>
              <a:t>می‌کنید</a:t>
            </a:r>
            <a:r>
              <a:rPr lang="fa-IR" dirty="0"/>
              <a:t> و در نهایت اعمال به ترتیب تغییرات کار </a:t>
            </a:r>
            <a:r>
              <a:rPr lang="fa-IR" dirty="0" err="1"/>
              <a:t>می‌کند</a:t>
            </a:r>
            <a:r>
              <a:rPr lang="fa-IR" dirty="0"/>
              <a:t>.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+حال که </a:t>
            </a:r>
            <a:r>
              <a:rPr lang="fa-IR" dirty="0" err="1"/>
              <a:t>ریبیس</a:t>
            </a:r>
            <a:r>
              <a:rPr lang="fa-IR" dirty="0"/>
              <a:t> و </a:t>
            </a:r>
            <a:r>
              <a:rPr lang="fa-IR" dirty="0" err="1"/>
              <a:t>مرج</a:t>
            </a:r>
            <a:r>
              <a:rPr lang="fa-IR" dirty="0"/>
              <a:t> را در عمل دیدید، ‌ممکن است به این فکر کنید که کدام بهتر است. پیش از اینکه به آن پاسخ دهیم بیایید کمی به عقب </a:t>
            </a:r>
            <a:r>
              <a:rPr lang="fa-IR" dirty="0" err="1"/>
              <a:t>بازگردیم</a:t>
            </a:r>
            <a:r>
              <a:rPr lang="fa-IR" dirty="0"/>
              <a:t> و به مبحث اینکه تاریخچه چه معنایی دارد بپردازیم.</a:t>
            </a:r>
          </a:p>
          <a:p>
            <a:pPr algn="r" rtl="1"/>
            <a:r>
              <a:rPr lang="fa-IR" dirty="0"/>
              <a:t>از دیدگاهی </a:t>
            </a:r>
            <a:r>
              <a:rPr lang="fa-IR" dirty="0" err="1"/>
              <a:t>تاریخچهٔ</a:t>
            </a:r>
            <a:r>
              <a:rPr lang="fa-IR" dirty="0"/>
              <a:t> </a:t>
            </a:r>
            <a:r>
              <a:rPr lang="fa-IR" dirty="0" err="1"/>
              <a:t>کامیت</a:t>
            </a:r>
            <a:r>
              <a:rPr lang="fa-IR" dirty="0"/>
              <a:t>‌‌های مخزن شما </a:t>
            </a:r>
            <a:r>
              <a:rPr lang="fa-IR" b="1" dirty="0"/>
              <a:t>ثبت وقایع اتفاق افتاده است.</a:t>
            </a:r>
            <a:r>
              <a:rPr lang="fa-IR" dirty="0"/>
              <a:t> سندی تاریخی و </a:t>
            </a:r>
            <a:r>
              <a:rPr lang="fa-IR" dirty="0" err="1"/>
              <a:t>باارزش</a:t>
            </a:r>
            <a:r>
              <a:rPr lang="fa-IR" dirty="0"/>
              <a:t> است که نباید با آن خیلی بازی کرد. از این زاویه دید تغییر دادن </a:t>
            </a:r>
            <a:r>
              <a:rPr lang="fa-IR" dirty="0" err="1"/>
              <a:t>تاریخچهٔ</a:t>
            </a:r>
            <a:r>
              <a:rPr lang="fa-IR" dirty="0"/>
              <a:t> </a:t>
            </a:r>
            <a:r>
              <a:rPr lang="fa-IR" dirty="0" err="1"/>
              <a:t>کامیت‌ها</a:t>
            </a:r>
            <a:r>
              <a:rPr lang="fa-IR" dirty="0"/>
              <a:t> تقریباً تعریف را نقض </a:t>
            </a:r>
            <a:r>
              <a:rPr lang="fa-IR" dirty="0" err="1"/>
              <a:t>می‌کند</a:t>
            </a:r>
            <a:r>
              <a:rPr lang="fa-IR" dirty="0"/>
              <a:t>؛ شما در حال دروغ گفتن </a:t>
            </a:r>
            <a:r>
              <a:rPr lang="fa-IR" dirty="0" err="1"/>
              <a:t>دربارهٔ</a:t>
            </a:r>
            <a:r>
              <a:rPr lang="fa-IR" dirty="0"/>
              <a:t> اتفاقاتی هستید که واقعاً </a:t>
            </a:r>
            <a:r>
              <a:rPr lang="fa-IR" dirty="0" err="1"/>
              <a:t>افتاده‌اند</a:t>
            </a:r>
            <a:r>
              <a:rPr lang="fa-IR" dirty="0"/>
              <a:t>. پس اگر </a:t>
            </a:r>
            <a:r>
              <a:rPr lang="fa-IR" dirty="0" err="1"/>
              <a:t>دسته‌ای</a:t>
            </a:r>
            <a:r>
              <a:rPr lang="fa-IR" dirty="0"/>
              <a:t> از </a:t>
            </a:r>
            <a:r>
              <a:rPr lang="fa-IR" dirty="0" err="1"/>
              <a:t>مرج</a:t>
            </a:r>
            <a:r>
              <a:rPr lang="fa-IR" dirty="0"/>
              <a:t> </a:t>
            </a:r>
            <a:r>
              <a:rPr lang="fa-IR" dirty="0" err="1"/>
              <a:t>کامیت‌های</a:t>
            </a:r>
            <a:r>
              <a:rPr lang="fa-IR" dirty="0"/>
              <a:t> شلوغ داشته باشیم چه کنیم؟ اتفاقی است که افتاده و مخزن باید آنرا برای آیندگان نگه دارد.</a:t>
            </a:r>
          </a:p>
          <a:p>
            <a:pPr algn="r" rtl="1"/>
            <a:r>
              <a:rPr lang="fa-IR" dirty="0"/>
              <a:t>در نقطه مقابل دیدگاهی است که </a:t>
            </a:r>
            <a:r>
              <a:rPr lang="fa-IR" dirty="0" err="1"/>
              <a:t>می‌گوید</a:t>
            </a:r>
            <a:r>
              <a:rPr lang="fa-IR" dirty="0"/>
              <a:t> </a:t>
            </a:r>
            <a:r>
              <a:rPr lang="fa-IR" dirty="0" err="1"/>
              <a:t>تاریخچهٔ</a:t>
            </a:r>
            <a:r>
              <a:rPr lang="fa-IR" dirty="0"/>
              <a:t> </a:t>
            </a:r>
            <a:r>
              <a:rPr lang="fa-IR" dirty="0" err="1"/>
              <a:t>کامیت‌ها</a:t>
            </a:r>
            <a:r>
              <a:rPr lang="fa-IR" dirty="0"/>
              <a:t> </a:t>
            </a:r>
            <a:r>
              <a:rPr lang="fa-IR" b="1" dirty="0"/>
              <a:t>داستان چگونگی ساخت </a:t>
            </a:r>
            <a:r>
              <a:rPr lang="fa-IR" b="1" dirty="0" err="1"/>
              <a:t>پروژهٔ</a:t>
            </a:r>
            <a:r>
              <a:rPr lang="fa-IR" b="1" dirty="0"/>
              <a:t> شما است.</a:t>
            </a:r>
            <a:r>
              <a:rPr lang="fa-IR" dirty="0"/>
              <a:t> پیش </a:t>
            </a:r>
            <a:r>
              <a:rPr lang="fa-IR" dirty="0" err="1"/>
              <a:t>نمی‌آید</a:t>
            </a:r>
            <a:r>
              <a:rPr lang="fa-IR" dirty="0"/>
              <a:t> که اولین </a:t>
            </a:r>
            <a:r>
              <a:rPr lang="fa-IR" dirty="0" err="1"/>
              <a:t>پیش‌نویس</a:t>
            </a:r>
            <a:r>
              <a:rPr lang="fa-IR" dirty="0"/>
              <a:t> یک کتاب و راهنمایی درباره اینکه «چرا </a:t>
            </a:r>
            <a:r>
              <a:rPr lang="fa-IR" dirty="0" err="1"/>
              <a:t>نرم‌افزارتان</a:t>
            </a:r>
            <a:r>
              <a:rPr lang="fa-IR" dirty="0"/>
              <a:t> مستحق </a:t>
            </a:r>
            <a:r>
              <a:rPr lang="fa-IR" dirty="0" err="1"/>
              <a:t>ویرایش‌های</a:t>
            </a:r>
            <a:r>
              <a:rPr lang="fa-IR" dirty="0"/>
              <a:t> محتاطانه است» منتشر کنید. افرادی که این دیدگاه را دارند از ابزارهایی مانند </a:t>
            </a:r>
            <a:r>
              <a:rPr lang="en-US" dirty="0"/>
              <a:t>rebase </a:t>
            </a:r>
            <a:r>
              <a:rPr lang="fa-IR" dirty="0"/>
              <a:t>و </a:t>
            </a:r>
            <a:r>
              <a:rPr lang="en-US" dirty="0"/>
              <a:t>filter-branch </a:t>
            </a:r>
            <a:r>
              <a:rPr lang="fa-IR" dirty="0"/>
              <a:t>استفاده </a:t>
            </a:r>
            <a:r>
              <a:rPr lang="fa-IR" dirty="0" err="1"/>
              <a:t>می‌کنند</a:t>
            </a:r>
            <a:r>
              <a:rPr lang="fa-IR" dirty="0"/>
              <a:t> تا داستان را به نحوی بسرایند که برای خوانندگان احتمالی پخته باشد.</a:t>
            </a:r>
          </a:p>
          <a:p>
            <a:pPr algn="r" rtl="1"/>
            <a:r>
              <a:rPr lang="fa-IR" dirty="0"/>
              <a:t>حال برای جواب دادن به اینکه </a:t>
            </a:r>
            <a:r>
              <a:rPr lang="fa-IR" dirty="0" err="1"/>
              <a:t>مرج</a:t>
            </a:r>
            <a:r>
              <a:rPr lang="fa-IR" dirty="0"/>
              <a:t> بهتر است یا </a:t>
            </a:r>
            <a:r>
              <a:rPr lang="fa-IR" dirty="0" err="1"/>
              <a:t>ریبیس</a:t>
            </a:r>
            <a:r>
              <a:rPr lang="fa-IR" dirty="0"/>
              <a:t>: خوشبختانه ملاحظه </a:t>
            </a:r>
            <a:r>
              <a:rPr lang="fa-IR" dirty="0" err="1"/>
              <a:t>می‌کنید</a:t>
            </a:r>
            <a:r>
              <a:rPr lang="fa-IR" dirty="0"/>
              <a:t> که جواب دادن خیلی ساده نیست. </a:t>
            </a:r>
            <a:r>
              <a:rPr lang="fa-IR" dirty="0" err="1"/>
              <a:t>گیت</a:t>
            </a:r>
            <a:r>
              <a:rPr lang="fa-IR" dirty="0"/>
              <a:t> ابزار قدرتمندی است، به شما </a:t>
            </a:r>
            <a:r>
              <a:rPr lang="fa-IR" dirty="0" err="1"/>
              <a:t>اجازهٔ</a:t>
            </a:r>
            <a:r>
              <a:rPr lang="fa-IR" dirty="0"/>
              <a:t> انجام خیلی </a:t>
            </a:r>
            <a:r>
              <a:rPr lang="fa-IR" dirty="0" err="1"/>
              <a:t>کار‌ها</a:t>
            </a:r>
            <a:r>
              <a:rPr lang="fa-IR" dirty="0"/>
              <a:t> را به خصوص روی </a:t>
            </a:r>
            <a:r>
              <a:rPr lang="fa-IR" dirty="0" err="1"/>
              <a:t>تاریخچه‌تان</a:t>
            </a:r>
            <a:r>
              <a:rPr lang="fa-IR" dirty="0"/>
              <a:t> </a:t>
            </a:r>
            <a:r>
              <a:rPr lang="fa-IR" dirty="0" err="1"/>
              <a:t>می‌دهد</a:t>
            </a:r>
            <a:r>
              <a:rPr lang="fa-IR" dirty="0"/>
              <a:t>، اما هر تیم و هر پروژه متفاوت است. حال که </a:t>
            </a:r>
            <a:r>
              <a:rPr lang="fa-IR" dirty="0" err="1"/>
              <a:t>می‌دانید</a:t>
            </a:r>
            <a:r>
              <a:rPr lang="fa-IR" dirty="0"/>
              <a:t> چگونه </a:t>
            </a:r>
            <a:r>
              <a:rPr lang="fa-IR" dirty="0" err="1"/>
              <a:t>این‌ها</a:t>
            </a:r>
            <a:r>
              <a:rPr lang="fa-IR" dirty="0"/>
              <a:t> کار </a:t>
            </a:r>
            <a:r>
              <a:rPr lang="fa-IR" dirty="0" err="1"/>
              <a:t>می‌کنند</a:t>
            </a:r>
            <a:r>
              <a:rPr lang="fa-IR" dirty="0"/>
              <a:t>، به شما بستگی دارد که تصمیم بگیرید که کدام برای شرایط بخصوص شما بهترین است.</a:t>
            </a:r>
          </a:p>
          <a:p>
            <a:pPr algn="r" rtl="1"/>
            <a:r>
              <a:rPr lang="fa-IR" dirty="0"/>
              <a:t>در کل بهترین حالت ممکن این است که تغییرات محلی را که اعمال </a:t>
            </a:r>
            <a:r>
              <a:rPr lang="fa-IR" dirty="0" err="1"/>
              <a:t>کرده‌اید</a:t>
            </a:r>
            <a:r>
              <a:rPr lang="fa-IR" dirty="0"/>
              <a:t> اما منتشر </a:t>
            </a:r>
            <a:r>
              <a:rPr lang="fa-IR" dirty="0" err="1"/>
              <a:t>نکرده‌اید</a:t>
            </a:r>
            <a:r>
              <a:rPr lang="fa-IR" dirty="0"/>
              <a:t> </a:t>
            </a:r>
            <a:r>
              <a:rPr lang="fa-IR" dirty="0" err="1"/>
              <a:t>ریبیس</a:t>
            </a:r>
            <a:r>
              <a:rPr lang="fa-IR" dirty="0"/>
              <a:t> کنید تا پیش از پوش </a:t>
            </a:r>
            <a:r>
              <a:rPr lang="fa-IR" dirty="0" err="1"/>
              <a:t>تاریخچهٔ</a:t>
            </a:r>
            <a:r>
              <a:rPr lang="fa-IR" dirty="0"/>
              <a:t> شما تمیز باشد، اما هرگز هیچ چیزی را که جایی پوش </a:t>
            </a:r>
            <a:r>
              <a:rPr lang="fa-IR" dirty="0" err="1"/>
              <a:t>کرده‌اید</a:t>
            </a:r>
            <a:r>
              <a:rPr lang="fa-IR" dirty="0"/>
              <a:t> </a:t>
            </a:r>
            <a:r>
              <a:rPr lang="fa-IR" dirty="0" err="1"/>
              <a:t>ریبیس</a:t>
            </a:r>
            <a:r>
              <a:rPr lang="fa-IR" dirty="0"/>
              <a:t> نکنید.</a:t>
            </a:r>
          </a:p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5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A16B-231B-482D-AA37-04379E774E41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A23E-6D85-42A1-9FCE-A4E4139C6C17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2DFB-B4B6-4780-9A33-C6A670AA20CA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  <p:transition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DB28-C4AE-4945-8A67-EE7D88CC098D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  <p:transition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CF1C-BBA1-4BC1-989A-F1939DCA95BE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  <p:transition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BDA7-CBB9-4352-A3E0-31AA369760C6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  <p:transition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6EC0-93AF-49E2-B665-23BF8B570B6E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2066" y="60127"/>
            <a:ext cx="4619739" cy="924220"/>
          </a:xfrm>
          <a:prstGeom prst="notchedRightArrow">
            <a:avLst>
              <a:gd name="adj1" fmla="val 100000"/>
              <a:gd name="adj2" fmla="val 58160"/>
            </a:avLst>
          </a:prstGeom>
          <a:gradFill flip="none" rotWithShape="1">
            <a:gsLst>
              <a:gs pos="0">
                <a:schemeClr val="bg1">
                  <a:lumMod val="50000"/>
                  <a:lumOff val="50000"/>
                </a:schemeClr>
              </a:gs>
              <a:gs pos="100000">
                <a:schemeClr val="tx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>
            <a:noAutofit/>
          </a:bodyPr>
          <a:lstStyle>
            <a:lvl1pPr>
              <a:defRPr sz="3200" baseline="0"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  <a:cs typeface="B Titr" panose="000007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FB5-DE1C-440A-ADBA-9491B030D047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baseline="0">
                <a:latin typeface="B Tahoma" panose="020B0604030504040204" pitchFamily="34" charset="0"/>
                <a:cs typeface="B Lotus" panose="00000400000000000000" pitchFamily="2" charset="-78"/>
              </a:defRPr>
            </a:lvl1pPr>
          </a:lstStyle>
          <a:p>
            <a:pPr algn="ctr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A69F-3D08-47DF-AFC5-4A8D0A483A95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65B4-4602-468F-9608-73B12AC05567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A7E3-514F-4065-959A-0A389058DEDF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4CA6-0101-4C6B-8A91-9EB945CCD130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95EA-2C3F-471B-A818-ADC9D631BFD3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215C-3807-44F5-93D0-93EF791DB7A6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F745-7E65-4FD8-8CE3-7E86A8F598A8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63B90C-B8D9-42C8-AB56-0F22C1FB1A38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2192" y="6183311"/>
            <a:ext cx="753545" cy="574675"/>
          </a:xfrm>
          <a:prstGeom prst="homePlate">
            <a:avLst/>
          </a:pr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tx1">
                  <a:lumMod val="95000"/>
                </a:schemeClr>
              </a:gs>
            </a:gsLst>
            <a:lin ang="0" scaled="1"/>
          </a:gradFill>
        </p:spPr>
        <p:txBody>
          <a:bodyPr vert="horz" lIns="91440" tIns="45720" rIns="91440" bIns="45720" rtlCol="0" anchor="ctr"/>
          <a:lstStyle>
            <a:lvl1pPr algn="r" rtl="1">
              <a:defRPr sz="1800">
                <a:solidFill>
                  <a:schemeClr val="bg1"/>
                </a:solidFill>
                <a:effectLst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>
    <p:push dir="u"/>
  </p:transition>
  <p:hf hdr="0" ftr="0" dt="0"/>
  <p:txStyles>
    <p:titleStyle>
      <a:lvl1pPr algn="ctr" defTabSz="457200" rtl="1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06000" algn="r" defTabSz="457200" rtl="1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ptal.com/developers/gitignor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hyperlink" Target="http://git-scm.com/download/w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it-Basics-Viewing-the-Commit-Histo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6B9D89-ED56-474F-9169-4B2344D5D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D92F34F0-13B6-42BD-8A8A-F19C829C6958}"/>
              </a:ext>
            </a:extLst>
          </p:cNvPr>
          <p:cNvSpPr/>
          <p:nvPr/>
        </p:nvSpPr>
        <p:spPr>
          <a:xfrm>
            <a:off x="3147390" y="1639388"/>
            <a:ext cx="5904411" cy="357922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407F-7AC8-49A1-A605-03A2FDADDAF7}"/>
              </a:ext>
            </a:extLst>
          </p:cNvPr>
          <p:cNvSpPr txBox="1"/>
          <p:nvPr/>
        </p:nvSpPr>
        <p:spPr>
          <a:xfrm>
            <a:off x="2969623" y="1140823"/>
            <a:ext cx="6252754" cy="37702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sz="23900" dirty="0">
                <a:latin typeface="Besmellah 1" pitchFamily="2" charset="0"/>
              </a:rPr>
              <a:t>k</a:t>
            </a:r>
            <a:endParaRPr lang="fa-IR" sz="23900" dirty="0">
              <a:latin typeface="Besmellah 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134325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1303-0AD0-446A-AFF2-E9DDB0F8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a-IR" b="1" dirty="0">
                <a:effectLst/>
                <a:latin typeface="Times New Roman" panose="02020603050405020304" pitchFamily="18" charset="0"/>
              </a:rPr>
              <a:t>برگرداندن تغییرات</a:t>
            </a:r>
            <a:endParaRPr lang="fa-IR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950A4-CF25-4796-8A4A-CB1E0146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422" y="1230984"/>
            <a:ext cx="10353157" cy="5169816"/>
          </a:xfrm>
        </p:spPr>
        <p:txBody>
          <a:bodyPr>
            <a:normAutofit fontScale="92500" lnSpcReduction="10000"/>
          </a:bodyPr>
          <a:lstStyle/>
          <a:p>
            <a:r>
              <a:rPr lang="fa-IR" sz="28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آیا با </a:t>
            </a:r>
            <a:r>
              <a:rPr lang="fa-IR" sz="2800" b="1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sz="28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کردن تغییرات امکان تصحیح خطا را از خودمان </a:t>
            </a:r>
            <a:r>
              <a:rPr lang="fa-IR" sz="2800" b="1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می‌گیریم</a:t>
            </a:r>
            <a:r>
              <a:rPr lang="fa-IR" sz="28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؟</a:t>
            </a:r>
            <a:endParaRPr lang="fa-IR" sz="2200" b="1" dirty="0">
              <a:effectLst/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یکی از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برگشت‌های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معمول زمانی صورت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می‌گیرد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که زودتر از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آن‌چه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که باید تغییرات را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کرده‌اید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یا بعد از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کردن متوجه مشکلی در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شده یا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تگ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می‌شوید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 در این حالت با استفاده از </a:t>
            </a:r>
            <a:r>
              <a:rPr lang="fa-IR" sz="2200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گزینه </a:t>
            </a:r>
            <a:r>
              <a:rPr lang="en-US" sz="2200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--amend</a:t>
            </a:r>
            <a:r>
              <a:rPr lang="fa-IR" sz="2200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( </a:t>
            </a:r>
            <a:r>
              <a:rPr lang="en-US" sz="22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commit –m “new tag” -–amend</a:t>
            </a:r>
            <a:r>
              <a:rPr lang="fa-IR" sz="22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sz="2200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)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شده را به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قبلی اضافه کنید و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تگ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را نیز ویرایش کنید.</a:t>
            </a:r>
          </a:p>
          <a:p>
            <a:pPr lvl="1"/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برداشتن داده از حالت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شده یکی دیگر از امکانات مورد نیاز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می‌باشد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، چرا که در بعضی مواقع کاربر به جای</a:t>
            </a:r>
            <a:b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</a:b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22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add “file name”</a:t>
            </a:r>
            <a:r>
              <a:rPr lang="fa-IR" sz="22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sz="2200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از </a:t>
            </a:r>
            <a:r>
              <a:rPr lang="en-US" sz="22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add –A</a:t>
            </a:r>
            <a:r>
              <a:rPr lang="fa-IR" sz="2200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( یا </a:t>
            </a:r>
            <a:r>
              <a:rPr lang="en-US" sz="22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add *</a:t>
            </a:r>
            <a:r>
              <a:rPr lang="fa-IR" sz="22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) استفاده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که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همه‌ی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ویرایش شده را به حالت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شده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می‌برد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 اگر به پیامی که دستور </a:t>
            </a:r>
            <a:r>
              <a:rPr lang="en-US" sz="22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status</a:t>
            </a:r>
            <a:r>
              <a:rPr lang="fa-IR" sz="22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نمایش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می‌دهد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دقت کنید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می‌بینید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که نوشته شده است « </a:t>
            </a:r>
            <a:r>
              <a:rPr lang="en-US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use "</a:t>
            </a:r>
            <a:r>
              <a:rPr lang="en-US" sz="22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restore --staged &lt;file&gt;...</a:t>
            </a:r>
            <a:r>
              <a:rPr lang="en-US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" to </a:t>
            </a:r>
            <a:r>
              <a:rPr lang="en-US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unstage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» که نحوه خارج کردن فایل( ها ) از حالت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شده را نشان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می‌دهد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lvl="1"/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بازگرداندن فایل به وضعیتی که در آخرین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داشته است یکی از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راه‌های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معمول برای درست کردن چیزی است که خراب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کرده‌ایم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، با این کار تمام تغییراتی که از آخرین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بر روی یک فایل صورت گرفته است برگردانده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می‌شوند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و فایل به وضعیت سابق خود باز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می‌گردد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 برای انجام این کار مجددا به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راهنمایی‌های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دستور </a:t>
            </a:r>
            <a:r>
              <a:rPr lang="en-US" sz="22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status</a:t>
            </a:r>
            <a:r>
              <a:rPr lang="fa-IR" sz="22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دقت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می‌کنیم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: «</a:t>
            </a:r>
            <a:r>
              <a:rPr lang="en-US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use "</a:t>
            </a:r>
            <a:r>
              <a:rPr lang="en-US" sz="22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restore &lt;file&gt;...</a:t>
            </a:r>
            <a:r>
              <a:rPr lang="en-US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" to discard changes in working directory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».</a:t>
            </a:r>
          </a:p>
          <a:p>
            <a:pPr lvl="1"/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البته امکان بازگشت به </a:t>
            </a:r>
            <a:r>
              <a:rPr lang="fa-IR" sz="22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کامیت‌های</a:t>
            </a:r>
            <a:r>
              <a:rPr lang="fa-IR" sz="22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قبلی را نیز داریم که در آینده به آن خواهیم پرداخت.</a:t>
            </a:r>
          </a:p>
          <a:p>
            <a:endParaRPr lang="fa-IR" dirty="0">
              <a:effectLst/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9F4C7-B31E-468A-97FF-3D55DD0B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5852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E162-7901-4913-91CB-F4396B06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gitignore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56185-B4C6-4858-BC4B-05134C909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571626"/>
            <a:ext cx="10353762" cy="3714749"/>
          </a:xfrm>
        </p:spPr>
        <p:txBody>
          <a:bodyPr anchor="ctr">
            <a:normAutofit lnSpcReduction="10000"/>
          </a:bodyPr>
          <a:lstStyle/>
          <a:p>
            <a:r>
              <a:rPr lang="fa-IR" sz="24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آیا همه </a:t>
            </a:r>
            <a:r>
              <a:rPr lang="fa-IR" sz="2400" b="1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داده‌ها</a:t>
            </a:r>
            <a:r>
              <a:rPr lang="fa-IR" sz="24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باید در مخزن ذخیره شوند؟</a:t>
            </a:r>
          </a:p>
          <a:p>
            <a:pPr marL="450000" lvl="1" indent="0">
              <a:buNone/>
            </a:pPr>
            <a:r>
              <a:rPr lang="fa-IR" sz="24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امکانی برای نادیده گرفتن برخی </a:t>
            </a:r>
            <a:r>
              <a:rPr lang="fa-IR" sz="24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داده‌ها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فراهم کرده است تا کاربر قادر باشد برخی </a:t>
            </a:r>
            <a:r>
              <a:rPr lang="fa-IR" sz="24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را از دید </a:t>
            </a:r>
            <a:r>
              <a:rPr lang="fa-IR" sz="24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مخفی کند.</a:t>
            </a:r>
          </a:p>
          <a:p>
            <a:pPr marL="450000" lvl="1" indent="0">
              <a:buNone/>
            </a:pP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برای انجام این کار کافی است که در مسیری که </a:t>
            </a:r>
            <a:r>
              <a:rPr lang="fa-IR" sz="24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می‌خواهید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در آن اطلاعات را از دید </a:t>
            </a:r>
            <a:r>
              <a:rPr lang="fa-IR" sz="24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مخفی کنید یک فایل با پسوند </a:t>
            </a:r>
            <a:r>
              <a:rPr lang="en-US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gitignore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ایجاد کنید و نام فایل( ها ) یا مسیر منتهی به آن( ها ) را در این فایل متنی بنویسید. در صورتی که فایل( های ) مورد نظر در </a:t>
            </a:r>
            <a:r>
              <a:rPr lang="fa-IR" sz="24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ذخیره نشده باشند از این پس نیز توسط </a:t>
            </a:r>
            <a:r>
              <a:rPr lang="fa-IR" sz="24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دنبال </a:t>
            </a:r>
            <a:r>
              <a:rPr lang="fa-IR" sz="24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نمی‌شوند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marL="450000" lvl="1" indent="0">
              <a:buNone/>
            </a:pP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البته در سطح </a:t>
            </a:r>
            <a:r>
              <a:rPr lang="fa-IR" sz="24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وب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ابزارهایی برای ایجاد فایل </a:t>
            </a:r>
            <a:r>
              <a:rPr lang="en-US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gitignore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با توجه به </a:t>
            </a:r>
            <a:r>
              <a:rPr lang="fa-IR" sz="24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تکنولوژی‌هایی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که در پروژه خود استفاده </a:t>
            </a:r>
            <a:r>
              <a:rPr lang="fa-IR" sz="24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کرده‌اید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وجود دارد( مثلا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https://www.toptal.com/developers/gitignore</a:t>
            </a:r>
            <a:r>
              <a:rPr lang="fa-I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0F52E-D73D-48DC-B6BC-0570A45B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3383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1427-7F9A-423C-B18A-044F79B2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ریموت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0E2A9-28DC-430D-A183-22754EEB6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23999"/>
            <a:ext cx="10353762" cy="5911062"/>
          </a:xfrm>
        </p:spPr>
        <p:txBody>
          <a:bodyPr>
            <a:normAutofit/>
          </a:bodyPr>
          <a:lstStyle/>
          <a:p>
            <a:r>
              <a:rPr lang="fa-IR" sz="20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ریموت چیست؟</a:t>
            </a:r>
          </a:p>
          <a:p>
            <a:pPr lvl="1"/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مشاهده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ریموت‌ها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:</a:t>
            </a:r>
          </a:p>
          <a:p>
            <a:pPr marL="810000" lvl="2" indent="0">
              <a:buNone/>
            </a:pPr>
            <a:r>
              <a:rPr lang="fa-IR" sz="17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مشاهده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ریموت‌ها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به سادگی با دستور </a:t>
            </a:r>
            <a:r>
              <a:rPr lang="en-US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remote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امکان پذیر است.</a:t>
            </a:r>
          </a:p>
          <a:p>
            <a:pPr lvl="1"/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اضافه کردن مخازن ریموت:</a:t>
            </a:r>
          </a:p>
          <a:p>
            <a:pPr marL="756000" lvl="2" indent="0">
              <a:buNone/>
            </a:pP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مخازنی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که به وسیله دستور </a:t>
            </a:r>
            <a:r>
              <a:rPr lang="en-US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clone</a:t>
            </a:r>
            <a:r>
              <a:rPr lang="fa-IR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 روی کامپیوتر خود کپی کردید همواره یک ریموت(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ریموتی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که کلون از آن صورت گرفته ) دارند اما برای اضافه کردن ریموت جدید به یک مخزن محلی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دستور </a:t>
            </a:r>
            <a:r>
              <a:rPr lang="en-US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remote add &lt;</a:t>
            </a:r>
            <a:r>
              <a:rPr lang="en-US" sz="17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shortname</a:t>
            </a:r>
            <a:r>
              <a:rPr lang="en-US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&gt; &lt;</a:t>
            </a:r>
            <a:r>
              <a:rPr lang="en-US" sz="17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url</a:t>
            </a:r>
            <a:r>
              <a:rPr lang="en-US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&gt;</a:t>
            </a:r>
            <a:r>
              <a:rPr lang="fa-IR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استفاده کنید که یک ریموت با آدرس نوشته شده و نام دلخواه به مخزن شما اضافه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lvl="1"/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فچ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و پول کردن از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ریموت‌ها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:</a:t>
            </a:r>
          </a:p>
          <a:p>
            <a:pPr marL="810000" lvl="2" indent="0">
              <a:buNone/>
            </a:pP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دستور </a:t>
            </a:r>
            <a:r>
              <a:rPr lang="en-US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fetch &lt;remote&gt;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تمام اطلاعات ریموت که روی سیستم محلی شما وجود ندارند را به سیستم محلی شما کپی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، اما دستور </a:t>
            </a:r>
            <a:r>
              <a:rPr lang="en-US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pull &lt;remote&gt;</a:t>
            </a:r>
            <a:r>
              <a:rPr lang="fa-IR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علاوه بر کپی کردن اطلاعات از سرور این اطلاعات را با اطلاعات محلی شما نیز ادغام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lvl="1"/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پوش کردن به ریموت:</a:t>
            </a:r>
          </a:p>
          <a:p>
            <a:pPr marL="756000" lvl="2" indent="0">
              <a:buNone/>
            </a:pP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در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مرحله‌ای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شما نیاز دارید که تغییرات اعمال شده روی نسخه محلی(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کامیت‌ها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) را به ریموت خود ارسال کنید، این کار با دستور</a:t>
            </a:r>
            <a:b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</a:br>
            <a:r>
              <a:rPr lang="fa-IR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 </a:t>
            </a:r>
            <a:r>
              <a:rPr lang="en-US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push &lt;remote&gt; &lt;branch&gt;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صورت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می‌گیرد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که در آینده به موضوع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برنچ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خواهیم پرداخت.</a:t>
            </a:r>
          </a:p>
          <a:p>
            <a:pPr lvl="1"/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تغییر نام و حذف ریموت:</a:t>
            </a:r>
          </a:p>
          <a:p>
            <a:pPr marL="756000" lvl="2" indent="0">
              <a:buNone/>
            </a:pP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با دستور </a:t>
            </a:r>
            <a:r>
              <a:rPr lang="fr-FR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</a:t>
            </a:r>
            <a:r>
              <a:rPr lang="fr-FR" sz="17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remote</a:t>
            </a:r>
            <a:r>
              <a:rPr lang="fr-FR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r-FR" sz="17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rename</a:t>
            </a:r>
            <a:r>
              <a:rPr lang="fr-FR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en-US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&lt;old name&gt; &lt;new name&gt;</a:t>
            </a:r>
            <a:r>
              <a:rPr lang="fa-IR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به سادگی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نام ریموت را تغییر بدهید و با دستور</a:t>
            </a:r>
            <a:b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</a:b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remote remove &lt;name&gt;</a:t>
            </a:r>
            <a:r>
              <a:rPr lang="fa-IR" sz="1700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ریموت و تمام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برنچ‌های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پیگیر و </a:t>
            </a:r>
            <a:r>
              <a:rPr lang="fa-IR" sz="17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پیکربندی‌های</a:t>
            </a:r>
            <a:r>
              <a:rPr lang="fa-IR" sz="17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مربوط به ریموت را پاک کنید.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29031-9E93-44A1-A5B4-BB313C95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5913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7885-0FE9-4AB2-AAB4-716BB3ED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شاخه( </a:t>
            </a:r>
            <a:r>
              <a:rPr lang="en-US" dirty="0"/>
              <a:t>Branch</a:t>
            </a:r>
            <a:r>
              <a:rPr lang="fa-IR" dirty="0"/>
              <a:t>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742B1-AE89-4CB1-AC4F-043FB28C7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a-IR" sz="26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شاخه‌سازی</a:t>
            </a:r>
            <a:r>
              <a:rPr lang="fa-IR" sz="26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( شعبه سازی ) به چه معناست؟</a:t>
            </a:r>
          </a:p>
          <a:p>
            <a:r>
              <a:rPr lang="fa-IR" sz="26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شاخه‌ها</a:t>
            </a:r>
            <a:r>
              <a:rPr lang="fa-IR" sz="26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در </a:t>
            </a:r>
            <a:r>
              <a:rPr lang="fa-IR" sz="26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sz="26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در هنگام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چه چیزی ذخیره میشود؟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شاخه در عمل چیست؟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وقتی یک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برنچ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جدید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می‌سازید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چه اتفاقی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می‌افتد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؟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چگونه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می‌داند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که روی چه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شاخه‌ای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کار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می‌کنید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؟</a:t>
            </a:r>
          </a:p>
          <a:p>
            <a:r>
              <a:rPr lang="fa-IR" sz="26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ساختن شاخه جدید:</a:t>
            </a:r>
          </a:p>
          <a:p>
            <a:pPr marL="450000" lvl="1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برای ساخت یک شاخه جدید(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اشاره‌گر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به مکان کنونی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HEAD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) کافی است از دستور 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branch &lt;branch name&gt;</a:t>
            </a:r>
            <a:r>
              <a:rPr lang="fa-IR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استفاده کنید تا یک شاخه جدید با نام دلخواه برای شما ساخته شود.</a:t>
            </a:r>
          </a:p>
          <a:p>
            <a:r>
              <a:rPr lang="fa-IR" sz="26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تعویض </a:t>
            </a:r>
            <a:r>
              <a:rPr lang="fa-IR" sz="26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شاخه‌ها</a:t>
            </a:r>
            <a:r>
              <a:rPr lang="fa-IR" sz="26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:</a:t>
            </a:r>
          </a:p>
          <a:p>
            <a:pPr marL="450000" lvl="1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برای تعویض یا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جابه‌جایی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به یک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برنچ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پیش ساخته شده دستور 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checkout</a:t>
            </a:r>
            <a:r>
              <a:rPr lang="fa-IR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را اجرا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می‌کنید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marL="36900" indent="0">
              <a:buNone/>
            </a:pPr>
            <a:endParaRPr lang="fa-IR" dirty="0">
              <a:effectLst/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A0AF3-97A5-4DC3-9A62-D7417A60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3A98EE3D-8CD1-4C3F-BD1C-C98C9596463C}" type="slidenum">
              <a:rPr lang="en-US" smtClean="0"/>
              <a:pPr algn="ctr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DB239B-A158-40ED-A877-D8D03A31E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69" y="1627437"/>
            <a:ext cx="4821311" cy="26698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0865182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5C031-4C93-4242-A788-789F93224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355" y="609600"/>
            <a:ext cx="10301202" cy="5080001"/>
          </a:xfrm>
        </p:spPr>
        <p:txBody>
          <a:bodyPr/>
          <a:lstStyle/>
          <a:p>
            <a:r>
              <a:rPr lang="fa-IR" dirty="0">
                <a:cs typeface="B Lotus" panose="00000400000000000000" pitchFamily="2" charset="-78"/>
              </a:rPr>
              <a:t>مزیت استفاده از </a:t>
            </a:r>
            <a:r>
              <a:rPr lang="fa-IR" dirty="0" err="1">
                <a:cs typeface="B Lotus" panose="00000400000000000000" pitchFamily="2" charset="-78"/>
              </a:rPr>
              <a:t>شاخه‌ها</a:t>
            </a:r>
            <a:r>
              <a:rPr lang="fa-IR" dirty="0">
                <a:cs typeface="B Lotus" panose="00000400000000000000" pitchFamily="2" charset="-78"/>
              </a:rPr>
              <a:t> چیست؟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D1FFB-8D8B-4134-84DD-E42DBE69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latin typeface="B Tahoma" panose="020B0604030504040204" pitchFamily="34" charset="0"/>
                <a:ea typeface="B Tahoma" panose="020B0604030504040204" pitchFamily="34" charset="0"/>
                <a:cs typeface="B Tahoma" panose="020B0604030504040204" pitchFamily="34" charset="0"/>
              </a:rPr>
              <a:pPr/>
              <a:t>14</a:t>
            </a:fld>
            <a:endParaRPr lang="en-US" dirty="0">
              <a:latin typeface="B Tahoma" panose="020B0604030504040204" pitchFamily="34" charset="0"/>
              <a:ea typeface="B Tahoma" panose="020B0604030504040204" pitchFamily="34" charset="0"/>
              <a:cs typeface="B Tahom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3BDF9-74B2-4BA6-A955-78E33B7E2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346" y="244774"/>
            <a:ext cx="4807702" cy="637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6983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FA51-8BC9-4771-9D23-793B7286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="1" dirty="0"/>
              <a:t>ادغام </a:t>
            </a:r>
            <a:r>
              <a:rPr lang="fa-IR" b="1" dirty="0" err="1"/>
              <a:t>شاخه‌ها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2EEEA-A4A9-4896-B279-0B3A4A03E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چگونه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شاخه‌ها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را با هم ادغام کنیم؟</a:t>
            </a:r>
          </a:p>
          <a:p>
            <a:pPr marL="450000" lvl="1" indent="0">
              <a:buNone/>
            </a:pP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برای ادغام شاخه «الف» با شاخه «ب» ابتدا به شاخه «ب» تغییر شاخه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می‌دهیم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و سپس با استفاده از دستور</a:t>
            </a:r>
            <a:b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</a:b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dirty="0">
                <a:latin typeface="Consolas" panose="020B0609020204030204" pitchFamily="49" charset="0"/>
                <a:cs typeface="B Lotus" panose="00000400000000000000" pitchFamily="2" charset="-78"/>
              </a:rPr>
              <a:t>git merge &lt;branch&gt;</a:t>
            </a:r>
            <a:r>
              <a:rPr lang="fa-IR" dirty="0"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شاخه‌ی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الف را به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شاخه‌ی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ب ادغام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می‌کنیم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BDFF9-818C-4776-80A2-FF38C558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3A98EE3D-8CD1-4C3F-BD1C-C98C9596463C}" type="slidenum">
              <a:rPr lang="en-US" smtClean="0"/>
              <a:pPr algn="ctr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9CD845-AED1-4170-B3A2-3A52A61A5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913" y="3446523"/>
            <a:ext cx="4511538" cy="21486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DE7BC8-88F9-458C-900A-A3B6837A4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49" y="3429000"/>
            <a:ext cx="5439544" cy="21486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5150135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9B0F-EA6A-4087-9B1B-54671FB9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EDAF9-145A-4E21-BBA6-89954F52C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18729"/>
            <a:ext cx="10353762" cy="4864581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B Lotus" panose="00000400000000000000" pitchFamily="2" charset="-78"/>
              </a:rPr>
              <a:t>Rebase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کردن چیست؟</a:t>
            </a:r>
          </a:p>
          <a:p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چگونه </a:t>
            </a:r>
            <a:r>
              <a:rPr lang="en-US" dirty="0">
                <a:latin typeface="Times New Roman" panose="02020603050405020304" pitchFamily="18" charset="0"/>
                <a:cs typeface="B Lotus" panose="00000400000000000000" pitchFamily="2" charset="-78"/>
              </a:rPr>
              <a:t>Rebase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کنیم؟</a:t>
            </a:r>
          </a:p>
          <a:p>
            <a:pPr lvl="1"/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برای انجام عمل </a:t>
            </a:r>
            <a:r>
              <a:rPr lang="en-US" dirty="0">
                <a:latin typeface="Times New Roman" panose="02020603050405020304" pitchFamily="18" charset="0"/>
                <a:cs typeface="B Lotus" panose="00000400000000000000" pitchFamily="2" charset="-78"/>
              </a:rPr>
              <a:t>Rebase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کافی است که </a:t>
            </a:r>
            <a:r>
              <a:rPr lang="en-US" dirty="0">
                <a:latin typeface="Times New Roman" panose="02020603050405020304" pitchFamily="18" charset="0"/>
                <a:cs typeface="B Lotus" panose="00000400000000000000" pitchFamily="2" charset="-78"/>
              </a:rPr>
              <a:t>HEAD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را روی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برنچی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که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می‌خواهید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به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برنچ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دیگری اضافه کنید قرار بدهید و سپس با استفاده از دستور </a:t>
            </a:r>
            <a:r>
              <a:rPr lang="en-US" dirty="0">
                <a:latin typeface="Times New Roman" panose="02020603050405020304" pitchFamily="18" charset="0"/>
                <a:cs typeface="B Lotus" panose="00000400000000000000" pitchFamily="2" charset="-78"/>
              </a:rPr>
              <a:t>git rebase &lt;branch name&gt;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برنچ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کنونی به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برنچ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نامبرده اضافه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lvl="1"/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r>
              <a:rPr lang="en-US" dirty="0">
                <a:latin typeface="Times New Roman" panose="02020603050405020304" pitchFamily="18" charset="0"/>
                <a:cs typeface="B Lotus" panose="00000400000000000000" pitchFamily="2" charset="-78"/>
              </a:rPr>
              <a:t>Rebase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در مقابل ادغام!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161F4-7B77-4088-BEE2-335DE1C1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3A98EE3D-8CD1-4C3F-BD1C-C98C9596463C}" type="slidenum">
              <a:rPr lang="en-US" smtClean="0"/>
              <a:pPr algn="ctr"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1D255F-D421-428A-8D50-8E3BD1A5E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190" y="1848632"/>
            <a:ext cx="4407877" cy="21102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AAC470-C28E-4F02-A015-D619F00B3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34" y="1942416"/>
            <a:ext cx="6533846" cy="18866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9096412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6B9D89-ED56-474F-9169-4B2344D5D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"/>
            <a:ext cx="12192001" cy="6857990"/>
          </a:xfrm>
          <a:prstGeom prst="rect">
            <a:avLst/>
          </a:prstGeom>
        </p:spPr>
      </p:pic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D92F34F0-13B6-42BD-8A8A-F19C829C6958}"/>
              </a:ext>
            </a:extLst>
          </p:cNvPr>
          <p:cNvSpPr/>
          <p:nvPr/>
        </p:nvSpPr>
        <p:spPr>
          <a:xfrm>
            <a:off x="1312986" y="873370"/>
            <a:ext cx="9566029" cy="5111261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288BE-50C0-40F8-88AE-24A97318FF2E}"/>
              </a:ext>
            </a:extLst>
          </p:cNvPr>
          <p:cNvSpPr txBox="1"/>
          <p:nvPr/>
        </p:nvSpPr>
        <p:spPr>
          <a:xfrm>
            <a:off x="3972663" y="1543869"/>
            <a:ext cx="4246675" cy="37702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3900" dirty="0">
                <a:cs typeface="0 Hamid" panose="00000400000000000000" pitchFamily="2" charset="-78"/>
              </a:rPr>
              <a:t>پایان</a:t>
            </a:r>
          </a:p>
        </p:txBody>
      </p:sp>
    </p:spTree>
    <p:extLst>
      <p:ext uri="{BB962C8B-B14F-4D97-AF65-F5344CB8AC3E}">
        <p14:creationId xmlns:p14="http://schemas.microsoft.com/office/powerpoint/2010/main" val="1709810161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7196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0993" y="4162697"/>
            <a:ext cx="3464043" cy="1021780"/>
          </a:xfrm>
        </p:spPr>
        <p:txBody>
          <a:bodyPr anchor="b">
            <a:normAutofit/>
          </a:bodyPr>
          <a:lstStyle/>
          <a:p>
            <a:pPr algn="r"/>
            <a:r>
              <a:rPr lang="fa-IR" dirty="0">
                <a:cs typeface="0 Nazanin" panose="00000400000000000000" pitchFamily="2" charset="-78"/>
              </a:rPr>
              <a:t>رضا ادیبی سده</a:t>
            </a:r>
            <a:endParaRPr lang="en-US" sz="2300" dirty="0">
              <a:cs typeface="0 Nazanin" panose="000004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67FC15-EA74-4FEE-B703-E2043B15DBDC}"/>
              </a:ext>
            </a:extLst>
          </p:cNvPr>
          <p:cNvSpPr/>
          <p:nvPr/>
        </p:nvSpPr>
        <p:spPr>
          <a:xfrm>
            <a:off x="7097307" y="1420483"/>
            <a:ext cx="4100418" cy="4031414"/>
          </a:xfrm>
          <a:prstGeom prst="roundRect">
            <a:avLst>
              <a:gd name="adj" fmla="val 2169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269000" y="10"/>
            <a:ext cx="5923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38" y="609600"/>
            <a:ext cx="4538124" cy="970450"/>
          </a:xfrm>
          <a:prstGeom prst="trapezoid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l"/>
            <a:r>
              <a:rPr lang="fa-IR" sz="4000" dirty="0">
                <a:cs typeface="B Titr" panose="00000700000000000000" pitchFamily="2" charset="-78"/>
              </a:rPr>
              <a:t>فهرست</a:t>
            </a:r>
            <a:endParaRPr lang="en-US" sz="4000" dirty="0">
              <a:cs typeface="B Titr" panose="00000700000000000000" pitchFamily="2" charset="-78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438" y="1732449"/>
            <a:ext cx="4403596" cy="4102743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fa-IR" sz="16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مقدمه</a:t>
            </a:r>
          </a:p>
          <a:p>
            <a:pPr marL="36900" lvl="0" indent="0">
              <a:buNone/>
            </a:pPr>
            <a:r>
              <a:rPr lang="fa-IR" sz="16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نصب برنامه</a:t>
            </a:r>
          </a:p>
          <a:p>
            <a:pPr marL="36900" indent="0">
              <a:buNone/>
            </a:pPr>
            <a:r>
              <a:rPr lang="fa-IR" sz="16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ایجاد پروژه</a:t>
            </a:r>
          </a:p>
          <a:p>
            <a:pPr marL="36900" indent="0">
              <a:buNone/>
            </a:pPr>
            <a:r>
              <a:rPr lang="fa-IR" sz="16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اعمال تغییرات</a:t>
            </a:r>
          </a:p>
          <a:p>
            <a:pPr marL="36900" indent="0">
              <a:buNone/>
            </a:pPr>
            <a:r>
              <a:rPr lang="fa-IR" sz="16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برگرداندن تغییرات</a:t>
            </a:r>
          </a:p>
          <a:p>
            <a:pPr marL="36900" indent="0">
              <a:buNone/>
            </a:pPr>
            <a:r>
              <a:rPr lang="en-US" sz="16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gitignore</a:t>
            </a:r>
            <a:endParaRPr lang="fa-IR" sz="1600" dirty="0">
              <a:effectLst/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marL="36900" indent="0">
              <a:buNone/>
            </a:pPr>
            <a:r>
              <a:rPr lang="fa-IR" sz="16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ریموت</a:t>
            </a:r>
          </a:p>
          <a:p>
            <a:pPr marL="36900" indent="0">
              <a:buNone/>
            </a:pPr>
            <a:r>
              <a:rPr lang="fa-IR" sz="16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شاخه( </a:t>
            </a:r>
            <a:r>
              <a:rPr lang="en-US" sz="16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Branch</a:t>
            </a:r>
            <a:r>
              <a:rPr lang="fa-IR" sz="16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)</a:t>
            </a:r>
            <a:endParaRPr lang="en-US" sz="1600" dirty="0">
              <a:effectLst/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marL="36900" indent="0">
              <a:buNone/>
            </a:pPr>
            <a:r>
              <a:rPr lang="fa-IR" sz="16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ادغام </a:t>
            </a:r>
            <a:r>
              <a:rPr lang="fa-IR" sz="1600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شاخه‌ها</a:t>
            </a:r>
            <a:r>
              <a:rPr lang="fa-IR" sz="16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( </a:t>
            </a:r>
            <a:r>
              <a:rPr lang="en-US" sz="16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Merge</a:t>
            </a:r>
            <a:r>
              <a:rPr lang="fa-IR" sz="16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)</a:t>
            </a:r>
            <a:endParaRPr lang="en-US" sz="1600" dirty="0">
              <a:effectLst/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marL="3690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Rebase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4B56837F-5F55-4D16-B4AC-F47913057211}"/>
              </a:ext>
            </a:extLst>
          </p:cNvPr>
          <p:cNvSpPr/>
          <p:nvPr/>
        </p:nvSpPr>
        <p:spPr>
          <a:xfrm>
            <a:off x="5156462" y="1580050"/>
            <a:ext cx="741096" cy="4405460"/>
          </a:xfrm>
          <a:prstGeom prst="rightBrace">
            <a:avLst>
              <a:gd name="adj1" fmla="val 8333"/>
              <a:gd name="adj2" fmla="val 46790"/>
            </a:avLst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C0D41-9E4E-4371-972D-CE5E2DE8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6D9B-D375-4ED5-A7B8-62F5A5E4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066" y="11359"/>
            <a:ext cx="4619739" cy="924220"/>
          </a:xfrm>
        </p:spPr>
        <p:txBody>
          <a:bodyPr>
            <a:normAutofit/>
          </a:bodyPr>
          <a:lstStyle/>
          <a:p>
            <a:r>
              <a:rPr lang="fa-IR" dirty="0"/>
              <a:t>مقدمه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7A0D9-4D11-40F5-88E6-A9597D66A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083" y="1217516"/>
            <a:ext cx="10353675" cy="4749651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Version Control</a:t>
            </a:r>
            <a:r>
              <a:rPr lang="fa-IR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چیست؟</a:t>
            </a:r>
          </a:p>
          <a:p>
            <a:pPr lvl="1"/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کنترل نسخه محلی.</a:t>
            </a:r>
          </a:p>
          <a:p>
            <a:pPr marL="450000" lvl="1" indent="0">
              <a:buNone/>
            </a:pPr>
            <a:endParaRPr lang="fa-I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کنترل نسخه متمرکز.</a:t>
            </a:r>
          </a:p>
          <a:p>
            <a:pPr lvl="1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کنترل نسخه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توضیع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شده.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374427-14C0-428C-A468-1111B1351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032" y="473075"/>
            <a:ext cx="2671776" cy="22810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3B492F-C631-49CD-97DA-C0F85C95C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88" y="2333328"/>
            <a:ext cx="3539980" cy="24602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684821-F313-40FA-913A-58126C699067}"/>
              </a:ext>
            </a:extLst>
          </p:cNvPr>
          <p:cNvCxnSpPr/>
          <p:nvPr/>
        </p:nvCxnSpPr>
        <p:spPr>
          <a:xfrm flipH="1">
            <a:off x="7771174" y="1918908"/>
            <a:ext cx="960450" cy="0"/>
          </a:xfrm>
          <a:prstGeom prst="straightConnector1">
            <a:avLst/>
          </a:prstGeom>
          <a:ln w="3810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EFDD1B-174B-45C8-9CE0-4BFFE08ADD41}"/>
              </a:ext>
            </a:extLst>
          </p:cNvPr>
          <p:cNvCxnSpPr>
            <a:cxnSpLocks/>
          </p:cNvCxnSpPr>
          <p:nvPr/>
        </p:nvCxnSpPr>
        <p:spPr>
          <a:xfrm flipH="1">
            <a:off x="4421171" y="2881365"/>
            <a:ext cx="4335043" cy="0"/>
          </a:xfrm>
          <a:prstGeom prst="straightConnector1">
            <a:avLst/>
          </a:prstGeom>
          <a:ln w="3810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5B8ED52-1EB9-4FFB-B93C-BF5FBCE30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6373" y="3105108"/>
            <a:ext cx="2964802" cy="35506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EA4F2E-D6EC-44D1-B074-42C7537146AF}"/>
              </a:ext>
            </a:extLst>
          </p:cNvPr>
          <p:cNvCxnSpPr/>
          <p:nvPr/>
        </p:nvCxnSpPr>
        <p:spPr>
          <a:xfrm flipH="1">
            <a:off x="8028024" y="5642282"/>
            <a:ext cx="394447" cy="0"/>
          </a:xfrm>
          <a:prstGeom prst="straightConnector1">
            <a:avLst/>
          </a:prstGeom>
          <a:ln w="3810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B2C8E-A897-40CC-848C-26A1E0D1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7991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8598CE-9100-46D4-AC0B-9854D46C9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09600"/>
            <a:ext cx="10353762" cy="5181599"/>
          </a:xfrm>
        </p:spPr>
        <p:txBody>
          <a:bodyPr>
            <a:normAutofit fontScale="92500"/>
          </a:bodyPr>
          <a:lstStyle/>
          <a:p>
            <a:r>
              <a:rPr lang="fa-I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چرا </a:t>
            </a:r>
            <a:r>
              <a:rPr lang="fa-I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(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Git</a:t>
            </a:r>
            <a:r>
              <a:rPr lang="fa-I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 )؟</a:t>
            </a:r>
          </a:p>
          <a:p>
            <a:pPr lvl="1"/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 به </a:t>
            </a:r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داده‌ها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 به چشم </a:t>
            </a:r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اسنپ‌شات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 نگاه </a:t>
            </a:r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 نه </a:t>
            </a:r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لیستی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 از تغییرات اعمال شده روی </a:t>
            </a:r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lvl="1"/>
            <a:endParaRPr lang="fa-IR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خارق‌العاده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 سریع، بسیار بهینه در مواجه با </a:t>
            </a:r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پروژه‌های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 بزرگ و حاوی سیستم انشعابی باورنکردنی برای توسعه </a:t>
            </a:r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غیرخطی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 است.</a:t>
            </a:r>
          </a:p>
          <a:p>
            <a:pPr lvl="1"/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غالب </a:t>
            </a:r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عملیات‌ها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 در </a:t>
            </a:r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 محلی است.</a:t>
            </a:r>
          </a:p>
          <a:p>
            <a:pPr lvl="1"/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 یکپارچگی دارد.</a:t>
            </a:r>
          </a:p>
          <a:p>
            <a:pPr lvl="1"/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به طور کلی </a:t>
            </a:r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 فقط داده </a:t>
            </a:r>
            <a:r>
              <a:rPr lang="fa-IR" dirty="0" err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می‌افزاید</a:t>
            </a:r>
            <a:r>
              <a:rPr lang="fa-IR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  <a:endParaRPr lang="fa-IR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02220A-D82B-4165-9E51-7FF930CC9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842" y="1521958"/>
            <a:ext cx="6378316" cy="24317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F12F49-33BA-4A99-BE60-0BA321B6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1065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2A33-16C4-4F2D-B36D-B8FB8DF8E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09599"/>
            <a:ext cx="10353762" cy="1820093"/>
          </a:xfrm>
        </p:spPr>
        <p:txBody>
          <a:bodyPr>
            <a:normAutofit fontScale="77500" lnSpcReduction="20000"/>
          </a:bodyPr>
          <a:lstStyle/>
          <a:p>
            <a:r>
              <a:rPr lang="fa-IR" dirty="0">
                <a:effectLst/>
                <a:cs typeface="B Lotus" panose="00000400000000000000" pitchFamily="2" charset="-78"/>
              </a:rPr>
              <a:t>در </a:t>
            </a:r>
            <a:r>
              <a:rPr lang="fa-IR" dirty="0" err="1">
                <a:effectLst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cs typeface="B Lotus" panose="00000400000000000000" pitchFamily="2" charset="-78"/>
              </a:rPr>
              <a:t> سه حالت داریم:</a:t>
            </a:r>
          </a:p>
          <a:p>
            <a:pPr marL="450000" lvl="1" indent="0">
              <a:buNone/>
            </a:pPr>
            <a:r>
              <a:rPr lang="fa-IR" dirty="0" err="1">
                <a:effectLst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cs typeface="B Lotus" panose="00000400000000000000" pitchFamily="2" charset="-78"/>
              </a:rPr>
              <a:t> سه حالت اصلی دارد که </a:t>
            </a:r>
            <a:r>
              <a:rPr lang="fa-IR" dirty="0" err="1">
                <a:effectLst/>
                <a:cs typeface="B Lotus" panose="00000400000000000000" pitchFamily="2" charset="-78"/>
              </a:rPr>
              <a:t>فایل‌های</a:t>
            </a:r>
            <a:r>
              <a:rPr lang="fa-IR" dirty="0">
                <a:effectLst/>
                <a:cs typeface="B Lotus" panose="00000400000000000000" pitchFamily="2" charset="-78"/>
              </a:rPr>
              <a:t> شما </a:t>
            </a:r>
            <a:r>
              <a:rPr lang="fa-IR" dirty="0" err="1">
                <a:effectLst/>
                <a:cs typeface="B Lotus" panose="00000400000000000000" pitchFamily="2" charset="-78"/>
              </a:rPr>
              <a:t>می‌توانند</a:t>
            </a:r>
            <a:r>
              <a:rPr lang="fa-IR" dirty="0">
                <a:effectLst/>
                <a:cs typeface="B Lotus" panose="00000400000000000000" pitchFamily="2" charset="-78"/>
              </a:rPr>
              <a:t> به خود بگیرند: ویرایش شده، </a:t>
            </a:r>
            <a:r>
              <a:rPr lang="fa-IR" dirty="0" err="1">
                <a:effectLst/>
                <a:cs typeface="B Lotus" panose="00000400000000000000" pitchFamily="2" charset="-78"/>
              </a:rPr>
              <a:t>استیج</a:t>
            </a:r>
            <a:r>
              <a:rPr lang="fa-IR" dirty="0">
                <a:effectLst/>
                <a:cs typeface="B Lotus" panose="00000400000000000000" pitchFamily="2" charset="-78"/>
              </a:rPr>
              <a:t> شده و </a:t>
            </a:r>
            <a:r>
              <a:rPr lang="fa-IR" dirty="0" err="1">
                <a:effectLst/>
                <a:cs typeface="B Lotus" panose="00000400000000000000" pitchFamily="2" charset="-78"/>
              </a:rPr>
              <a:t>کامیت</a:t>
            </a:r>
            <a:r>
              <a:rPr lang="fa-IR" dirty="0">
                <a:effectLst/>
                <a:cs typeface="B Lotus" panose="00000400000000000000" pitchFamily="2" charset="-78"/>
              </a:rPr>
              <a:t> شده.</a:t>
            </a:r>
          </a:p>
          <a:p>
            <a:pPr marL="450000" lvl="1" indent="0">
              <a:buNone/>
            </a:pPr>
            <a:r>
              <a:rPr lang="fa-IR" dirty="0" err="1">
                <a:effectLst/>
                <a:cs typeface="B Lotus" panose="00000400000000000000" pitchFamily="2" charset="-78"/>
              </a:rPr>
              <a:t>ویرایش‌شده</a:t>
            </a:r>
            <a:r>
              <a:rPr lang="fa-IR" dirty="0">
                <a:effectLst/>
                <a:cs typeface="B Lotus" panose="00000400000000000000" pitchFamily="2" charset="-78"/>
              </a:rPr>
              <a:t>( </a:t>
            </a:r>
            <a:r>
              <a:rPr lang="en-US" dirty="0">
                <a:effectLst/>
                <a:cs typeface="B Lotus" panose="00000400000000000000" pitchFamily="2" charset="-78"/>
              </a:rPr>
              <a:t>Modified</a:t>
            </a:r>
            <a:r>
              <a:rPr lang="fa-IR" dirty="0">
                <a:effectLst/>
                <a:cs typeface="B Lotus" panose="00000400000000000000" pitchFamily="2" charset="-78"/>
              </a:rPr>
              <a:t> ) به این معناست که شما تغییری در فایل ایجاد </a:t>
            </a:r>
            <a:r>
              <a:rPr lang="fa-IR" dirty="0" err="1">
                <a:effectLst/>
                <a:cs typeface="B Lotus" panose="00000400000000000000" pitchFamily="2" charset="-78"/>
              </a:rPr>
              <a:t>کرده‌اید</a:t>
            </a:r>
            <a:r>
              <a:rPr lang="fa-IR" dirty="0">
                <a:effectLst/>
                <a:cs typeface="B Lotus" panose="00000400000000000000" pitchFamily="2" charset="-78"/>
              </a:rPr>
              <a:t> اما هنوز آن را به پایگاه داده خود </a:t>
            </a:r>
            <a:r>
              <a:rPr lang="fa-IR" dirty="0" err="1">
                <a:effectLst/>
                <a:cs typeface="B Lotus" panose="00000400000000000000" pitchFamily="2" charset="-78"/>
              </a:rPr>
              <a:t>کامیت</a:t>
            </a:r>
            <a:r>
              <a:rPr lang="fa-IR" dirty="0">
                <a:effectLst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cs typeface="B Lotus" panose="00000400000000000000" pitchFamily="2" charset="-78"/>
              </a:rPr>
              <a:t>نکرده‌اید</a:t>
            </a:r>
            <a:r>
              <a:rPr lang="fa-IR" dirty="0">
                <a:effectLst/>
                <a:cs typeface="B Lotus" panose="00000400000000000000" pitchFamily="2" charset="-78"/>
              </a:rPr>
              <a:t>.</a:t>
            </a:r>
          </a:p>
          <a:p>
            <a:pPr marL="450000" lvl="1" indent="0">
              <a:buNone/>
            </a:pPr>
            <a:r>
              <a:rPr lang="fa-IR" dirty="0" err="1">
                <a:effectLst/>
                <a:cs typeface="B Lotus" panose="00000400000000000000" pitchFamily="2" charset="-78"/>
              </a:rPr>
              <a:t>استیج‌شده</a:t>
            </a:r>
            <a:r>
              <a:rPr lang="fa-IR" dirty="0">
                <a:effectLst/>
                <a:cs typeface="B Lotus" panose="00000400000000000000" pitchFamily="2" charset="-78"/>
              </a:rPr>
              <a:t> به این معناست که شما </a:t>
            </a:r>
            <a:r>
              <a:rPr lang="fa-IR" dirty="0" err="1">
                <a:effectLst/>
                <a:cs typeface="B Lotus" panose="00000400000000000000" pitchFamily="2" charset="-78"/>
              </a:rPr>
              <a:t>ویرایشی</a:t>
            </a:r>
            <a:r>
              <a:rPr lang="fa-IR" dirty="0">
                <a:effectLst/>
                <a:cs typeface="B Lotus" panose="00000400000000000000" pitchFamily="2" charset="-78"/>
              </a:rPr>
              <a:t> در نسخه حال فایل را </a:t>
            </a:r>
            <a:r>
              <a:rPr lang="fa-IR" dirty="0" err="1">
                <a:effectLst/>
                <a:cs typeface="B Lotus" panose="00000400000000000000" pitchFamily="2" charset="-78"/>
              </a:rPr>
              <a:t>علامت‌گذاری</a:t>
            </a:r>
            <a:r>
              <a:rPr lang="fa-IR" dirty="0">
                <a:effectLst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cs typeface="B Lotus" panose="00000400000000000000" pitchFamily="2" charset="-78"/>
              </a:rPr>
              <a:t>کرده‌اید</a:t>
            </a:r>
            <a:r>
              <a:rPr lang="fa-IR" dirty="0">
                <a:effectLst/>
                <a:cs typeface="B Lotus" panose="00000400000000000000" pitchFamily="2" charset="-78"/>
              </a:rPr>
              <a:t> تا به </a:t>
            </a:r>
            <a:r>
              <a:rPr lang="fa-IR" dirty="0" err="1">
                <a:effectLst/>
                <a:cs typeface="B Lotus" panose="00000400000000000000" pitchFamily="2" charset="-78"/>
              </a:rPr>
              <a:t>اسنپ‌شاتِ</a:t>
            </a:r>
            <a:r>
              <a:rPr lang="fa-IR" dirty="0">
                <a:effectLst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cs typeface="B Lotus" panose="00000400000000000000" pitchFamily="2" charset="-78"/>
              </a:rPr>
              <a:t>کامیت</a:t>
            </a:r>
            <a:r>
              <a:rPr lang="fa-IR" dirty="0">
                <a:effectLst/>
                <a:cs typeface="B Lotus" panose="00000400000000000000" pitchFamily="2" charset="-78"/>
              </a:rPr>
              <a:t> بعدی شما اضافه شود.</a:t>
            </a:r>
          </a:p>
          <a:p>
            <a:pPr marL="450000" lvl="1" indent="0">
              <a:buNone/>
            </a:pPr>
            <a:r>
              <a:rPr lang="fa-IR" dirty="0" err="1">
                <a:effectLst/>
                <a:cs typeface="B Lotus" panose="00000400000000000000" pitchFamily="2" charset="-78"/>
              </a:rPr>
              <a:t>کامیت‌شده</a:t>
            </a:r>
            <a:r>
              <a:rPr lang="fa-IR" dirty="0">
                <a:effectLst/>
                <a:cs typeface="B Lotus" panose="00000400000000000000" pitchFamily="2" charset="-78"/>
              </a:rPr>
              <a:t> به این معناست که اطلاعات با امنیت کامل در </a:t>
            </a:r>
            <a:r>
              <a:rPr lang="fa-IR" dirty="0" err="1">
                <a:effectLst/>
                <a:cs typeface="B Lotus" panose="00000400000000000000" pitchFamily="2" charset="-78"/>
              </a:rPr>
              <a:t>پایگاه‌داده</a:t>
            </a:r>
            <a:r>
              <a:rPr lang="fa-IR" dirty="0">
                <a:effectLst/>
                <a:cs typeface="B Lotus" panose="00000400000000000000" pitchFamily="2" charset="-78"/>
              </a:rPr>
              <a:t> محلی شما ذخیره </a:t>
            </a:r>
            <a:r>
              <a:rPr lang="fa-IR" dirty="0" err="1">
                <a:effectLst/>
                <a:cs typeface="B Lotus" panose="00000400000000000000" pitchFamily="2" charset="-78"/>
              </a:rPr>
              <a:t>شده‌اند</a:t>
            </a:r>
            <a:r>
              <a:rPr lang="fa-IR" dirty="0">
                <a:effectLst/>
                <a:cs typeface="B Lotus" panose="00000400000000000000" pitchFamily="2" charset="-78"/>
              </a:rPr>
              <a:t>.</a:t>
            </a:r>
          </a:p>
          <a:p>
            <a:pPr marL="450000" lvl="1" indent="0">
              <a:buNone/>
            </a:pPr>
            <a:endParaRPr lang="fa-IR" dirty="0">
              <a:effectLst/>
              <a:cs typeface="B Lotus" panose="00000400000000000000" pitchFamily="2" charset="-78"/>
            </a:endParaRPr>
          </a:p>
          <a:p>
            <a:pPr marL="450000" lvl="1" indent="0">
              <a:buNone/>
            </a:pPr>
            <a:endParaRPr lang="fa-IR" dirty="0">
              <a:effectLst/>
              <a:cs typeface="B Lotus" panose="00000400000000000000" pitchFamily="2" charset="-78"/>
            </a:endParaRPr>
          </a:p>
          <a:p>
            <a:endParaRPr lang="fa-IR" dirty="0">
              <a:effectLst/>
              <a:cs typeface="B Lotus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226FB-A161-4BA8-8D66-244F14FC3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429692"/>
            <a:ext cx="7620000" cy="4200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8EEAE8-EFA3-40C2-AAF8-10FECFA6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4391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F7F9-5474-4290-AA2F-0E2A38C5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نصب برنامه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CFCB8-B3C4-4B52-9105-EC5E974AE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39156"/>
            <a:ext cx="10353762" cy="5369449"/>
          </a:xfrm>
        </p:spPr>
        <p:txBody>
          <a:bodyPr>
            <a:normAutofit fontScale="85000" lnSpcReduction="20000"/>
          </a:bodyPr>
          <a:lstStyle/>
          <a:p>
            <a:r>
              <a:rPr lang="fa-IR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نصب روی ویندوز</a:t>
            </a:r>
          </a:p>
          <a:p>
            <a:pPr marL="450000" lvl="1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چند راه برای نصب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روی ویندوز وجود دارد.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رسمی‌ترین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نسخه روی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وبسایت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برای دانلود موجود است. کافیست به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http://git-scm.com/download/win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مراجعه کنید و دانلود شما به طور خودکار شروع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 به خاطر داشته باشید که این یک پروژه به نام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برای ویندوز است که از خود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جداست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؛ برای اطلاعات بیشتر در این باره به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https://gitforwindows.org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مراجعه کنید.</a:t>
            </a:r>
          </a:p>
          <a:p>
            <a:r>
              <a:rPr lang="fa-IR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اضافه کردن کاربر</a:t>
            </a:r>
          </a:p>
          <a:p>
            <a:pPr marL="450000" lvl="1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اولین کاری که باید هنگام نصب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انجام دهید تنظیم نام کاربری و آدرس ایمیل خود است. این اصل مهمی است چرا که هر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این اطلاعات استفاده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و به صورت غیرقابل تغییر درون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کامیت‌هایی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که شما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می‌سازید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حک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:</a:t>
            </a:r>
          </a:p>
          <a:p>
            <a:pPr marL="450000" lvl="1" indent="0" algn="l" rtl="0">
              <a:buNone/>
            </a:pPr>
            <a:r>
              <a:rPr lang="en-US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config --global user.name "John Doe"</a:t>
            </a:r>
          </a:p>
          <a:p>
            <a:pPr marL="450000" lvl="1" indent="0" algn="l" rtl="0">
              <a:buNone/>
            </a:pPr>
            <a:r>
              <a:rPr lang="en-US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config --global </a:t>
            </a:r>
            <a:r>
              <a:rPr lang="en-US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user.email</a:t>
            </a:r>
            <a:r>
              <a:rPr lang="en-US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johndoe@example.com</a:t>
            </a:r>
          </a:p>
          <a:p>
            <a:pPr marL="450000" lvl="1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فقط لازم است که یکبار این کار را انجام دهید (تنها در حالتی که آپشن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--global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را به دستور بدهید)، چرا که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همیشه از این اطلاعات برای هر کاری در آن سیستم استفاده خواهد کرد. اگر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می‌خواهید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این را با یک نام یا ایمیل متفاوت برای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پروژه‌ای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خاص بازنویسی کنید، مادامی که در آن پروژه هستید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بدون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--global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آن را اجرا کنید.</a:t>
            </a:r>
          </a:p>
          <a:p>
            <a:r>
              <a:rPr lang="fa-IR" b="1" dirty="0">
                <a:effectLst/>
                <a:cs typeface="B Lotus" panose="00000400000000000000" pitchFamily="2" charset="-78"/>
              </a:rPr>
              <a:t>انتخاب </a:t>
            </a:r>
            <a:r>
              <a:rPr lang="fa-IR" b="1" dirty="0" err="1">
                <a:effectLst/>
                <a:cs typeface="B Lotus" panose="00000400000000000000" pitchFamily="2" charset="-78"/>
              </a:rPr>
              <a:t>ویرایشگر</a:t>
            </a:r>
            <a:r>
              <a:rPr lang="fa-IR" b="1" dirty="0">
                <a:effectLst/>
                <a:cs typeface="B Lotus" panose="00000400000000000000" pitchFamily="2" charset="-78"/>
              </a:rPr>
              <a:t> متن</a:t>
            </a:r>
          </a:p>
          <a:p>
            <a:pPr marL="450000" lvl="1" indent="0">
              <a:buNone/>
            </a:pPr>
            <a:r>
              <a:rPr lang="fa-IR" dirty="0">
                <a:effectLst/>
                <a:cs typeface="B Lotus" panose="00000400000000000000" pitchFamily="2" charset="-78"/>
              </a:rPr>
              <a:t>اکنون که هویت شما تنظیم شده است، </a:t>
            </a:r>
            <a:r>
              <a:rPr lang="fa-IR" dirty="0" err="1">
                <a:effectLst/>
                <a:cs typeface="B Lotus" panose="00000400000000000000" pitchFamily="2" charset="-78"/>
              </a:rPr>
              <a:t>می‌توانید</a:t>
            </a:r>
            <a:r>
              <a:rPr lang="fa-IR" dirty="0">
                <a:effectLst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cs typeface="B Lotus" panose="00000400000000000000" pitchFamily="2" charset="-78"/>
              </a:rPr>
              <a:t>ویرایشگر</a:t>
            </a:r>
            <a:r>
              <a:rPr lang="fa-IR" dirty="0">
                <a:effectLst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cs typeface="B Lotus" panose="00000400000000000000" pitchFamily="2" charset="-78"/>
              </a:rPr>
              <a:t>پیش‌فرضی</a:t>
            </a:r>
            <a:r>
              <a:rPr lang="fa-IR" dirty="0">
                <a:effectLst/>
                <a:cs typeface="B Lotus" panose="00000400000000000000" pitchFamily="2" charset="-78"/>
              </a:rPr>
              <a:t> که هنگام تایپ پیام، </a:t>
            </a:r>
            <a:r>
              <a:rPr lang="fa-IR" dirty="0" err="1">
                <a:effectLst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cs typeface="B Lotus" panose="00000400000000000000" pitchFamily="2" charset="-78"/>
              </a:rPr>
              <a:t> احتیاج دارد را تنظیم کنید. در صورتی که تنظیم نشود </a:t>
            </a:r>
            <a:r>
              <a:rPr lang="fa-IR" dirty="0" err="1">
                <a:effectLst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cs typeface="B Lotus" panose="00000400000000000000" pitchFamily="2" charset="-78"/>
              </a:rPr>
              <a:t> از </a:t>
            </a:r>
            <a:r>
              <a:rPr lang="fa-IR" dirty="0" err="1">
                <a:effectLst/>
                <a:cs typeface="B Lotus" panose="00000400000000000000" pitchFamily="2" charset="-78"/>
              </a:rPr>
              <a:t>ویرایشگر</a:t>
            </a:r>
            <a:r>
              <a:rPr lang="fa-IR" dirty="0">
                <a:effectLst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cs typeface="B Lotus" panose="00000400000000000000" pitchFamily="2" charset="-78"/>
              </a:rPr>
              <a:t>پیش‌فرض</a:t>
            </a:r>
            <a:r>
              <a:rPr lang="fa-IR" dirty="0">
                <a:effectLst/>
                <a:cs typeface="B Lotus" panose="00000400000000000000" pitchFamily="2" charset="-78"/>
              </a:rPr>
              <a:t> سیستم استفاده </a:t>
            </a:r>
            <a:r>
              <a:rPr lang="fa-IR" dirty="0" err="1">
                <a:effectLst/>
                <a:cs typeface="B Lotus" panose="00000400000000000000" pitchFamily="2" charset="-78"/>
              </a:rPr>
              <a:t>می‌کند</a:t>
            </a:r>
            <a:r>
              <a:rPr lang="fa-IR" dirty="0">
                <a:effectLst/>
                <a:cs typeface="B Lotus" panose="00000400000000000000" pitchFamily="2" charset="-78"/>
              </a:rPr>
              <a:t>.</a:t>
            </a:r>
            <a:endParaRPr lang="en-US" dirty="0">
              <a:effectLst/>
              <a:cs typeface="B Lotus" panose="00000400000000000000" pitchFamily="2" charset="-78"/>
            </a:endParaRPr>
          </a:p>
          <a:p>
            <a:pPr marL="72900" indent="0" algn="just" rtl="0">
              <a:buNone/>
            </a:pP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git config --global </a:t>
            </a:r>
            <a:r>
              <a:rPr lang="en-US" sz="180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core.editor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“C:/Program Files/Notepad++/notepad++.exe” -</a:t>
            </a:r>
            <a:r>
              <a:rPr lang="en-US" sz="180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multiInst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sz="180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notabbar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sz="180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nosession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sz="180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noPlugin</a:t>
            </a:r>
            <a:endParaRPr lang="fa-IR" sz="1800" dirty="0">
              <a:solidFill>
                <a:srgbClr val="92D050"/>
              </a:solidFill>
              <a:effectLst/>
              <a:latin typeface="Consolas" panose="020B0609020204030204" pitchFamily="49" charset="0"/>
              <a:cs typeface="B Lotus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0C5F5-D22D-45F4-9E36-7550213D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8998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3BB2-7B47-46C5-A470-BB6AD455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ایجاد پروژه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AEA00-03D4-46FD-84B5-B551E676F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50585"/>
            <a:ext cx="10353762" cy="4889959"/>
          </a:xfrm>
        </p:spPr>
        <p:txBody>
          <a:bodyPr>
            <a:normAutofit lnSpcReduction="10000"/>
          </a:bodyPr>
          <a:lstStyle/>
          <a:p>
            <a:r>
              <a:rPr lang="fa-IR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برای ایجاد پروژه دو مسیر را </a:t>
            </a:r>
            <a:r>
              <a:rPr lang="fa-IR" b="1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می‌توان</a:t>
            </a:r>
            <a:r>
              <a:rPr lang="fa-IR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دنبال کرد:</a:t>
            </a:r>
          </a:p>
          <a:p>
            <a:pPr marL="871200" lvl="1" indent="-457200">
              <a:buFont typeface="+mj-lt"/>
              <a:buAutoNum type="arabicParenR"/>
            </a:pPr>
            <a:r>
              <a:rPr lang="fa-IR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تبدیل یک پوشه محلی به مخزن </a:t>
            </a:r>
            <a:r>
              <a:rPr lang="fa-IR" b="1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یک پوشه جدید ایجاد کنید.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خط فرمان(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command-line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) را باز کرده و به پوشه مورد نظر وارد شوید( </a:t>
            </a:r>
            <a:r>
              <a:rPr lang="en-US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cmd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: 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cd path/to/directory/</a:t>
            </a:r>
            <a:r>
              <a:rPr lang="fa-IR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).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با اجرای دستور </a:t>
            </a:r>
            <a:r>
              <a:rPr lang="en-US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</a:t>
            </a:r>
            <a:r>
              <a:rPr lang="en-US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init</a:t>
            </a:r>
            <a:r>
              <a:rPr lang="fa-IR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در داخل پوشه، یک فایل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.git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ایجاد شده و از این به بعد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تغییرات درون این پوشه را دنبال خواهد کرد.</a:t>
            </a:r>
          </a:p>
          <a:p>
            <a:pPr marL="871200" lvl="1" indent="-457200">
              <a:buFont typeface="+mj-lt"/>
              <a:buAutoNum type="arabicParenR"/>
            </a:pPr>
            <a:r>
              <a:rPr lang="fa-IR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نسخه برداری( </a:t>
            </a:r>
            <a:r>
              <a:rPr lang="en-US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clone</a:t>
            </a:r>
            <a:r>
              <a:rPr lang="fa-IR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) از یک مخزن موجود.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وارد یکی از سرورهای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( </a:t>
            </a:r>
            <a:r>
              <a:rPr lang="en-US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Github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،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Gitlab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،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Microsoft Azure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یا ... ) بشوید.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لینک یک مخزن را کپی کنید.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یک پوشه جدید در کامپیوتر خود ایجاد کنید.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خط فرمان(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command-line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) را باز کرده و به پوشه مورد نظر وارد شوید( </a:t>
            </a:r>
            <a:r>
              <a:rPr lang="en-US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cmd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: 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cd path/to/directory/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).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از اتصال به اینترنت اطمینان حاصل کنید و دستور </a:t>
            </a:r>
            <a:r>
              <a:rPr lang="en-US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clone “your </a:t>
            </a:r>
            <a:r>
              <a:rPr lang="en-US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url</a:t>
            </a:r>
            <a:r>
              <a:rPr lang="en-US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”</a:t>
            </a:r>
            <a:r>
              <a:rPr lang="fa-IR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را اجرا کنید تا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روی سرور به پوشه شما منتقل شوند.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4F7FD-9F9D-4F31-990F-2C5F61D0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802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6E26-2C60-4C3B-978C-745A94B6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اعمال تغییرات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56F3E-AB91-407D-84A8-883BC1136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51728"/>
            <a:ext cx="10353762" cy="4339471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fa-IR" sz="26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اندکی پیش توضیح دادیم که در </a:t>
            </a:r>
            <a:r>
              <a:rPr lang="fa-IR" sz="2600" b="1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sz="26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برای </a:t>
            </a:r>
            <a:r>
              <a:rPr lang="fa-IR" sz="2600" b="1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داده‌ها</a:t>
            </a:r>
            <a:r>
              <a:rPr lang="fa-IR" sz="26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سه مرحله وجود دارد( ویرایش شده، </a:t>
            </a:r>
            <a:r>
              <a:rPr lang="fa-IR" sz="2600" b="1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sz="26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شده و </a:t>
            </a:r>
            <a:r>
              <a:rPr lang="fa-IR" sz="2600" b="1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sz="26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شده ).</a:t>
            </a:r>
          </a:p>
          <a:p>
            <a:pPr marL="36900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برای آگاهی از وضعیت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دستور </a:t>
            </a:r>
            <a:r>
              <a:rPr lang="en-US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status</a:t>
            </a:r>
            <a:r>
              <a:rPr lang="fa-IR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استفاده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ویرایش شده و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شده را به شما نمایش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می‌دهد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marL="36900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برای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کردن یک فایل ویرایش شده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دستور </a:t>
            </a:r>
            <a:r>
              <a:rPr lang="en-US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add “file name”</a:t>
            </a:r>
            <a:r>
              <a:rPr lang="fa-IR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استفاده کنید و برای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کردن تمام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ویرایش شده از دستور </a:t>
            </a:r>
            <a:r>
              <a:rPr lang="en-US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add –A</a:t>
            </a:r>
            <a:r>
              <a:rPr lang="fa-IR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استفاده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marL="36900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در نهایت برای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کردن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شده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دستور </a:t>
            </a:r>
            <a:r>
              <a:rPr lang="en-US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commit –m “your commit tag”</a:t>
            </a:r>
            <a:r>
              <a:rPr lang="fa-IR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استفاده کنید که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اسنپشاتی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تهیه کرده و در پایگاه داده محلی ذخیره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marL="36900" indent="0">
              <a:buNone/>
            </a:pPr>
            <a:r>
              <a:rPr lang="fa-IR" sz="1900" dirty="0" err="1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پ.ن</a:t>
            </a:r>
            <a:r>
              <a:rPr lang="fa-IR" sz="19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: با گزینه </a:t>
            </a:r>
            <a:r>
              <a:rPr lang="en-US" sz="190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–m</a:t>
            </a:r>
            <a:r>
              <a:rPr lang="fa-IR" sz="19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1900" dirty="0" err="1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sz="19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یک </a:t>
            </a:r>
            <a:r>
              <a:rPr lang="fa-IR" sz="1900" dirty="0" err="1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تگ</a:t>
            </a:r>
            <a:r>
              <a:rPr lang="fa-IR" sz="19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( نام، پیام یا ... ) به </a:t>
            </a:r>
            <a:r>
              <a:rPr lang="fa-IR" sz="1900" dirty="0" err="1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sz="19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خود اضافه کنید و در آینده برای </a:t>
            </a:r>
            <a:r>
              <a:rPr lang="en-US" sz="19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checkout</a:t>
            </a:r>
            <a:r>
              <a:rPr lang="fa-IR" sz="19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کردن به این </a:t>
            </a:r>
            <a:r>
              <a:rPr lang="fa-IR" sz="1900" dirty="0" err="1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sz="19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fa-IR" sz="1900" dirty="0" err="1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تگ</a:t>
            </a:r>
            <a:r>
              <a:rPr lang="fa-IR" sz="19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sz="1900" dirty="0" err="1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sz="19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استفاده کنید.</a:t>
            </a:r>
          </a:p>
          <a:p>
            <a:pPr marL="36900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برای مشاهده لیست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کامیت‌های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انجام شده روی مخزن خود نیز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دستور </a:t>
            </a:r>
            <a:r>
              <a:rPr lang="en-US" dirty="0">
                <a:solidFill>
                  <a:srgbClr val="92D050"/>
                </a:solidFill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log</a:t>
            </a:r>
            <a:r>
              <a:rPr lang="fa-IR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استفاده کنید.</a:t>
            </a:r>
          </a:p>
          <a:p>
            <a:pPr marL="36900" indent="0">
              <a:buNone/>
            </a:pPr>
            <a:r>
              <a:rPr lang="fa-IR" sz="1900" dirty="0" err="1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پ.ن</a:t>
            </a:r>
            <a:r>
              <a:rPr lang="fa-IR" sz="19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: برای اطلاعات بیشتر به </a:t>
            </a:r>
            <a:r>
              <a:rPr lang="en-US" sz="19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https://git-scm.com/book/en/v2/Git-Basics-Viewing-the-Commit-History</a:t>
            </a:r>
            <a:r>
              <a:rPr lang="fa-IR" sz="19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مراجعه کنید.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CE3C9-2ED7-446F-80B2-00D9A643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6074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{0751A843-7003-4467-8C5A-8EF98F62FC06}tf55705232_win32</Template>
  <TotalTime>698</TotalTime>
  <Words>4083</Words>
  <Application>Microsoft Office PowerPoint</Application>
  <PresentationFormat>Widescreen</PresentationFormat>
  <Paragraphs>198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Adobe Heiti Std R</vt:lpstr>
      <vt:lpstr>B Tahoma</vt:lpstr>
      <vt:lpstr>Besmellah 1</vt:lpstr>
      <vt:lpstr>Calibri</vt:lpstr>
      <vt:lpstr>Consolas</vt:lpstr>
      <vt:lpstr>Goudy Old Style</vt:lpstr>
      <vt:lpstr>Times New Roman</vt:lpstr>
      <vt:lpstr>Wingdings</vt:lpstr>
      <vt:lpstr>Wingdings 2</vt:lpstr>
      <vt:lpstr>SlateVTI</vt:lpstr>
      <vt:lpstr>PowerPoint Presentation</vt:lpstr>
      <vt:lpstr>Git</vt:lpstr>
      <vt:lpstr>فهرست</vt:lpstr>
      <vt:lpstr>مقدمه</vt:lpstr>
      <vt:lpstr>PowerPoint Presentation</vt:lpstr>
      <vt:lpstr>PowerPoint Presentation</vt:lpstr>
      <vt:lpstr>نصب برنامه</vt:lpstr>
      <vt:lpstr>ایجاد پروژه</vt:lpstr>
      <vt:lpstr>اعمال تغییرات</vt:lpstr>
      <vt:lpstr>برگرداندن تغییرات</vt:lpstr>
      <vt:lpstr>gitignore</vt:lpstr>
      <vt:lpstr>ریموت</vt:lpstr>
      <vt:lpstr>شاخه( Branch )</vt:lpstr>
      <vt:lpstr>PowerPoint Presentation</vt:lpstr>
      <vt:lpstr>ادغام شاخه‌ها</vt:lpstr>
      <vt:lpstr>Rebase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adb</dc:creator>
  <cp:lastModifiedBy>Reza Adibi</cp:lastModifiedBy>
  <cp:revision>14</cp:revision>
  <dcterms:created xsi:type="dcterms:W3CDTF">2021-02-20T08:17:11Z</dcterms:created>
  <dcterms:modified xsi:type="dcterms:W3CDTF">2021-03-14T08:35:36Z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