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81" r:id="rId5"/>
    <p:sldId id="278" r:id="rId6"/>
    <p:sldId id="279" r:id="rId7"/>
    <p:sldId id="282" r:id="rId8"/>
    <p:sldId id="283" r:id="rId9"/>
    <p:sldId id="284" r:id="rId10"/>
    <p:sldId id="285" r:id="rId11"/>
    <p:sldId id="286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57244" autoAdjust="0"/>
  </p:normalViewPr>
  <p:slideViewPr>
    <p:cSldViewPr snapToGrid="0">
      <p:cViewPr varScale="1">
        <p:scale>
          <a:sx n="88" d="100"/>
          <a:sy n="88" d="100"/>
        </p:scale>
        <p:origin x="37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043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7F6073-E29B-4609-AC4A-DCD7B52F22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98956-42DE-4FDC-939F-90E2C133E6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FD03EC1-2B28-42FB-8498-2945B84C90C5}" type="datetimeFigureOut">
              <a:rPr lang="fa-IR" smtClean="0"/>
              <a:t>09/07/1442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B9AC2-0843-460E-9397-2BA19F66FC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BDB3E-6ABF-401C-A33D-10372259D6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0FB68E4-8544-4357-A15F-5F93FACD5A7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50081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rc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fa/v2/ch00/ch03-git-branch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«کنترل نسخه» چیست و چرا باید بدان پرداخت؟ کنترل نسخه سیستمی است که تغییرات را در فایل یا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دسته‌ای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به شما این امکان را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در آینده به نسخه و نگارش خاصی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برگردید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برای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مثال‌های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این کتاب شما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سورس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کد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نرم‌افزار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عنوان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نسخه آنها کنترل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استفاده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اگرچه در واقع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تقریباً از هر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استفاده کنید.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اگر شما یک گرافیست یا طراح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وب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هستید و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می‌خواهید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متفاوت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عکس‌ها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قالب‌های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خود داشته باشید (که احتمالاً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می‌خواهید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)، یک سیستم کنترل نسخه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Version Control System (VCS))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انتخاب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خردمندانه‌ای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است.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به شما این امکان را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انتخابی یا کل پروژه را به یک حالت قبلی خاص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برگردانید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روند تغییرات را بررسی کنید، ببینید چه کسی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آخرین‌بار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تغییری ایجاد کرده که احتمالاً مشکل آفرین شده، چه کسی، چه وقت مشکلی را اعلام کرده و…​ استفاده از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همچنین به این معناست که اگر شما در حین کار چیزی را خراب کردید و یا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دست رفت، به سادگی می توانید کارهای انجام شده را بازیابی نمایید. همچنین مقداری سربار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پروژه‌تان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افزوده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endParaRPr lang="fa-IR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</a:p>
          <a:p>
            <a:pPr algn="r" rtl="1"/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</a:t>
            </a:r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نسخهٔ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محلی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روش اصلی کنترل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نسخهٔ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کثیری از افراد کپی کردن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پوشه‌ای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دیگر است (احتمالاً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تاریخ‌گذاری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اگر خیلی باهوش باشند). این رویکرد به علت سادگی بسیار رایج است هرچند خطا آفرینی بالایی دارد. فراموش کردن اینکه در کدام پوشه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بوده‌اید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نوشتن اشتباهی روی فایل یا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نمی‌خواستید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روی آن بنویسید بسیار ساده است.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برای حل این مشکل،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قبل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های محلی را توسعه دادند که پایگاه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ساده داشت که تمام تغییرات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تحت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مراقبتش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نگهداری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یکی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شناخته‌شده‌ترین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ابزاری‌های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نسخه، سیستمی به نام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RCS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بود که حتی امروز، با بسیاری از کامپیوترها توزیع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  <a:hlinkClick r:id="rId3"/>
              </a:rPr>
              <a:t>RCS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با نگه داشتن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مجموعه‌هایی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پچ‌ها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Patch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/وصله) — همان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تفاوت‌های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نگارش‌های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گوناگون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 — در قالبی ویژه کار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؛ پس از این، با اعمال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پچ‌ها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می‌تواند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فایل که مربوط به هر زمان دلخواه است را بازسازی کند.</a:t>
            </a:r>
          </a:p>
          <a:p>
            <a:pPr algn="r" rtl="1"/>
            <a:endParaRPr lang="fa-IR" b="1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="0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</a:p>
          <a:p>
            <a:pPr algn="r" rtl="1"/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ی متمرکز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چالش بزرگ دیگری که مردم با آن روبرو می شوند نیاز به همکاری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توسعه‌دهندگانی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 که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دیگر کار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دربرخورد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با این چالش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متمرکز(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Centralized Version Control System (CVCS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ایجاد شدند. این قبیل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( چون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CVS،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ساب‌ورژن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</a:t>
            </a:r>
            <a:r>
              <a:rPr lang="en-US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Preforce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یک سرور دارند که تمام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نسخه‌بندی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شده را در بر دارد و تعدادی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کلاینت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Client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/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خدمت‌گیرنده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از آن سرور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چک‌اوت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Checkout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/وارسی )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سال این روش استاندارد کنترل نسخه بوده است.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این ساماندهی به ویژه برای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های محلی منافع و مزایای بسیاری دارد. به طور مثال هر کسی به میزان مشخصی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فعالیت‌های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دیگران روی پروژه آگاهی دارد.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مدیریان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دسترسی و کنترل مناسبی بر این دارند که چه کسی چه کاری می تواند انجام دهد؛ همچنین مدیریت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خیلی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آسان‌تر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درگیری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پایگاه‌داده‌های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محلی روی تک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تک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کلاینت‌هاست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هرچند که این گونه ساماندهی معایب جدی نیز دارد.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واضح‌ترین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آن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رخدادن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خطا در سروری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نسخه‌ها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در آن متمرکز شده است. اگر که سرور برای یک ساعت غیرفعال باشد، در طول این یک ساعت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هیچ‌کس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تواند همکاری یا تغییراتی که انجام داده است را ذخیره نماید. اگر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هارددیسک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سرور مرکزی دچار مشکلی شود و پشتیبان مناسبی هم تهیه نشده باشد همه چیز (تاریخچه کامل پروژه بجز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یک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کلاینت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ممکن است روی کامپیوتر خود ذخیره کرده باشد) از دست خواهد رفت.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های محلی نیز همگی این مشکل را دارند — 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هرگاه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کل تاریخچه پروژه را در یک مکان واحد ذخیره کنید، خطر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دست‌دادن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همه چیز را به جان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می‌خرید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endParaRPr lang="fa-IR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</a:p>
          <a:p>
            <a:pPr algn="r" rtl="1"/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</a:t>
            </a:r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توزیع‌شده</a:t>
            </a:r>
            <a:endParaRPr lang="fa-IR" b="1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اینجا است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توزیع‌شده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Distributed Version Control System (DVCS)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نمود پیدا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در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DVCS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 مانند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Mercurial، Bazaar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یا </a:t>
            </a:r>
            <a:r>
              <a:rPr lang="en-US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Darcs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کلاینت‌ها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صرفاً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چک‌اوت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کردن آخرین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اکتفا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؛ بلکه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آن‌ها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کل مخزن(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Repository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را کپی عینی یا آینه(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Mirror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)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شامل تاریخچه کاملش هم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بنابراین اگر هر سروری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واسطه آن در حال تعامل با یکدیگر هستند متوقف و از کار بیافتد، با کپی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مخرن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هر کدام از کاربران بر روی سرور،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می‌توان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آن را بازیابی کرد. در واقع هر کلون، پشتیبان کاملی از تمامی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علاوه بر آن اکثر این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تعامل کاری خوبی با مخازن متعدد خارجی دارند و از آن استقبال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در نتیجه شما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گروه‌های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مختلفی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روش‌های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مختلفی در قالب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پروژه‌ای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یکسان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به‌صورت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همزمان همکاری کنید. این قابلیت این امکان را به کاربر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که چندین جریان کاری متنوع، مانند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مدل‌های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سلسه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مراتبی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را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پیاده‌سازی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کند که انجام آن 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متمرکز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امکان‌پذیر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نیست.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4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 </a:t>
            </a:r>
            <a:endParaRPr lang="fa-IR" b="1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تفاوت اصلی بین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هر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دیگری (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ساب‌ورژن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دوستان) 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نحوهٔ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نگرش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داده‌هایش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است. از منظر مفهومی، بیشتر دیگر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اطلاعات را به عنوان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لیستی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تغییرات اعمال شده روی یک فایل پایه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این دسته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CVS،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ساب‌ورژن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Perforce، Bazaar،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و غیره) به اطلاعاتی که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عنوان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مجموعه‌ای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تغییراتی که در طی زمان به آنها اعمال شده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می‌نگرند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(به طور کل این رفتار کنترل نسخه دلتا-پایه نامیده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).</a:t>
            </a:r>
          </a:p>
          <a:p>
            <a:pPr algn="r" rtl="1"/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داده یا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ذخیره‌کردن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آن به این نحو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نمی‌نگرد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در عوض،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داده‌هایش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بیشتر به مانند یک سری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اسنپ‌شات‌هایی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یک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فایل‌سیستم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مینیاتوری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می‌نگرد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با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هر بار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(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Commit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/واگذاری) — یا وضعیت پروژه را ذخیره — 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می‌کنید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یک تصویر از تمام شمایل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شما در آن لحظه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می‌گیرد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یک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رفرنس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به آن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در خود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برای بهینه بودن، اگر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تغییری نکرده بودند،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دیگر آن فایل را ذخیره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فقط یک لینک به نسخه قبلی عیناً مشابه آن فایل که قبلاً ذخیره کرده بود را جایگزین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داده‌هایش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بیشتر به مثل </a:t>
            </a:r>
            <a:r>
              <a:rPr lang="fa-IR" b="1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جریانی از </a:t>
            </a:r>
            <a:r>
              <a:rPr lang="fa-IR" b="1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اسنپ‌شات‌ها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می‌نگرد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این نقطه تمایز مهمی بین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و تقریباً تمام دیگر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هاست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؛ باعث این است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غالب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دیدگاه‌های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کنترل نسخه را که بیشتر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سیستم‌ها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نسل‌های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قبل کپی کرده بودند را بازبینی کند. همین اصل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بیشتر یک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فایل‌سیستم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کوچک با ابزارهای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افزودهٔ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خارق‌العاده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قدرتمند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تا یک </a:t>
            </a:r>
            <a:r>
              <a:rPr lang="en-US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VCS 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خشک و خالی. در ادامه، هنگامی که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برنچ‌سازی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  <a:hlinkClick r:id="rId3"/>
              </a:rPr>
              <a:t>شاخه‌سازی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  <a:hlinkClick r:id="rId3"/>
              </a:rPr>
              <a:t> در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  <a:hlinkClick r:id="rId3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توضیح داده شد،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مفصل‌تر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مزایای دیدن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داده‌هایتان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به روش </a:t>
            </a:r>
            <a:r>
              <a:rPr lang="fa-IR" baseline="0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 را بررسی خواهیم کرد.</a:t>
            </a:r>
          </a:p>
          <a:p>
            <a:pPr algn="r" rtl="1"/>
            <a:endParaRPr lang="fa-IR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baseline="0" dirty="0">
                <a:latin typeface="Times New Roman" panose="02020603050405020304" pitchFamily="18" charset="0"/>
                <a:cs typeface="B Lotus" panose="00000400000000000000" pitchFamily="2" charset="-78"/>
              </a:rPr>
              <a:t>+</a:t>
            </a:r>
            <a:endParaRPr lang="fa-IR" b="1" dirty="0"/>
          </a:p>
          <a:p>
            <a:pPr algn="r" rtl="1"/>
            <a:r>
              <a:rPr lang="fa-IR" dirty="0"/>
              <a:t>اکثر </a:t>
            </a:r>
            <a:r>
              <a:rPr lang="fa-IR" dirty="0" err="1"/>
              <a:t>عملیات‌ها</a:t>
            </a:r>
            <a:r>
              <a:rPr lang="fa-IR" dirty="0"/>
              <a:t> در </a:t>
            </a:r>
            <a:r>
              <a:rPr lang="fa-IR" dirty="0" err="1"/>
              <a:t>گیت</a:t>
            </a:r>
            <a:r>
              <a:rPr lang="fa-IR" dirty="0"/>
              <a:t> فقط به </a:t>
            </a:r>
            <a:r>
              <a:rPr lang="fa-IR" dirty="0" err="1"/>
              <a:t>فایل‌های</a:t>
            </a:r>
            <a:r>
              <a:rPr lang="fa-IR" dirty="0"/>
              <a:t> محلی و منابع نیاز دارند تا کار کنند — عموماً اطلاعاتی از کامپیوتر دیگری روی </a:t>
            </a:r>
            <a:r>
              <a:rPr lang="fa-IR" dirty="0" err="1"/>
              <a:t>شبکهٔ</a:t>
            </a:r>
            <a:r>
              <a:rPr lang="fa-IR" dirty="0"/>
              <a:t> شما احتیاج نیست. اگر به یک </a:t>
            </a:r>
            <a:r>
              <a:rPr lang="en-US" dirty="0"/>
              <a:t>CVCS </a:t>
            </a:r>
            <a:r>
              <a:rPr lang="fa-IR" dirty="0"/>
              <a:t>دیگر عادت دارید که بیشتر </a:t>
            </a:r>
            <a:r>
              <a:rPr lang="fa-IR" dirty="0" err="1"/>
              <a:t>عملیات‌ها</a:t>
            </a:r>
            <a:r>
              <a:rPr lang="fa-IR" dirty="0"/>
              <a:t> آن تأخیر مازاد شبکه را دارند، این جنبه از </a:t>
            </a:r>
            <a:r>
              <a:rPr lang="fa-IR" dirty="0" err="1"/>
              <a:t>گیت</a:t>
            </a:r>
            <a:r>
              <a:rPr lang="fa-IR" dirty="0"/>
              <a:t> باعث </a:t>
            </a:r>
            <a:r>
              <a:rPr lang="fa-IR" dirty="0" err="1"/>
              <a:t>می‌شود</a:t>
            </a:r>
            <a:r>
              <a:rPr lang="fa-IR" dirty="0"/>
              <a:t> که فکر کنید خدایان سرعت </a:t>
            </a:r>
            <a:r>
              <a:rPr lang="fa-IR" dirty="0" err="1"/>
              <a:t>گیت</a:t>
            </a:r>
            <a:r>
              <a:rPr lang="fa-IR" dirty="0"/>
              <a:t> را با </a:t>
            </a:r>
            <a:r>
              <a:rPr lang="fa-IR" dirty="0" err="1"/>
              <a:t>قدرت‌های</a:t>
            </a:r>
            <a:r>
              <a:rPr lang="fa-IR" dirty="0"/>
              <a:t> </a:t>
            </a:r>
            <a:r>
              <a:rPr lang="fa-IR" dirty="0" err="1"/>
              <a:t>ماورا</a:t>
            </a:r>
            <a:r>
              <a:rPr lang="fa-IR" dirty="0"/>
              <a:t> طبیعی تجهیز کردند. چراکه شما تمام تاریخچه پروژه را همین جا روی </a:t>
            </a:r>
            <a:r>
              <a:rPr lang="fa-IR" dirty="0" err="1"/>
              <a:t>هارد‌دیسک</a:t>
            </a:r>
            <a:r>
              <a:rPr lang="fa-IR" dirty="0"/>
              <a:t> خود دارید، اکثر </a:t>
            </a:r>
            <a:r>
              <a:rPr lang="fa-IR" dirty="0" err="1"/>
              <a:t>عملیات‌ها</a:t>
            </a:r>
            <a:r>
              <a:rPr lang="fa-IR" dirty="0"/>
              <a:t> تقریباً </a:t>
            </a:r>
            <a:r>
              <a:rPr lang="fa-IR" dirty="0" err="1"/>
              <a:t>درجا</a:t>
            </a:r>
            <a:r>
              <a:rPr lang="fa-IR" dirty="0"/>
              <a:t> انجام </a:t>
            </a:r>
            <a:r>
              <a:rPr lang="fa-IR" dirty="0" err="1"/>
              <a:t>می‌شوند</a:t>
            </a:r>
            <a:r>
              <a:rPr lang="fa-IR" dirty="0"/>
              <a:t>.</a:t>
            </a:r>
          </a:p>
          <a:p>
            <a:pPr algn="r" rtl="1"/>
            <a:endParaRPr lang="fa-IR" baseline="0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algn="r" rtl="1"/>
            <a:r>
              <a:rPr lang="fa-IR" dirty="0"/>
              <a:t>+</a:t>
            </a:r>
          </a:p>
          <a:p>
            <a:pPr algn="r" rtl="1"/>
            <a:r>
              <a:rPr lang="fa-IR" dirty="0"/>
              <a:t>هر چیزی در </a:t>
            </a:r>
            <a:r>
              <a:rPr lang="fa-IR" dirty="0" err="1"/>
              <a:t>گیت</a:t>
            </a:r>
            <a:r>
              <a:rPr lang="fa-IR" dirty="0"/>
              <a:t> قبل از اینکه ذخیره شود </a:t>
            </a:r>
            <a:r>
              <a:rPr lang="fa-IR" dirty="0" err="1"/>
              <a:t>چک‌سام</a:t>
            </a:r>
            <a:r>
              <a:rPr lang="fa-IR" dirty="0"/>
              <a:t> </a:t>
            </a:r>
            <a:r>
              <a:rPr lang="fa-IR" dirty="0" err="1"/>
              <a:t>می‌شود</a:t>
            </a:r>
            <a:r>
              <a:rPr lang="fa-IR" dirty="0"/>
              <a:t> و سپس متعاقباً با آن </a:t>
            </a:r>
            <a:r>
              <a:rPr lang="fa-IR" dirty="0" err="1"/>
              <a:t>چک‌سام</a:t>
            </a:r>
            <a:r>
              <a:rPr lang="fa-IR" dirty="0"/>
              <a:t> فراخوانی </a:t>
            </a:r>
            <a:r>
              <a:rPr lang="fa-IR" dirty="0" err="1"/>
              <a:t>می‌شود</a:t>
            </a:r>
            <a:r>
              <a:rPr lang="fa-IR" dirty="0"/>
              <a:t>. این بدان معناست که غیرممکن است که محتوای فایل یا </a:t>
            </a:r>
            <a:r>
              <a:rPr lang="fa-IR" dirty="0" err="1"/>
              <a:t>پوشه‌ای</a:t>
            </a:r>
            <a:r>
              <a:rPr lang="fa-IR" dirty="0"/>
              <a:t> را بدون اینکه </a:t>
            </a:r>
            <a:r>
              <a:rPr lang="fa-IR" dirty="0" err="1"/>
              <a:t>گیت</a:t>
            </a:r>
            <a:r>
              <a:rPr lang="fa-IR" dirty="0"/>
              <a:t> متوجه شود ویرایش کنید. این </a:t>
            </a:r>
            <a:r>
              <a:rPr lang="fa-IR" dirty="0" err="1"/>
              <a:t>کاکرد</a:t>
            </a:r>
            <a:r>
              <a:rPr lang="fa-IR" dirty="0"/>
              <a:t> درون </a:t>
            </a:r>
            <a:r>
              <a:rPr lang="fa-IR" dirty="0" err="1"/>
              <a:t>گیت</a:t>
            </a:r>
            <a:r>
              <a:rPr lang="fa-IR" dirty="0"/>
              <a:t> و در </a:t>
            </a:r>
            <a:r>
              <a:rPr lang="fa-IR" dirty="0" err="1"/>
              <a:t>پایین‌ترین</a:t>
            </a:r>
            <a:r>
              <a:rPr lang="fa-IR" dirty="0"/>
              <a:t> </a:t>
            </a:r>
            <a:r>
              <a:rPr lang="fa-IR" dirty="0" err="1"/>
              <a:t>مرتبه‌ها</a:t>
            </a:r>
            <a:r>
              <a:rPr lang="fa-IR" dirty="0"/>
              <a:t> ساختار یافته و با تاروپود </a:t>
            </a:r>
            <a:r>
              <a:rPr lang="fa-IR" dirty="0" err="1"/>
              <a:t>فلسفه‌اش</a:t>
            </a:r>
            <a:r>
              <a:rPr lang="fa-IR" dirty="0"/>
              <a:t> همراه است. ممکن نیست که شما اطلاعات را حین انتقال یا بر اثر خرابی از دست بدهید بدون اینکه </a:t>
            </a:r>
            <a:r>
              <a:rPr lang="fa-IR" dirty="0" err="1"/>
              <a:t>گیت</a:t>
            </a:r>
            <a:r>
              <a:rPr lang="fa-IR" dirty="0"/>
              <a:t> آنرا تشخیص دهد.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+</a:t>
            </a:r>
          </a:p>
          <a:p>
            <a:pPr algn="r" rtl="1"/>
            <a:r>
              <a:rPr lang="fa-IR" dirty="0"/>
              <a:t>وقتی که کاری در </a:t>
            </a:r>
            <a:r>
              <a:rPr lang="fa-IR" dirty="0" err="1"/>
              <a:t>گیت</a:t>
            </a:r>
            <a:r>
              <a:rPr lang="fa-IR" dirty="0"/>
              <a:t> </a:t>
            </a:r>
            <a:r>
              <a:rPr lang="fa-IR" dirty="0" err="1"/>
              <a:t>می‌کنید</a:t>
            </a:r>
            <a:r>
              <a:rPr lang="fa-IR" dirty="0"/>
              <a:t>، تقریباً </a:t>
            </a:r>
            <a:r>
              <a:rPr lang="fa-IR" dirty="0" err="1"/>
              <a:t>همهٔ</a:t>
            </a:r>
            <a:r>
              <a:rPr lang="fa-IR" dirty="0"/>
              <a:t> آن افزودن به اطلاعات درون </a:t>
            </a:r>
            <a:r>
              <a:rPr lang="fa-IR" dirty="0" err="1"/>
              <a:t>پایگاه‌داده</a:t>
            </a:r>
            <a:r>
              <a:rPr lang="fa-IR" dirty="0"/>
              <a:t> </a:t>
            </a:r>
            <a:r>
              <a:rPr lang="fa-IR" dirty="0" err="1"/>
              <a:t>گیت</a:t>
            </a:r>
            <a:r>
              <a:rPr lang="fa-IR" dirty="0"/>
              <a:t> است. به بیان دیگر، انجام کاری که سیستم نتواند آنرا </a:t>
            </a:r>
            <a:r>
              <a:rPr lang="fa-IR" dirty="0" err="1"/>
              <a:t>بازگردانی</a:t>
            </a:r>
            <a:r>
              <a:rPr lang="fa-IR" dirty="0"/>
              <a:t> کند یا اجبار آن به </a:t>
            </a:r>
            <a:r>
              <a:rPr lang="fa-IR" dirty="0" err="1"/>
              <a:t>پاک‌سازی</a:t>
            </a:r>
            <a:r>
              <a:rPr lang="fa-IR" dirty="0"/>
              <a:t> کامل اطلاعات به هر نحو بسیار دشوار است. اما در هر </a:t>
            </a:r>
            <a:r>
              <a:rPr lang="en-US" dirty="0"/>
              <a:t>VCS </a:t>
            </a:r>
            <a:r>
              <a:rPr lang="fa-IR" dirty="0"/>
              <a:t>دیگر، شما </a:t>
            </a:r>
            <a:r>
              <a:rPr lang="fa-IR" dirty="0" err="1"/>
              <a:t>می‌توانید</a:t>
            </a:r>
            <a:r>
              <a:rPr lang="fa-IR" dirty="0"/>
              <a:t> تغییراتی که هنوز </a:t>
            </a:r>
            <a:r>
              <a:rPr lang="fa-IR" dirty="0" err="1"/>
              <a:t>کامیت</a:t>
            </a:r>
            <a:r>
              <a:rPr lang="fa-IR" dirty="0"/>
              <a:t> </a:t>
            </a:r>
            <a:r>
              <a:rPr lang="fa-IR" dirty="0" err="1"/>
              <a:t>نکرده‌اید</a:t>
            </a:r>
            <a:r>
              <a:rPr lang="fa-IR" dirty="0"/>
              <a:t> بهم بریزید یا از دست بدهید، اما بعد از اینکه یک </a:t>
            </a:r>
            <a:r>
              <a:rPr lang="fa-IR" dirty="0" err="1"/>
              <a:t>اسنپ‌شات</a:t>
            </a:r>
            <a:r>
              <a:rPr lang="fa-IR" dirty="0"/>
              <a:t> به </a:t>
            </a:r>
            <a:r>
              <a:rPr lang="fa-IR" dirty="0" err="1"/>
              <a:t>گیت</a:t>
            </a:r>
            <a:r>
              <a:rPr lang="fa-IR" dirty="0"/>
              <a:t> </a:t>
            </a:r>
            <a:r>
              <a:rPr lang="fa-IR" dirty="0" err="1"/>
              <a:t>کامیت</a:t>
            </a:r>
            <a:r>
              <a:rPr lang="fa-IR" dirty="0"/>
              <a:t> کردید، از دست دادن آن بسیار مشکل است، بخصوص اگر به طور منظم </a:t>
            </a:r>
            <a:r>
              <a:rPr lang="fa-IR" dirty="0" err="1"/>
              <a:t>پایگاه‌داده‌تان</a:t>
            </a:r>
            <a:r>
              <a:rPr lang="fa-IR" dirty="0"/>
              <a:t> را به </a:t>
            </a:r>
            <a:r>
              <a:rPr lang="fa-IR" dirty="0" err="1"/>
              <a:t>مخزنی</a:t>
            </a:r>
            <a:r>
              <a:rPr lang="fa-IR" dirty="0"/>
              <a:t> دیگر پوش( </a:t>
            </a:r>
            <a:r>
              <a:rPr lang="en-US" dirty="0"/>
              <a:t>Push</a:t>
            </a:r>
            <a:r>
              <a:rPr lang="fa-IR" dirty="0"/>
              <a:t>/هل دادن ) </a:t>
            </a:r>
            <a:r>
              <a:rPr lang="fa-IR" dirty="0" err="1"/>
              <a:t>می‌کنید</a:t>
            </a:r>
            <a:r>
              <a:rPr lang="fa-IR" dirty="0"/>
              <a:t>.</a:t>
            </a:r>
          </a:p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7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3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1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06000" algn="r" defTabSz="457200" rtl="1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Basics-Viewing-the-Commit-His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6B9D89-ED56-474F-9169-4B2344D5D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D92F34F0-13B6-42BD-8A8A-F19C829C6958}"/>
              </a:ext>
            </a:extLst>
          </p:cNvPr>
          <p:cNvSpPr/>
          <p:nvPr/>
        </p:nvSpPr>
        <p:spPr>
          <a:xfrm>
            <a:off x="3147390" y="1639388"/>
            <a:ext cx="5904411" cy="3579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407F-7AC8-49A1-A605-03A2FDADDAF7}"/>
              </a:ext>
            </a:extLst>
          </p:cNvPr>
          <p:cNvSpPr txBox="1"/>
          <p:nvPr/>
        </p:nvSpPr>
        <p:spPr>
          <a:xfrm>
            <a:off x="2969623" y="1140823"/>
            <a:ext cx="6252754" cy="37702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23900" dirty="0">
                <a:latin typeface="Besmellah 1" pitchFamily="2" charset="0"/>
              </a:rPr>
              <a:t>k</a:t>
            </a:r>
            <a:endParaRPr lang="fa-IR" sz="23900" dirty="0">
              <a:latin typeface="Besmellah 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3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269000" y="10"/>
            <a:ext cx="5923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438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fa-IR" sz="4000" dirty="0"/>
              <a:t>فهرست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438" y="1732449"/>
            <a:ext cx="4403596" cy="4058751"/>
          </a:xfrm>
        </p:spPr>
        <p:txBody>
          <a:bodyPr anchor="t">
            <a:normAutofit fontScale="62500" lnSpcReduction="20000"/>
          </a:bodyPr>
          <a:lstStyle/>
          <a:p>
            <a:pPr marL="36900" lvl="0" indent="0">
              <a:buNone/>
            </a:pP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مقدمه</a:t>
            </a:r>
          </a:p>
          <a:p>
            <a:pPr marL="36900" lvl="0" indent="0">
              <a:buNone/>
            </a:pPr>
            <a:r>
              <a:rPr lang="fa-IR" sz="2400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نصب برنامه</a:t>
            </a:r>
          </a:p>
          <a:p>
            <a:pPr marL="36900" indent="0">
              <a:buNone/>
            </a:pPr>
            <a:r>
              <a:rPr lang="fa-IR" sz="24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ایجاد پروژه</a:t>
            </a:r>
          </a:p>
          <a:p>
            <a:pPr marL="36900" indent="0">
              <a:buNone/>
            </a:pPr>
            <a:r>
              <a:rPr lang="fa-IR" sz="24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اعمال تغییرات</a:t>
            </a:r>
          </a:p>
          <a:p>
            <a:pPr marL="36900" indent="0">
              <a:buNone/>
            </a:pPr>
            <a:r>
              <a:rPr lang="fa-IR" sz="24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برگرداندن تغییرات</a:t>
            </a:r>
          </a:p>
          <a:p>
            <a:pPr marL="3690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  <a:r>
              <a:rPr lang="en-US" sz="2000" b="1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gitignore</a:t>
            </a:r>
            <a:endParaRPr lang="en-US" sz="2000" b="1" dirty="0">
              <a:effectLst/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marL="3690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Branch</a:t>
            </a:r>
          </a:p>
          <a:p>
            <a:pPr marL="3690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Remote</a:t>
            </a:r>
          </a:p>
          <a:p>
            <a:pPr marL="3690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Clone</a:t>
            </a:r>
          </a:p>
          <a:p>
            <a:pPr marL="3690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Pull/Push</a:t>
            </a:r>
          </a:p>
          <a:p>
            <a:pPr marL="3690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Feature branch</a:t>
            </a:r>
          </a:p>
          <a:p>
            <a:pPr marL="3690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Merge</a:t>
            </a:r>
          </a:p>
          <a:p>
            <a:pPr marL="3690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Rebase</a:t>
            </a:r>
          </a:p>
          <a:p>
            <a:pPr marL="36900" indent="0">
              <a:buNone/>
            </a:pPr>
            <a:endParaRPr lang="en-US" sz="2400" b="1" dirty="0">
              <a:effectLst/>
              <a:latin typeface="Times New Roman" panose="02020603050405020304" pitchFamily="18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6D9B-D375-4ED5-A7B8-62F5A5E4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4" y="-1817"/>
            <a:ext cx="10368923" cy="1250408"/>
          </a:xfrm>
        </p:spPr>
        <p:txBody>
          <a:bodyPr/>
          <a:lstStyle/>
          <a:p>
            <a:r>
              <a:rPr lang="fa-IR" dirty="0"/>
              <a:t>مقدمه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7A0D9-4D11-40F5-88E6-A9597D66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634" y="1149532"/>
            <a:ext cx="10368923" cy="509197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Version Control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چیست؟</a:t>
            </a:r>
          </a:p>
          <a:p>
            <a:pPr lvl="1"/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کنترل نسخه محلی.</a:t>
            </a: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کنترل نسخه متمرکز.</a:t>
            </a:r>
          </a:p>
          <a:p>
            <a:pPr marL="450000" lvl="1" indent="0">
              <a:buNone/>
            </a:pPr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کنترل نسخه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توضیع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شده.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374427-14C0-428C-A468-1111B1351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822" y="1058342"/>
            <a:ext cx="2671776" cy="22810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3B492F-C631-49CD-97DA-C0F85C95C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238" y="2333328"/>
            <a:ext cx="3539980" cy="2460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684821-F313-40FA-913A-58126C699067}"/>
              </a:ext>
            </a:extLst>
          </p:cNvPr>
          <p:cNvCxnSpPr/>
          <p:nvPr/>
        </p:nvCxnSpPr>
        <p:spPr>
          <a:xfrm flipH="1">
            <a:off x="7771174" y="1909481"/>
            <a:ext cx="960450" cy="0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EFDD1B-174B-45C8-9CE0-4BFFE08ADD41}"/>
              </a:ext>
            </a:extLst>
          </p:cNvPr>
          <p:cNvCxnSpPr/>
          <p:nvPr/>
        </p:nvCxnSpPr>
        <p:spPr>
          <a:xfrm flipH="1">
            <a:off x="4805082" y="3720353"/>
            <a:ext cx="3792071" cy="0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5B8ED52-1EB9-4FFB-B93C-BF5FBCE30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2503" y="3783108"/>
            <a:ext cx="2398671" cy="28726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EA4F2E-D6EC-44D1-B074-42C7537146AF}"/>
              </a:ext>
            </a:extLst>
          </p:cNvPr>
          <p:cNvCxnSpPr/>
          <p:nvPr/>
        </p:nvCxnSpPr>
        <p:spPr>
          <a:xfrm flipH="1">
            <a:off x="7897906" y="5114382"/>
            <a:ext cx="394447" cy="0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7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8598CE-9100-46D4-AC0B-9854D46C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09600"/>
            <a:ext cx="10353762" cy="5181599"/>
          </a:xfrm>
        </p:spPr>
        <p:txBody>
          <a:bodyPr>
            <a:normAutofit fontScale="92500"/>
          </a:bodyPr>
          <a:lstStyle/>
          <a:p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چرا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dirty="0">
                <a:latin typeface="Times New Roman" panose="02020603050405020304" pitchFamily="18" charset="0"/>
                <a:cs typeface="B Lotus" panose="00000400000000000000" pitchFamily="2" charset="-78"/>
              </a:rPr>
              <a:t>Git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)؟</a:t>
            </a:r>
          </a:p>
          <a:p>
            <a:pPr lvl="1"/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به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داده‌ها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به چشم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اسنپشات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نگاه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نه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لیستی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از تغییرات اعمال شده روی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endParaRPr lang="fa-IR" dirty="0">
              <a:latin typeface="Times New Roman" panose="02020603050405020304" pitchFamily="18" charset="0"/>
              <a:cs typeface="B Lotus" panose="00000400000000000000" pitchFamily="2" charset="-78"/>
            </a:endParaRPr>
          </a:p>
          <a:p>
            <a:pPr lvl="1"/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خارق‌العاده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سریع، بسیار بهینه در مواجه با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پروژه‌های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بزرگ و حاوی سیستم انشعابی باورنکردنی برای توسعه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غیرخطی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است.</a:t>
            </a:r>
          </a:p>
          <a:p>
            <a:pPr lvl="1"/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غالب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عملیات‌ها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در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محلی است.</a:t>
            </a:r>
          </a:p>
          <a:p>
            <a:pPr lvl="1"/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یکپارچگی دارد.</a:t>
            </a:r>
          </a:p>
          <a:p>
            <a:pPr lvl="1"/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به طور کلی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 فقط داده </a:t>
            </a:r>
            <a:r>
              <a:rPr lang="fa-IR" dirty="0" err="1">
                <a:latin typeface="Times New Roman" panose="02020603050405020304" pitchFamily="18" charset="0"/>
                <a:cs typeface="B Lotus" panose="00000400000000000000" pitchFamily="2" charset="-78"/>
              </a:rPr>
              <a:t>می‌افزاید</a:t>
            </a:r>
            <a:r>
              <a:rPr lang="fa-IR" dirty="0"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  <a:endParaRPr lang="fa-IR" dirty="0"/>
          </a:p>
          <a:p>
            <a:endParaRPr lang="fa-IR" dirty="0"/>
          </a:p>
          <a:p>
            <a:endParaRPr lang="fa-I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02220A-D82B-4165-9E51-7FF930CC9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842" y="1521958"/>
            <a:ext cx="6378316" cy="24317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551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2A33-16C4-4F2D-B36D-B8FB8DF8E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09599"/>
            <a:ext cx="10353762" cy="1820093"/>
          </a:xfrm>
        </p:spPr>
        <p:txBody>
          <a:bodyPr>
            <a:normAutofit fontScale="77500" lnSpcReduction="20000"/>
          </a:bodyPr>
          <a:lstStyle/>
          <a:p>
            <a:r>
              <a:rPr lang="fa-IR" dirty="0">
                <a:effectLst/>
                <a:cs typeface="B Lotus" panose="00000400000000000000" pitchFamily="2" charset="-78"/>
              </a:rPr>
              <a:t>در </a:t>
            </a:r>
            <a:r>
              <a:rPr lang="fa-IR" dirty="0" err="1">
                <a:effectLst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cs typeface="B Lotus" panose="00000400000000000000" pitchFamily="2" charset="-78"/>
              </a:rPr>
              <a:t> سه حالت داریم:</a:t>
            </a:r>
          </a:p>
          <a:p>
            <a:pPr marL="450000" lvl="1" indent="0">
              <a:buNone/>
            </a:pPr>
            <a:r>
              <a:rPr lang="fa-IR" dirty="0" err="1">
                <a:effectLst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cs typeface="B Lotus" panose="00000400000000000000" pitchFamily="2" charset="-78"/>
              </a:rPr>
              <a:t> سه حالت اصلی دارد که </a:t>
            </a:r>
            <a:r>
              <a:rPr lang="fa-IR" dirty="0" err="1">
                <a:effectLst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cs typeface="B Lotus" panose="00000400000000000000" pitchFamily="2" charset="-78"/>
              </a:rPr>
              <a:t> شما </a:t>
            </a:r>
            <a:r>
              <a:rPr lang="fa-IR" dirty="0" err="1">
                <a:effectLst/>
                <a:cs typeface="B Lotus" panose="00000400000000000000" pitchFamily="2" charset="-78"/>
              </a:rPr>
              <a:t>می‌توانند</a:t>
            </a:r>
            <a:r>
              <a:rPr lang="fa-IR" dirty="0">
                <a:effectLst/>
                <a:cs typeface="B Lotus" panose="00000400000000000000" pitchFamily="2" charset="-78"/>
              </a:rPr>
              <a:t> به خود بگیرند: ویرایش شده، </a:t>
            </a:r>
            <a:r>
              <a:rPr lang="fa-IR" dirty="0" err="1">
                <a:effectLst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cs typeface="B Lotus" panose="00000400000000000000" pitchFamily="2" charset="-78"/>
              </a:rPr>
              <a:t> شده و </a:t>
            </a:r>
            <a:r>
              <a:rPr lang="fa-IR" dirty="0" err="1">
                <a:effectLst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cs typeface="B Lotus" panose="00000400000000000000" pitchFamily="2" charset="-78"/>
              </a:rPr>
              <a:t> شده.</a:t>
            </a:r>
          </a:p>
          <a:p>
            <a:pPr marL="450000" lvl="1" indent="0">
              <a:buNone/>
            </a:pPr>
            <a:r>
              <a:rPr lang="fa-IR" dirty="0" err="1">
                <a:effectLst/>
                <a:cs typeface="B Lotus" panose="00000400000000000000" pitchFamily="2" charset="-78"/>
              </a:rPr>
              <a:t>ویرایش‌شده</a:t>
            </a:r>
            <a:r>
              <a:rPr lang="fa-IR" dirty="0">
                <a:effectLst/>
                <a:cs typeface="B Lotus" panose="00000400000000000000" pitchFamily="2" charset="-78"/>
              </a:rPr>
              <a:t>( </a:t>
            </a:r>
            <a:r>
              <a:rPr lang="en-US" dirty="0">
                <a:effectLst/>
                <a:cs typeface="B Lotus" panose="00000400000000000000" pitchFamily="2" charset="-78"/>
              </a:rPr>
              <a:t>Modified</a:t>
            </a:r>
            <a:r>
              <a:rPr lang="fa-IR" dirty="0">
                <a:effectLst/>
                <a:cs typeface="B Lotus" panose="00000400000000000000" pitchFamily="2" charset="-78"/>
              </a:rPr>
              <a:t> ) به این معناست که شما تغییری در فایل ایجاد </a:t>
            </a:r>
            <a:r>
              <a:rPr lang="fa-IR" dirty="0" err="1">
                <a:effectLst/>
                <a:cs typeface="B Lotus" panose="00000400000000000000" pitchFamily="2" charset="-78"/>
              </a:rPr>
              <a:t>کرده‌اید</a:t>
            </a:r>
            <a:r>
              <a:rPr lang="fa-IR" dirty="0">
                <a:effectLst/>
                <a:cs typeface="B Lotus" panose="00000400000000000000" pitchFamily="2" charset="-78"/>
              </a:rPr>
              <a:t> اما هنوز آن را به پایگاه داده خود </a:t>
            </a:r>
            <a:r>
              <a:rPr lang="fa-IR" dirty="0" err="1">
                <a:effectLst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نکرده‌اید</a:t>
            </a:r>
            <a:r>
              <a:rPr lang="fa-IR" dirty="0">
                <a:effectLst/>
                <a:cs typeface="B Lotus" panose="00000400000000000000" pitchFamily="2" charset="-78"/>
              </a:rPr>
              <a:t>.</a:t>
            </a:r>
          </a:p>
          <a:p>
            <a:pPr marL="450000" lvl="1" indent="0">
              <a:buNone/>
            </a:pPr>
            <a:r>
              <a:rPr lang="fa-IR" dirty="0" err="1">
                <a:effectLst/>
                <a:cs typeface="B Lotus" panose="00000400000000000000" pitchFamily="2" charset="-78"/>
              </a:rPr>
              <a:t>استیج‌شده</a:t>
            </a:r>
            <a:r>
              <a:rPr lang="fa-IR" dirty="0">
                <a:effectLst/>
                <a:cs typeface="B Lotus" panose="00000400000000000000" pitchFamily="2" charset="-78"/>
              </a:rPr>
              <a:t> به این معناست که شما </a:t>
            </a:r>
            <a:r>
              <a:rPr lang="fa-IR" dirty="0" err="1">
                <a:effectLst/>
                <a:cs typeface="B Lotus" panose="00000400000000000000" pitchFamily="2" charset="-78"/>
              </a:rPr>
              <a:t>ویرایشی</a:t>
            </a:r>
            <a:r>
              <a:rPr lang="fa-IR" dirty="0">
                <a:effectLst/>
                <a:cs typeface="B Lotus" panose="00000400000000000000" pitchFamily="2" charset="-78"/>
              </a:rPr>
              <a:t> در نسخه حال فایل را </a:t>
            </a:r>
            <a:r>
              <a:rPr lang="fa-IR" dirty="0" err="1">
                <a:effectLst/>
                <a:cs typeface="B Lotus" panose="00000400000000000000" pitchFamily="2" charset="-78"/>
              </a:rPr>
              <a:t>علامت‌گذاری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کرده‌اید</a:t>
            </a:r>
            <a:r>
              <a:rPr lang="fa-IR" dirty="0">
                <a:effectLst/>
                <a:cs typeface="B Lotus" panose="00000400000000000000" pitchFamily="2" charset="-78"/>
              </a:rPr>
              <a:t> تا به </a:t>
            </a:r>
            <a:r>
              <a:rPr lang="fa-IR" dirty="0" err="1">
                <a:effectLst/>
                <a:cs typeface="B Lotus" panose="00000400000000000000" pitchFamily="2" charset="-78"/>
              </a:rPr>
              <a:t>اسنپ‌شاتِ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cs typeface="B Lotus" panose="00000400000000000000" pitchFamily="2" charset="-78"/>
              </a:rPr>
              <a:t> بعدی شما اضافه شود.</a:t>
            </a:r>
          </a:p>
          <a:p>
            <a:pPr marL="450000" lvl="1" indent="0">
              <a:buNone/>
            </a:pPr>
            <a:r>
              <a:rPr lang="fa-IR" dirty="0" err="1">
                <a:effectLst/>
                <a:cs typeface="B Lotus" panose="00000400000000000000" pitchFamily="2" charset="-78"/>
              </a:rPr>
              <a:t>کامیت‌شده</a:t>
            </a:r>
            <a:r>
              <a:rPr lang="fa-IR" dirty="0">
                <a:effectLst/>
                <a:cs typeface="B Lotus" panose="00000400000000000000" pitchFamily="2" charset="-78"/>
              </a:rPr>
              <a:t> به این معناست که اطلاعات با امنیت کامل در </a:t>
            </a:r>
            <a:r>
              <a:rPr lang="fa-IR" dirty="0" err="1">
                <a:effectLst/>
                <a:cs typeface="B Lotus" panose="00000400000000000000" pitchFamily="2" charset="-78"/>
              </a:rPr>
              <a:t>پایگاه‌داده</a:t>
            </a:r>
            <a:r>
              <a:rPr lang="fa-IR" dirty="0">
                <a:effectLst/>
                <a:cs typeface="B Lotus" panose="00000400000000000000" pitchFamily="2" charset="-78"/>
              </a:rPr>
              <a:t> محلی شما ذخیره </a:t>
            </a:r>
            <a:r>
              <a:rPr lang="fa-IR" dirty="0" err="1">
                <a:effectLst/>
                <a:cs typeface="B Lotus" panose="00000400000000000000" pitchFamily="2" charset="-78"/>
              </a:rPr>
              <a:t>شده‌اند</a:t>
            </a:r>
            <a:r>
              <a:rPr lang="fa-IR" dirty="0">
                <a:effectLst/>
                <a:cs typeface="B Lotus" panose="00000400000000000000" pitchFamily="2" charset="-78"/>
              </a:rPr>
              <a:t>.</a:t>
            </a:r>
          </a:p>
          <a:p>
            <a:pPr marL="450000" lvl="1" indent="0">
              <a:buNone/>
            </a:pPr>
            <a:endParaRPr lang="fa-IR" dirty="0">
              <a:effectLst/>
              <a:cs typeface="B Lotus" panose="00000400000000000000" pitchFamily="2" charset="-78"/>
            </a:endParaRPr>
          </a:p>
          <a:p>
            <a:pPr marL="450000" lvl="1" indent="0">
              <a:buNone/>
            </a:pPr>
            <a:endParaRPr lang="fa-IR" dirty="0">
              <a:effectLst/>
              <a:cs typeface="B Lotus" panose="00000400000000000000" pitchFamily="2" charset="-78"/>
            </a:endParaRPr>
          </a:p>
          <a:p>
            <a:endParaRPr lang="fa-IR" dirty="0">
              <a:effectLst/>
              <a:cs typeface="B Lotus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226FB-A161-4BA8-8D66-244F14FC3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429692"/>
            <a:ext cx="7620000" cy="4200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9814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F7F9-5474-4290-AA2F-0E2A38C5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نصب برنامه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FCB8-B3C4-4B52-9105-EC5E974AE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37561"/>
          </a:xfrm>
        </p:spPr>
        <p:txBody>
          <a:bodyPr>
            <a:normAutofit fontScale="70000" lnSpcReduction="20000"/>
          </a:bodyPr>
          <a:lstStyle/>
          <a:p>
            <a:r>
              <a:rPr lang="fa-IR" b="1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نصب روی ویندوز</a:t>
            </a:r>
          </a:p>
          <a:p>
            <a:pPr marL="450000" lvl="1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چند راه برای نصب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روی ویندوز وجود دارد.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رسمی‌ترین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نسخه روی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وبسایت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دانلود موجود است. کافیست به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http://git-scm.com/download/win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مراجعه کنید و دانلود شما به طور خودکار شروع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 به خاطر داشته باشید که این یک پروژه به نام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ویندوز است که از خود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جداست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؛ برای اطلاعات بیشتر در این باره به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https://gitforwindows.org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مراجعه کنید.</a:t>
            </a:r>
          </a:p>
          <a:p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اضافه کردن کاربر</a:t>
            </a:r>
          </a:p>
          <a:p>
            <a:pPr marL="450000" lvl="1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اولین کاری که باید هنگام نصب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انجام دهید تنظیم نام کاربری و آدرس ایمیل خود است. این اصل مهمی است چرا که هر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این اطلاعات استفاده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 به صورت غیرقابل تغییر درون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کامیت‌هایی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شما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می‌سازید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حک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</a:t>
            </a:r>
          </a:p>
          <a:p>
            <a:pPr marL="450000" lvl="1" indent="0" algn="l" rtl="0">
              <a:buNone/>
            </a:pP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config --global user.name "John Doe"</a:t>
            </a:r>
          </a:p>
          <a:p>
            <a:pPr marL="450000" lvl="1" indent="0" algn="l" rtl="0">
              <a:buNone/>
            </a:pP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config --global </a:t>
            </a:r>
            <a:r>
              <a:rPr lang="en-US" dirty="0" err="1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user.email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johndoe@example.com</a:t>
            </a:r>
          </a:p>
          <a:p>
            <a:pPr marL="450000" lvl="1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فقط لازم است که یکبار این کار را انجام دهید (تنها در حالتی که آپشن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--global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را به دستور بدهید)، چرا که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همیشه از این اطلاعات برای هر کاری در آن سیستم استفاده خواهد کرد. اگر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می‌خواهید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این را با یک نام یا ایمیل متفاوت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پروژه‌ای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خاص بازنویسی کنید، مادامی که در آن پروژه هستید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بدون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--global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آن را اجرا کنید.</a:t>
            </a:r>
          </a:p>
          <a:p>
            <a:r>
              <a:rPr lang="fa-IR" dirty="0" err="1">
                <a:effectLst/>
                <a:cs typeface="B Lotus" panose="00000400000000000000" pitchFamily="2" charset="-78"/>
              </a:rPr>
              <a:t>ویرایشگر</a:t>
            </a:r>
            <a:r>
              <a:rPr lang="fa-IR" dirty="0">
                <a:effectLst/>
                <a:cs typeface="B Lotus" panose="00000400000000000000" pitchFamily="2" charset="-78"/>
              </a:rPr>
              <a:t> شما</a:t>
            </a:r>
          </a:p>
          <a:p>
            <a:pPr marL="450000" lvl="1" indent="0">
              <a:buNone/>
            </a:pPr>
            <a:r>
              <a:rPr lang="fa-IR" dirty="0">
                <a:effectLst/>
                <a:cs typeface="B Lotus" panose="00000400000000000000" pitchFamily="2" charset="-78"/>
              </a:rPr>
              <a:t>اکنون که هویت شما تنظیم شده است، </a:t>
            </a:r>
            <a:r>
              <a:rPr lang="fa-IR" dirty="0" err="1">
                <a:effectLst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ویرایشگر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پیش‌فرضی</a:t>
            </a:r>
            <a:r>
              <a:rPr lang="fa-IR" dirty="0">
                <a:effectLst/>
                <a:cs typeface="B Lotus" panose="00000400000000000000" pitchFamily="2" charset="-78"/>
              </a:rPr>
              <a:t> که هنگام تایپ پیام، </a:t>
            </a:r>
            <a:r>
              <a:rPr lang="fa-IR" dirty="0" err="1">
                <a:effectLst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cs typeface="B Lotus" panose="00000400000000000000" pitchFamily="2" charset="-78"/>
              </a:rPr>
              <a:t> احتیاج دارد را تنظیم کنید. در صورتی که تنظیم نشود </a:t>
            </a:r>
            <a:r>
              <a:rPr lang="fa-IR" dirty="0" err="1">
                <a:effectLst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cs typeface="B Lotus" panose="00000400000000000000" pitchFamily="2" charset="-78"/>
              </a:rPr>
              <a:t> از </a:t>
            </a:r>
            <a:r>
              <a:rPr lang="fa-IR" dirty="0" err="1">
                <a:effectLst/>
                <a:cs typeface="B Lotus" panose="00000400000000000000" pitchFamily="2" charset="-78"/>
              </a:rPr>
              <a:t>ویرایشگر</a:t>
            </a:r>
            <a:r>
              <a:rPr lang="fa-IR" dirty="0">
                <a:effectLst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cs typeface="B Lotus" panose="00000400000000000000" pitchFamily="2" charset="-78"/>
              </a:rPr>
              <a:t>پیش‌فرض</a:t>
            </a:r>
            <a:r>
              <a:rPr lang="fa-IR" dirty="0">
                <a:effectLst/>
                <a:cs typeface="B Lotus" panose="00000400000000000000" pitchFamily="2" charset="-78"/>
              </a:rPr>
              <a:t> سیستم استفاده </a:t>
            </a:r>
            <a:r>
              <a:rPr lang="fa-IR" dirty="0" err="1">
                <a:effectLst/>
                <a:cs typeface="B Lotus" panose="00000400000000000000" pitchFamily="2" charset="-78"/>
              </a:rPr>
              <a:t>می‌کند</a:t>
            </a:r>
            <a:r>
              <a:rPr lang="fa-IR" dirty="0">
                <a:effectLst/>
                <a:cs typeface="B Lotus" panose="00000400000000000000" pitchFamily="2" charset="-78"/>
              </a:rPr>
              <a:t>.</a:t>
            </a:r>
            <a:endParaRPr lang="en-US" dirty="0">
              <a:effectLst/>
              <a:cs typeface="B Lotus" panose="00000400000000000000" pitchFamily="2" charset="-78"/>
            </a:endParaRPr>
          </a:p>
          <a:p>
            <a:pPr marL="450000" lvl="1" indent="0" algn="l" rtl="0">
              <a:buNone/>
            </a:pPr>
            <a:r>
              <a:rPr lang="en-US" dirty="0">
                <a:effectLst/>
                <a:latin typeface="Consolas" panose="020B0609020204030204" pitchFamily="49" charset="0"/>
              </a:rPr>
              <a:t>git config --global </a:t>
            </a:r>
            <a:r>
              <a:rPr lang="en-US" dirty="0" err="1">
                <a:effectLst/>
                <a:latin typeface="Consolas" panose="020B0609020204030204" pitchFamily="49" charset="0"/>
              </a:rPr>
              <a:t>core.editor</a:t>
            </a:r>
            <a:r>
              <a:rPr lang="en-US" dirty="0">
                <a:effectLst/>
                <a:latin typeface="Consolas" panose="020B0609020204030204" pitchFamily="49" charset="0"/>
              </a:rPr>
              <a:t> "'C:/Program Files/Notepad++/notepad++.exe' -</a:t>
            </a:r>
            <a:r>
              <a:rPr lang="en-US" dirty="0" err="1">
                <a:effectLst/>
                <a:latin typeface="Consolas" panose="020B0609020204030204" pitchFamily="49" charset="0"/>
              </a:rPr>
              <a:t>multiInst</a:t>
            </a:r>
            <a:r>
              <a:rPr lang="en-US" dirty="0">
                <a:effectLst/>
                <a:latin typeface="Consolas" panose="020B0609020204030204" pitchFamily="49" charset="0"/>
              </a:rPr>
              <a:t> -</a:t>
            </a:r>
            <a:r>
              <a:rPr lang="en-US" dirty="0" err="1">
                <a:effectLst/>
                <a:latin typeface="Consolas" panose="020B0609020204030204" pitchFamily="49" charset="0"/>
              </a:rPr>
              <a:t>notabbar</a:t>
            </a:r>
            <a:r>
              <a:rPr lang="en-US" dirty="0">
                <a:effectLst/>
                <a:latin typeface="Consolas" panose="020B0609020204030204" pitchFamily="49" charset="0"/>
              </a:rPr>
              <a:t> -</a:t>
            </a:r>
            <a:r>
              <a:rPr lang="en-US" dirty="0" err="1">
                <a:effectLst/>
                <a:latin typeface="Consolas" panose="020B0609020204030204" pitchFamily="49" charset="0"/>
              </a:rPr>
              <a:t>nosession</a:t>
            </a:r>
            <a:r>
              <a:rPr lang="en-US" dirty="0">
                <a:effectLst/>
                <a:latin typeface="Consolas" panose="020B0609020204030204" pitchFamily="49" charset="0"/>
              </a:rPr>
              <a:t> -</a:t>
            </a:r>
            <a:r>
              <a:rPr lang="en-US" dirty="0" err="1">
                <a:effectLst/>
                <a:latin typeface="Consolas" panose="020B0609020204030204" pitchFamily="49" charset="0"/>
              </a:rPr>
              <a:t>noPlugin</a:t>
            </a:r>
            <a:endParaRPr lang="fa-IR" dirty="0">
              <a:effectLst/>
              <a:latin typeface="Consolas" panose="020B0609020204030204" pitchFamily="49" charset="0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708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3BB2-7B47-46C5-A470-BB6AD455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ایجاد پروژه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EA00-03D4-46FD-84B5-B551E676F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>
            <a:normAutofit fontScale="85000" lnSpcReduction="20000"/>
          </a:bodyPr>
          <a:lstStyle/>
          <a:p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برای ایجاد پروژه دو مسیر را میتوان دنبال کرد:</a:t>
            </a:r>
          </a:p>
          <a:p>
            <a:pPr marL="871200" lvl="1" indent="-457200">
              <a:buFont typeface="+mj-lt"/>
              <a:buAutoNum type="arabicParenR"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تبدیل یک پوشه محلی به مخزن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یک پوشه جدید ایجاد کنید.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خط فرمان(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command-line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 را باز کرده و به پوشه مورد نظر وارد شوید( </a:t>
            </a:r>
            <a:r>
              <a:rPr lang="en-US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cmd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cd path/to/directory/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).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با اجرای دستور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</a:t>
            </a:r>
            <a:r>
              <a:rPr lang="en-US" dirty="0" err="1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init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در داخل پوشه، یک فایل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.git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ایجاد شده و از این به بعد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تغییرات درون این پوشه را دنبال خواهد کرد.</a:t>
            </a:r>
          </a:p>
          <a:p>
            <a:pPr marL="871200" lvl="1" indent="-457200">
              <a:buFont typeface="+mj-lt"/>
              <a:buAutoNum type="arabicParenR"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نسخه برداری(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clone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 از یک مخزن موجود.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وارد یکی از سرورهای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( </a:t>
            </a:r>
            <a:r>
              <a:rPr lang="en-US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Github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Gitlab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،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Microsoft Azure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یا ... ) بشوید.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لینک یک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ریپازیتوری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را کپی کنید.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یک پوشه جدید در کامپیوتر خود ایجاد کنید.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خط فرمان(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command-line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 را باز کرده و به پوشه مورد نظر وارد شوید( </a:t>
            </a:r>
            <a:r>
              <a:rPr lang="en-US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cmd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cd path/to/directory/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).</a:t>
            </a:r>
          </a:p>
          <a:p>
            <a:pPr marL="720000" lvl="2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از اتصال به اینترنت اطمینان حاصل کنید و دستور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clone “your </a:t>
            </a:r>
            <a:r>
              <a:rPr lang="en-US" dirty="0" err="1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url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”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را اجرا کنید تا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روی سرور به پوشه شما منتقل شوند.</a:t>
            </a:r>
          </a:p>
        </p:txBody>
      </p:sp>
    </p:spTree>
    <p:extLst>
      <p:ext uri="{BB962C8B-B14F-4D97-AF65-F5344CB8AC3E}">
        <p14:creationId xmlns:p14="http://schemas.microsoft.com/office/powerpoint/2010/main" val="21274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6E26-2C60-4C3B-978C-745A94B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اعمال تغییرات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6F3E-AB91-407D-84A8-883BC1136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همان گونه که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قبلتر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توضیح داده شد در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گیت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داده‌ها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سه مرحله وجود دارد( ویرایش شده،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و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).</a:t>
            </a:r>
          </a:p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آگاهی از وضعیت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دستور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status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ویرایش شده و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را به شما نمایش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می‌دهد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یک فایل ویرایش شده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دستور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add “file name”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کنید و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تمام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ویرایش شده از دستور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add –A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می‌شود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در نهایت برای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استیج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شده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دستور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commit –m “your commit tag”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کنید که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اسنپشاتی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فایل‌ها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تهیه کرده و در پایگاه داده محلی ذخیره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می‌کند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.</a:t>
            </a:r>
          </a:p>
          <a:p>
            <a:pPr marL="36900" indent="0">
              <a:buNone/>
            </a:pP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پ.ن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با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تریگر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–m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می‌توانید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یک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( نام، پیام یا ... ) به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خود اضافه کنید که در آینده برای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checkout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کردن به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از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تگ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استفاده کنید.</a:t>
            </a:r>
          </a:p>
          <a:p>
            <a:pPr marL="36900" indent="0">
              <a:buNone/>
            </a:pP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برای مشاهده لیست </a:t>
            </a: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کامیت‌های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انجام شده روی مخزن خود نیز میتوانید از دستور </a:t>
            </a:r>
            <a:r>
              <a:rPr lang="en-US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git log</a:t>
            </a:r>
            <a:r>
              <a:rPr lang="fa-IR" dirty="0">
                <a:effectLst/>
                <a:latin typeface="Consolas" panose="020B0609020204030204" pitchFamily="49" charset="0"/>
                <a:cs typeface="B Lotus" panose="00000400000000000000" pitchFamily="2" charset="-78"/>
              </a:rPr>
              <a:t> 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استفاده کنید.</a:t>
            </a:r>
          </a:p>
          <a:p>
            <a:pPr marL="36900" indent="0">
              <a:buNone/>
            </a:pPr>
            <a:r>
              <a:rPr lang="fa-IR" dirty="0" err="1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پ.ن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: برای اطلاعات بیشتر به </a:t>
            </a:r>
            <a:r>
              <a:rPr lang="en-US" dirty="0">
                <a:effectLst/>
                <a:latin typeface="Times New Roman" panose="02020603050405020304" pitchFamily="18" charset="0"/>
                <a:cs typeface="B Lotus" panose="00000400000000000000" pitchFamily="2" charset="-7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https://git-scm.com/book/en/v2/Git-Basics-Viewing-the-Commit-History</a:t>
            </a:r>
            <a:r>
              <a:rPr lang="fa-IR" dirty="0">
                <a:effectLst/>
                <a:latin typeface="Times New Roman" panose="02020603050405020304" pitchFamily="18" charset="0"/>
                <a:cs typeface="B Lotus" panose="00000400000000000000" pitchFamily="2" charset="-78"/>
              </a:rPr>
              <a:t> مراجعه کنید.</a:t>
            </a:r>
          </a:p>
        </p:txBody>
      </p:sp>
    </p:spTree>
    <p:extLst>
      <p:ext uri="{BB962C8B-B14F-4D97-AF65-F5344CB8AC3E}">
        <p14:creationId xmlns:p14="http://schemas.microsoft.com/office/powerpoint/2010/main" val="1385560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{0751A843-7003-4467-8C5A-8EF98F62FC06}tf55705232_win32</Template>
  <TotalTime>240</TotalTime>
  <Words>2301</Words>
  <Application>Microsoft Office PowerPoint</Application>
  <PresentationFormat>Widescreen</PresentationFormat>
  <Paragraphs>112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Besmellah 1</vt:lpstr>
      <vt:lpstr>Calibri</vt:lpstr>
      <vt:lpstr>Consolas</vt:lpstr>
      <vt:lpstr>Goudy Old Style</vt:lpstr>
      <vt:lpstr>Times New Roman</vt:lpstr>
      <vt:lpstr>Wingdings 2</vt:lpstr>
      <vt:lpstr>SlateVTI</vt:lpstr>
      <vt:lpstr>PowerPoint Presentation</vt:lpstr>
      <vt:lpstr>Git</vt:lpstr>
      <vt:lpstr>فهرست</vt:lpstr>
      <vt:lpstr>مقدمه</vt:lpstr>
      <vt:lpstr>PowerPoint Presentation</vt:lpstr>
      <vt:lpstr>PowerPoint Presentation</vt:lpstr>
      <vt:lpstr>نصب برنامه</vt:lpstr>
      <vt:lpstr>ایجاد پروژه</vt:lpstr>
      <vt:lpstr>اعمال تغییرات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adb</dc:creator>
  <cp:lastModifiedBy>reza adb</cp:lastModifiedBy>
  <cp:revision>2</cp:revision>
  <dcterms:created xsi:type="dcterms:W3CDTF">2021-02-20T08:17:11Z</dcterms:created>
  <dcterms:modified xsi:type="dcterms:W3CDTF">2021-02-20T12:18:10Z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