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81" r:id="rId5"/>
    <p:sldId id="278" r:id="rId6"/>
    <p:sldId id="279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7244" autoAdjust="0"/>
  </p:normalViewPr>
  <p:slideViewPr>
    <p:cSldViewPr snapToGrid="0">
      <p:cViewPr varScale="1">
        <p:scale>
          <a:sx n="49" d="100"/>
          <a:sy n="49" d="100"/>
        </p:scale>
        <p:origin x="998" y="3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14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04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F6073-E29B-4609-AC4A-DCD7B52F22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98956-42DE-4FDC-939F-90E2C133E6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FD03EC1-2B28-42FB-8498-2945B84C90C5}" type="datetimeFigureOut">
              <a:rPr lang="fa-IR" smtClean="0"/>
              <a:t>26/07/1442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9AC2-0843-460E-9397-2BA19F66F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BDB3E-6ABF-401C-A33D-10372259D6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0FB68E4-8544-4357-A15F-5F93FACD5A7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50081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rc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fa/v2/ch00/ch03-git-branch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«کنترل نسخه» چیست و چرا باید بدان پرداخت؟ کنترل نسخه سیستمی است که تغییرات را در فایل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دسته‌ای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به شما این امکان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در آینده به نسخه و نگارش خاصی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برگردید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برای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مثال‌های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این کتاب شما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سورس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نرم‌افزار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نسخه آنها کنترل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اگرچه در واقع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تقریباً از هر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کنید.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اگر شما یک گرافیست یا طراح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وب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هستید 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متفاوت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عکس‌ها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قالب‌های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خود داشته باشید (که احتمالاً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)، یک سیستم کنترل نسخه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Version Control System (VCS))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انتخاب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خردمندانه‌ای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به شما این امکان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انتخابی یا کل پروژه را به یک حالت قبلی خاص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برگردانید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روند تغییرات را بررسی کنید، ببینید چه کسی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آخرین‌بار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تغییری ایجاد کرده که احتمالاً مشکل آفرین شده، چه کسی، چه وقت مشکلی را اعلام کرده و…​ استفاده از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همچنین به این معناست که اگر شما در حین کار چیزی را خراب کردید و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دست رفت، به سادگی می توانید کارهای انجام شده را بازیابی نمایید. همچنین مقداری سربار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پروژه‌تان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افزوده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نسخهٔ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محلی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روش اصلی کنترل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کثیری از افراد کپی کردن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پوشه‌ای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است (احتمالاً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تاریخ‌گذاری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اگر خیلی باهوش باشند). این رویکرد به علت سادگی بسیار رایج است هرچند خطا آفرینی بالایی دارد. فراموش کردن اینکه در کدام پوشه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بوده‌اید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نوشتن اشتباهی روی فایل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نمی‌خواستید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روی آن بنویسید بسیار ساده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برای حل این مشکل،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قبل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را توسعه دادند که پایگاه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ساده داشت که تمام تغییرات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تحت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مراقبتش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نگهداری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یکی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شناخته‌شده‌ترین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ابزاری‌های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نسخه، سیستمی به نام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RCS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بود که حتی امروز، با بسیاری از کامپیوترها توزیع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RCS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با نگه داشتن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مجموعه‌هایی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Patch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/وصله) — همان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تفاوت‌های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نگارش‌های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گوناگون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 — در قالبی ویژه کار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پس از این، با اعمال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فایل که مربوط به هر زمان دلخواه است را بازسازی کند.</a:t>
            </a:r>
          </a:p>
          <a:p>
            <a:pPr algn="r" rtl="1"/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="0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ی متمرکز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چالش بزرگ دیگری که مردم با آن روبرو می شوند نیاز به همکاری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توسعه‌دهندگانی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 که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کار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دربرخورد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با این چالش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متمرکز(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Centralized Version Control System (CVCS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ایجاد شدند. این قبیل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چون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CVS،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US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Preforce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یک سرور دارند که تمام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نسخه‌بندی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شده را در بر دارد و تعدادی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Client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خدمت‌گیرنده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از آن سرور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چک‌اوت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Checkout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/وارسی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سال این روش استاندارد کنترل نسخه بوده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 ساماندهی به ویژه برای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منافع و مزایای بسیاری دارد. به طور مثال هر کسی به میزان مشخصی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فعالیت‌های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دیگران روی پروژه آگاهی دارد.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مدیریان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دسترسی و کنترل مناسبی بر این دارند که چه کسی چه کاری می تواند انجام دهد؛ همچنین مدیریت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خیلی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آسان‌تر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درگیری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پایگاه‌داده‌های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محلی روی تک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تک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کلاینت‌هاست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هرچند که این گونه ساماندهی معایب جدی نیز دارد.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واضح‌ترین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رخدادن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خطا در سروری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آن متمرکز شده است. اگر که سرور برای یک ساعت غیرفعال باشد، در طول این یک ساعت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هیچ‌کس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تواند همکاری یا تغییراتی که انجام داده است را ذخیره نماید. اگر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هارددیسک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سرور مرکزی دچار مشکلی شود و پشتیبان مناسبی هم تهیه نشده باشد همه چیز (تاریخچه کامل پروژه بجز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ممکن است روی کامپیوتر خود ذخیره کرده باشد) از دست خواهد رفت.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نیز همگی این مشکل را دارند — 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هرگاه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کل تاریخچه پروژه را در یک مکان واحد ذخیره کنید، خطر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دست‌دادن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همه چیز را به جان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می‌خرید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توزیع‌شده</a:t>
            </a:r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اینجا است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توزیع‌شده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Distributed Version Control System (DVCS)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نمود پیدا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در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DVCS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 مانند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Mercurial، Bazaar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یا </a:t>
            </a:r>
            <a:r>
              <a:rPr lang="en-US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Darcs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صرفاً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چک‌اوت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کردن آخرین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اکتفا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بلکه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کل مخزن(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Repository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را کپی عینی یا آینه(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Mirror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شامل تاریخچه کاملش هم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بنابراین اگر هر سروری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واسطه آن در حال تعامل با یکدیگر هستند متوقف و از کار بیافتد، با کپی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مخرن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هر کدام از کاربران بر روی سرور،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را بازیابی کرد. در واقع هر کلون، پشتیبان کاملی از تمامی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علاوه بر آن اکثر این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تعامل کاری خوبی با مخازن متعدد خارجی دارند و از آن استقبال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در نتیجه شما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گروه‌های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مختلفی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روش‌های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مختلفی در قالب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پروژه‌ای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یکسان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به‌صورت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همزمان همکاری کنید. این قابلیت این امکان را به کاربر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چندین جریان کاری متنوع، مانند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مدل‌های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سلسه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مراتبی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پیاده‌سازی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کند که انجام آن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متمرکز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امکان‌پذیر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نیست.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4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 </a:t>
            </a:r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تفاوت اصلی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هر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دیگری (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دوستان)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نحوهٔ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نگرش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 از منظر مفهومی، بیشتر دیگر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اطلاعات را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لیستی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تغییرات اعمال شده روی یک فایل پایه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این دسته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CVS،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Perforce، Bazaar،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و غیره) به اطلاعاتی که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مجموعه‌ای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تغییراتی که در طی زمان به آنها اعمال شده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(به طور کل این رفتار کنترل نسخه دلتا-پایه نامیده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).</a:t>
            </a:r>
          </a:p>
          <a:p>
            <a:pPr algn="r" rtl="1"/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داده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ذخیره‌کردن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به این نحو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در عوض،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بیشتر به مانند یک سری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فایل‌سیستم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مینیاتوری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هر بار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Commit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/واگذاری) — یا وضعیت پروژه را ذخیره — 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یک تصویر از تمام شمایل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شما در آن لحظه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می‌گیرد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رفرنس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به آن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خود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برای بهینه بودن، اگر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تغییری نکرده بودند،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آن فایل را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فقط یک لینک به نسخه قبلی عیناً مشابه آن فایل که قبلاً ذخیره کرده بود را جایگزین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بیشتر به مثل 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جریانی از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 نقطه تمایز مهمی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تقریباً تمام دیگر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هاست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باعث این است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غالب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دیدگاه‌های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را که بیشتر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قبل کپی کرده بودند را بازبینی کند. همین اصل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بیشتر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فایل‌سیستم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کوچک با ابزارهای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افزودهٔ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خارق‌العاده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قدرتمند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تا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خشک و خالی. در ادامه، هنگامی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برنچ‌سازی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شاخه‌سازی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توضیح داده شد،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مفصل‌تر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مزایای دیدن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داده‌هایتان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روش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بررسی خواهیم کرد.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  <a:endParaRPr lang="fa-IR" b="1" dirty="0"/>
          </a:p>
          <a:p>
            <a:pPr algn="r" rtl="1"/>
            <a:r>
              <a:rPr lang="fa-IR" dirty="0"/>
              <a:t>اکثر </a:t>
            </a:r>
            <a:r>
              <a:rPr lang="fa-IR" dirty="0" err="1"/>
              <a:t>عملیات‌ها</a:t>
            </a:r>
            <a:r>
              <a:rPr lang="fa-IR" dirty="0"/>
              <a:t> در </a:t>
            </a:r>
            <a:r>
              <a:rPr lang="fa-IR" dirty="0" err="1"/>
              <a:t>گیت</a:t>
            </a:r>
            <a:r>
              <a:rPr lang="fa-IR" dirty="0"/>
              <a:t> فقط به </a:t>
            </a:r>
            <a:r>
              <a:rPr lang="fa-IR" dirty="0" err="1"/>
              <a:t>فایل‌های</a:t>
            </a:r>
            <a:r>
              <a:rPr lang="fa-IR" dirty="0"/>
              <a:t> محلی و منابع نیاز دارند تا کار کنند — عموماً اطلاعاتی از کامپیوتر دیگری روی </a:t>
            </a:r>
            <a:r>
              <a:rPr lang="fa-IR" dirty="0" err="1"/>
              <a:t>شبکهٔ</a:t>
            </a:r>
            <a:r>
              <a:rPr lang="fa-IR" dirty="0"/>
              <a:t> شما احتیاج نیست. اگر به یک </a:t>
            </a:r>
            <a:r>
              <a:rPr lang="en-US" dirty="0"/>
              <a:t>CVCS </a:t>
            </a:r>
            <a:r>
              <a:rPr lang="fa-IR" dirty="0"/>
              <a:t>دیگر عادت دارید که بیشتر </a:t>
            </a:r>
            <a:r>
              <a:rPr lang="fa-IR" dirty="0" err="1"/>
              <a:t>عملیات‌ها</a:t>
            </a:r>
            <a:r>
              <a:rPr lang="fa-IR" dirty="0"/>
              <a:t> آن تأخیر مازاد شبکه را دارند، این جنبه از </a:t>
            </a:r>
            <a:r>
              <a:rPr lang="fa-IR" dirty="0" err="1"/>
              <a:t>گیت</a:t>
            </a:r>
            <a:r>
              <a:rPr lang="fa-IR" dirty="0"/>
              <a:t> باعث </a:t>
            </a:r>
            <a:r>
              <a:rPr lang="fa-IR" dirty="0" err="1"/>
              <a:t>می‌شود</a:t>
            </a:r>
            <a:r>
              <a:rPr lang="fa-IR" dirty="0"/>
              <a:t> که فکر کنید خدایان سرعت </a:t>
            </a:r>
            <a:r>
              <a:rPr lang="fa-IR" dirty="0" err="1"/>
              <a:t>گیت</a:t>
            </a:r>
            <a:r>
              <a:rPr lang="fa-IR" dirty="0"/>
              <a:t> را با </a:t>
            </a:r>
            <a:r>
              <a:rPr lang="fa-IR" dirty="0" err="1"/>
              <a:t>قدرت‌های</a:t>
            </a:r>
            <a:r>
              <a:rPr lang="fa-IR" dirty="0"/>
              <a:t> </a:t>
            </a:r>
            <a:r>
              <a:rPr lang="fa-IR" dirty="0" err="1"/>
              <a:t>ماورا</a:t>
            </a:r>
            <a:r>
              <a:rPr lang="fa-IR" dirty="0"/>
              <a:t> طبیعی تجهیز کردند. چراکه شما تمام تاریخچه پروژه را همین جا روی </a:t>
            </a:r>
            <a:r>
              <a:rPr lang="fa-IR" dirty="0" err="1"/>
              <a:t>هارد‌دیسک</a:t>
            </a:r>
            <a:r>
              <a:rPr lang="fa-IR" dirty="0"/>
              <a:t> خود دارید، اکثر </a:t>
            </a:r>
            <a:r>
              <a:rPr lang="fa-IR" dirty="0" err="1"/>
              <a:t>عملیات‌ها</a:t>
            </a:r>
            <a:r>
              <a:rPr lang="fa-IR" dirty="0"/>
              <a:t> تقریباً </a:t>
            </a:r>
            <a:r>
              <a:rPr lang="fa-IR" dirty="0" err="1"/>
              <a:t>درجا</a:t>
            </a:r>
            <a:r>
              <a:rPr lang="fa-IR" dirty="0"/>
              <a:t> انجام </a:t>
            </a:r>
            <a:r>
              <a:rPr lang="fa-IR" dirty="0" err="1"/>
              <a:t>می‌شوند</a:t>
            </a:r>
            <a:r>
              <a:rPr lang="fa-IR" dirty="0"/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dirty="0"/>
              <a:t>+</a:t>
            </a:r>
          </a:p>
          <a:p>
            <a:pPr algn="r" rtl="1"/>
            <a:r>
              <a:rPr lang="fa-IR" dirty="0"/>
              <a:t>هر چیزی در </a:t>
            </a:r>
            <a:r>
              <a:rPr lang="fa-IR" dirty="0" err="1"/>
              <a:t>گیت</a:t>
            </a:r>
            <a:r>
              <a:rPr lang="fa-IR" dirty="0"/>
              <a:t> قبل از اینکه ذخیره شود </a:t>
            </a:r>
            <a:r>
              <a:rPr lang="fa-IR" dirty="0" err="1"/>
              <a:t>چک‌سام</a:t>
            </a:r>
            <a:r>
              <a:rPr lang="fa-IR" dirty="0"/>
              <a:t> </a:t>
            </a:r>
            <a:r>
              <a:rPr lang="fa-IR" dirty="0" err="1"/>
              <a:t>می‌شود</a:t>
            </a:r>
            <a:r>
              <a:rPr lang="fa-IR" dirty="0"/>
              <a:t> و سپس متعاقباً با آن </a:t>
            </a:r>
            <a:r>
              <a:rPr lang="fa-IR" dirty="0" err="1"/>
              <a:t>چک‌سام</a:t>
            </a:r>
            <a:r>
              <a:rPr lang="fa-IR" dirty="0"/>
              <a:t> فراخوانی </a:t>
            </a:r>
            <a:r>
              <a:rPr lang="fa-IR" dirty="0" err="1"/>
              <a:t>می‌شود</a:t>
            </a:r>
            <a:r>
              <a:rPr lang="fa-IR" dirty="0"/>
              <a:t>. این بدان معناست که غیرممکن است که محتوای فایل یا </a:t>
            </a:r>
            <a:r>
              <a:rPr lang="fa-IR" dirty="0" err="1"/>
              <a:t>پوشه‌ای</a:t>
            </a:r>
            <a:r>
              <a:rPr lang="fa-IR" dirty="0"/>
              <a:t> را بدون اینکه </a:t>
            </a:r>
            <a:r>
              <a:rPr lang="fa-IR" dirty="0" err="1"/>
              <a:t>گیت</a:t>
            </a:r>
            <a:r>
              <a:rPr lang="fa-IR" dirty="0"/>
              <a:t> متوجه شود ویرایش کنید. این </a:t>
            </a:r>
            <a:r>
              <a:rPr lang="fa-IR" dirty="0" err="1"/>
              <a:t>کاکرد</a:t>
            </a:r>
            <a:r>
              <a:rPr lang="fa-IR" dirty="0"/>
              <a:t> درون </a:t>
            </a:r>
            <a:r>
              <a:rPr lang="fa-IR" dirty="0" err="1"/>
              <a:t>گیت</a:t>
            </a:r>
            <a:r>
              <a:rPr lang="fa-IR" dirty="0"/>
              <a:t> و در </a:t>
            </a:r>
            <a:r>
              <a:rPr lang="fa-IR" dirty="0" err="1"/>
              <a:t>پایین‌ترین</a:t>
            </a:r>
            <a:r>
              <a:rPr lang="fa-IR" dirty="0"/>
              <a:t> </a:t>
            </a:r>
            <a:r>
              <a:rPr lang="fa-IR" dirty="0" err="1"/>
              <a:t>مرتبه‌ها</a:t>
            </a:r>
            <a:r>
              <a:rPr lang="fa-IR" dirty="0"/>
              <a:t> ساختار یافته و با تاروپود </a:t>
            </a:r>
            <a:r>
              <a:rPr lang="fa-IR" dirty="0" err="1"/>
              <a:t>فلسفه‌اش</a:t>
            </a:r>
            <a:r>
              <a:rPr lang="fa-IR" dirty="0"/>
              <a:t> همراه است. ممکن نیست که شما اطلاعات را حین انتقال یا بر اثر خرابی از دست بدهید بدون اینکه </a:t>
            </a:r>
            <a:r>
              <a:rPr lang="fa-IR" dirty="0" err="1"/>
              <a:t>گیت</a:t>
            </a:r>
            <a:r>
              <a:rPr lang="fa-IR" dirty="0"/>
              <a:t> آنرا تشخیص دهد.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+</a:t>
            </a:r>
          </a:p>
          <a:p>
            <a:pPr algn="r" rtl="1"/>
            <a:r>
              <a:rPr lang="fa-IR" dirty="0"/>
              <a:t>وقتی که کاری در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fa-IR" dirty="0" err="1"/>
              <a:t>می‌کنید</a:t>
            </a:r>
            <a:r>
              <a:rPr lang="fa-IR" dirty="0"/>
              <a:t>، تقریباً </a:t>
            </a:r>
            <a:r>
              <a:rPr lang="fa-IR" dirty="0" err="1"/>
              <a:t>همهٔ</a:t>
            </a:r>
            <a:r>
              <a:rPr lang="fa-IR" dirty="0"/>
              <a:t> آن افزودن به اطلاعات درون </a:t>
            </a:r>
            <a:r>
              <a:rPr lang="fa-IR" dirty="0" err="1"/>
              <a:t>پایگاه‌داده</a:t>
            </a:r>
            <a:r>
              <a:rPr lang="fa-IR" dirty="0"/>
              <a:t> </a:t>
            </a:r>
            <a:r>
              <a:rPr lang="fa-IR" dirty="0" err="1"/>
              <a:t>گیت</a:t>
            </a:r>
            <a:r>
              <a:rPr lang="fa-IR" dirty="0"/>
              <a:t> است. به بیان دیگر، انجام کاری که سیستم نتواند آنرا </a:t>
            </a:r>
            <a:r>
              <a:rPr lang="fa-IR" dirty="0" err="1"/>
              <a:t>بازگردانی</a:t>
            </a:r>
            <a:r>
              <a:rPr lang="fa-IR" dirty="0"/>
              <a:t> کند یا اجبار آن به </a:t>
            </a:r>
            <a:r>
              <a:rPr lang="fa-IR" dirty="0" err="1"/>
              <a:t>پاک‌سازی</a:t>
            </a:r>
            <a:r>
              <a:rPr lang="fa-IR" dirty="0"/>
              <a:t> کامل اطلاعات به هر نحو بسیار دشوار است. اما در هر </a:t>
            </a:r>
            <a:r>
              <a:rPr lang="en-US" dirty="0"/>
              <a:t>VCS </a:t>
            </a:r>
            <a:r>
              <a:rPr lang="fa-IR" dirty="0"/>
              <a:t>دیگر، شما </a:t>
            </a:r>
            <a:r>
              <a:rPr lang="fa-IR" dirty="0" err="1"/>
              <a:t>می‌توانید</a:t>
            </a:r>
            <a:r>
              <a:rPr lang="fa-IR" dirty="0"/>
              <a:t> تغییراتی که هنوز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نکرده‌اید</a:t>
            </a:r>
            <a:r>
              <a:rPr lang="fa-IR" dirty="0"/>
              <a:t> بهم بریزید یا از دست بدهید، اما بعد از اینکه یک </a:t>
            </a:r>
            <a:r>
              <a:rPr lang="fa-IR" dirty="0" err="1"/>
              <a:t>اسنپ‌شات</a:t>
            </a:r>
            <a:r>
              <a:rPr lang="fa-IR" dirty="0"/>
              <a:t> به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fa-IR" dirty="0" err="1"/>
              <a:t>کامیت</a:t>
            </a:r>
            <a:r>
              <a:rPr lang="fa-IR" dirty="0"/>
              <a:t> کردید، از دست دادن آن بسیار مشکل است، بخصوص اگر به طور منظم </a:t>
            </a:r>
            <a:r>
              <a:rPr lang="fa-IR" dirty="0" err="1"/>
              <a:t>پایگاه‌داده‌تان</a:t>
            </a:r>
            <a:r>
              <a:rPr lang="fa-IR" dirty="0"/>
              <a:t> را به </a:t>
            </a:r>
            <a:r>
              <a:rPr lang="fa-IR" dirty="0" err="1"/>
              <a:t>مخزنی</a:t>
            </a:r>
            <a:r>
              <a:rPr lang="fa-IR" dirty="0"/>
              <a:t> دیگر پوش( </a:t>
            </a:r>
            <a:r>
              <a:rPr lang="en-US" dirty="0"/>
              <a:t>Push</a:t>
            </a:r>
            <a:r>
              <a:rPr lang="fa-IR" dirty="0"/>
              <a:t>/هل دادن ) </a:t>
            </a:r>
            <a:r>
              <a:rPr lang="fa-IR" dirty="0" err="1"/>
              <a:t>می‌کنید</a:t>
            </a:r>
            <a:r>
              <a:rPr lang="fa-IR" dirty="0"/>
              <a:t>.</a:t>
            </a:r>
          </a:p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7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3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Lotus" panose="00000400000000000000" pitchFamily="2" charset="-78"/>
              </a:rPr>
              <a:t>برای اینکه بتوانید در هر </a:t>
            </a:r>
            <a:r>
              <a:rPr lang="fa-IR" dirty="0" err="1">
                <a:cs typeface="B Lotus" panose="00000400000000000000" pitchFamily="2" charset="-78"/>
              </a:rPr>
              <a:t>پروژهٔ</a:t>
            </a:r>
            <a:r>
              <a:rPr lang="fa-IR" dirty="0">
                <a:cs typeface="B Lotus" panose="00000400000000000000" pitchFamily="2" charset="-78"/>
              </a:rPr>
              <a:t> </a:t>
            </a:r>
            <a:r>
              <a:rPr lang="fa-IR" dirty="0" err="1">
                <a:cs typeface="B Lotus" panose="00000400000000000000" pitchFamily="2" charset="-78"/>
              </a:rPr>
              <a:t>گیت</a:t>
            </a:r>
            <a:r>
              <a:rPr lang="fa-IR" dirty="0">
                <a:cs typeface="B Lotus" panose="00000400000000000000" pitchFamily="2" charset="-78"/>
              </a:rPr>
              <a:t> همکاری کنید، دانستن </a:t>
            </a:r>
            <a:r>
              <a:rPr lang="fa-IR" dirty="0" err="1">
                <a:cs typeface="B Lotus" panose="00000400000000000000" pitchFamily="2" charset="-78"/>
              </a:rPr>
              <a:t>شیوهٔ</a:t>
            </a:r>
            <a:r>
              <a:rPr lang="fa-IR" dirty="0">
                <a:cs typeface="B Lotus" panose="00000400000000000000" pitchFamily="2" charset="-78"/>
              </a:rPr>
              <a:t> مدیریت </a:t>
            </a:r>
            <a:r>
              <a:rPr lang="fa-IR" dirty="0" err="1">
                <a:cs typeface="B Lotus" panose="00000400000000000000" pitchFamily="2" charset="-78"/>
              </a:rPr>
              <a:t>مخزن‌های</a:t>
            </a:r>
            <a:r>
              <a:rPr lang="fa-IR" dirty="0">
                <a:cs typeface="B Lotus" panose="00000400000000000000" pitchFamily="2" charset="-78"/>
              </a:rPr>
              <a:t> ریموت لازم است. مخازن ریموت یک نسخه از </a:t>
            </a:r>
            <a:r>
              <a:rPr lang="fa-IR" dirty="0" err="1">
                <a:cs typeface="B Lotus" panose="00000400000000000000" pitchFamily="2" charset="-78"/>
              </a:rPr>
              <a:t>پروژهٔ</a:t>
            </a:r>
            <a:r>
              <a:rPr lang="fa-IR" dirty="0">
                <a:cs typeface="B Lotus" panose="00000400000000000000" pitchFamily="2" charset="-78"/>
              </a:rPr>
              <a:t> شما هستند که در اینترنت یا جایی دیگر در شبکه قرار دارند. </a:t>
            </a:r>
            <a:r>
              <a:rPr lang="fa-IR" dirty="0" err="1">
                <a:cs typeface="B Lotus" panose="00000400000000000000" pitchFamily="2" charset="-78"/>
              </a:rPr>
              <a:t>می‌توانید</a:t>
            </a:r>
            <a:r>
              <a:rPr lang="fa-IR" dirty="0">
                <a:cs typeface="B Lotus" panose="00000400000000000000" pitchFamily="2" charset="-78"/>
              </a:rPr>
              <a:t> چند تا از آنها داشته باشید که معمولاً هر کدام برای شما یا فقط قابل خواندن یا خواندنی/نوشتی هستند. همکاری با دیگران شامل درگیری با مدیریت این مخازن ریموت و پوش و پول کردن داده از و به آنها به هنگام اشتراک کار است. مدیریت مخازن ریموت به مفهوم دانستن نحوه افزودن مخازن ریموت، حذف کردن </a:t>
            </a:r>
            <a:r>
              <a:rPr lang="fa-IR" dirty="0" err="1">
                <a:cs typeface="B Lotus" panose="00000400000000000000" pitchFamily="2" charset="-78"/>
              </a:rPr>
              <a:t>ریموت‌های</a:t>
            </a:r>
            <a:r>
              <a:rPr lang="fa-IR" dirty="0">
                <a:cs typeface="B Lotus" panose="00000400000000000000" pitchFamily="2" charset="-78"/>
              </a:rPr>
              <a:t> </a:t>
            </a:r>
            <a:r>
              <a:rPr lang="fa-IR" dirty="0" err="1">
                <a:cs typeface="B Lotus" panose="00000400000000000000" pitchFamily="2" charset="-78"/>
              </a:rPr>
              <a:t>منقضی</a:t>
            </a:r>
            <a:r>
              <a:rPr lang="fa-IR" dirty="0">
                <a:cs typeface="B Lotus" panose="00000400000000000000" pitchFamily="2" charset="-78"/>
              </a:rPr>
              <a:t>، مدیریت </a:t>
            </a:r>
            <a:r>
              <a:rPr lang="fa-IR" dirty="0" err="1">
                <a:cs typeface="B Lotus" panose="00000400000000000000" pitchFamily="2" charset="-78"/>
              </a:rPr>
              <a:t>شاخه‌های</a:t>
            </a:r>
            <a:r>
              <a:rPr lang="fa-IR" dirty="0">
                <a:cs typeface="B Lotus" panose="00000400000000000000" pitchFamily="2" charset="-78"/>
              </a:rPr>
              <a:t> گوناگون ریموت و تعریف آنها به عنوان </a:t>
            </a:r>
            <a:r>
              <a:rPr lang="fa-IR" dirty="0" err="1">
                <a:cs typeface="B Lotus" panose="00000400000000000000" pitchFamily="2" charset="-78"/>
              </a:rPr>
              <a:t>دنبال‌شده</a:t>
            </a:r>
            <a:r>
              <a:rPr lang="fa-IR" dirty="0">
                <a:cs typeface="B Lotus" panose="00000400000000000000" pitchFamily="2" charset="-78"/>
              </a:rPr>
              <a:t> یا </a:t>
            </a:r>
            <a:r>
              <a:rPr lang="fa-IR" dirty="0" err="1">
                <a:cs typeface="B Lotus" panose="00000400000000000000" pitchFamily="2" charset="-78"/>
              </a:rPr>
              <a:t>دنبال‌شنده</a:t>
            </a:r>
            <a:r>
              <a:rPr lang="fa-IR" dirty="0">
                <a:cs typeface="B Lotus" panose="00000400000000000000" pitchFamily="2" charset="-78"/>
              </a:rPr>
              <a:t> و غیره است. در این بخش ما درباره برخی از مهارت‌‌های مدیریت-ریموت </a:t>
            </a:r>
            <a:r>
              <a:rPr lang="fa-IR" dirty="0" err="1">
                <a:cs typeface="B Lotus" panose="00000400000000000000" pitchFamily="2" charset="-78"/>
              </a:rPr>
              <a:t>صبحت</a:t>
            </a:r>
            <a:r>
              <a:rPr lang="fa-IR" dirty="0">
                <a:cs typeface="B Lotus" panose="00000400000000000000" pitchFamily="2" charset="-78"/>
              </a:rPr>
              <a:t> خواهیم کرد.</a:t>
            </a:r>
          </a:p>
          <a:p>
            <a:pPr algn="r" rtl="1"/>
            <a:endParaRPr lang="fa-IR" dirty="0">
              <a:cs typeface="B Lotus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4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A16B-231B-482D-AA37-04379E774E41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A23E-6D85-42A1-9FCE-A4E4139C6C17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2DFB-B4B6-4780-9A33-C6A670AA20CA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DB28-C4AE-4945-8A67-EE7D88CC098D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CF1C-BBA1-4BC1-989A-F1939DCA95BE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BDA7-CBB9-4352-A3E0-31AA369760C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6EC0-93AF-49E2-B665-23BF8B570B6E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2066" y="60127"/>
            <a:ext cx="4619739" cy="924220"/>
          </a:xfrm>
          <a:prstGeom prst="notchedRightArrow">
            <a:avLst>
              <a:gd name="adj1" fmla="val 100000"/>
              <a:gd name="adj2" fmla="val 58160"/>
            </a:avLst>
          </a:prstGeom>
          <a:gradFill flip="none" rotWithShape="1"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tx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>
            <a:noAutofit/>
          </a:bodyPr>
          <a:lstStyle>
            <a:lvl1pPr>
              <a:defRPr sz="3200" baseline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FB5-DE1C-440A-ADBA-9491B030D047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baseline="0">
                <a:latin typeface="B Tahoma" panose="020B0604030504040204" pitchFamily="34" charset="0"/>
                <a:cs typeface="B Lotus" panose="00000400000000000000" pitchFamily="2" charset="-78"/>
              </a:defRPr>
            </a:lvl1pPr>
          </a:lstStyle>
          <a:p>
            <a:pPr algn="ctr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69F-3D08-47DF-AFC5-4A8D0A483A95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65B4-4602-468F-9608-73B12AC05567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A7E3-514F-4065-959A-0A389058DEDF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4CA6-0101-4C6B-8A91-9EB945CCD130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95EA-2C3F-471B-A818-ADC9D631BFD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215C-3807-44F5-93D0-93EF791DB7A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F745-7E65-4FD8-8CE3-7E86A8F598A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63B90C-B8D9-42C8-AB56-0F22C1FB1A3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2192" y="6183311"/>
            <a:ext cx="753545" cy="574675"/>
          </a:xfrm>
          <a:prstGeom prst="homePlat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tx1">
                  <a:lumMod val="95000"/>
                </a:schemeClr>
              </a:gs>
            </a:gsLst>
            <a:lin ang="0" scaled="1"/>
          </a:gradFill>
        </p:spPr>
        <p:txBody>
          <a:bodyPr vert="horz" lIns="91440" tIns="45720" rIns="91440" bIns="45720" rtlCol="0" anchor="ctr"/>
          <a:lstStyle>
            <a:lvl1pPr algn="r" rtl="1">
              <a:defRPr sz="1800">
                <a:solidFill>
                  <a:schemeClr val="bg1"/>
                </a:solidFill>
                <a:effectLst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457200" rtl="1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gitigno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asics-Viewing-the-Commit-His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6B9D89-ED56-474F-9169-4B2344D5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92F34F0-13B6-42BD-8A8A-F19C829C6958}"/>
              </a:ext>
            </a:extLst>
          </p:cNvPr>
          <p:cNvSpPr/>
          <p:nvPr/>
        </p:nvSpPr>
        <p:spPr>
          <a:xfrm>
            <a:off x="3147390" y="1639388"/>
            <a:ext cx="5904411" cy="357922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407F-7AC8-49A1-A605-03A2FDADDAF7}"/>
              </a:ext>
            </a:extLst>
          </p:cNvPr>
          <p:cNvSpPr txBox="1"/>
          <p:nvPr/>
        </p:nvSpPr>
        <p:spPr>
          <a:xfrm>
            <a:off x="2969623" y="1140823"/>
            <a:ext cx="6252754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23900" dirty="0">
                <a:latin typeface="Besmellah 1" pitchFamily="2" charset="0"/>
              </a:rPr>
              <a:t>k</a:t>
            </a:r>
            <a:endParaRPr lang="fa-IR" sz="23900" dirty="0">
              <a:latin typeface="Besmellah 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3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1303-0AD0-446A-AFF2-E9DDB0F8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b="1" dirty="0">
                <a:effectLst/>
                <a:latin typeface="Times New Roman" panose="02020603050405020304" pitchFamily="18" charset="0"/>
              </a:rPr>
              <a:t>برگرداندن تغییرات</a:t>
            </a:r>
            <a:endParaRPr lang="fa-I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50A4-CF25-4796-8A4A-CB1E0146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22" y="1230984"/>
            <a:ext cx="10353157" cy="5169816"/>
          </a:xfrm>
        </p:spPr>
        <p:txBody>
          <a:bodyPr>
            <a:normAutofit fontScale="92500" lnSpcReduction="10000"/>
          </a:bodyPr>
          <a:lstStyle/>
          <a:p>
            <a:r>
              <a:rPr lang="fa-IR" sz="28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آیا با </a:t>
            </a:r>
            <a:r>
              <a:rPr lang="fa-IR" sz="28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8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تغییرات امکان تصحیح خطا را از خودمان </a:t>
            </a:r>
            <a:r>
              <a:rPr lang="fa-IR" sz="28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می‌گیریم</a:t>
            </a:r>
            <a:r>
              <a:rPr lang="fa-IR" sz="28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؟</a:t>
            </a:r>
            <a:endParaRPr lang="fa-IR" sz="2200" b="1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یکی 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برگشت‌های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معمول زمانی صورت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می‌گیرد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زودتر 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آن‌چه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باید تغییرات را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کرده‌اید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یا بعد 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متوجه مشکلی در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یا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می‌شوید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 در این حالت با استفاده از </a:t>
            </a:r>
            <a:r>
              <a:rPr lang="fa-IR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گزینه </a:t>
            </a:r>
            <a:r>
              <a:rPr lang="en-US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--amend</a:t>
            </a:r>
            <a:r>
              <a:rPr lang="fa-IR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(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commit –m “new tag” -–amend</a:t>
            </a:r>
            <a:r>
              <a:rPr lang="fa-IR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)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را به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قبلی اضافه کنید و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نیز ویرایش کنید.</a:t>
            </a:r>
          </a:p>
          <a:p>
            <a:pPr lvl="1"/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برداشتن داده از حالت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یکی دیگر از امکانات مورد نیاز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چرا که در بعضی مواقع کاربر به جای</a:t>
            </a:r>
            <a:b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</a:b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“file name”</a:t>
            </a:r>
            <a:r>
              <a:rPr lang="fa-IR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از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–A</a:t>
            </a:r>
            <a:r>
              <a:rPr lang="fa-IR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( یا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*</a:t>
            </a:r>
            <a:r>
              <a:rPr lang="fa-IR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) استفاده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همه‌ی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را به حالت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می‌برد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 اگر به پیامی که دستور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status</a:t>
            </a:r>
            <a:r>
              <a:rPr lang="fa-IR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نمایش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دقت کنید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می‌بینید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نوشته شده است « </a:t>
            </a:r>
            <a:r>
              <a:rPr lang="en-US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use "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restore --staged &lt;file&gt;...</a:t>
            </a:r>
            <a:r>
              <a:rPr lang="en-US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" to </a:t>
            </a:r>
            <a:r>
              <a:rPr lang="en-US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unstage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» که نحوه خارج کردن فایل( ها ) از حالت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را نشان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بازگرداندن فایل به وضعیتی که در آخرین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داشته است یکی 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راه‌های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معمول برای درست کردن چیزی است که خراب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کرده‌ایم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با این کار تمام تغییراتی که از آخرین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 روی یک فایل صورت گرفته است برگردانده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می‌شوند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 فایل به وضعیت سابق خود باز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می‌گردد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 برای انجام این کار مجددا به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راهنمایی‌های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دستور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status</a:t>
            </a:r>
            <a:r>
              <a:rPr lang="fa-IR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دقت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«</a:t>
            </a:r>
            <a:r>
              <a:rPr lang="en-US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use "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restore &lt;file&gt;...</a:t>
            </a:r>
            <a:r>
              <a:rPr lang="en-US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" to discard changes in working directory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».</a:t>
            </a:r>
          </a:p>
          <a:p>
            <a:pPr lvl="1"/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البته امکان بازگشت به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قبلی را نیز داریم که در آینده به آن خواهیم پرداخت.</a:t>
            </a:r>
          </a:p>
          <a:p>
            <a:endParaRPr lang="fa-IR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9F4C7-B31E-468A-97FF-3D55DD0B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5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E162-7901-4913-91CB-F4396B06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gitignore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6185-B4C6-4858-BC4B-05134C90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71626"/>
            <a:ext cx="10353762" cy="3714749"/>
          </a:xfrm>
        </p:spPr>
        <p:txBody>
          <a:bodyPr anchor="ctr">
            <a:normAutofit lnSpcReduction="10000"/>
          </a:bodyPr>
          <a:lstStyle/>
          <a:p>
            <a:r>
              <a:rPr lang="fa-IR" sz="24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آیا همه </a:t>
            </a:r>
            <a:r>
              <a:rPr lang="fa-IR" sz="24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sz="24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باید در مخزن ذخیره شوند؟</a:t>
            </a:r>
          </a:p>
          <a:p>
            <a:pPr marL="450000" lvl="1" indent="0">
              <a:buNone/>
            </a:pP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امکانی برای نادیده گرفتن برخی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فراهم کرده است تا کاربر قادر باشد برخی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از دید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مخفی کند.</a:t>
            </a:r>
          </a:p>
          <a:p>
            <a:pPr marL="450000" lvl="1" indent="0">
              <a:buNone/>
            </a:pP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انجام این کار کافی است که در مسیری که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در آن اطلاعات را از دید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مخفی کنید یک فایل با پسوند </a:t>
            </a:r>
            <a:r>
              <a:rPr lang="en-US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gitignore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ایجاد کنید و نام فایل( ها ) یا مسیر منتهی به آن( ها ) را در این فایل متنی بنویسید. در صورتی که فایل( های ) مورد نظر در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ذخیره نشده باشند از این پس نیز توسط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دنبال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نمی‌شوند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450000" lvl="1" indent="0">
              <a:buNone/>
            </a:pP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البته در سطح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وب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ابزارهایی برای ایجاد فایل </a:t>
            </a:r>
            <a:r>
              <a:rPr lang="en-US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gitignore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با توجه به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تکنولوژی‌هایی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در پروژه خود استفاده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کرده‌اید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وجود دارد( مثلا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https://www.toptal.com/developers/gitignore</a:t>
            </a:r>
            <a:r>
              <a:rPr lang="fa-I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0F52E-D73D-48DC-B6BC-0570A45B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3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1427-7F9A-423C-B18A-044F79B2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ریموت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0E2A9-28DC-430D-A183-22754EEB6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999"/>
            <a:ext cx="10353762" cy="5911062"/>
          </a:xfrm>
        </p:spPr>
        <p:txBody>
          <a:bodyPr>
            <a:normAutofit/>
          </a:bodyPr>
          <a:lstStyle/>
          <a:p>
            <a:r>
              <a:rPr lang="fa-IR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 چیست؟</a:t>
            </a:r>
          </a:p>
          <a:p>
            <a:pPr lvl="1"/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مشاهده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ریموت‌ها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</a:t>
            </a:r>
          </a:p>
          <a:p>
            <a:pPr marL="810000" lvl="2" indent="0">
              <a:buNone/>
            </a:pPr>
            <a:r>
              <a:rPr lang="fa-IR" sz="17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مشاهده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ریموت‌ها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به سادگی با دستور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remote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امکان پذیر است.</a:t>
            </a:r>
          </a:p>
          <a:p>
            <a:pPr lvl="1"/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اضافه کردن مخازن ریموت:</a:t>
            </a:r>
          </a:p>
          <a:p>
            <a:pPr marL="756000" lvl="2" indent="0">
              <a:buNone/>
            </a:pP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مخازنی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به وسیله دستور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clone</a:t>
            </a: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 روی کامپیوتر خود کپی کردید همواره یک ریموت(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ریموتی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کلون از آن صورت گرفته ) دارند اما برای اضافه کردن ریموت جدید به یک مخزن محلی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remote add &lt;</a:t>
            </a:r>
            <a:r>
              <a:rPr lang="en-US" sz="17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shortname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&gt; &lt;</a:t>
            </a:r>
            <a:r>
              <a:rPr lang="en-US" sz="17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url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&gt;</a:t>
            </a: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که یک ریموت با آدرس نوشته شده و نام دلخواه به مخزن شما اضافه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فچ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 پول کردن از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ریموت‌ها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</a:t>
            </a:r>
          </a:p>
          <a:p>
            <a:pPr marL="810000" lvl="2" indent="0">
              <a:buNone/>
            </a:pP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دستور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fetch &lt;remote&gt;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تمام اطلاعات ریموت که روی سیستم محلی شما وجود ندارند را به سیستم محلی شما کپی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اما دستور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pull &lt;remote&gt;</a:t>
            </a: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علاوه بر کپی کردن اطلاعات از سرور این اطلاعات را با اطلاعات محلی شما نیز ادغام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پوش کردن به ریموت:</a:t>
            </a:r>
          </a:p>
          <a:p>
            <a:pPr marL="756000" lvl="2" indent="0">
              <a:buNone/>
            </a:pP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مرحله‌ای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شما نیاز دارید که تغییرات اعمال شده روی نسخه محلی(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را به ریموت خود ارسال کنید، این کار با دستور</a:t>
            </a:r>
            <a:b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</a:b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push &lt;remote&gt; &lt;branch&gt;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صورت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می‌گیرد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در آینده به موضوع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برنچ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خواهیم پرداخت.</a:t>
            </a:r>
          </a:p>
          <a:p>
            <a:pPr lvl="1"/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تغییر نام و حذف ریموت:</a:t>
            </a:r>
          </a:p>
          <a:p>
            <a:pPr marL="756000" lvl="2" indent="0">
              <a:buNone/>
            </a:pP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با دستور </a:t>
            </a:r>
            <a:r>
              <a:rPr lang="fr-F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</a:t>
            </a:r>
            <a:r>
              <a:rPr lang="fr-FR" sz="17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remote</a:t>
            </a:r>
            <a:r>
              <a:rPr lang="fr-F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r-FR" sz="17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rename</a:t>
            </a:r>
            <a:r>
              <a:rPr lang="fr-F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&lt;old name&gt; &lt;new name&gt;</a:t>
            </a: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به سادگی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نام ریموت را تغییر بدهید و با دستور</a:t>
            </a:r>
            <a:b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</a:b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remote remove &lt;name&gt;</a:t>
            </a: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ریموت و تمام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برنچ‌های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پیگیر و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پیکربندی‌های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مربوط به ریموت را پاک کنید.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29031-9E93-44A1-A5B4-BB313C95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0993" y="4162697"/>
            <a:ext cx="3464043" cy="1021780"/>
          </a:xfrm>
        </p:spPr>
        <p:txBody>
          <a:bodyPr anchor="b">
            <a:normAutofit/>
          </a:bodyPr>
          <a:lstStyle/>
          <a:p>
            <a:pPr algn="r"/>
            <a:r>
              <a:rPr lang="fa-IR" dirty="0">
                <a:cs typeface="0 Nazanin" panose="00000400000000000000" pitchFamily="2" charset="-78"/>
              </a:rPr>
              <a:t>رضا ادیبی سده</a:t>
            </a:r>
            <a:endParaRPr lang="en-US" sz="2300" dirty="0">
              <a:cs typeface="0 Nazanin" panose="000004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67FC15-EA74-4FEE-B703-E2043B15DBDC}"/>
              </a:ext>
            </a:extLst>
          </p:cNvPr>
          <p:cNvSpPr/>
          <p:nvPr/>
        </p:nvSpPr>
        <p:spPr>
          <a:xfrm>
            <a:off x="7097307" y="1420483"/>
            <a:ext cx="4100418" cy="4031414"/>
          </a:xfrm>
          <a:prstGeom prst="roundRect">
            <a:avLst>
              <a:gd name="adj" fmla="val 2169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269000" y="10"/>
            <a:ext cx="5923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38" y="609600"/>
            <a:ext cx="4538124" cy="970450"/>
          </a:xfrm>
          <a:prstGeom prst="trapezoid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l"/>
            <a:r>
              <a:rPr lang="fa-IR" sz="4000" dirty="0">
                <a:cs typeface="B Titr" panose="00000700000000000000" pitchFamily="2" charset="-78"/>
              </a:rPr>
              <a:t>فهرست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38" y="1732449"/>
            <a:ext cx="4403596" cy="4102743"/>
          </a:xfrm>
        </p:spPr>
        <p:txBody>
          <a:bodyPr anchor="t">
            <a:normAutofit lnSpcReduction="10000"/>
          </a:bodyPr>
          <a:lstStyle/>
          <a:p>
            <a:pPr marL="36900" lvl="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مقدمه</a:t>
            </a:r>
          </a:p>
          <a:p>
            <a:pPr marL="36900" lvl="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نصب برنامه</a:t>
            </a:r>
          </a:p>
          <a:p>
            <a:pPr marL="3690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ایجاد پروژه</a:t>
            </a:r>
          </a:p>
          <a:p>
            <a:pPr marL="3690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اعمال تغییرات</a:t>
            </a:r>
          </a:p>
          <a:p>
            <a:pPr marL="3690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برگرداندن تغییرات</a:t>
            </a:r>
          </a:p>
          <a:p>
            <a:pPr marL="36900" indent="0"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gitignore</a:t>
            </a:r>
            <a:endParaRPr lang="fa-IR" sz="1600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marL="3690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</a:t>
            </a:r>
          </a:p>
          <a:p>
            <a:pPr marL="3690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Branch</a:t>
            </a:r>
          </a:p>
          <a:p>
            <a:pPr marL="3690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Feature branch</a:t>
            </a:r>
          </a:p>
          <a:p>
            <a:pPr marL="3690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Merge</a:t>
            </a:r>
          </a:p>
          <a:p>
            <a:pPr marL="3690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Rebase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B56837F-5F55-4D16-B4AC-F47913057211}"/>
              </a:ext>
            </a:extLst>
          </p:cNvPr>
          <p:cNvSpPr/>
          <p:nvPr/>
        </p:nvSpPr>
        <p:spPr>
          <a:xfrm>
            <a:off x="5156462" y="1580050"/>
            <a:ext cx="741096" cy="4405460"/>
          </a:xfrm>
          <a:prstGeom prst="rightBrace">
            <a:avLst>
              <a:gd name="adj1" fmla="val 8333"/>
              <a:gd name="adj2" fmla="val 46790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C0D41-9E4E-4371-972D-CE5E2DE8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6D9B-D375-4ED5-A7B8-62F5A5E4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066" y="11359"/>
            <a:ext cx="4619739" cy="924220"/>
          </a:xfrm>
        </p:spPr>
        <p:txBody>
          <a:bodyPr>
            <a:normAutofit/>
          </a:bodyPr>
          <a:lstStyle/>
          <a:p>
            <a:r>
              <a:rPr lang="fa-IR" dirty="0"/>
              <a:t>مقدمه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A0D9-4D11-40F5-88E6-A9597D66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83" y="1217516"/>
            <a:ext cx="10353675" cy="474965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Version Control</a:t>
            </a: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چیست؟</a:t>
            </a:r>
          </a:p>
          <a:p>
            <a:pPr lvl="1"/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محلی.</a:t>
            </a:r>
          </a:p>
          <a:p>
            <a:pPr marL="450000" lvl="1" indent="0">
              <a:buNone/>
            </a:pPr>
            <a:endParaRPr lang="fa-I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متمرکز.</a:t>
            </a: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توضیع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374427-14C0-428C-A468-1111B135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032" y="473075"/>
            <a:ext cx="2671776" cy="22810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3B492F-C631-49CD-97DA-C0F85C95C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88" y="2333328"/>
            <a:ext cx="3539980" cy="2460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684821-F313-40FA-913A-58126C699067}"/>
              </a:ext>
            </a:extLst>
          </p:cNvPr>
          <p:cNvCxnSpPr/>
          <p:nvPr/>
        </p:nvCxnSpPr>
        <p:spPr>
          <a:xfrm flipH="1">
            <a:off x="7771174" y="1918908"/>
            <a:ext cx="960450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EFDD1B-174B-45C8-9CE0-4BFFE08ADD41}"/>
              </a:ext>
            </a:extLst>
          </p:cNvPr>
          <p:cNvCxnSpPr>
            <a:cxnSpLocks/>
          </p:cNvCxnSpPr>
          <p:nvPr/>
        </p:nvCxnSpPr>
        <p:spPr>
          <a:xfrm flipH="1">
            <a:off x="4421171" y="2881365"/>
            <a:ext cx="4335043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5B8ED52-1EB9-4FFB-B93C-BF5FBCE30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373" y="3105108"/>
            <a:ext cx="2964802" cy="3550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EA4F2E-D6EC-44D1-B074-42C7537146AF}"/>
              </a:ext>
            </a:extLst>
          </p:cNvPr>
          <p:cNvCxnSpPr/>
          <p:nvPr/>
        </p:nvCxnSpPr>
        <p:spPr>
          <a:xfrm flipH="1">
            <a:off x="8028024" y="5642282"/>
            <a:ext cx="394447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B2C8E-A897-40CC-848C-26A1E0D1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7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8598CE-9100-46D4-AC0B-9854D46C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600"/>
            <a:ext cx="10353762" cy="5181599"/>
          </a:xfrm>
        </p:spPr>
        <p:txBody>
          <a:bodyPr>
            <a:normAutofit fontScale="92500"/>
          </a:bodyPr>
          <a:lstStyle/>
          <a:p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چرا </a:t>
            </a:r>
            <a:r>
              <a:rPr lang="fa-I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Git</a:t>
            </a:r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)؟</a:t>
            </a:r>
          </a:p>
          <a:p>
            <a:pPr lvl="1"/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به چشم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اسنپ‌شات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نگاه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نه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لیستی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از تغییرات اعمال شده روی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خارق‌العاده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سریع، بسیار بهینه در مواجه با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پروژه‌های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بزرگ و حاوی سیستم انشعابی باورنکردنی برای توسعه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غیرخطی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است.</a:t>
            </a:r>
          </a:p>
          <a:p>
            <a:pPr lvl="1"/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غالب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عملیات‌ها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محلی است.</a:t>
            </a:r>
          </a:p>
          <a:p>
            <a:pPr lvl="1"/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یکپارچگی دارد.</a:t>
            </a:r>
          </a:p>
          <a:p>
            <a:pPr lvl="1"/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به طور کلی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فقط داده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می‌افزاید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02220A-D82B-4165-9E51-7FF930CC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42" y="1521958"/>
            <a:ext cx="6378316" cy="2431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F12F49-33BA-4A99-BE60-0BA321B6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1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2A33-16C4-4F2D-B36D-B8FB8DF8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599"/>
            <a:ext cx="10353762" cy="1820093"/>
          </a:xfrm>
        </p:spPr>
        <p:txBody>
          <a:bodyPr>
            <a:normAutofit fontScale="77500" lnSpcReduction="20000"/>
          </a:bodyPr>
          <a:lstStyle/>
          <a:p>
            <a:r>
              <a:rPr lang="fa-IR" dirty="0">
                <a:effectLst/>
                <a:cs typeface="B Lotus" panose="00000400000000000000" pitchFamily="2" charset="-78"/>
              </a:rPr>
              <a:t>در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سه حالت داریم: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سه حالت اصلی دارد که </a:t>
            </a:r>
            <a:r>
              <a:rPr lang="fa-IR" dirty="0" err="1">
                <a:effectLst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cs typeface="B Lotus" panose="00000400000000000000" pitchFamily="2" charset="-78"/>
              </a:rPr>
              <a:t> شما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می‌توانند</a:t>
            </a:r>
            <a:r>
              <a:rPr lang="fa-IR" dirty="0">
                <a:effectLst/>
                <a:cs typeface="B Lotus" panose="00000400000000000000" pitchFamily="2" charset="-78"/>
              </a:rPr>
              <a:t> به خود بگیرند: ویرایش شده، </a:t>
            </a:r>
            <a:r>
              <a:rPr lang="fa-IR" dirty="0" err="1">
                <a:effectLst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cs typeface="B Lotus" panose="00000400000000000000" pitchFamily="2" charset="-78"/>
              </a:rPr>
              <a:t> شده و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شده.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ویرایش‌شده</a:t>
            </a:r>
            <a:r>
              <a:rPr lang="fa-IR" dirty="0">
                <a:effectLst/>
                <a:cs typeface="B Lotus" panose="00000400000000000000" pitchFamily="2" charset="-78"/>
              </a:rPr>
              <a:t>( </a:t>
            </a:r>
            <a:r>
              <a:rPr lang="en-US" dirty="0">
                <a:effectLst/>
                <a:cs typeface="B Lotus" panose="00000400000000000000" pitchFamily="2" charset="-78"/>
              </a:rPr>
              <a:t>Modified</a:t>
            </a:r>
            <a:r>
              <a:rPr lang="fa-IR" dirty="0">
                <a:effectLst/>
                <a:cs typeface="B Lotus" panose="00000400000000000000" pitchFamily="2" charset="-78"/>
              </a:rPr>
              <a:t> ) به این معناست که شما تغییری در فایل ایجاد </a:t>
            </a:r>
            <a:r>
              <a:rPr lang="fa-IR" dirty="0" err="1">
                <a:effectLst/>
                <a:cs typeface="B Lotus" panose="00000400000000000000" pitchFamily="2" charset="-78"/>
              </a:rPr>
              <a:t>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 اما هنوز آن را به پایگاه داده خود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نکرده‌اید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استیج‌شده</a:t>
            </a:r>
            <a:r>
              <a:rPr lang="fa-IR" dirty="0">
                <a:effectLst/>
                <a:cs typeface="B Lotus" panose="00000400000000000000" pitchFamily="2" charset="-78"/>
              </a:rPr>
              <a:t> به این معناست که شما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ویرایشی</a:t>
            </a:r>
            <a:r>
              <a:rPr lang="fa-IR" dirty="0">
                <a:effectLst/>
                <a:cs typeface="B Lotus" panose="00000400000000000000" pitchFamily="2" charset="-78"/>
              </a:rPr>
              <a:t> در نسخه حال فایل را </a:t>
            </a:r>
            <a:r>
              <a:rPr lang="fa-IR" dirty="0" err="1">
                <a:effectLst/>
                <a:cs typeface="B Lotus" panose="00000400000000000000" pitchFamily="2" charset="-78"/>
              </a:rPr>
              <a:t>علامت‌گذاری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 تا به </a:t>
            </a:r>
            <a:r>
              <a:rPr lang="fa-IR" dirty="0" err="1">
                <a:effectLst/>
                <a:cs typeface="B Lotus" panose="00000400000000000000" pitchFamily="2" charset="-78"/>
              </a:rPr>
              <a:t>اسنپ‌شاتِ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بعدی شما اضافه شود.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کامیت‌شده</a:t>
            </a:r>
            <a:r>
              <a:rPr lang="fa-IR" dirty="0">
                <a:effectLst/>
                <a:cs typeface="B Lotus" panose="00000400000000000000" pitchFamily="2" charset="-78"/>
              </a:rPr>
              <a:t> به این معناست که اطلاعات با امنیت کامل در </a:t>
            </a:r>
            <a:r>
              <a:rPr lang="fa-IR" dirty="0" err="1">
                <a:effectLst/>
                <a:cs typeface="B Lotus" panose="00000400000000000000" pitchFamily="2" charset="-78"/>
              </a:rPr>
              <a:t>پایگاه‌داده</a:t>
            </a:r>
            <a:r>
              <a:rPr lang="fa-IR" dirty="0">
                <a:effectLst/>
                <a:cs typeface="B Lotus" panose="00000400000000000000" pitchFamily="2" charset="-78"/>
              </a:rPr>
              <a:t> محلی شما ذخیره </a:t>
            </a:r>
            <a:r>
              <a:rPr lang="fa-IR" dirty="0" err="1">
                <a:effectLst/>
                <a:cs typeface="B Lotus" panose="00000400000000000000" pitchFamily="2" charset="-78"/>
              </a:rPr>
              <a:t>شده‌اند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</a:p>
          <a:p>
            <a:pPr marL="450000" lvl="1" indent="0">
              <a:buNone/>
            </a:pPr>
            <a:endParaRPr lang="fa-IR" dirty="0">
              <a:effectLst/>
              <a:cs typeface="B Lotus" panose="00000400000000000000" pitchFamily="2" charset="-78"/>
            </a:endParaRPr>
          </a:p>
          <a:p>
            <a:pPr marL="450000" lvl="1" indent="0">
              <a:buNone/>
            </a:pPr>
            <a:endParaRPr lang="fa-IR" dirty="0">
              <a:effectLst/>
              <a:cs typeface="B Lotus" panose="00000400000000000000" pitchFamily="2" charset="-78"/>
            </a:endParaRPr>
          </a:p>
          <a:p>
            <a:endParaRPr lang="fa-IR" dirty="0">
              <a:effectLst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226FB-A161-4BA8-8D66-244F14FC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429692"/>
            <a:ext cx="7620000" cy="4200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8EEAE8-EFA3-40C2-AAF8-10FECFA6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F7F9-5474-4290-AA2F-0E2A38C5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نصب برنامه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FCB8-B3C4-4B52-9105-EC5E974A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39156"/>
            <a:ext cx="10353762" cy="5369449"/>
          </a:xfrm>
        </p:spPr>
        <p:txBody>
          <a:bodyPr>
            <a:normAutofit fontScale="85000" lnSpcReduction="20000"/>
          </a:bodyPr>
          <a:lstStyle/>
          <a:p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نصب روی ویندوز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چند راه برای نصب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روی ویندوز وجود دارد.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رسمی‌ترین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نسخه روی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وبسایت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دانلود موجود است. کافیست به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http://git-scm.com/download/win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 و دانلود شما به طور خودکار شروع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 به خاطر داشته باشید که این یک پروژه به نام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ویندوز است که از خود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جداست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؛ برای اطلاعات بیشتر در این باره به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https://gitforwindows.org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کنید.</a:t>
            </a:r>
          </a:p>
          <a:p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اضافه کردن کاربر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اولین کاری که باید هنگام نصب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انجام دهید تنظیم نام کاربری و آدرس ایمیل خود است. این اصل مهمی است چرا که هر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این اطلاعات 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 به صورت غیرقابل تغییر درون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کامیت‌هایی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شما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می‌سازید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حک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</a:t>
            </a:r>
          </a:p>
          <a:p>
            <a:pPr marL="450000" lvl="1" indent="0" algn="l" rtl="0">
              <a:buNone/>
            </a:pP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config --global user.name "John Doe"</a:t>
            </a:r>
          </a:p>
          <a:p>
            <a:pPr marL="450000" lvl="1" indent="0" algn="l" rtl="0">
              <a:buNone/>
            </a:pP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config --global </a:t>
            </a:r>
            <a:r>
              <a:rPr lang="en-US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user.email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johndoe@example.com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فقط لازم است که یکبار این کار را انجام دهید (تنها در حالتی که آپشن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--global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به دستور بدهید)، چرا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همیشه از این اطلاعات برای هر کاری در آن سیستم استفاده خواهد کرد. اگر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این را با یک نام یا ایمیل متفاوت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پروژه‌ای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خاص بازنویسی کنید، مادامی که در آن پروژه هستید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بدون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--global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آن را اجرا کنید.</a:t>
            </a:r>
          </a:p>
          <a:p>
            <a:r>
              <a:rPr lang="fa-IR" b="1" dirty="0">
                <a:effectLst/>
                <a:cs typeface="B Lotus" panose="00000400000000000000" pitchFamily="2" charset="-78"/>
              </a:rPr>
              <a:t>انتخاب </a:t>
            </a:r>
            <a:r>
              <a:rPr lang="fa-IR" b="1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b="1" dirty="0">
                <a:effectLst/>
                <a:cs typeface="B Lotus" panose="00000400000000000000" pitchFamily="2" charset="-78"/>
              </a:rPr>
              <a:t> متن</a:t>
            </a:r>
          </a:p>
          <a:p>
            <a:pPr marL="450000" lvl="1" indent="0">
              <a:buNone/>
            </a:pPr>
            <a:r>
              <a:rPr lang="fa-IR" dirty="0">
                <a:effectLst/>
                <a:cs typeface="B Lotus" panose="00000400000000000000" pitchFamily="2" charset="-78"/>
              </a:rPr>
              <a:t>اکنون که هویت شما تنظیم شده است،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پیش‌فرضی</a:t>
            </a:r>
            <a:r>
              <a:rPr lang="fa-IR" dirty="0">
                <a:effectLst/>
                <a:cs typeface="B Lotus" panose="00000400000000000000" pitchFamily="2" charset="-78"/>
              </a:rPr>
              <a:t> که هنگام تایپ پیام،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احتیاج دارد را تنظیم کنید. در صورتی که تنظیم نشود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از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پیش‌فرض</a:t>
            </a:r>
            <a:r>
              <a:rPr lang="fa-IR" dirty="0">
                <a:effectLst/>
                <a:cs typeface="B Lotus" panose="00000400000000000000" pitchFamily="2" charset="-78"/>
              </a:rPr>
              <a:t> سیستم استفاده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  <a:endParaRPr lang="en-US" dirty="0">
              <a:effectLst/>
              <a:cs typeface="B Lotus" panose="00000400000000000000" pitchFamily="2" charset="-78"/>
            </a:endParaRPr>
          </a:p>
          <a:p>
            <a:pPr marL="72900" indent="0" algn="just" rtl="0">
              <a:buNone/>
            </a:pP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git config --global 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core.editor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“C:/Program Files/Notepad++/notepad++.exe” -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multiInst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notabbar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nosession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noPlugin</a:t>
            </a:r>
            <a:endParaRPr lang="fa-IR" sz="1800" dirty="0">
              <a:solidFill>
                <a:srgbClr val="92D050"/>
              </a:solidFill>
              <a:effectLst/>
              <a:latin typeface="Consolas" panose="020B0609020204030204" pitchFamily="49" charset="0"/>
              <a:cs typeface="B Lotus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0C5F5-D22D-45F4-9E36-7550213D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8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3BB2-7B47-46C5-A470-BB6AD455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ایجاد پروژه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EA00-03D4-46FD-84B5-B551E676F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0585"/>
            <a:ext cx="10353762" cy="4889959"/>
          </a:xfrm>
        </p:spPr>
        <p:txBody>
          <a:bodyPr>
            <a:normAutofit lnSpcReduction="10000"/>
          </a:bodyPr>
          <a:lstStyle/>
          <a:p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ایجاد پروژه دو مسیر را </a:t>
            </a:r>
            <a:r>
              <a:rPr lang="fa-IR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</a:t>
            </a: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دنبال کرد:</a:t>
            </a:r>
          </a:p>
          <a:p>
            <a:pPr marL="871200" lvl="1" indent="-457200">
              <a:buFont typeface="+mj-lt"/>
              <a:buAutoNum type="arabicParenR"/>
            </a:pP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تبدیل یک پوشه محلی به مخزن </a:t>
            </a:r>
            <a:r>
              <a:rPr lang="fa-IR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یک پوشه جدید ایجاد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خط فرمان(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command-line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را باز کرده و به پوشه مورد نظر وارد شوید(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cmd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cd path/to/directory/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).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با اجرای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</a:t>
            </a:r>
            <a:r>
              <a:rPr lang="en-US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init</a:t>
            </a:r>
            <a:r>
              <a:rPr lang="fa-IR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در داخل پوشه، یک فایل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.git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ایجاد شده و از این به بعد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تغییرات درون این پوشه را دنبال خواهد کرد.</a:t>
            </a:r>
          </a:p>
          <a:p>
            <a:pPr marL="871200" lvl="1" indent="-457200">
              <a:buFont typeface="+mj-lt"/>
              <a:buAutoNum type="arabicParenR"/>
            </a:pP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نسخه برداری( </a:t>
            </a:r>
            <a:r>
              <a:rPr lang="en-US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clone</a:t>
            </a: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از یک مخزن موجود.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وارد یکی از سرورهای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Github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Gitlab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Microsoft Azure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یا ... ) بشوید.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لینک یک مخزن را کپی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یک پوشه جدید در کامپیوتر خود ایجاد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خط فرمان(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command-line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را باز کرده و به پوشه مورد نظر وارد شوید(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cmd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cd path/to/directory/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از اتصال به اینترنت اطمینان حاصل کنید و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clone “your </a:t>
            </a:r>
            <a:r>
              <a:rPr lang="en-US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url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”</a:t>
            </a:r>
            <a:r>
              <a:rPr lang="fa-IR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را اجرا کنید تا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روی سرور به پوشه شما منتقل شوند.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4F7FD-9F9D-4F31-990F-2C5F61D0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6E26-2C60-4C3B-978C-745A94B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اعمال تغییرات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6F3E-AB91-407D-84A8-883BC1136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51728"/>
            <a:ext cx="10353762" cy="4339471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fa-IR" sz="26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اندکی پیش توضیح دادیم که در </a:t>
            </a:r>
            <a:r>
              <a:rPr lang="fa-IR" sz="26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6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</a:t>
            </a:r>
            <a:r>
              <a:rPr lang="fa-IR" sz="26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sz="26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سه مرحله وجود دارد( ویرایش شده، </a:t>
            </a:r>
            <a:r>
              <a:rPr lang="fa-IR" sz="26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sz="26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و </a:t>
            </a:r>
            <a:r>
              <a:rPr lang="fa-IR" sz="26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6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).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آگاهی از وضعیت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status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و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را به شما نمایش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یک فایل ویرایش شده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“file name”</a:t>
            </a:r>
            <a:r>
              <a:rPr lang="fa-IR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و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تمام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از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–A</a:t>
            </a:r>
            <a:r>
              <a:rPr lang="fa-IR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در نهایت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commit –m “your commit tag”</a:t>
            </a:r>
            <a:r>
              <a:rPr lang="fa-IR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اسنپشاتی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تهیه کرده و در پایگاه داده محلی ذخیره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پ.ن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با گزینه </a:t>
            </a:r>
            <a:r>
              <a:rPr lang="en-US" sz="190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–m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یک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( نام، پیام یا ... ) به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خود اضافه کنید و در آینده برای </a:t>
            </a:r>
            <a:r>
              <a:rPr lang="en-US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checkout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به این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استفاده کنید.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مشاهده لیست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انجام شده روی مخزن خود نیز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log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کنید.</a:t>
            </a:r>
          </a:p>
          <a:p>
            <a:pPr marL="36900" indent="0">
              <a:buNone/>
            </a:pP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پ.ن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برای اطلاعات بیشتر به </a:t>
            </a:r>
            <a:r>
              <a:rPr lang="en-US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https://git-scm.com/book/en/v2/Git-Basics-Viewing-the-Commit-History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CE3C9-2ED7-446F-80B2-00D9A643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6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{0751A843-7003-4467-8C5A-8EF98F62FC06}tf55705232_win32</Template>
  <TotalTime>541</TotalTime>
  <Words>3120</Words>
  <Application>Microsoft Office PowerPoint</Application>
  <PresentationFormat>Widescreen</PresentationFormat>
  <Paragraphs>147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Adobe Heiti Std R</vt:lpstr>
      <vt:lpstr>B Tahoma</vt:lpstr>
      <vt:lpstr>Besmellah 1</vt:lpstr>
      <vt:lpstr>Calibri</vt:lpstr>
      <vt:lpstr>Consolas</vt:lpstr>
      <vt:lpstr>Goudy Old Style</vt:lpstr>
      <vt:lpstr>Times New Roman</vt:lpstr>
      <vt:lpstr>Wingdings 2</vt:lpstr>
      <vt:lpstr>SlateVTI</vt:lpstr>
      <vt:lpstr>PowerPoint Presentation</vt:lpstr>
      <vt:lpstr>Git</vt:lpstr>
      <vt:lpstr>فهرست</vt:lpstr>
      <vt:lpstr>مقدمه</vt:lpstr>
      <vt:lpstr>PowerPoint Presentation</vt:lpstr>
      <vt:lpstr>PowerPoint Presentation</vt:lpstr>
      <vt:lpstr>نصب برنامه</vt:lpstr>
      <vt:lpstr>ایجاد پروژه</vt:lpstr>
      <vt:lpstr>اعمال تغییرات</vt:lpstr>
      <vt:lpstr>برگرداندن تغییرات</vt:lpstr>
      <vt:lpstr>gitignore</vt:lpstr>
      <vt:lpstr>ریموت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adb</dc:creator>
  <cp:lastModifiedBy>Reza Adibi</cp:lastModifiedBy>
  <cp:revision>12</cp:revision>
  <dcterms:created xsi:type="dcterms:W3CDTF">2021-02-20T08:17:11Z</dcterms:created>
  <dcterms:modified xsi:type="dcterms:W3CDTF">2021-03-09T13:07:59Z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