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80" r:id="rId2"/>
    <p:sldId id="281" r:id="rId3"/>
    <p:sldId id="290" r:id="rId4"/>
    <p:sldId id="293" r:id="rId5"/>
    <p:sldId id="291" r:id="rId6"/>
    <p:sldId id="294" r:id="rId7"/>
    <p:sldId id="282" r:id="rId8"/>
    <p:sldId id="287" r:id="rId9"/>
    <p:sldId id="283" r:id="rId10"/>
    <p:sldId id="298" r:id="rId11"/>
    <p:sldId id="292" r:id="rId12"/>
    <p:sldId id="297" r:id="rId13"/>
    <p:sldId id="299" r:id="rId14"/>
    <p:sldId id="300" r:id="rId15"/>
    <p:sldId id="302" r:id="rId16"/>
    <p:sldId id="303" r:id="rId17"/>
    <p:sldId id="304" r:id="rId18"/>
    <p:sldId id="305" r:id="rId19"/>
    <p:sldId id="306" r:id="rId20"/>
    <p:sldId id="307" r:id="rId21"/>
    <p:sldId id="308" r:id="rId22"/>
    <p:sldId id="309" r:id="rId23"/>
    <p:sldId id="311" r:id="rId24"/>
    <p:sldId id="310" r:id="rId25"/>
    <p:sldId id="312" r:id="rId26"/>
    <p:sldId id="313" r:id="rId27"/>
    <p:sldId id="314" r:id="rId28"/>
    <p:sldId id="315" r:id="rId29"/>
    <p:sldId id="316" r:id="rId30"/>
    <p:sldId id="317" r:id="rId31"/>
    <p:sldId id="318" r:id="rId32"/>
    <p:sldId id="319" r:id="rId33"/>
    <p:sldId id="320" r:id="rId34"/>
    <p:sldId id="272" r:id="rId35"/>
  </p:sldIdLst>
  <p:sldSz cx="9144000" cy="6858000" type="screen4x3"/>
  <p:notesSz cx="6858000" cy="9144000"/>
  <p:custDataLst>
    <p:tags r:id="rId3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50" userDrawn="1">
          <p15:clr>
            <a:srgbClr val="A4A3A4"/>
          </p15:clr>
        </p15:guide>
        <p15:guide id="2" pos="5533"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D8B"/>
    <a:srgbClr val="0066A1"/>
    <a:srgbClr val="008ECC"/>
    <a:srgbClr val="00588E"/>
    <a:srgbClr val="00489A"/>
    <a:srgbClr val="004C9C"/>
    <a:srgbClr val="2EB2FF"/>
    <a:srgbClr val="004D9D"/>
    <a:srgbClr val="0039A6"/>
    <a:srgbClr val="003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519" autoAdjust="0"/>
  </p:normalViewPr>
  <p:slideViewPr>
    <p:cSldViewPr>
      <p:cViewPr varScale="1">
        <p:scale>
          <a:sx n="88" d="100"/>
          <a:sy n="88" d="100"/>
        </p:scale>
        <p:origin x="595" y="62"/>
      </p:cViewPr>
      <p:guideLst>
        <p:guide pos="250"/>
        <p:guide pos="5533"/>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90" d="100"/>
          <a:sy n="90" d="100"/>
        </p:scale>
        <p:origin x="369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78DEC4-901B-4834-9A77-9B99714E02F1}" type="datetimeFigureOut">
              <a:rPr lang="en-US" smtClean="0"/>
              <a:t>5/4/2021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EEC073B-F5CF-455D-B4D4-3FC2FDAFDEE2}" type="slidenum">
              <a:rPr lang="en-US" smtClean="0"/>
              <a:t>‹#›</a:t>
            </a:fld>
            <a:endParaRPr lang="en-US" dirty="0"/>
          </a:p>
        </p:txBody>
      </p:sp>
    </p:spTree>
    <p:extLst>
      <p:ext uri="{BB962C8B-B14F-4D97-AF65-F5344CB8AC3E}">
        <p14:creationId xmlns:p14="http://schemas.microsoft.com/office/powerpoint/2010/main" val="3566784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10CCDE-DDDC-4977-B090-4BB893DA5E37}" type="datetimeFigureOut">
              <a:rPr lang="en-US" smtClean="0"/>
              <a:pPr/>
              <a:t>5/4/2021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09035-2A4D-4DEF-8CB7-762938914367}" type="slidenum">
              <a:rPr lang="en-US" smtClean="0"/>
              <a:pPr/>
              <a:t>‹#›</a:t>
            </a:fld>
            <a:endParaRPr lang="en-US" dirty="0"/>
          </a:p>
        </p:txBody>
      </p:sp>
    </p:spTree>
    <p:extLst>
      <p:ext uri="{BB962C8B-B14F-4D97-AF65-F5344CB8AC3E}">
        <p14:creationId xmlns:p14="http://schemas.microsoft.com/office/powerpoint/2010/main" val="369871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6.emf"/><Relationship Id="rId4" Type="http://schemas.openxmlformats.org/officeDocument/2006/relationships/tags" Target="../tags/tag5.xml"/><Relationship Id="rId9"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xml"/><Relationship Id="rId7" Type="http://schemas.openxmlformats.org/officeDocument/2006/relationships/image" Target="../media/image7.jpeg"/><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3.emf"/><Relationship Id="rId5" Type="http://schemas.openxmlformats.org/officeDocument/2006/relationships/oleObject" Target="../embeddings/oleObject5.bin"/><Relationship Id="rId10" Type="http://schemas.openxmlformats.org/officeDocument/2006/relationships/image" Target="../media/image6.emf"/><Relationship Id="rId4" Type="http://schemas.openxmlformats.org/officeDocument/2006/relationships/slideMaster" Target="../slideMasters/slideMaster1.xml"/><Relationship Id="rId9"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8.jpeg"/><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image" Target="../media/image3.emf"/><Relationship Id="rId5" Type="http://schemas.openxmlformats.org/officeDocument/2006/relationships/oleObject" Target="../embeddings/oleObject6.bin"/><Relationship Id="rId10" Type="http://schemas.openxmlformats.org/officeDocument/2006/relationships/image" Target="../media/image6.emf"/><Relationship Id="rId4" Type="http://schemas.openxmlformats.org/officeDocument/2006/relationships/slideMaster" Target="../slideMasters/slideMaster1.xml"/><Relationship Id="rId9"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xml"/><Relationship Id="rId7" Type="http://schemas.openxmlformats.org/officeDocument/2006/relationships/image" Target="../media/image9.jpeg"/><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10" Type="http://schemas.openxmlformats.org/officeDocument/2006/relationships/image" Target="../media/image6.emf"/><Relationship Id="rId4" Type="http://schemas.openxmlformats.org/officeDocument/2006/relationships/slideMaster" Target="../slideMasters/slideMaster1.xml"/><Relationship Id="rId9" Type="http://schemas.openxmlformats.org/officeDocument/2006/relationships/image" Target="../media/image5.emf"/></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emf"/><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2.emf"/><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3.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12985947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44" name="think-cell Slide" r:id="rId6" imgW="479" imgH="478" progId="TCLayout.ActiveDocument.1">
                  <p:embed/>
                </p:oleObj>
              </mc:Choice>
              <mc:Fallback>
                <p:oleObj name="think-cell Slide" r:id="rId6" imgW="479" imgH="478"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grpSp>
        <p:nvGrpSpPr>
          <p:cNvPr id="3" name="Group 2">
            <a:extLst>
              <a:ext uri="{FF2B5EF4-FFF2-40B4-BE49-F238E27FC236}">
                <a16:creationId xmlns:a16="http://schemas.microsoft.com/office/drawing/2014/main" id="{91EB13CF-A550-4B14-AFFC-BDCB0272CACE}"/>
              </a:ext>
            </a:extLst>
          </p:cNvPr>
          <p:cNvGrpSpPr/>
          <p:nvPr userDrawn="1"/>
        </p:nvGrpSpPr>
        <p:grpSpPr>
          <a:xfrm>
            <a:off x="0" y="0"/>
            <a:ext cx="9144001" cy="6858000"/>
            <a:chOff x="575999" y="775432"/>
            <a:chExt cx="9144001" cy="6858000"/>
          </a:xfrm>
        </p:grpSpPr>
        <p:sp>
          <p:nvSpPr>
            <p:cNvPr id="24" name="Freihandform 3">
              <a:extLst>
                <a:ext uri="{FF2B5EF4-FFF2-40B4-BE49-F238E27FC236}">
                  <a16:creationId xmlns:a16="http://schemas.microsoft.com/office/drawing/2014/main" id="{7D9B7D66-EB0B-45F6-A60A-0D8D00368CD6}"/>
                </a:ext>
              </a:extLst>
            </p:cNvPr>
            <p:cNvSpPr/>
            <p:nvPr userDrawn="1">
              <p:custDataLst>
                <p:tags r:id="rId4"/>
              </p:custDataLst>
            </p:nvPr>
          </p:nvSpPr>
          <p:spPr bwMode="auto">
            <a:xfrm>
              <a:off x="575999" y="775432"/>
              <a:ext cx="9144001" cy="6037942"/>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dirty="0">
                <a:solidFill>
                  <a:srgbClr val="000000"/>
                </a:solidFill>
                <a:latin typeface="Arial" charset="0"/>
              </a:endParaRPr>
            </a:p>
          </p:txBody>
        </p:sp>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75999" y="775432"/>
              <a:ext cx="9144000" cy="6858000"/>
            </a:xfrm>
            <a:prstGeom prst="rect">
              <a:avLst/>
            </a:prstGeom>
          </p:spPr>
        </p:pic>
      </p:grpSp>
      <p:sp>
        <p:nvSpPr>
          <p:cNvPr id="4" name="Text Placeholder 3"/>
          <p:cNvSpPr>
            <a:spLocks noGrp="1"/>
          </p:cNvSpPr>
          <p:nvPr>
            <p:ph type="body" sz="quarter" idx="11" hasCustomPrompt="1"/>
          </p:nvPr>
        </p:nvSpPr>
        <p:spPr>
          <a:xfrm>
            <a:off x="828000" y="4469995"/>
            <a:ext cx="4320000" cy="276999"/>
          </a:xfrm>
          <a:prstGeom prst="rect">
            <a:avLst/>
          </a:prstGeom>
        </p:spPr>
        <p:txBody>
          <a:bodyPr lIns="0" tIns="0" rIns="0" bIns="0" anchor="ctr">
            <a:no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p:ph type="body" sz="quarter" idx="12" hasCustomPrompt="1"/>
          </p:nvPr>
        </p:nvSpPr>
        <p:spPr>
          <a:xfrm>
            <a:off x="828000" y="4802747"/>
            <a:ext cx="4320000" cy="276999"/>
          </a:xfrm>
          <a:prstGeom prst="rect">
            <a:avLst/>
          </a:prstGeom>
        </p:spPr>
        <p:txBody>
          <a:bodyPr lIns="0" tIns="0" rIns="0" bIns="0" anchor="ctr">
            <a:no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p:ph type="body" sz="quarter" idx="13" hasCustomPrompt="1"/>
          </p:nvPr>
        </p:nvSpPr>
        <p:spPr>
          <a:xfrm>
            <a:off x="828000" y="5135500"/>
            <a:ext cx="4320000" cy="276999"/>
          </a:xfrm>
          <a:prstGeom prst="rect">
            <a:avLst/>
          </a:prstGeom>
        </p:spPr>
        <p:txBody>
          <a:bodyPr lIns="0" tIns="0" rIns="0" bIns="0" anchor="ctr">
            <a:no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p:ph type="body" sz="quarter" idx="10" hasCustomPrompt="1"/>
          </p:nvPr>
        </p:nvSpPr>
        <p:spPr>
          <a:xfrm>
            <a:off x="828674" y="2052000"/>
            <a:ext cx="7488000" cy="767400"/>
          </a:xfrm>
          <a:prstGeom prst="rect">
            <a:avLst/>
          </a:prstGeom>
        </p:spPr>
        <p:txBody>
          <a:bodyPr lIns="0" tIns="0" rIns="0" bIns="0">
            <a:no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p:ph type="body" sz="quarter" idx="14" hasCustomPrompt="1"/>
          </p:nvPr>
        </p:nvSpPr>
        <p:spPr>
          <a:xfrm>
            <a:off x="828674" y="2819400"/>
            <a:ext cx="7488000" cy="609600"/>
          </a:xfrm>
          <a:prstGeom prst="rect">
            <a:avLst/>
          </a:prstGeom>
        </p:spPr>
        <p:txBody>
          <a:bodyPr lIns="0" tIns="0" rIns="0" bIns="0">
            <a:no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20393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3B5F9DC-2431-45E6-8887-47603907C302}"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79F6C-873D-46B6-BF35-89E6F0F05854}" type="slidenum">
              <a:rPr lang="en-US" smtClean="0"/>
              <a:t>‹#›</a:t>
            </a:fld>
            <a:endParaRPr lang="en-US" dirty="0"/>
          </a:p>
        </p:txBody>
      </p:sp>
    </p:spTree>
    <p:extLst>
      <p:ext uri="{BB962C8B-B14F-4D97-AF65-F5344CB8AC3E}">
        <p14:creationId xmlns:p14="http://schemas.microsoft.com/office/powerpoint/2010/main" val="341049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B5F9DC-2431-45E6-8887-47603907C302}"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179F6C-873D-46B6-BF35-89E6F0F05854}" type="slidenum">
              <a:rPr lang="en-US" smtClean="0"/>
              <a:t>‹#›</a:t>
            </a:fld>
            <a:endParaRPr lang="en-US" dirty="0"/>
          </a:p>
        </p:txBody>
      </p:sp>
    </p:spTree>
    <p:extLst>
      <p:ext uri="{BB962C8B-B14F-4D97-AF65-F5344CB8AC3E}">
        <p14:creationId xmlns:p14="http://schemas.microsoft.com/office/powerpoint/2010/main" val="191554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Body">
    <p:spTree>
      <p:nvGrpSpPr>
        <p:cNvPr id="1" name=""/>
        <p:cNvGrpSpPr/>
        <p:nvPr/>
      </p:nvGrpSpPr>
      <p:grpSpPr>
        <a:xfrm>
          <a:off x="0" y="0"/>
          <a:ext cx="0" cy="0"/>
          <a:chOff x="0" y="0"/>
          <a:chExt cx="0" cy="0"/>
        </a:xfrm>
      </p:grpSpPr>
      <p:sp>
        <p:nvSpPr>
          <p:cNvPr id="4" name="Title Placeholder 2">
            <a:extLst>
              <a:ext uri="{FF2B5EF4-FFF2-40B4-BE49-F238E27FC236}">
                <a16:creationId xmlns:a16="http://schemas.microsoft.com/office/drawing/2014/main" id="{8C608C9D-C0BD-495A-89E6-BF9189C53D72}"/>
              </a:ext>
            </a:extLst>
          </p:cNvPr>
          <p:cNvSpPr>
            <a:spLocks noGrp="1"/>
          </p:cNvSpPr>
          <p:nvPr>
            <p:ph type="title" hasCustomPrompt="1"/>
          </p:nvPr>
        </p:nvSpPr>
        <p:spPr>
          <a:xfrm>
            <a:off x="395288" y="533400"/>
            <a:ext cx="8380411" cy="892552"/>
          </a:xfrm>
          <a:prstGeom prst="rect">
            <a:avLst/>
          </a:prstGeom>
        </p:spPr>
        <p:txBody>
          <a:bodyPr vert="horz" lIns="0" tIns="0" rIns="0" bIns="0" rtlCol="0" anchor="t">
            <a:noAutofit/>
          </a:bodyPr>
          <a:lstStyle>
            <a:lvl1pPr>
              <a:defRPr lang="en-US" dirty="0"/>
            </a:lvl1pPr>
          </a:lstStyle>
          <a:p>
            <a:pPr lvl="0"/>
            <a:r>
              <a:rPr lang="en-US" dirty="0"/>
              <a:t>Action title: 28pt black</a:t>
            </a:r>
            <a:br>
              <a:rPr lang="en-US" dirty="0"/>
            </a:br>
            <a:r>
              <a:rPr lang="en-US" dirty="0"/>
              <a:t>Sub title: 19pt Philips Group Blue 4</a:t>
            </a:r>
          </a:p>
        </p:txBody>
      </p:sp>
      <p:sp>
        <p:nvSpPr>
          <p:cNvPr id="5" name="Text Placeholder 3">
            <a:extLst>
              <a:ext uri="{FF2B5EF4-FFF2-40B4-BE49-F238E27FC236}">
                <a16:creationId xmlns:a16="http://schemas.microsoft.com/office/drawing/2014/main" id="{70DD4A2A-2E8E-454E-B419-1EC16086C73F}"/>
              </a:ext>
            </a:extLst>
          </p:cNvPr>
          <p:cNvSpPr>
            <a:spLocks noGrp="1"/>
          </p:cNvSpPr>
          <p:nvPr>
            <p:ph idx="1" hasCustomPrompt="1"/>
          </p:nvPr>
        </p:nvSpPr>
        <p:spPr>
          <a:xfrm>
            <a:off x="395289" y="1600200"/>
            <a:ext cx="8380410" cy="452596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068679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D5F45EE-7358-4F1F-886B-A400B7241BF0}"/>
              </a:ext>
            </a:extLst>
          </p:cNvPr>
          <p:cNvGraphicFramePr>
            <a:graphicFrameLocks noChangeAspect="1"/>
          </p:cNvGraphicFramePr>
          <p:nvPr userDrawn="1">
            <p:custDataLst>
              <p:tags r:id="rId2"/>
            </p:custDataLst>
            <p:extLst>
              <p:ext uri="{D42A27DB-BD31-4B8C-83A1-F6EECF244321}">
                <p14:modId xmlns:p14="http://schemas.microsoft.com/office/powerpoint/2010/main" val="19000306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06" name="think-cell Slide" r:id="rId4" imgW="479" imgH="478" progId="TCLayout.ActiveDocument.1">
                  <p:embed/>
                </p:oleObj>
              </mc:Choice>
              <mc:Fallback>
                <p:oleObj name="think-cell Slide" r:id="rId4" imgW="479" imgH="478"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Title Placeholder 2">
            <a:extLst>
              <a:ext uri="{FF2B5EF4-FFF2-40B4-BE49-F238E27FC236}">
                <a16:creationId xmlns:a16="http://schemas.microsoft.com/office/drawing/2014/main" id="{7A7A7407-5DBB-4DFE-9699-41EA1CE8E0DE}"/>
              </a:ext>
            </a:extLst>
          </p:cNvPr>
          <p:cNvSpPr>
            <a:spLocks noGrp="1"/>
          </p:cNvSpPr>
          <p:nvPr>
            <p:ph type="title" hasCustomPrompt="1"/>
          </p:nvPr>
        </p:nvSpPr>
        <p:spPr>
          <a:xfrm>
            <a:off x="395288" y="533400"/>
            <a:ext cx="8380411" cy="892552"/>
          </a:xfrm>
          <a:prstGeom prst="rect">
            <a:avLst/>
          </a:prstGeom>
        </p:spPr>
        <p:txBody>
          <a:bodyPr vert="horz" lIns="0" tIns="0" rIns="0" bIns="0" rtlCol="0" anchor="t">
            <a:noAutofit/>
          </a:bodyPr>
          <a:lstStyle>
            <a:lvl1pPr>
              <a:defRPr lang="en-US" dirty="0"/>
            </a:lvl1pPr>
          </a:lstStyle>
          <a:p>
            <a:pPr lvl="0"/>
            <a:r>
              <a:rPr lang="en-US" dirty="0"/>
              <a:t>Action title: 28pt black</a:t>
            </a:r>
            <a:br>
              <a:rPr lang="en-US" dirty="0"/>
            </a:br>
            <a:r>
              <a:rPr lang="en-US" dirty="0"/>
              <a:t>Sub title: 19pt Philips Group Blue 4</a:t>
            </a:r>
          </a:p>
        </p:txBody>
      </p:sp>
    </p:spTree>
    <p:extLst>
      <p:ext uri="{BB962C8B-B14F-4D97-AF65-F5344CB8AC3E}">
        <p14:creationId xmlns:p14="http://schemas.microsoft.com/office/powerpoint/2010/main" val="2751891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4BE399E-D4FC-415B-A07C-1F95BF028492}"/>
              </a:ext>
            </a:extLst>
          </p:cNvPr>
          <p:cNvGraphicFramePr>
            <a:graphicFrameLocks noChangeAspect="1"/>
          </p:cNvGraphicFramePr>
          <p:nvPr userDrawn="1">
            <p:custDataLst>
              <p:tags r:id="rId2"/>
            </p:custDataLst>
            <p:extLst>
              <p:ext uri="{D42A27DB-BD31-4B8C-83A1-F6EECF244321}">
                <p14:modId xmlns:p14="http://schemas.microsoft.com/office/powerpoint/2010/main" val="42652623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05" name="think-cell Slide" r:id="rId4" imgW="479" imgH="478" progId="TCLayout.ActiveDocument.1">
                  <p:embed/>
                </p:oleObj>
              </mc:Choice>
              <mc:Fallback>
                <p:oleObj name="think-cell Slide" r:id="rId4" imgW="479" imgH="478" progId="TCLayout.ActiveDocument.1">
                  <p:embed/>
                  <p:pic>
                    <p:nvPicPr>
                      <p:cNvPr id="2" name="Object 1" hidden="1">
                        <a:extLst>
                          <a:ext uri="{FF2B5EF4-FFF2-40B4-BE49-F238E27FC236}">
                            <a16:creationId xmlns:a16="http://schemas.microsoft.com/office/drawing/2014/main" id="{C4BE399E-D4FC-415B-A07C-1F95BF028492}"/>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a:xfrm>
            <a:off x="0" y="6324600"/>
            <a:ext cx="3276600" cy="533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userDrawn="1"/>
        </p:nvSpPr>
        <p:spPr>
          <a:xfrm>
            <a:off x="5854037" y="6324600"/>
            <a:ext cx="3276600" cy="5334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345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Page_1">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4229302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7510"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4" name="Picture Placeholder 16">
            <a:extLst>
              <a:ext uri="{FF2B5EF4-FFF2-40B4-BE49-F238E27FC236}">
                <a16:creationId xmlns:a16="http://schemas.microsoft.com/office/drawing/2014/main" id="{1523B1BD-D2A8-4226-8735-3CB460159B61}"/>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 Placeholder 3"/>
          <p:cNvSpPr>
            <a:spLocks noGrp="1"/>
          </p:cNvSpPr>
          <p:nvPr userDrawn="1">
            <p:ph type="body" sz="quarter" idx="11" hasCustomPrompt="1"/>
          </p:nvPr>
        </p:nvSpPr>
        <p:spPr>
          <a:xfrm>
            <a:off x="828000" y="4469995"/>
            <a:ext cx="4320000" cy="276999"/>
          </a:xfrm>
          <a:prstGeom prst="rect">
            <a:avLst/>
          </a:prstGeom>
        </p:spPr>
        <p:txBody>
          <a:bodyPr lIns="0" tIns="0" rIns="0" bIns="0" anchor="ctr">
            <a:sp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userDrawn="1">
            <p:ph type="body" sz="quarter" idx="12" hasCustomPrompt="1"/>
          </p:nvPr>
        </p:nvSpPr>
        <p:spPr>
          <a:xfrm>
            <a:off x="828000" y="4802747"/>
            <a:ext cx="4320000" cy="276999"/>
          </a:xfrm>
          <a:prstGeom prst="rect">
            <a:avLst/>
          </a:prstGeom>
        </p:spPr>
        <p:txBody>
          <a:bodyPr lIns="0" tIns="0" rIns="0" bIns="0" anchor="ctr">
            <a:sp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userDrawn="1">
            <p:ph type="body" sz="quarter" idx="13" hasCustomPrompt="1"/>
          </p:nvPr>
        </p:nvSpPr>
        <p:spPr>
          <a:xfrm>
            <a:off x="828000" y="5135500"/>
            <a:ext cx="4320000" cy="276999"/>
          </a:xfrm>
          <a:prstGeom prst="rect">
            <a:avLst/>
          </a:prstGeom>
        </p:spPr>
        <p:txBody>
          <a:bodyPr lIns="0" tIns="0" rIns="0" bIns="0" anchor="ctr">
            <a:sp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userDrawn="1">
            <p:ph type="body" sz="quarter" idx="10" hasCustomPrompt="1"/>
          </p:nvPr>
        </p:nvSpPr>
        <p:spPr>
          <a:xfrm>
            <a:off x="828674" y="2585400"/>
            <a:ext cx="5848351" cy="767400"/>
          </a:xfrm>
          <a:prstGeom prst="rect">
            <a:avLst/>
          </a:prstGeom>
        </p:spPr>
        <p:txBody>
          <a:bodyPr lIns="0" tIns="0" rIns="0" bIns="0">
            <a:norm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userDrawn="1">
            <p:ph type="body" sz="quarter" idx="14" hasCustomPrompt="1"/>
          </p:nvPr>
        </p:nvSpPr>
        <p:spPr>
          <a:xfrm>
            <a:off x="828674" y="3352800"/>
            <a:ext cx="5848351" cy="609600"/>
          </a:xfrm>
          <a:prstGeom prst="rect">
            <a:avLst/>
          </a:prstGeom>
        </p:spPr>
        <p:txBody>
          <a:bodyPr lIns="0" tIns="0" rIns="0" bIns="0">
            <a:norm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368149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Page_3">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15886050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58"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4" name="Picture Placeholder 11">
            <a:extLst>
              <a:ext uri="{FF2B5EF4-FFF2-40B4-BE49-F238E27FC236}">
                <a16:creationId xmlns:a16="http://schemas.microsoft.com/office/drawing/2014/main" id="{A013D7BF-1AEB-4470-A3CA-201B5ECB21D7}"/>
              </a:ext>
            </a:extLst>
          </p:cNvPr>
          <p:cNvPicPr>
            <a:picLocks noChangeAspect="1"/>
          </p:cNvPicPr>
          <p:nvPr userDrawn="1"/>
        </p:nvPicPr>
        <p:blipFill rotWithShape="1">
          <a:blip r:embed="rId7">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17" name="Rectangle 16">
            <a:extLst>
              <a:ext uri="{FF2B5EF4-FFF2-40B4-BE49-F238E27FC236}">
                <a16:creationId xmlns:a16="http://schemas.microsoft.com/office/drawing/2014/main" id="{615F2552-07A9-4D98-ABDC-0B74893B529A}"/>
              </a:ext>
            </a:extLst>
          </p:cNvPr>
          <p:cNvSpPr/>
          <p:nvPr userDrawn="1"/>
        </p:nvSpPr>
        <p:spPr>
          <a:xfrm>
            <a:off x="203201" y="115747"/>
            <a:ext cx="6615610" cy="5984607"/>
          </a:xfrm>
          <a:prstGeom prst="rect">
            <a:avLst/>
          </a:prstGeom>
          <a:gradFill>
            <a:gsLst>
              <a:gs pos="38000">
                <a:schemeClr val="tx1">
                  <a:alpha val="0"/>
                </a:schemeClr>
              </a:gs>
              <a:gs pos="100000">
                <a:schemeClr val="tx1">
                  <a:alpha val="47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 Placeholder 3"/>
          <p:cNvSpPr>
            <a:spLocks noGrp="1"/>
          </p:cNvSpPr>
          <p:nvPr userDrawn="1">
            <p:ph type="body" sz="quarter" idx="11" hasCustomPrompt="1"/>
          </p:nvPr>
        </p:nvSpPr>
        <p:spPr>
          <a:xfrm>
            <a:off x="828000" y="4469995"/>
            <a:ext cx="4320000" cy="276999"/>
          </a:xfrm>
          <a:prstGeom prst="rect">
            <a:avLst/>
          </a:prstGeom>
        </p:spPr>
        <p:txBody>
          <a:bodyPr lIns="0" tIns="0" rIns="0" bIns="0" anchor="ctr">
            <a:sp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userDrawn="1">
            <p:ph type="body" sz="quarter" idx="12" hasCustomPrompt="1"/>
          </p:nvPr>
        </p:nvSpPr>
        <p:spPr>
          <a:xfrm>
            <a:off x="828000" y="4802747"/>
            <a:ext cx="4320000" cy="276999"/>
          </a:xfrm>
          <a:prstGeom prst="rect">
            <a:avLst/>
          </a:prstGeom>
        </p:spPr>
        <p:txBody>
          <a:bodyPr lIns="0" tIns="0" rIns="0" bIns="0" anchor="ctr">
            <a:sp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userDrawn="1">
            <p:ph type="body" sz="quarter" idx="13" hasCustomPrompt="1"/>
          </p:nvPr>
        </p:nvSpPr>
        <p:spPr>
          <a:xfrm>
            <a:off x="828000" y="5135500"/>
            <a:ext cx="4320000" cy="276999"/>
          </a:xfrm>
          <a:prstGeom prst="rect">
            <a:avLst/>
          </a:prstGeom>
        </p:spPr>
        <p:txBody>
          <a:bodyPr lIns="0" tIns="0" rIns="0" bIns="0" anchor="ctr">
            <a:sp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userDrawn="1">
            <p:ph type="body" sz="quarter" idx="10" hasCustomPrompt="1"/>
          </p:nvPr>
        </p:nvSpPr>
        <p:spPr>
          <a:xfrm>
            <a:off x="828674" y="1128075"/>
            <a:ext cx="5848351" cy="767400"/>
          </a:xfrm>
          <a:prstGeom prst="rect">
            <a:avLst/>
          </a:prstGeom>
        </p:spPr>
        <p:txBody>
          <a:bodyPr lIns="0" tIns="0" rIns="0" bIns="0">
            <a:norm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userDrawn="1">
            <p:ph type="body" sz="quarter" idx="14" hasCustomPrompt="1"/>
          </p:nvPr>
        </p:nvSpPr>
        <p:spPr>
          <a:xfrm>
            <a:off x="828674" y="1895475"/>
            <a:ext cx="5848351" cy="609600"/>
          </a:xfrm>
          <a:prstGeom prst="rect">
            <a:avLst/>
          </a:prstGeom>
        </p:spPr>
        <p:txBody>
          <a:bodyPr lIns="0" tIns="0" rIns="0" bIns="0">
            <a:norm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51165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Page_4">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05F3BA2-B27F-4D6D-85C6-0EB92E2D65FF}"/>
              </a:ext>
            </a:extLst>
          </p:cNvPr>
          <p:cNvGraphicFramePr>
            <a:graphicFrameLocks noChangeAspect="1"/>
          </p:cNvGraphicFramePr>
          <p:nvPr userDrawn="1">
            <p:custDataLst>
              <p:tags r:id="rId2"/>
            </p:custDataLst>
            <p:extLst>
              <p:ext uri="{D42A27DB-BD31-4B8C-83A1-F6EECF244321}">
                <p14:modId xmlns:p14="http://schemas.microsoft.com/office/powerpoint/2010/main" val="5771370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82"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5" name="Picture Placeholder 12">
            <a:extLst>
              <a:ext uri="{FF2B5EF4-FFF2-40B4-BE49-F238E27FC236}">
                <a16:creationId xmlns:a16="http://schemas.microsoft.com/office/drawing/2014/main" id="{F250C648-F8D1-4486-A87D-EC545E231E74}"/>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25" name="Picture 24">
            <a:extLst>
              <a:ext uri="{FF2B5EF4-FFF2-40B4-BE49-F238E27FC236}">
                <a16:creationId xmlns:a16="http://schemas.microsoft.com/office/drawing/2014/main" id="{37E43A3C-C4C6-45FE-AF3B-69E1FA114062}"/>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Text Placeholder 3"/>
          <p:cNvSpPr>
            <a:spLocks noGrp="1"/>
          </p:cNvSpPr>
          <p:nvPr userDrawn="1">
            <p:ph type="body" sz="quarter" idx="11" hasCustomPrompt="1"/>
          </p:nvPr>
        </p:nvSpPr>
        <p:spPr>
          <a:xfrm>
            <a:off x="828000" y="4469995"/>
            <a:ext cx="4320000" cy="276999"/>
          </a:xfrm>
          <a:prstGeom prst="rect">
            <a:avLst/>
          </a:prstGeom>
        </p:spPr>
        <p:txBody>
          <a:bodyPr lIns="0" tIns="0" rIns="0" bIns="0" anchor="ctr">
            <a:spAutoFit/>
          </a:bodyPr>
          <a:lstStyle>
            <a:lvl1pPr marL="0" indent="0">
              <a:spcBef>
                <a:spcPts val="0"/>
              </a:spcBef>
              <a:buFontTx/>
              <a:buNone/>
              <a:defRPr sz="1800" b="1">
                <a:solidFill>
                  <a:schemeClr val="bg1"/>
                </a:solidFill>
                <a:latin typeface="+mn-lt"/>
              </a:defRPr>
            </a:lvl1pPr>
          </a:lstStyle>
          <a:p>
            <a:pPr lvl="0"/>
            <a:r>
              <a:rPr lang="en-US" noProof="0" dirty="0"/>
              <a:t>_Author</a:t>
            </a:r>
          </a:p>
        </p:txBody>
      </p:sp>
      <p:sp>
        <p:nvSpPr>
          <p:cNvPr id="16" name="Text Placeholder 3"/>
          <p:cNvSpPr>
            <a:spLocks noGrp="1"/>
          </p:cNvSpPr>
          <p:nvPr userDrawn="1">
            <p:ph type="body" sz="quarter" idx="12" hasCustomPrompt="1"/>
          </p:nvPr>
        </p:nvSpPr>
        <p:spPr>
          <a:xfrm>
            <a:off x="828000" y="4802747"/>
            <a:ext cx="4320000" cy="276999"/>
          </a:xfrm>
          <a:prstGeom prst="rect">
            <a:avLst/>
          </a:prstGeom>
        </p:spPr>
        <p:txBody>
          <a:bodyPr lIns="0" tIns="0" rIns="0" bIns="0" anchor="ctr">
            <a:spAutoFit/>
          </a:bodyPr>
          <a:lstStyle>
            <a:lvl1pPr marL="0" indent="0">
              <a:spcBef>
                <a:spcPts val="0"/>
              </a:spcBef>
              <a:buFontTx/>
              <a:buNone/>
              <a:defRPr sz="1800" b="0">
                <a:solidFill>
                  <a:schemeClr val="bg1"/>
                </a:solidFill>
                <a:latin typeface="+mn-lt"/>
              </a:defRPr>
            </a:lvl1pPr>
          </a:lstStyle>
          <a:p>
            <a:pPr lvl="0"/>
            <a:r>
              <a:rPr lang="en-US" noProof="0" dirty="0"/>
              <a:t>_Sector</a:t>
            </a:r>
          </a:p>
        </p:txBody>
      </p:sp>
      <p:sp>
        <p:nvSpPr>
          <p:cNvPr id="18" name="Text Placeholder 3"/>
          <p:cNvSpPr>
            <a:spLocks noGrp="1"/>
          </p:cNvSpPr>
          <p:nvPr userDrawn="1">
            <p:ph type="body" sz="quarter" idx="13" hasCustomPrompt="1"/>
          </p:nvPr>
        </p:nvSpPr>
        <p:spPr>
          <a:xfrm>
            <a:off x="828000" y="5135500"/>
            <a:ext cx="4320000" cy="276999"/>
          </a:xfrm>
          <a:prstGeom prst="rect">
            <a:avLst/>
          </a:prstGeom>
        </p:spPr>
        <p:txBody>
          <a:bodyPr lIns="0" tIns="0" rIns="0" bIns="0" anchor="ctr">
            <a:spAutoFit/>
          </a:bodyPr>
          <a:lstStyle>
            <a:lvl1pPr marL="0" marR="0" indent="0" algn="l" defTabSz="914400" rtl="0" eaLnBrk="1" fontAlgn="auto" latinLnBrk="0" hangingPunct="1">
              <a:lnSpc>
                <a:spcPct val="100000"/>
              </a:lnSpc>
              <a:spcBef>
                <a:spcPct val="20000"/>
              </a:spcBef>
              <a:spcAft>
                <a:spcPts val="0"/>
              </a:spcAft>
              <a:buClrTx/>
              <a:buSzTx/>
              <a:buFontTx/>
              <a:buNone/>
              <a:tabLst/>
              <a:defRPr sz="1800" b="0">
                <a:solidFill>
                  <a:schemeClr val="bg1"/>
                </a:solidFill>
                <a:latin typeface="+mn-lt"/>
              </a:defRPr>
            </a:lvl1pPr>
          </a:lstStyle>
          <a:p>
            <a:pPr marL="0" marR="0" lvl="0" indent="0" algn="l" defTabSz="914400" rtl="0" eaLnBrk="1" fontAlgn="auto" latinLnBrk="0" hangingPunct="1">
              <a:lnSpc>
                <a:spcPct val="100000"/>
              </a:lnSpc>
              <a:spcBef>
                <a:spcPct val="20000"/>
              </a:spcBef>
              <a:spcAft>
                <a:spcPts val="0"/>
              </a:spcAft>
              <a:buClrTx/>
              <a:buSzTx/>
              <a:buFontTx/>
              <a:buNone/>
              <a:tabLst/>
              <a:defRPr/>
            </a:pPr>
            <a:r>
              <a:rPr lang="en-US" noProof="0" dirty="0"/>
              <a:t>_Date</a:t>
            </a:r>
          </a:p>
        </p:txBody>
      </p:sp>
      <p:sp>
        <p:nvSpPr>
          <p:cNvPr id="9" name="Text Placeholder 3"/>
          <p:cNvSpPr>
            <a:spLocks noGrp="1"/>
          </p:cNvSpPr>
          <p:nvPr userDrawn="1">
            <p:ph type="body" sz="quarter" idx="10" hasCustomPrompt="1"/>
          </p:nvPr>
        </p:nvSpPr>
        <p:spPr>
          <a:xfrm>
            <a:off x="828674" y="2890200"/>
            <a:ext cx="5848351" cy="767400"/>
          </a:xfrm>
          <a:prstGeom prst="rect">
            <a:avLst/>
          </a:prstGeom>
        </p:spPr>
        <p:txBody>
          <a:bodyPr lIns="0" tIns="0" rIns="0" bIns="0">
            <a:normAutofit/>
          </a:bodyPr>
          <a:lstStyle>
            <a:lvl1pPr marL="0" indent="0" algn="l">
              <a:lnSpc>
                <a:spcPct val="100000"/>
              </a:lnSpc>
              <a:spcBef>
                <a:spcPts val="0"/>
              </a:spcBef>
              <a:buFontTx/>
              <a:buNone/>
              <a:defRPr sz="4700" baseline="0">
                <a:solidFill>
                  <a:schemeClr val="bg1"/>
                </a:solidFill>
                <a:latin typeface="+mj-lt"/>
              </a:defRPr>
            </a:lvl1pPr>
            <a:lvl2pPr>
              <a:defRPr sz="4800"/>
            </a:lvl2pPr>
            <a:lvl3pPr>
              <a:defRPr sz="4800"/>
            </a:lvl3pPr>
            <a:lvl4pPr>
              <a:defRPr sz="4800"/>
            </a:lvl4pPr>
            <a:lvl5pPr>
              <a:defRPr sz="4800"/>
            </a:lvl5pPr>
          </a:lstStyle>
          <a:p>
            <a:pPr lvl="0"/>
            <a:r>
              <a:rPr lang="en-US" noProof="0" dirty="0"/>
              <a:t>Presentation title 47pt</a:t>
            </a:r>
          </a:p>
        </p:txBody>
      </p:sp>
      <p:sp>
        <p:nvSpPr>
          <p:cNvPr id="11" name="Text Placeholder 3"/>
          <p:cNvSpPr>
            <a:spLocks noGrp="1"/>
          </p:cNvSpPr>
          <p:nvPr userDrawn="1">
            <p:ph type="body" sz="quarter" idx="14" hasCustomPrompt="1"/>
          </p:nvPr>
        </p:nvSpPr>
        <p:spPr>
          <a:xfrm>
            <a:off x="828674" y="3657600"/>
            <a:ext cx="5848351" cy="609600"/>
          </a:xfrm>
          <a:prstGeom prst="rect">
            <a:avLst/>
          </a:prstGeom>
        </p:spPr>
        <p:txBody>
          <a:bodyPr lIns="0" tIns="0" rIns="0" bIns="0">
            <a:normAutofit/>
          </a:bodyPr>
          <a:lstStyle>
            <a:lvl1pPr marL="0" indent="0" algn="l">
              <a:lnSpc>
                <a:spcPct val="100000"/>
              </a:lnSpc>
              <a:spcBef>
                <a:spcPts val="0"/>
              </a:spcBef>
              <a:buFontTx/>
              <a:buNone/>
              <a:defRPr sz="2900" b="0" i="0" baseline="0">
                <a:solidFill>
                  <a:schemeClr val="bg1"/>
                </a:solidFill>
                <a:latin typeface="+mj-lt"/>
              </a:defRPr>
            </a:lvl1pPr>
            <a:lvl2pPr>
              <a:defRPr sz="4800"/>
            </a:lvl2pPr>
            <a:lvl3pPr>
              <a:defRPr sz="4800"/>
            </a:lvl3pPr>
            <a:lvl4pPr>
              <a:defRPr sz="4800"/>
            </a:lvl4pPr>
            <a:lvl5pPr>
              <a:defRPr sz="4800"/>
            </a:lvl5pPr>
          </a:lstStyle>
          <a:p>
            <a:pPr lvl="0"/>
            <a:r>
              <a:rPr lang="en-US" noProof="0" dirty="0"/>
              <a:t>Subtitle 29pt</a:t>
            </a:r>
          </a:p>
        </p:txBody>
      </p:sp>
      <p:pic>
        <p:nvPicPr>
          <p:cNvPr id="12" name="Picture 7">
            <a:extLst>
              <a:ext uri="{FF2B5EF4-FFF2-40B4-BE49-F238E27FC236}">
                <a16:creationId xmlns:a16="http://schemas.microsoft.com/office/drawing/2014/main" id="{6BF1E557-7B5F-421D-9F02-05F0EBCCDB8F}"/>
              </a:ext>
            </a:extLst>
          </p:cNvPr>
          <p:cNvPicPr>
            <a:picLocks/>
          </p:cNvPicPr>
          <p:nvPr userDrawn="1">
            <p:custDataLst>
              <p:tags r:id="rId3"/>
            </p:custDataLst>
          </p:nvPr>
        </p:nvPicPr>
        <p:blipFill>
          <a:blip r:embed="rId9" cstate="screen">
            <a:extLst>
              <a:ext uri="{28A0092B-C50C-407E-A947-70E740481C1C}">
                <a14:useLocalDpi xmlns:a14="http://schemas.microsoft.com/office/drawing/2010/main"/>
              </a:ext>
            </a:extLst>
          </a:blip>
          <a:stretch>
            <a:fillRect/>
          </a:stretch>
        </p:blipFill>
        <p:spPr>
          <a:xfrm>
            <a:off x="7110095" y="6329934"/>
            <a:ext cx="1601978" cy="294640"/>
          </a:xfrm>
          <a:prstGeom prst="rect">
            <a:avLst/>
          </a:prstGeom>
          <a:ln w="0">
            <a:noFill/>
          </a:ln>
          <a:effectLst/>
          <a:extLst>
            <a:ext uri="{91240B29-F687-4F45-9708-019B960494DF}">
              <a14:hiddenLine xmlns:a14="http://schemas.microsoft.com/office/drawing/2010/main" w="0">
                <a:solidFill>
                  <a:schemeClr val="tx1"/>
                </a:solidFill>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3" name="Picture 9">
            <a:extLst>
              <a:ext uri="{FF2B5EF4-FFF2-40B4-BE49-F238E27FC236}">
                <a16:creationId xmlns:a16="http://schemas.microsoft.com/office/drawing/2014/main" id="{E02C6AC9-48CB-4C51-9076-42FA1D9C3E65}"/>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827584" y="6399593"/>
            <a:ext cx="1728192" cy="269767"/>
          </a:xfrm>
          <a:prstGeom prst="rect">
            <a:avLst/>
          </a:prstGeom>
        </p:spPr>
      </p:pic>
    </p:spTree>
    <p:extLst>
      <p:ext uri="{BB962C8B-B14F-4D97-AF65-F5344CB8AC3E}">
        <p14:creationId xmlns:p14="http://schemas.microsoft.com/office/powerpoint/2010/main" val="3775403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p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2BEB451-A2EF-499D-919D-8E4685ED8CC4}"/>
              </a:ext>
            </a:extLst>
          </p:cNvPr>
          <p:cNvGraphicFramePr>
            <a:graphicFrameLocks noChangeAspect="1"/>
          </p:cNvGraphicFramePr>
          <p:nvPr userDrawn="1">
            <p:custDataLst>
              <p:tags r:id="rId2"/>
            </p:custDataLst>
            <p:extLst>
              <p:ext uri="{D42A27DB-BD31-4B8C-83A1-F6EECF244321}">
                <p14:modId xmlns:p14="http://schemas.microsoft.com/office/powerpoint/2010/main" val="932863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9"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Freihandform 3">
            <a:extLst>
              <a:ext uri="{FF2B5EF4-FFF2-40B4-BE49-F238E27FC236}">
                <a16:creationId xmlns:a16="http://schemas.microsoft.com/office/drawing/2014/main" id="{2E594BD7-3C66-4ECE-BEAA-D57B822B90D9}"/>
              </a:ext>
            </a:extLst>
          </p:cNvPr>
          <p:cNvSpPr/>
          <p:nvPr userDrawn="1">
            <p:custDataLst>
              <p:tags r:id="rId3"/>
            </p:custDataLst>
          </p:nvPr>
        </p:nvSpPr>
        <p:spPr bwMode="auto">
          <a:xfrm>
            <a:off x="2"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dirty="0">
              <a:solidFill>
                <a:srgbClr val="000000"/>
              </a:solidFill>
              <a:latin typeface="Arial" charset="0"/>
            </a:endParaRPr>
          </a:p>
        </p:txBody>
      </p:sp>
      <p:sp>
        <p:nvSpPr>
          <p:cNvPr id="4" name="Text Placeholder 3"/>
          <p:cNvSpPr>
            <a:spLocks noGrp="1"/>
          </p:cNvSpPr>
          <p:nvPr>
            <p:ph type="body" sz="quarter" idx="10"/>
          </p:nvPr>
        </p:nvSpPr>
        <p:spPr>
          <a:xfrm>
            <a:off x="828674" y="2840895"/>
            <a:ext cx="7488000" cy="1620000"/>
          </a:xfrm>
          <a:prstGeom prst="rect">
            <a:avLst/>
          </a:prstGeom>
        </p:spPr>
        <p:txBody>
          <a:bodyPr lIns="0" tIns="0" rIns="0" bIns="0">
            <a:normAutofit/>
          </a:bodyPr>
          <a:lstStyle>
            <a:lvl1pPr marL="0" indent="0" algn="l">
              <a:spcBef>
                <a:spcPts val="0"/>
              </a:spcBef>
              <a:buFontTx/>
              <a:buNone/>
              <a:defRPr sz="4700">
                <a:solidFill>
                  <a:schemeClr val="bg1"/>
                </a:solidFill>
                <a:latin typeface="+mn-lt"/>
              </a:defRPr>
            </a:lvl1pPr>
            <a:lvl2pPr>
              <a:defRPr sz="4800"/>
            </a:lvl2pPr>
            <a:lvl3pPr>
              <a:defRPr sz="4800"/>
            </a:lvl3pPr>
            <a:lvl4pPr>
              <a:defRPr sz="4800"/>
            </a:lvl4pPr>
            <a:lvl5pPr>
              <a:defRPr sz="4800"/>
            </a:lvl5pPr>
          </a:lstStyle>
          <a:p>
            <a:pPr lvl="0"/>
            <a:r>
              <a:rPr lang="en-US" noProof="0"/>
              <a:t>Edit Master text styles</a:t>
            </a:r>
          </a:p>
        </p:txBody>
      </p:sp>
      <p:sp>
        <p:nvSpPr>
          <p:cNvPr id="6" name="Text Placeholder 5"/>
          <p:cNvSpPr>
            <a:spLocks noGrp="1"/>
          </p:cNvSpPr>
          <p:nvPr>
            <p:ph type="body" sz="quarter" idx="11"/>
          </p:nvPr>
        </p:nvSpPr>
        <p:spPr>
          <a:xfrm>
            <a:off x="828675" y="2156895"/>
            <a:ext cx="7488238" cy="404816"/>
          </a:xfrm>
          <a:prstGeom prst="rect">
            <a:avLst/>
          </a:prstGeom>
        </p:spPr>
        <p:txBody>
          <a:bodyPr lIns="0" tIns="0" rIns="0" bIns="0" anchor="ctr">
            <a:normAutofit/>
          </a:bodyPr>
          <a:lstStyle>
            <a:lvl1pPr marL="0" indent="0">
              <a:spcBef>
                <a:spcPts val="0"/>
              </a:spcBef>
              <a:buFontTx/>
              <a:buNone/>
              <a:defRPr sz="1800">
                <a:solidFill>
                  <a:schemeClr val="bg1"/>
                </a:solidFill>
                <a:latin typeface="+mn-lt"/>
              </a:defRPr>
            </a:lvl1pPr>
          </a:lstStyle>
          <a:p>
            <a:pPr lvl="0"/>
            <a:r>
              <a:rPr lang="en-US" noProof="0"/>
              <a:t>Edit Master text styles</a:t>
            </a:r>
          </a:p>
        </p:txBody>
      </p:sp>
      <p:pic>
        <p:nvPicPr>
          <p:cNvPr id="7" name="Picture 6">
            <a:extLst>
              <a:ext uri="{FF2B5EF4-FFF2-40B4-BE49-F238E27FC236}">
                <a16:creationId xmlns:a16="http://schemas.microsoft.com/office/drawing/2014/main" id="{D67EE3DD-9E0B-4978-B1C4-8F6CB6532D68}"/>
              </a:ext>
            </a:extLst>
          </p:cNvPr>
          <p:cNvPicPr>
            <a:picLocks noChangeAspect="1"/>
          </p:cNvPicPr>
          <p:nvPr userDrawn="1"/>
        </p:nvPicPr>
        <p:blipFill>
          <a:blip r:embed="rId7" cstate="screen">
            <a:biLevel thresh="25000"/>
            <a:extLst>
              <a:ext uri="{28A0092B-C50C-407E-A947-70E740481C1C}">
                <a14:useLocalDpi xmlns:a14="http://schemas.microsoft.com/office/drawing/2010/main"/>
              </a:ext>
            </a:extLst>
          </a:blip>
          <a:stretch>
            <a:fillRect/>
          </a:stretch>
        </p:blipFill>
        <p:spPr>
          <a:xfrm>
            <a:off x="8308818" y="267114"/>
            <a:ext cx="295432" cy="375569"/>
          </a:xfrm>
          <a:prstGeom prst="rect">
            <a:avLst/>
          </a:prstGeom>
          <a:ln>
            <a:noFill/>
          </a:ln>
        </p:spPr>
      </p:pic>
    </p:spTree>
    <p:extLst>
      <p:ext uri="{BB962C8B-B14F-4D97-AF65-F5344CB8AC3E}">
        <p14:creationId xmlns:p14="http://schemas.microsoft.com/office/powerpoint/2010/main" val="216231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1415A2E-C4A5-4E76-BCDA-093B76FE546F}"/>
              </a:ext>
            </a:extLst>
          </p:cNvPr>
          <p:cNvGraphicFramePr>
            <a:graphicFrameLocks noChangeAspect="1"/>
          </p:cNvGraphicFramePr>
          <p:nvPr userDrawn="1">
            <p:custDataLst>
              <p:tags r:id="rId2"/>
            </p:custDataLst>
            <p:extLst>
              <p:ext uri="{D42A27DB-BD31-4B8C-83A1-F6EECF244321}">
                <p14:modId xmlns:p14="http://schemas.microsoft.com/office/powerpoint/2010/main" val="2724600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28" name="think-cell Slide" r:id="rId5" imgW="479" imgH="478" progId="TCLayout.ActiveDocument.1">
                  <p:embed/>
                </p:oleObj>
              </mc:Choice>
              <mc:Fallback>
                <p:oleObj name="think-cell Slide" r:id="rId5" imgW="479" imgH="478"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6" name="Freihandform 3">
            <a:extLst>
              <a:ext uri="{FF2B5EF4-FFF2-40B4-BE49-F238E27FC236}">
                <a16:creationId xmlns:a16="http://schemas.microsoft.com/office/drawing/2014/main" id="{64D289E2-3F36-4C00-A8FE-11C673249BB4}"/>
              </a:ext>
            </a:extLst>
          </p:cNvPr>
          <p:cNvSpPr/>
          <p:nvPr userDrawn="1">
            <p:custDataLst>
              <p:tags r:id="rId3"/>
            </p:custDataLst>
          </p:nvPr>
        </p:nvSpPr>
        <p:spPr bwMode="auto">
          <a:xfrm>
            <a:off x="2" y="1"/>
            <a:ext cx="9144001" cy="6858001"/>
          </a:xfrm>
          <a:custGeom>
            <a:avLst/>
            <a:gdLst/>
            <a:ahLst/>
            <a:cxnLst/>
            <a:rect l="0" t="0" r="0" b="0"/>
            <a:pathLst>
              <a:path w="9144001" h="6858001">
                <a:moveTo>
                  <a:pt x="0" y="0"/>
                </a:moveTo>
                <a:lnTo>
                  <a:pt x="9144000" y="0"/>
                </a:lnTo>
                <a:lnTo>
                  <a:pt x="9144000" y="6858000"/>
                </a:lnTo>
                <a:lnTo>
                  <a:pt x="9144000" y="6858000"/>
                </a:lnTo>
                <a:lnTo>
                  <a:pt x="0" y="6858000"/>
                </a:lnTo>
                <a:close/>
              </a:path>
            </a:pathLst>
          </a:custGeom>
          <a:gradFill flip="none" rotWithShape="1">
            <a:gsLst>
              <a:gs pos="0">
                <a:srgbClr val="003478"/>
              </a:gs>
              <a:gs pos="100000">
                <a:srgbClr val="0089C4"/>
              </a:gs>
            </a:gsLst>
            <a:lin ang="2100000" scaled="1"/>
            <a:tileRect/>
          </a:gra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prstTxWarp prst="textNoShape">
              <a:avLst/>
            </a:prstTxWarp>
          </a:bodyPr>
          <a:lstStyle/>
          <a:p>
            <a:pPr defTabSz="914377" fontAlgn="base">
              <a:spcBef>
                <a:spcPct val="0"/>
              </a:spcBef>
              <a:spcAft>
                <a:spcPct val="0"/>
              </a:spcAft>
            </a:pPr>
            <a:endParaRPr lang="en-US" sz="2000" dirty="0">
              <a:solidFill>
                <a:srgbClr val="000000"/>
              </a:solidFill>
              <a:latin typeface="Arial" charset="0"/>
            </a:endParaRPr>
          </a:p>
        </p:txBody>
      </p:sp>
      <p:pic>
        <p:nvPicPr>
          <p:cNvPr id="4" name="Picture 6"/>
          <p:cNvPicPr>
            <a:picLocks noChangeAspect="1"/>
          </p:cNvPicPr>
          <p:nvPr userDrawn="1"/>
        </p:nvPicPr>
        <p:blipFill>
          <a:blip r:embed="rId7" cstate="screen">
            <a:biLevel thresh="25000"/>
            <a:extLst>
              <a:ext uri="{28A0092B-C50C-407E-A947-70E740481C1C}">
                <a14:useLocalDpi xmlns:a14="http://schemas.microsoft.com/office/drawing/2010/main"/>
              </a:ext>
            </a:extLst>
          </a:blip>
          <a:stretch>
            <a:fillRect/>
          </a:stretch>
        </p:blipFill>
        <p:spPr>
          <a:xfrm>
            <a:off x="3942000" y="2628000"/>
            <a:ext cx="1260172" cy="1602000"/>
          </a:xfrm>
          <a:prstGeom prst="rect">
            <a:avLst/>
          </a:prstGeom>
          <a:ln>
            <a:noFill/>
          </a:ln>
        </p:spPr>
      </p:pic>
    </p:spTree>
    <p:extLst>
      <p:ext uri="{BB962C8B-B14F-4D97-AF65-F5344CB8AC3E}">
        <p14:creationId xmlns:p14="http://schemas.microsoft.com/office/powerpoint/2010/main" val="2288226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21823784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8"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11" name="TextBox 10"/>
          <p:cNvSpPr txBox="1"/>
          <p:nvPr/>
        </p:nvSpPr>
        <p:spPr>
          <a:xfrm>
            <a:off x="400050" y="6521450"/>
            <a:ext cx="508000" cy="184150"/>
          </a:xfrm>
          <a:prstGeom prst="rect">
            <a:avLst/>
          </a:prstGeom>
        </p:spPr>
        <p:txBody>
          <a:bodyPr vert="horz" lIns="0" tIns="0" rIns="0" bIns="0" rtlCol="0" anchor="ctr"/>
          <a:lstStyle>
            <a:defPPr>
              <a:defRPr lang="de-DE"/>
            </a:defPPr>
            <a:lvl1pPr>
              <a:defRPr lang="en-US" sz="1200" smtClean="0"/>
            </a:lvl1pPr>
          </a:lstStyle>
          <a:p>
            <a:pPr lvl="0"/>
            <a:fld id="{C3A9D72B-53BE-4D95-9D29-99D7313A36B1}" type="slidenum">
              <a:rPr lang="en-US" sz="1100" noProof="0" smtClean="0"/>
              <a:pPr lvl="0"/>
              <a:t>‹#›</a:t>
            </a:fld>
            <a:endParaRPr lang="en-US" sz="1100" noProof="0" dirty="0"/>
          </a:p>
        </p:txBody>
      </p:sp>
      <p:sp>
        <p:nvSpPr>
          <p:cNvPr id="12" name="TextBox 11"/>
          <p:cNvSpPr txBox="1"/>
          <p:nvPr/>
        </p:nvSpPr>
        <p:spPr>
          <a:xfrm>
            <a:off x="7924800" y="6490415"/>
            <a:ext cx="850901" cy="246221"/>
          </a:xfrm>
          <a:prstGeom prst="rect">
            <a:avLst/>
          </a:prstGeom>
          <a:noFill/>
        </p:spPr>
        <p:txBody>
          <a:bodyPr wrap="square" lIns="0" tIns="0" rIns="0" bIns="0" rtlCol="0" anchor="ctr">
            <a:noAutofit/>
          </a:bodyPr>
          <a:lstStyle/>
          <a:p>
            <a:pPr algn="r"/>
            <a:r>
              <a:rPr lang="en-US" sz="1000" kern="1200" noProof="0" dirty="0">
                <a:solidFill>
                  <a:srgbClr val="000000"/>
                </a:solidFill>
                <a:latin typeface="Calibri"/>
                <a:ea typeface="+mn-ea"/>
                <a:cs typeface="+mn-cs"/>
              </a:rPr>
              <a:t>Confidential</a:t>
            </a:r>
          </a:p>
        </p:txBody>
      </p:sp>
      <p:pic>
        <p:nvPicPr>
          <p:cNvPr id="8" name="Picture 6">
            <a:extLst>
              <a:ext uri="{FF2B5EF4-FFF2-40B4-BE49-F238E27FC236}">
                <a16:creationId xmlns:a16="http://schemas.microsoft.com/office/drawing/2014/main" id="{75FCB11D-1CC2-4692-9A24-1B0831747F20}"/>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467568" y="152400"/>
            <a:ext cx="295432" cy="375569"/>
          </a:xfrm>
          <a:prstGeom prst="rect">
            <a:avLst/>
          </a:prstGeom>
          <a:ln>
            <a:noFill/>
          </a:ln>
        </p:spPr>
      </p:pic>
      <p:sp>
        <p:nvSpPr>
          <p:cNvPr id="3" name="Title Placeholder 2">
            <a:extLst>
              <a:ext uri="{FF2B5EF4-FFF2-40B4-BE49-F238E27FC236}">
                <a16:creationId xmlns:a16="http://schemas.microsoft.com/office/drawing/2014/main" id="{17ED08FF-2A66-49F9-854C-372DDB2EE0C6}"/>
              </a:ext>
            </a:extLst>
          </p:cNvPr>
          <p:cNvSpPr>
            <a:spLocks noGrp="1"/>
          </p:cNvSpPr>
          <p:nvPr>
            <p:ph type="title"/>
          </p:nvPr>
        </p:nvSpPr>
        <p:spPr>
          <a:xfrm>
            <a:off x="395288" y="533400"/>
            <a:ext cx="8380411" cy="892552"/>
          </a:xfrm>
          <a:prstGeom prst="rect">
            <a:avLst/>
          </a:prstGeom>
        </p:spPr>
        <p:txBody>
          <a:bodyPr vert="horz" lIns="0" tIns="0" rIns="0" bIns="0" rtlCol="0" anchor="t">
            <a:noAutofit/>
          </a:bodyPr>
          <a:lstStyle/>
          <a:p>
            <a:r>
              <a:rPr lang="en-US" dirty="0"/>
              <a:t>Action title: 28pt black</a:t>
            </a:r>
            <a:br>
              <a:rPr lang="en-US" dirty="0"/>
            </a:br>
            <a:r>
              <a:rPr lang="en-US" dirty="0"/>
              <a:t>Sub title: 19pt Philips Group Blue 4</a:t>
            </a:r>
          </a:p>
        </p:txBody>
      </p:sp>
      <p:sp>
        <p:nvSpPr>
          <p:cNvPr id="4" name="Text Placeholder 3">
            <a:extLst>
              <a:ext uri="{FF2B5EF4-FFF2-40B4-BE49-F238E27FC236}">
                <a16:creationId xmlns:a16="http://schemas.microsoft.com/office/drawing/2014/main" id="{F36BD9E5-84B1-47F9-8E72-64350DF0F0AB}"/>
              </a:ext>
            </a:extLst>
          </p:cNvPr>
          <p:cNvSpPr>
            <a:spLocks noGrp="1"/>
          </p:cNvSpPr>
          <p:nvPr>
            <p:ph type="body" idx="1"/>
          </p:nvPr>
        </p:nvSpPr>
        <p:spPr>
          <a:xfrm>
            <a:off x="395289" y="1600200"/>
            <a:ext cx="8380410" cy="452596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3966763"/>
      </p:ext>
    </p:extLst>
  </p:cSld>
  <p:clrMap bg1="lt1" tx1="dk1" bg2="lt2" tx2="dk2" accent1="accent1" accent2="accent2" accent3="accent3" accent4="accent4" accent5="accent5" accent6="accent6" hlink="hlink" folHlink="folHlink"/>
  <p:sldLayoutIdLst>
    <p:sldLayoutId id="2147483691" r:id="rId1"/>
    <p:sldLayoutId id="2147483706" r:id="rId2"/>
    <p:sldLayoutId id="2147483709" r:id="rId3"/>
    <p:sldLayoutId id="2147483710" r:id="rId4"/>
    <p:sldLayoutId id="2147483744" r:id="rId5"/>
    <p:sldLayoutId id="2147483746" r:id="rId6"/>
    <p:sldLayoutId id="2147483747" r:id="rId7"/>
    <p:sldLayoutId id="2147483689" r:id="rId8"/>
    <p:sldLayoutId id="2147483653" r:id="rId9"/>
    <p:sldLayoutId id="2147483748" r:id="rId10"/>
    <p:sldLayoutId id="2147483749" r:id="rId11"/>
  </p:sldLayoutIdLst>
  <p:txStyles>
    <p:titleStyle>
      <a:lvl1pPr algn="l" defTabSz="914400" rtl="0" eaLnBrk="1" latinLnBrk="0" hangingPunct="1">
        <a:lnSpc>
          <a:spcPct val="100000"/>
        </a:lnSpc>
        <a:spcBef>
          <a:spcPct val="0"/>
        </a:spcBef>
        <a:buNone/>
        <a:defRPr lang="en-US" sz="2800" kern="1200" smtClean="0">
          <a:solidFill>
            <a:srgbClr val="000000"/>
          </a:solidFill>
          <a:latin typeface="+mj-lt"/>
          <a:ea typeface="+mj-ea"/>
          <a:cs typeface="+mj-cs"/>
        </a:defRPr>
      </a:lvl1pPr>
    </p:titleStyle>
    <p:bodyStyle>
      <a:lvl1pPr marL="285750" indent="-285750" algn="l" defTabSz="914400" rtl="0" eaLnBrk="1" latinLnBrk="0" hangingPunct="1">
        <a:lnSpc>
          <a:spcPct val="100000"/>
        </a:lnSpc>
        <a:spcBef>
          <a:spcPct val="20000"/>
        </a:spcBef>
        <a:spcAft>
          <a:spcPts val="0"/>
        </a:spcAft>
        <a:buClr>
          <a:srgbClr val="000000"/>
        </a:buClr>
        <a:buSzPct val="90000"/>
        <a:buFont typeface="Calibri" panose="020F0502020204030204" pitchFamily="34" charset="0"/>
        <a:buChar char="•"/>
        <a:defRPr lang="en-US" sz="1800" kern="1200" dirty="0">
          <a:solidFill>
            <a:srgbClr val="000000"/>
          </a:solidFill>
          <a:latin typeface="+mn-lt"/>
          <a:ea typeface="+mn-ea"/>
          <a:cs typeface="+mn-cs"/>
        </a:defRPr>
      </a:lvl1pPr>
      <a:lvl2pPr marL="532800" indent="-255600" algn="l" defTabSz="914400" rtl="0" eaLnBrk="1" latinLnBrk="0" hangingPunct="1">
        <a:lnSpc>
          <a:spcPct val="100000"/>
        </a:lnSpc>
        <a:spcBef>
          <a:spcPct val="20000"/>
        </a:spcBef>
        <a:spcAft>
          <a:spcPts val="0"/>
        </a:spcAft>
        <a:buClr>
          <a:srgbClr val="000000"/>
        </a:buClr>
        <a:buSzPts val="1800"/>
        <a:buFont typeface="Calibri" panose="020F0502020204030204" pitchFamily="34" charset="0"/>
        <a:buChar char="–"/>
        <a:defRPr lang="en-US" sz="1800" kern="1200" dirty="0">
          <a:solidFill>
            <a:srgbClr val="000000"/>
          </a:solidFill>
          <a:latin typeface="+mn-lt"/>
          <a:ea typeface="+mn-ea"/>
          <a:cs typeface="+mn-cs"/>
        </a:defRPr>
      </a:lvl2pPr>
      <a:lvl3pPr marL="763200" indent="-234000" algn="l" defTabSz="914400" rtl="0" eaLnBrk="1" latinLnBrk="0" hangingPunct="1">
        <a:lnSpc>
          <a:spcPct val="100000"/>
        </a:lnSpc>
        <a:spcBef>
          <a:spcPct val="20000"/>
        </a:spcBef>
        <a:spcAft>
          <a:spcPts val="0"/>
        </a:spcAft>
        <a:buClr>
          <a:srgbClr val="000000"/>
        </a:buClr>
        <a:buSzPct val="55000"/>
        <a:buFont typeface="Wingdings" panose="05000000000000000000" pitchFamily="2" charset="2"/>
        <a:buChar char="n"/>
        <a:defRPr lang="en-US" sz="1800" kern="1200" dirty="0">
          <a:solidFill>
            <a:srgbClr val="000000"/>
          </a:solidFill>
          <a:latin typeface="+mn-lt"/>
          <a:ea typeface="+mn-ea"/>
          <a:cs typeface="+mn-cs"/>
        </a:defRPr>
      </a:lvl3pPr>
      <a:lvl4pPr marL="1080000" indent="-241200" algn="l" defTabSz="914400" rtl="0" eaLnBrk="1" latinLnBrk="0" hangingPunct="1">
        <a:lnSpc>
          <a:spcPct val="100000"/>
        </a:lnSpc>
        <a:spcBef>
          <a:spcPct val="20000"/>
        </a:spcBef>
        <a:spcAft>
          <a:spcPts val="0"/>
        </a:spcAft>
        <a:buClr>
          <a:srgbClr val="000000"/>
        </a:buClr>
        <a:buSzPts val="1800"/>
        <a:buFont typeface="Arial" pitchFamily="34" charset="0"/>
        <a:buChar char="•"/>
        <a:defRPr lang="en-US" sz="1800" kern="1200" dirty="0">
          <a:solidFill>
            <a:srgbClr val="000000"/>
          </a:solidFill>
          <a:latin typeface="+mn-lt"/>
          <a:ea typeface="+mn-ea"/>
          <a:cs typeface="+mn-cs"/>
        </a:defRPr>
      </a:lvl4pPr>
      <a:lvl5pPr marL="1440000" indent="-241200" algn="l" defTabSz="914400" rtl="0" eaLnBrk="1" latinLnBrk="0" hangingPunct="1">
        <a:lnSpc>
          <a:spcPct val="100000"/>
        </a:lnSpc>
        <a:spcBef>
          <a:spcPct val="20000"/>
        </a:spcBef>
        <a:spcAft>
          <a:spcPts val="0"/>
        </a:spcAft>
        <a:buClr>
          <a:srgbClr val="000000"/>
        </a:buClr>
        <a:buSzPts val="1800"/>
        <a:buFont typeface="Calibri" panose="020F0502020204030204" pitchFamily="34" charset="0"/>
        <a:buChar char="─"/>
        <a:defRPr lang="en-US" sz="1800" kern="1200" dirty="0">
          <a:solidFill>
            <a:srgbClr val="0000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LTTS Team</a:t>
            </a:r>
          </a:p>
        </p:txBody>
      </p:sp>
      <p:sp>
        <p:nvSpPr>
          <p:cNvPr id="3" name="Text Placeholder 2"/>
          <p:cNvSpPr>
            <a:spLocks noGrp="1"/>
          </p:cNvSpPr>
          <p:nvPr>
            <p:ph type="body" sz="quarter" idx="12"/>
          </p:nvPr>
        </p:nvSpPr>
        <p:spPr/>
        <p:txBody>
          <a:bodyPr/>
          <a:lstStyle/>
          <a:p>
            <a:r>
              <a:rPr lang="en-US" dirty="0"/>
              <a:t>Medical Diagnostics</a:t>
            </a:r>
          </a:p>
        </p:txBody>
      </p:sp>
      <p:sp>
        <p:nvSpPr>
          <p:cNvPr id="4" name="Text Placeholder 3"/>
          <p:cNvSpPr>
            <a:spLocks noGrp="1"/>
          </p:cNvSpPr>
          <p:nvPr>
            <p:ph type="body" sz="quarter" idx="13"/>
          </p:nvPr>
        </p:nvSpPr>
        <p:spPr/>
        <p:txBody>
          <a:bodyPr/>
          <a:lstStyle/>
          <a:p>
            <a:r>
              <a:rPr lang="en-US" dirty="0"/>
              <a:t>9 March-2021</a:t>
            </a:r>
          </a:p>
        </p:txBody>
      </p:sp>
      <p:sp>
        <p:nvSpPr>
          <p:cNvPr id="5" name="Text Placeholder 4"/>
          <p:cNvSpPr>
            <a:spLocks noGrp="1"/>
          </p:cNvSpPr>
          <p:nvPr>
            <p:ph type="body" sz="quarter" idx="10"/>
          </p:nvPr>
        </p:nvSpPr>
        <p:spPr/>
        <p:txBody>
          <a:bodyPr/>
          <a:lstStyle/>
          <a:p>
            <a:r>
              <a:rPr lang="en-US" dirty="0"/>
              <a:t>Philips MHB Architecture</a:t>
            </a:r>
          </a:p>
        </p:txBody>
      </p:sp>
      <p:sp>
        <p:nvSpPr>
          <p:cNvPr id="6" name="Text Placeholder 5"/>
          <p:cNvSpPr>
            <a:spLocks noGrp="1"/>
          </p:cNvSpPr>
          <p:nvPr>
            <p:ph type="body" sz="quarter" idx="14"/>
          </p:nvPr>
        </p:nvSpPr>
        <p:spPr/>
        <p:txBody>
          <a:bodyPr/>
          <a:lstStyle/>
          <a:p>
            <a:r>
              <a:rPr lang="en-US" dirty="0"/>
              <a:t>Philips LIfeLine ACG products</a:t>
            </a:r>
          </a:p>
        </p:txBody>
      </p:sp>
    </p:spTree>
    <p:extLst>
      <p:ext uri="{BB962C8B-B14F-4D97-AF65-F5344CB8AC3E}">
        <p14:creationId xmlns:p14="http://schemas.microsoft.com/office/powerpoint/2010/main" val="680363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65261978"/>
              </p:ext>
            </p:extLst>
          </p:nvPr>
        </p:nvGraphicFramePr>
        <p:xfrm>
          <a:off x="152400" y="76203"/>
          <a:ext cx="8839200" cy="6705597"/>
        </p:xfrm>
        <a:graphic>
          <a:graphicData uri="http://schemas.openxmlformats.org/drawingml/2006/table">
            <a:tbl>
              <a:tblPr firstRow="1" bandRow="1">
                <a:tableStyleId>{5C22544A-7EE6-4342-B048-85BDC9FD1C3A}</a:tableStyleId>
              </a:tblPr>
              <a:tblGrid>
                <a:gridCol w="1877352">
                  <a:extLst>
                    <a:ext uri="{9D8B030D-6E8A-4147-A177-3AD203B41FA5}">
                      <a16:colId xmlns:a16="http://schemas.microsoft.com/office/drawing/2014/main" val="3562212080"/>
                    </a:ext>
                  </a:extLst>
                </a:gridCol>
                <a:gridCol w="2503137">
                  <a:extLst>
                    <a:ext uri="{9D8B030D-6E8A-4147-A177-3AD203B41FA5}">
                      <a16:colId xmlns:a16="http://schemas.microsoft.com/office/drawing/2014/main" val="1510632270"/>
                    </a:ext>
                  </a:extLst>
                </a:gridCol>
                <a:gridCol w="1642683">
                  <a:extLst>
                    <a:ext uri="{9D8B030D-6E8A-4147-A177-3AD203B41FA5}">
                      <a16:colId xmlns:a16="http://schemas.microsoft.com/office/drawing/2014/main" val="3028339546"/>
                    </a:ext>
                  </a:extLst>
                </a:gridCol>
                <a:gridCol w="2816028">
                  <a:extLst>
                    <a:ext uri="{9D8B030D-6E8A-4147-A177-3AD203B41FA5}">
                      <a16:colId xmlns:a16="http://schemas.microsoft.com/office/drawing/2014/main" val="809427909"/>
                    </a:ext>
                  </a:extLst>
                </a:gridCol>
              </a:tblGrid>
              <a:tr h="372533">
                <a:tc>
                  <a:txBody>
                    <a:bodyPr/>
                    <a:lstStyle/>
                    <a:p>
                      <a:pPr algn="ctr"/>
                      <a:r>
                        <a:rPr lang="en-US" dirty="0"/>
                        <a:t>Module</a:t>
                      </a:r>
                    </a:p>
                  </a:txBody>
                  <a:tcPr/>
                </a:tc>
                <a:tc>
                  <a:txBody>
                    <a:bodyPr/>
                    <a:lstStyle/>
                    <a:p>
                      <a:pPr algn="ctr"/>
                      <a:r>
                        <a:rPr lang="en-US" dirty="0"/>
                        <a:t>Purpose</a:t>
                      </a:r>
                    </a:p>
                  </a:txBody>
                  <a:tcPr/>
                </a:tc>
                <a:tc>
                  <a:txBody>
                    <a:bodyPr/>
                    <a:lstStyle/>
                    <a:p>
                      <a:pPr algn="ctr"/>
                      <a:r>
                        <a:rPr lang="en-US" dirty="0"/>
                        <a:t>Protocol</a:t>
                      </a:r>
                      <a:r>
                        <a:rPr lang="en-US" baseline="0" dirty="0"/>
                        <a:t> used </a:t>
                      </a:r>
                      <a:endParaRPr lang="en-US" dirty="0"/>
                    </a:p>
                  </a:txBody>
                  <a:tcPr/>
                </a:tc>
                <a:tc>
                  <a:txBody>
                    <a:bodyPr/>
                    <a:lstStyle/>
                    <a:p>
                      <a:pPr algn="ctr"/>
                      <a:r>
                        <a:rPr lang="en-US" dirty="0"/>
                        <a:t>Others</a:t>
                      </a:r>
                    </a:p>
                  </a:txBody>
                  <a:tcPr/>
                </a:tc>
                <a:extLst>
                  <a:ext uri="{0D108BD9-81ED-4DB2-BD59-A6C34878D82A}">
                    <a16:rowId xmlns:a16="http://schemas.microsoft.com/office/drawing/2014/main" val="3825160207"/>
                  </a:ext>
                </a:extLst>
              </a:tr>
              <a:tr h="651933">
                <a:tc>
                  <a:txBody>
                    <a:bodyPr/>
                    <a:lstStyle/>
                    <a:p>
                      <a:r>
                        <a:rPr lang="en-US" dirty="0"/>
                        <a:t>GPS </a:t>
                      </a:r>
                    </a:p>
                  </a:txBody>
                  <a:tcPr/>
                </a:tc>
                <a:tc>
                  <a:txBody>
                    <a:bodyPr/>
                    <a:lstStyle/>
                    <a:p>
                      <a:r>
                        <a:rPr lang="en-US" dirty="0"/>
                        <a:t>To find instantaneous location and time</a:t>
                      </a:r>
                    </a:p>
                  </a:txBody>
                  <a:tcPr/>
                </a:tc>
                <a:tc>
                  <a:txBody>
                    <a:bodyPr/>
                    <a:lstStyle/>
                    <a:p>
                      <a:r>
                        <a:rPr lang="en-US" dirty="0"/>
                        <a:t>UART</a:t>
                      </a:r>
                    </a:p>
                  </a:txBody>
                  <a:tcPr/>
                </a:tc>
                <a:tc>
                  <a:txBody>
                    <a:bodyPr/>
                    <a:lstStyle/>
                    <a:p>
                      <a:r>
                        <a:rPr lang="en-US" dirty="0"/>
                        <a:t> Cellular</a:t>
                      </a:r>
                      <a:r>
                        <a:rPr lang="en-US" baseline="0" dirty="0"/>
                        <a:t> module -&gt;  I2C</a:t>
                      </a:r>
                      <a:endParaRPr lang="en-US" dirty="0"/>
                    </a:p>
                  </a:txBody>
                  <a:tcPr/>
                </a:tc>
                <a:extLst>
                  <a:ext uri="{0D108BD9-81ED-4DB2-BD59-A6C34878D82A}">
                    <a16:rowId xmlns:a16="http://schemas.microsoft.com/office/drawing/2014/main" val="971592893"/>
                  </a:ext>
                </a:extLst>
              </a:tr>
              <a:tr h="651933">
                <a:tc>
                  <a:txBody>
                    <a:bodyPr/>
                    <a:lstStyle/>
                    <a:p>
                      <a:r>
                        <a:rPr lang="en-US" dirty="0"/>
                        <a:t>Serial</a:t>
                      </a:r>
                      <a:r>
                        <a:rPr lang="en-US" baseline="0" dirty="0"/>
                        <a:t> Flash</a:t>
                      </a:r>
                      <a:endParaRPr lang="en-US" dirty="0"/>
                    </a:p>
                  </a:txBody>
                  <a:tcPr/>
                </a:tc>
                <a:tc>
                  <a:txBody>
                    <a:bodyPr/>
                    <a:lstStyle/>
                    <a:p>
                      <a:r>
                        <a:rPr lang="en-US" dirty="0"/>
                        <a:t>To store voice prompts for user</a:t>
                      </a:r>
                    </a:p>
                  </a:txBody>
                  <a:tcPr/>
                </a:tc>
                <a:tc>
                  <a:txBody>
                    <a:bodyPr/>
                    <a:lstStyle/>
                    <a:p>
                      <a:r>
                        <a:rPr lang="en-US" dirty="0"/>
                        <a:t>SPI</a:t>
                      </a:r>
                    </a:p>
                  </a:txBody>
                  <a:tcPr/>
                </a:tc>
                <a:tc>
                  <a:txBody>
                    <a:bodyPr/>
                    <a:lstStyle/>
                    <a:p>
                      <a:pPr algn="ctr"/>
                      <a:r>
                        <a:rPr lang="en-US" dirty="0"/>
                        <a:t>Store</a:t>
                      </a:r>
                      <a:r>
                        <a:rPr lang="en-US" baseline="0" dirty="0"/>
                        <a:t> prompts in three languages</a:t>
                      </a:r>
                      <a:endParaRPr lang="en-US" dirty="0"/>
                    </a:p>
                  </a:txBody>
                  <a:tcPr/>
                </a:tc>
                <a:extLst>
                  <a:ext uri="{0D108BD9-81ED-4DB2-BD59-A6C34878D82A}">
                    <a16:rowId xmlns:a16="http://schemas.microsoft.com/office/drawing/2014/main" val="1139433084"/>
                  </a:ext>
                </a:extLst>
              </a:tr>
              <a:tr h="651933">
                <a:tc>
                  <a:txBody>
                    <a:bodyPr/>
                    <a:lstStyle/>
                    <a:p>
                      <a:r>
                        <a:rPr lang="en-US" dirty="0"/>
                        <a:t>Audio amplifier</a:t>
                      </a:r>
                    </a:p>
                  </a:txBody>
                  <a:tcPr/>
                </a:tc>
                <a:tc>
                  <a:txBody>
                    <a:bodyPr/>
                    <a:lstStyle/>
                    <a:p>
                      <a:r>
                        <a:rPr lang="en-US" dirty="0"/>
                        <a:t>To play the voice prompts</a:t>
                      </a:r>
                    </a:p>
                  </a:txBody>
                  <a:tcPr/>
                </a:tc>
                <a:tc>
                  <a:txBody>
                    <a:bodyPr/>
                    <a:lstStyle/>
                    <a:p>
                      <a:r>
                        <a:rPr lang="en-US" dirty="0"/>
                        <a:t>DAC</a:t>
                      </a:r>
                    </a:p>
                  </a:txBody>
                  <a:tcPr/>
                </a:tc>
                <a:tc>
                  <a:txBody>
                    <a:bodyPr/>
                    <a:lstStyle/>
                    <a:p>
                      <a:r>
                        <a:rPr lang="en-US" dirty="0"/>
                        <a:t>Cell</a:t>
                      </a:r>
                      <a:r>
                        <a:rPr lang="en-US" baseline="0" dirty="0"/>
                        <a:t>ular module -&gt; CODEC chip(to carry voice of PRA)</a:t>
                      </a:r>
                      <a:endParaRPr lang="en-US" dirty="0"/>
                    </a:p>
                  </a:txBody>
                  <a:tcPr/>
                </a:tc>
                <a:extLst>
                  <a:ext uri="{0D108BD9-81ED-4DB2-BD59-A6C34878D82A}">
                    <a16:rowId xmlns:a16="http://schemas.microsoft.com/office/drawing/2014/main" val="4194290170"/>
                  </a:ext>
                </a:extLst>
              </a:tr>
              <a:tr h="931333">
                <a:tc>
                  <a:txBody>
                    <a:bodyPr/>
                    <a:lstStyle/>
                    <a:p>
                      <a:r>
                        <a:rPr lang="en-US" dirty="0"/>
                        <a:t>Accelerometer &amp;</a:t>
                      </a:r>
                    </a:p>
                    <a:p>
                      <a:r>
                        <a:rPr lang="en-US" dirty="0"/>
                        <a:t>Pressure</a:t>
                      </a:r>
                      <a:r>
                        <a:rPr lang="en-US" baseline="0" dirty="0"/>
                        <a:t> Sensor</a:t>
                      </a:r>
                      <a:endParaRPr lang="en-US" dirty="0"/>
                    </a:p>
                  </a:txBody>
                  <a:tcPr/>
                </a:tc>
                <a:tc>
                  <a:txBody>
                    <a:bodyPr/>
                    <a:lstStyle/>
                    <a:p>
                      <a:r>
                        <a:rPr lang="en-US" dirty="0"/>
                        <a:t>Fall Detector Algorithm &amp; </a:t>
                      </a:r>
                      <a:r>
                        <a:rPr lang="en-US" sz="1800" kern="1200" dirty="0">
                          <a:solidFill>
                            <a:schemeClr val="dk1"/>
                          </a:solidFill>
                          <a:effectLst/>
                          <a:latin typeface="+mn-lt"/>
                          <a:ea typeface="+mn-ea"/>
                          <a:cs typeface="+mn-cs"/>
                        </a:rPr>
                        <a:t>Bread crumbing Algorithm (BCA)</a:t>
                      </a:r>
                      <a:endParaRPr lang="en-US" dirty="0"/>
                    </a:p>
                  </a:txBody>
                  <a:tcPr/>
                </a:tc>
                <a:tc>
                  <a:txBody>
                    <a:bodyPr/>
                    <a:lstStyle/>
                    <a:p>
                      <a:r>
                        <a:rPr lang="en-US" dirty="0"/>
                        <a:t>SPI</a:t>
                      </a:r>
                    </a:p>
                  </a:txBody>
                  <a:tcPr/>
                </a:tc>
                <a:tc>
                  <a:txBody>
                    <a:bodyPr/>
                    <a:lstStyle/>
                    <a:p>
                      <a:pPr algn="ctr"/>
                      <a:r>
                        <a:rPr lang="en-US" dirty="0"/>
                        <a:t>BCA</a:t>
                      </a:r>
                      <a:r>
                        <a:rPr lang="en-US" baseline="0" dirty="0"/>
                        <a:t> – Keeps tracking on user movements</a:t>
                      </a:r>
                      <a:endParaRPr lang="en-US" dirty="0"/>
                    </a:p>
                  </a:txBody>
                  <a:tcPr/>
                </a:tc>
                <a:extLst>
                  <a:ext uri="{0D108BD9-81ED-4DB2-BD59-A6C34878D82A}">
                    <a16:rowId xmlns:a16="http://schemas.microsoft.com/office/drawing/2014/main" val="3636829295"/>
                  </a:ext>
                </a:extLst>
              </a:tr>
              <a:tr h="931333">
                <a:tc>
                  <a:txBody>
                    <a:bodyPr/>
                    <a:lstStyle/>
                    <a:p>
                      <a:r>
                        <a:rPr lang="en-US" dirty="0"/>
                        <a:t>Help Button</a:t>
                      </a:r>
                    </a:p>
                  </a:txBody>
                  <a:tcPr/>
                </a:tc>
                <a:tc>
                  <a:txBody>
                    <a:bodyPr/>
                    <a:lstStyle/>
                    <a:p>
                      <a:r>
                        <a:rPr lang="en-US" sz="1800" kern="1200" dirty="0">
                          <a:solidFill>
                            <a:schemeClr val="dk1"/>
                          </a:solidFill>
                          <a:effectLst/>
                          <a:latin typeface="+mn-lt"/>
                          <a:ea typeface="+mn-ea"/>
                          <a:cs typeface="+mn-cs"/>
                        </a:rPr>
                        <a:t>Initiate a request for emergency response by Subscriber</a:t>
                      </a:r>
                      <a:endParaRPr lang="en-US" dirty="0"/>
                    </a:p>
                  </a:txBody>
                  <a:tcPr/>
                </a:tc>
                <a:tc>
                  <a:txBody>
                    <a:bodyPr/>
                    <a:lstStyle/>
                    <a:p>
                      <a:r>
                        <a:rPr lang="en-US" dirty="0"/>
                        <a:t>GPIO</a:t>
                      </a:r>
                    </a:p>
                  </a:txBody>
                  <a:tcPr/>
                </a:tc>
                <a:tc>
                  <a:txBody>
                    <a:bodyPr/>
                    <a:lstStyle/>
                    <a:p>
                      <a:r>
                        <a:rPr lang="en-US" dirty="0"/>
                        <a:t>Produces interrupt each time button</a:t>
                      </a:r>
                      <a:r>
                        <a:rPr lang="en-US" baseline="0" dirty="0"/>
                        <a:t> is pressed</a:t>
                      </a:r>
                      <a:endParaRPr lang="en-US" dirty="0"/>
                    </a:p>
                  </a:txBody>
                  <a:tcPr/>
                </a:tc>
                <a:extLst>
                  <a:ext uri="{0D108BD9-81ED-4DB2-BD59-A6C34878D82A}">
                    <a16:rowId xmlns:a16="http://schemas.microsoft.com/office/drawing/2014/main" val="278438931"/>
                  </a:ext>
                </a:extLst>
              </a:tr>
              <a:tr h="651933">
                <a:tc>
                  <a:txBody>
                    <a:bodyPr/>
                    <a:lstStyle/>
                    <a:p>
                      <a:r>
                        <a:rPr lang="en-US" dirty="0"/>
                        <a:t>Battery Charger</a:t>
                      </a:r>
                    </a:p>
                  </a:txBody>
                  <a:tcPr/>
                </a:tc>
                <a:tc>
                  <a:txBody>
                    <a:bodyPr/>
                    <a:lstStyle/>
                    <a:p>
                      <a:r>
                        <a:rPr lang="en-US" dirty="0"/>
                        <a:t>To</a:t>
                      </a:r>
                      <a:r>
                        <a:rPr lang="en-US" baseline="0" dirty="0"/>
                        <a:t> charge Lithium Ion Battery</a:t>
                      </a:r>
                      <a:endParaRPr lang="en-US" dirty="0"/>
                    </a:p>
                  </a:txBody>
                  <a:tcPr/>
                </a:tc>
                <a:tc>
                  <a:txBody>
                    <a:bodyPr/>
                    <a:lstStyle/>
                    <a:p>
                      <a:r>
                        <a:rPr lang="en-US" dirty="0"/>
                        <a:t>I2C</a:t>
                      </a:r>
                    </a:p>
                  </a:txBody>
                  <a:tcPr/>
                </a:tc>
                <a:tc>
                  <a:txBody>
                    <a:bodyPr/>
                    <a:lstStyle/>
                    <a:p>
                      <a:r>
                        <a:rPr lang="en-US" dirty="0"/>
                        <a:t>Battery Gauge -&gt;</a:t>
                      </a:r>
                      <a:r>
                        <a:rPr lang="en-US" baseline="0" dirty="0"/>
                        <a:t> </a:t>
                      </a:r>
                      <a:r>
                        <a:rPr lang="en-US" dirty="0"/>
                        <a:t>measures remaining charge</a:t>
                      </a:r>
                    </a:p>
                  </a:txBody>
                  <a:tcPr/>
                </a:tc>
                <a:extLst>
                  <a:ext uri="{0D108BD9-81ED-4DB2-BD59-A6C34878D82A}">
                    <a16:rowId xmlns:a16="http://schemas.microsoft.com/office/drawing/2014/main" val="2312193527"/>
                  </a:ext>
                </a:extLst>
              </a:tr>
              <a:tr h="931333">
                <a:tc>
                  <a:txBody>
                    <a:bodyPr/>
                    <a:lstStyle/>
                    <a:p>
                      <a:r>
                        <a:rPr lang="en-US" dirty="0"/>
                        <a:t>Cellular Module(4G)</a:t>
                      </a:r>
                    </a:p>
                  </a:txBody>
                  <a:tcPr/>
                </a:tc>
                <a:tc>
                  <a:txBody>
                    <a:bodyPr/>
                    <a:lstStyle/>
                    <a:p>
                      <a:r>
                        <a:rPr lang="en-US" dirty="0"/>
                        <a:t>For data</a:t>
                      </a:r>
                      <a:r>
                        <a:rPr lang="en-US" baseline="0" dirty="0"/>
                        <a:t> and voice connection</a:t>
                      </a:r>
                      <a:endParaRPr lang="en-US" dirty="0"/>
                    </a:p>
                  </a:txBody>
                  <a:tcPr/>
                </a:tc>
                <a:tc>
                  <a:txBody>
                    <a:bodyPr/>
                    <a:lstStyle/>
                    <a:p>
                      <a:r>
                        <a:rPr lang="en-US" dirty="0"/>
                        <a:t>UART</a:t>
                      </a:r>
                    </a:p>
                  </a:txBody>
                  <a:tcPr/>
                </a:tc>
                <a:tc>
                  <a:txBody>
                    <a:bodyPr/>
                    <a:lstStyle/>
                    <a:p>
                      <a:r>
                        <a:rPr lang="en-US" dirty="0"/>
                        <a:t>AT commands -&gt;</a:t>
                      </a:r>
                      <a:r>
                        <a:rPr lang="en-US" baseline="0" dirty="0"/>
                        <a:t> to communicate with up.</a:t>
                      </a:r>
                    </a:p>
                    <a:p>
                      <a:r>
                        <a:rPr lang="en-US" baseline="0" dirty="0"/>
                        <a:t>Wiced chip -&gt; USB</a:t>
                      </a:r>
                      <a:endParaRPr lang="en-US" dirty="0"/>
                    </a:p>
                  </a:txBody>
                  <a:tcPr/>
                </a:tc>
                <a:extLst>
                  <a:ext uri="{0D108BD9-81ED-4DB2-BD59-A6C34878D82A}">
                    <a16:rowId xmlns:a16="http://schemas.microsoft.com/office/drawing/2014/main" val="441587259"/>
                  </a:ext>
                </a:extLst>
              </a:tr>
              <a:tr h="931333">
                <a:tc>
                  <a:txBody>
                    <a:bodyPr/>
                    <a:lstStyle/>
                    <a:p>
                      <a:r>
                        <a:rPr lang="en-US" dirty="0"/>
                        <a:t>Wiced Chip</a:t>
                      </a:r>
                    </a:p>
                  </a:txBody>
                  <a:tcPr/>
                </a:tc>
                <a:tc>
                  <a:txBody>
                    <a:bodyPr/>
                    <a:lstStyle/>
                    <a:p>
                      <a:r>
                        <a:rPr lang="en-US" dirty="0"/>
                        <a:t>Helps</a:t>
                      </a:r>
                      <a:r>
                        <a:rPr lang="en-US" baseline="0" dirty="0"/>
                        <a:t> in</a:t>
                      </a:r>
                      <a:r>
                        <a:rPr lang="en-US" dirty="0"/>
                        <a:t> location of subscriber by tracing nearest access points</a:t>
                      </a:r>
                    </a:p>
                  </a:txBody>
                  <a:tcPr/>
                </a:tc>
                <a:tc>
                  <a:txBody>
                    <a:bodyPr/>
                    <a:lstStyle/>
                    <a:p>
                      <a:r>
                        <a:rPr lang="en-US" dirty="0"/>
                        <a:t>UART</a:t>
                      </a:r>
                    </a:p>
                  </a:txBody>
                  <a:tcPr/>
                </a:tc>
                <a:tc>
                  <a:txBody>
                    <a:bodyPr/>
                    <a:lstStyle/>
                    <a:p>
                      <a:pPr algn="ctr"/>
                      <a:r>
                        <a:rPr lang="en-US" dirty="0"/>
                        <a:t>Tracks</a:t>
                      </a:r>
                      <a:r>
                        <a:rPr lang="en-US" baseline="0" dirty="0"/>
                        <a:t> MAC address and neighboring Access points.</a:t>
                      </a:r>
                      <a:endParaRPr lang="en-US" dirty="0"/>
                    </a:p>
                  </a:txBody>
                  <a:tcPr/>
                </a:tc>
                <a:extLst>
                  <a:ext uri="{0D108BD9-81ED-4DB2-BD59-A6C34878D82A}">
                    <a16:rowId xmlns:a16="http://schemas.microsoft.com/office/drawing/2014/main" val="611054022"/>
                  </a:ext>
                </a:extLst>
              </a:tr>
            </a:tbl>
          </a:graphicData>
        </a:graphic>
      </p:graphicFrame>
    </p:spTree>
    <p:extLst>
      <p:ext uri="{BB962C8B-B14F-4D97-AF65-F5344CB8AC3E}">
        <p14:creationId xmlns:p14="http://schemas.microsoft.com/office/powerpoint/2010/main" val="27364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172200"/>
          </a:xfrm>
        </p:spPr>
        <p:txBody>
          <a:bodyPr>
            <a:normAutofit lnSpcReduction="10000"/>
          </a:bodyPr>
          <a:lstStyle/>
          <a:p>
            <a:r>
              <a:rPr lang="en-US" b="1" dirty="0"/>
              <a:t>Operating System </a:t>
            </a:r>
            <a:r>
              <a:rPr lang="en-US" dirty="0"/>
              <a:t>: Uses an embedded Real-Time Operating System (RTOS) called emBOS (to run tasks at different priorities). </a:t>
            </a:r>
          </a:p>
          <a:p>
            <a:pPr marL="0" indent="0">
              <a:buNone/>
            </a:pPr>
            <a:r>
              <a:rPr lang="en-US" dirty="0"/>
              <a:t>     -&gt;Task performs operation if it receives emBOS event.</a:t>
            </a:r>
          </a:p>
          <a:p>
            <a:pPr marL="0" indent="0">
              <a:buNone/>
            </a:pPr>
            <a:r>
              <a:rPr lang="en-US" dirty="0"/>
              <a:t>     -&gt;We have only three tasks: COMM (Hi priority), DACQ (Medium priority) and BKG (Low   </a:t>
            </a:r>
          </a:p>
          <a:p>
            <a:pPr marL="0" indent="0">
              <a:buNone/>
            </a:pPr>
            <a:r>
              <a:rPr lang="en-US" dirty="0"/>
              <a:t>     priority)</a:t>
            </a:r>
          </a:p>
          <a:p>
            <a:r>
              <a:rPr lang="en-US" b="1" dirty="0"/>
              <a:t>State Machine Events </a:t>
            </a:r>
            <a:r>
              <a:rPr lang="en-US" dirty="0"/>
              <a:t>: One task can handle 8 events. In order to handle more than 8 events we create our own events called SM_events.</a:t>
            </a:r>
          </a:p>
          <a:p>
            <a:pPr marL="0" indent="0">
              <a:buNone/>
            </a:pPr>
            <a:r>
              <a:rPr lang="en-US" dirty="0"/>
              <a:t>      -&gt; Once a task receives emBOS event, SM_events allows task to perform specific </a:t>
            </a:r>
          </a:p>
          <a:p>
            <a:pPr marL="0" indent="0">
              <a:buNone/>
            </a:pPr>
            <a:r>
              <a:rPr lang="en-US" dirty="0"/>
              <a:t>      operations.</a:t>
            </a:r>
          </a:p>
          <a:p>
            <a:r>
              <a:rPr lang="en-US" b="1" dirty="0"/>
              <a:t>Task Messaging Schema </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477450" lvl="2" indent="0">
              <a:buNone/>
            </a:pPr>
            <a:r>
              <a:rPr lang="en-US" dirty="0"/>
              <a:t>-&gt;When another task or interrupt service routine needs to alert COMM of something, it    will allocate a SM_Event from the SM_Events Table, </a:t>
            </a:r>
          </a:p>
          <a:p>
            <a:endParaRPr lang="en-US" dirty="0"/>
          </a:p>
          <a:p>
            <a:pPr marL="0" indent="0">
              <a:buNone/>
            </a:pPr>
            <a:endParaRPr lang="en-US" dirty="0"/>
          </a:p>
        </p:txBody>
      </p:sp>
      <p:sp>
        <p:nvSpPr>
          <p:cNvPr id="4" name="Rectangle 3"/>
          <p:cNvSpPr/>
          <p:nvPr/>
        </p:nvSpPr>
        <p:spPr>
          <a:xfrm>
            <a:off x="1066800" y="4724400"/>
            <a:ext cx="1295400" cy="5334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to be performed</a:t>
            </a:r>
          </a:p>
        </p:txBody>
      </p:sp>
      <p:cxnSp>
        <p:nvCxnSpPr>
          <p:cNvPr id="10" name="Straight Arrow Connector 9"/>
          <p:cNvCxnSpPr>
            <a:endCxn id="4" idx="0"/>
          </p:cNvCxnSpPr>
          <p:nvPr/>
        </p:nvCxnSpPr>
        <p:spPr>
          <a:xfrm flipH="1">
            <a:off x="1714500" y="3810000"/>
            <a:ext cx="15621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76600" y="3505200"/>
            <a:ext cx="1524000" cy="5334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Task/Interrupt</a:t>
            </a:r>
          </a:p>
        </p:txBody>
      </p:sp>
      <p:sp>
        <p:nvSpPr>
          <p:cNvPr id="18" name="Oval 17"/>
          <p:cNvSpPr/>
          <p:nvPr/>
        </p:nvSpPr>
        <p:spPr>
          <a:xfrm>
            <a:off x="1905000" y="3856037"/>
            <a:ext cx="838200" cy="258763"/>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alert</a:t>
            </a:r>
          </a:p>
        </p:txBody>
      </p:sp>
      <p:sp>
        <p:nvSpPr>
          <p:cNvPr id="25" name="Rectangle 24"/>
          <p:cNvSpPr/>
          <p:nvPr/>
        </p:nvSpPr>
        <p:spPr>
          <a:xfrm>
            <a:off x="6000750" y="3810000"/>
            <a:ext cx="1314450" cy="19050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the tasks turns to SM_events in SM_events table.</a:t>
            </a:r>
          </a:p>
        </p:txBody>
      </p:sp>
      <p:cxnSp>
        <p:nvCxnSpPr>
          <p:cNvPr id="27" name="Straight Arrow Connector 26"/>
          <p:cNvCxnSpPr/>
          <p:nvPr/>
        </p:nvCxnSpPr>
        <p:spPr>
          <a:xfrm>
            <a:off x="4705350" y="3833018"/>
            <a:ext cx="1295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7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71525" y="1447800"/>
            <a:ext cx="7915275" cy="1205278"/>
          </a:xfrm>
          <a:prstGeom prst="rect">
            <a:avLst/>
          </a:prstGeom>
        </p:spPr>
      </p:pic>
      <p:sp>
        <p:nvSpPr>
          <p:cNvPr id="4" name="Title 3"/>
          <p:cNvSpPr>
            <a:spLocks noGrp="1"/>
          </p:cNvSpPr>
          <p:nvPr>
            <p:ph type="ctrTitle"/>
          </p:nvPr>
        </p:nvSpPr>
        <p:spPr>
          <a:xfrm>
            <a:off x="838200" y="533400"/>
            <a:ext cx="7162800" cy="914400"/>
          </a:xfrm>
        </p:spPr>
        <p:txBody>
          <a:bodyPr/>
          <a:lstStyle/>
          <a:p>
            <a:pPr algn="l"/>
            <a:r>
              <a:rPr lang="en-US" sz="3600" dirty="0"/>
              <a:t>SM_events table</a:t>
            </a:r>
          </a:p>
        </p:txBody>
      </p:sp>
      <p:sp>
        <p:nvSpPr>
          <p:cNvPr id="5" name="Subtitle 4"/>
          <p:cNvSpPr>
            <a:spLocks noGrp="1"/>
          </p:cNvSpPr>
          <p:nvPr>
            <p:ph type="subTitle" idx="1"/>
          </p:nvPr>
        </p:nvSpPr>
        <p:spPr>
          <a:xfrm>
            <a:off x="761805" y="2747962"/>
            <a:ext cx="8001195" cy="3271838"/>
          </a:xfrm>
        </p:spPr>
        <p:txBody>
          <a:bodyPr/>
          <a:lstStyle/>
          <a:p>
            <a:pPr algn="l"/>
            <a:r>
              <a:rPr lang="en-US" dirty="0"/>
              <a:t>       </a:t>
            </a:r>
          </a:p>
          <a:p>
            <a:pPr algn="l"/>
            <a:endParaRPr lang="en-US" dirty="0"/>
          </a:p>
          <a:p>
            <a:pPr algn="l"/>
            <a:r>
              <a:rPr lang="en-US" dirty="0"/>
              <a:t>                                       </a:t>
            </a:r>
          </a:p>
          <a:p>
            <a:pPr algn="l"/>
            <a:r>
              <a:rPr lang="en-US" dirty="0"/>
              <a:t>                                         wakes up</a:t>
            </a:r>
          </a:p>
          <a:p>
            <a:pPr algn="l"/>
            <a:endParaRPr lang="en-US" dirty="0"/>
          </a:p>
          <a:p>
            <a:pPr algn="l"/>
            <a:endParaRPr lang="en-US" dirty="0"/>
          </a:p>
          <a:p>
            <a:pPr algn="l"/>
            <a:r>
              <a:rPr lang="en-US" dirty="0"/>
              <a:t>-&gt; When the COMM task wakes up, it will retrieve the first SM_Event in the mailbox </a:t>
            </a:r>
          </a:p>
          <a:p>
            <a:pPr algn="l"/>
            <a:r>
              <a:rPr lang="en-US" dirty="0"/>
              <a:t>     and process it.  </a:t>
            </a:r>
          </a:p>
        </p:txBody>
      </p:sp>
      <p:sp>
        <p:nvSpPr>
          <p:cNvPr id="8" name="Rectangle 7"/>
          <p:cNvSpPr/>
          <p:nvPr/>
        </p:nvSpPr>
        <p:spPr>
          <a:xfrm>
            <a:off x="1905000" y="3810000"/>
            <a:ext cx="914400" cy="6096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emBOS event</a:t>
            </a:r>
          </a:p>
        </p:txBody>
      </p:sp>
      <p:sp>
        <p:nvSpPr>
          <p:cNvPr id="9" name="Rectangle 8"/>
          <p:cNvSpPr/>
          <p:nvPr/>
        </p:nvSpPr>
        <p:spPr>
          <a:xfrm>
            <a:off x="3962400" y="3810000"/>
            <a:ext cx="1295400" cy="6096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Task in sleep mode</a:t>
            </a:r>
          </a:p>
        </p:txBody>
      </p:sp>
      <p:cxnSp>
        <p:nvCxnSpPr>
          <p:cNvPr id="11" name="Straight Arrow Connector 10"/>
          <p:cNvCxnSpPr/>
          <p:nvPr/>
        </p:nvCxnSpPr>
        <p:spPr>
          <a:xfrm>
            <a:off x="2819400" y="4038600"/>
            <a:ext cx="1295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reeform: Shape 13"/>
          <p:cNvSpPr/>
          <p:nvPr/>
        </p:nvSpPr>
        <p:spPr>
          <a:xfrm>
            <a:off x="151652" y="1972931"/>
            <a:ext cx="4420348" cy="1875169"/>
          </a:xfrm>
          <a:custGeom>
            <a:avLst/>
            <a:gdLst>
              <a:gd name="connsiteX0" fmla="*/ 4420348 w 4420348"/>
              <a:gd name="connsiteY0" fmla="*/ 1875169 h 1875169"/>
              <a:gd name="connsiteX1" fmla="*/ 200773 w 4420348"/>
              <a:gd name="connsiteY1" fmla="*/ 722644 h 1875169"/>
              <a:gd name="connsiteX2" fmla="*/ 686548 w 4420348"/>
              <a:gd name="connsiteY2" fmla="*/ 55894 h 1875169"/>
              <a:gd name="connsiteX3" fmla="*/ 762748 w 4420348"/>
              <a:gd name="connsiteY3" fmla="*/ 46369 h 1875169"/>
              <a:gd name="connsiteX4" fmla="*/ 1238998 w 4420348"/>
              <a:gd name="connsiteY4" fmla="*/ 132094 h 1875169"/>
              <a:gd name="connsiteX5" fmla="*/ 724648 w 4420348"/>
              <a:gd name="connsiteY5" fmla="*/ 55894 h 1875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0348" h="1875169">
                <a:moveTo>
                  <a:pt x="4420348" y="1875169"/>
                </a:moveTo>
                <a:cubicBezTo>
                  <a:pt x="2621710" y="1450512"/>
                  <a:pt x="823073" y="1025856"/>
                  <a:pt x="200773" y="722644"/>
                </a:cubicBezTo>
                <a:cubicBezTo>
                  <a:pt x="-421527" y="419432"/>
                  <a:pt x="592885" y="168606"/>
                  <a:pt x="686548" y="55894"/>
                </a:cubicBezTo>
                <a:cubicBezTo>
                  <a:pt x="780210" y="-56819"/>
                  <a:pt x="670673" y="33669"/>
                  <a:pt x="762748" y="46369"/>
                </a:cubicBezTo>
                <a:cubicBezTo>
                  <a:pt x="854823" y="59069"/>
                  <a:pt x="1245348" y="130506"/>
                  <a:pt x="1238998" y="132094"/>
                </a:cubicBezTo>
                <a:cubicBezTo>
                  <a:pt x="1232648" y="133681"/>
                  <a:pt x="978648" y="94787"/>
                  <a:pt x="724648" y="55894"/>
                </a:cubicBezTo>
              </a:path>
            </a:pathLst>
          </a:cu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p:cNvSpPr/>
          <p:nvPr/>
        </p:nvSpPr>
        <p:spPr>
          <a:xfrm>
            <a:off x="761805" y="2044538"/>
            <a:ext cx="6201047" cy="2162018"/>
          </a:xfrm>
          <a:custGeom>
            <a:avLst/>
            <a:gdLst>
              <a:gd name="connsiteX0" fmla="*/ 3724470 w 6201047"/>
              <a:gd name="connsiteY0" fmla="*/ 1851187 h 2162018"/>
              <a:gd name="connsiteX1" fmla="*/ 195 w 6201047"/>
              <a:gd name="connsiteY1" fmla="*/ 22387 h 2162018"/>
              <a:gd name="connsiteX2" fmla="*/ 3857820 w 6201047"/>
              <a:gd name="connsiteY2" fmla="*/ 851062 h 2162018"/>
              <a:gd name="connsiteX3" fmla="*/ 4505520 w 6201047"/>
              <a:gd name="connsiteY3" fmla="*/ 1117762 h 2162018"/>
              <a:gd name="connsiteX4" fmla="*/ 4543620 w 6201047"/>
              <a:gd name="connsiteY4" fmla="*/ 1051087 h 2162018"/>
              <a:gd name="connsiteX5" fmla="*/ 6172395 w 6201047"/>
              <a:gd name="connsiteY5" fmla="*/ 2155987 h 2162018"/>
              <a:gd name="connsiteX6" fmla="*/ 2971995 w 6201047"/>
              <a:gd name="connsiteY6" fmla="*/ 489112 h 2162018"/>
              <a:gd name="connsiteX7" fmla="*/ 3905445 w 6201047"/>
              <a:gd name="connsiteY7" fmla="*/ 746287 h 2162018"/>
              <a:gd name="connsiteX8" fmla="*/ 4162620 w 6201047"/>
              <a:gd name="connsiteY8" fmla="*/ 1603537 h 2162018"/>
              <a:gd name="connsiteX9" fmla="*/ 5562795 w 6201047"/>
              <a:gd name="connsiteY9" fmla="*/ 479587 h 2162018"/>
              <a:gd name="connsiteX10" fmla="*/ 5077020 w 6201047"/>
              <a:gd name="connsiteY10" fmla="*/ 1603537 h 2162018"/>
              <a:gd name="connsiteX11" fmla="*/ 4743645 w 6201047"/>
              <a:gd name="connsiteY11" fmla="*/ 1546387 h 2162018"/>
              <a:gd name="connsiteX12" fmla="*/ 6086670 w 6201047"/>
              <a:gd name="connsiteY12" fmla="*/ 1470187 h 216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01047" h="2162018">
                <a:moveTo>
                  <a:pt x="3724470" y="1851187"/>
                </a:moveTo>
                <a:cubicBezTo>
                  <a:pt x="1851220" y="1020130"/>
                  <a:pt x="-22030" y="189074"/>
                  <a:pt x="195" y="22387"/>
                </a:cubicBezTo>
                <a:cubicBezTo>
                  <a:pt x="22420" y="-144300"/>
                  <a:pt x="3106932" y="668499"/>
                  <a:pt x="3857820" y="851062"/>
                </a:cubicBezTo>
                <a:cubicBezTo>
                  <a:pt x="4608708" y="1033624"/>
                  <a:pt x="4391220" y="1084424"/>
                  <a:pt x="4505520" y="1117762"/>
                </a:cubicBezTo>
                <a:cubicBezTo>
                  <a:pt x="4619820" y="1151099"/>
                  <a:pt x="4265808" y="878049"/>
                  <a:pt x="4543620" y="1051087"/>
                </a:cubicBezTo>
                <a:cubicBezTo>
                  <a:pt x="4821433" y="1224124"/>
                  <a:pt x="6434332" y="2249649"/>
                  <a:pt x="6172395" y="2155987"/>
                </a:cubicBezTo>
                <a:cubicBezTo>
                  <a:pt x="5910458" y="2062325"/>
                  <a:pt x="3349820" y="724062"/>
                  <a:pt x="2971995" y="489112"/>
                </a:cubicBezTo>
                <a:cubicBezTo>
                  <a:pt x="2594170" y="254162"/>
                  <a:pt x="3707007" y="560549"/>
                  <a:pt x="3905445" y="746287"/>
                </a:cubicBezTo>
                <a:cubicBezTo>
                  <a:pt x="4103883" y="932024"/>
                  <a:pt x="3886395" y="1647987"/>
                  <a:pt x="4162620" y="1603537"/>
                </a:cubicBezTo>
                <a:cubicBezTo>
                  <a:pt x="4438845" y="1559087"/>
                  <a:pt x="5410395" y="479587"/>
                  <a:pt x="5562795" y="479587"/>
                </a:cubicBezTo>
                <a:cubicBezTo>
                  <a:pt x="5715195" y="479587"/>
                  <a:pt x="5213545" y="1425737"/>
                  <a:pt x="5077020" y="1603537"/>
                </a:cubicBezTo>
                <a:cubicBezTo>
                  <a:pt x="4940495" y="1781337"/>
                  <a:pt x="4575370" y="1568612"/>
                  <a:pt x="4743645" y="1546387"/>
                </a:cubicBezTo>
                <a:cubicBezTo>
                  <a:pt x="4911920" y="1524162"/>
                  <a:pt x="6023170" y="1462250"/>
                  <a:pt x="6086670" y="1470187"/>
                </a:cubicBezTo>
              </a:path>
            </a:pathLst>
          </a:cu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a:stCxn id="9" idx="0"/>
          </p:cNvCxnSpPr>
          <p:nvPr/>
        </p:nvCxnSpPr>
        <p:spPr>
          <a:xfrm flipV="1">
            <a:off x="4610100" y="31242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10100" y="3124200"/>
            <a:ext cx="4229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839200" y="1996756"/>
            <a:ext cx="0" cy="1127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8534400" y="1996756"/>
            <a:ext cx="304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68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81000"/>
            <a:ext cx="8077200" cy="6172200"/>
          </a:xfrm>
        </p:spPr>
        <p:txBody>
          <a:bodyPr/>
          <a:lstStyle/>
          <a:p>
            <a:pPr algn="l"/>
            <a:r>
              <a:rPr lang="en-US" b="1" dirty="0"/>
              <a:t>State Machines:</a:t>
            </a:r>
          </a:p>
          <a:p>
            <a:pPr algn="l"/>
            <a:endParaRPr lang="en-US" b="1" dirty="0"/>
          </a:p>
        </p:txBody>
      </p:sp>
      <p:pic>
        <p:nvPicPr>
          <p:cNvPr id="4" name="Picture 3"/>
          <p:cNvPicPr>
            <a:picLocks noChangeAspect="1"/>
          </p:cNvPicPr>
          <p:nvPr/>
        </p:nvPicPr>
        <p:blipFill>
          <a:blip r:embed="rId2"/>
          <a:stretch>
            <a:fillRect/>
          </a:stretch>
        </p:blipFill>
        <p:spPr>
          <a:xfrm>
            <a:off x="152400" y="286940"/>
            <a:ext cx="8379917" cy="6266262"/>
          </a:xfrm>
          <a:prstGeom prst="rect">
            <a:avLst/>
          </a:prstGeom>
        </p:spPr>
      </p:pic>
    </p:spTree>
    <p:extLst>
      <p:ext uri="{BB962C8B-B14F-4D97-AF65-F5344CB8AC3E}">
        <p14:creationId xmlns:p14="http://schemas.microsoft.com/office/powerpoint/2010/main" val="380663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1000"/>
            <a:ext cx="8382000" cy="6096000"/>
          </a:xfrm>
        </p:spPr>
        <p:txBody>
          <a:bodyPr/>
          <a:lstStyle/>
          <a:p>
            <a:pPr marL="285750" indent="-285750" algn="l">
              <a:buFont typeface="Arial" panose="020B0604020202020204" pitchFamily="34" charset="0"/>
              <a:buChar char="•"/>
            </a:pPr>
            <a:r>
              <a:rPr lang="en-US" dirty="0"/>
              <a:t>Each emBOS tasks has to support several different functional operations. </a:t>
            </a:r>
          </a:p>
          <a:p>
            <a:pPr marL="285750" indent="-285750" algn="l">
              <a:buFont typeface="Arial" panose="020B0604020202020204" pitchFamily="34" charset="0"/>
              <a:buChar char="•"/>
            </a:pPr>
            <a:r>
              <a:rPr lang="en-US" dirty="0"/>
              <a:t>Each functional block divide into individual state machines(performs a specific operation depending on its current state and an input event)</a:t>
            </a:r>
          </a:p>
          <a:p>
            <a:pPr algn="l"/>
            <a:endParaRPr lang="en-US" b="1" dirty="0"/>
          </a:p>
          <a:p>
            <a:pPr algn="l"/>
            <a:endParaRPr lang="en-US" b="1" dirty="0"/>
          </a:p>
          <a:p>
            <a:pPr marL="285750" indent="-285750" algn="l">
              <a:buFont typeface="Arial" panose="020B0604020202020204" pitchFamily="34" charset="0"/>
              <a:buChar char="•"/>
            </a:pPr>
            <a:endParaRPr lang="en-US" dirty="0"/>
          </a:p>
        </p:txBody>
      </p:sp>
      <p:sp>
        <p:nvSpPr>
          <p:cNvPr id="4"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49398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248400"/>
          </a:xfrm>
        </p:spPr>
        <p:txBody>
          <a:bodyPr/>
          <a:lstStyle/>
          <a:p>
            <a:pPr algn="l"/>
            <a:r>
              <a:rPr lang="en-US" b="1" dirty="0"/>
              <a:t>Alarm Processing:</a:t>
            </a:r>
          </a:p>
          <a:p>
            <a:pPr algn="l"/>
            <a:r>
              <a:rPr lang="en-US" dirty="0"/>
              <a:t>-&gt; Two ways : Fall detection &amp; Button press</a:t>
            </a:r>
          </a:p>
          <a:p>
            <a:pPr algn="l"/>
            <a:r>
              <a:rPr lang="en-US" dirty="0"/>
              <a:t>-&gt; Involves in Supervision, PERS, CELL, WIFI and driver(LED for event signaling) State  </a:t>
            </a:r>
          </a:p>
          <a:p>
            <a:pPr algn="l"/>
            <a:r>
              <a:rPr lang="en-US" dirty="0"/>
              <a:t>     Machines</a:t>
            </a:r>
          </a:p>
          <a:p>
            <a:pPr algn="l"/>
            <a:r>
              <a:rPr lang="en-US" dirty="0"/>
              <a:t>-&gt; Cellular module helps in sending radio messages to Service Backend.</a:t>
            </a:r>
          </a:p>
          <a:p>
            <a:pPr algn="l"/>
            <a:r>
              <a:rPr lang="en-US" dirty="0"/>
              <a:t> 1) Sequential Walk through an Alarm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Button Press by Subscriber -&gt; interrupt in uc -&gt; Debounce and event for Supervisor SM(BKG task)</a:t>
            </a:r>
          </a:p>
          <a:p>
            <a:pPr algn="l"/>
            <a:endParaRPr lang="en-US" dirty="0"/>
          </a:p>
          <a:p>
            <a:pPr algn="l"/>
            <a:endParaRPr lang="en-US" dirty="0"/>
          </a:p>
        </p:txBody>
      </p:sp>
      <p:pic>
        <p:nvPicPr>
          <p:cNvPr id="4" name="Picture 3"/>
          <p:cNvPicPr>
            <a:picLocks noChangeAspect="1"/>
          </p:cNvPicPr>
          <p:nvPr/>
        </p:nvPicPr>
        <p:blipFill>
          <a:blip r:embed="rId2"/>
          <a:stretch>
            <a:fillRect/>
          </a:stretch>
        </p:blipFill>
        <p:spPr>
          <a:xfrm>
            <a:off x="762000" y="2362200"/>
            <a:ext cx="3200399" cy="3276600"/>
          </a:xfrm>
          <a:prstGeom prst="rect">
            <a:avLst/>
          </a:prstGeom>
        </p:spPr>
      </p:pic>
    </p:spTree>
    <p:extLst>
      <p:ext uri="{BB962C8B-B14F-4D97-AF65-F5344CB8AC3E}">
        <p14:creationId xmlns:p14="http://schemas.microsoft.com/office/powerpoint/2010/main" val="4174115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458200" cy="6553200"/>
          </a:xfrm>
        </p:spPr>
        <p:txBody>
          <a:bodyPr/>
          <a:lstStyle/>
          <a:p>
            <a:pPr algn="l"/>
            <a:r>
              <a:rPr lang="en-US" dirty="0"/>
              <a:t>2)</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Supervisor SM fills alarm details in Backend Req. -&gt; Insert in buffer -&gt; Buffer attached to BACKEND_REQ event -&gt; Supervisor to PERS SM</a:t>
            </a:r>
          </a:p>
          <a:p>
            <a:pPr algn="l"/>
            <a:r>
              <a:rPr lang="en-US" dirty="0"/>
              <a:t>3) If PERS SM is idle -&gt; sends Backend Req. Buffer to WIFI SM with info. About alarm</a:t>
            </a:r>
          </a:p>
          <a:p>
            <a:pPr algn="l"/>
            <a:r>
              <a:rPr lang="en-US" dirty="0"/>
              <a:t>4)After receiving Buffer, CELL establish XMPP connection to backend server</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5)After connection, CELL sends XML (MAC address, location parameters) to  XMPP client envoy  </a:t>
            </a:r>
          </a:p>
          <a:p>
            <a:pPr algn="l"/>
            <a:endParaRPr lang="en-US" dirty="0"/>
          </a:p>
          <a:p>
            <a:pPr algn="l"/>
            <a:endParaRPr lang="en-US" dirty="0"/>
          </a:p>
        </p:txBody>
      </p:sp>
      <p:pic>
        <p:nvPicPr>
          <p:cNvPr id="4" name="Picture 3"/>
          <p:cNvPicPr>
            <a:picLocks noChangeAspect="1"/>
          </p:cNvPicPr>
          <p:nvPr/>
        </p:nvPicPr>
        <p:blipFill>
          <a:blip r:embed="rId2"/>
          <a:stretch>
            <a:fillRect/>
          </a:stretch>
        </p:blipFill>
        <p:spPr>
          <a:xfrm>
            <a:off x="598613" y="228601"/>
            <a:ext cx="3287588" cy="2438400"/>
          </a:xfrm>
          <a:prstGeom prst="rect">
            <a:avLst/>
          </a:prstGeom>
        </p:spPr>
      </p:pic>
      <p:pic>
        <p:nvPicPr>
          <p:cNvPr id="5" name="Picture 4"/>
          <p:cNvPicPr>
            <a:picLocks noChangeAspect="1"/>
          </p:cNvPicPr>
          <p:nvPr/>
        </p:nvPicPr>
        <p:blipFill>
          <a:blip r:embed="rId3"/>
          <a:stretch>
            <a:fillRect/>
          </a:stretch>
        </p:blipFill>
        <p:spPr>
          <a:xfrm>
            <a:off x="457200" y="3273573"/>
            <a:ext cx="4963945" cy="2889932"/>
          </a:xfrm>
          <a:prstGeom prst="rect">
            <a:avLst/>
          </a:prstGeom>
        </p:spPr>
      </p:pic>
    </p:spTree>
    <p:extLst>
      <p:ext uri="{BB962C8B-B14F-4D97-AF65-F5344CB8AC3E}">
        <p14:creationId xmlns:p14="http://schemas.microsoft.com/office/powerpoint/2010/main" val="3556066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382000" cy="6248400"/>
          </a:xfrm>
        </p:spPr>
        <p:txBody>
          <a:bodyPr/>
          <a:lstStyle/>
          <a:p>
            <a:pPr algn="l"/>
            <a:r>
              <a:rPr lang="en-US" dirty="0"/>
              <a:t>6)Backend returns ack. to cell with ID no (event id)</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a:t>
            </a:r>
          </a:p>
          <a:p>
            <a:pPr algn="l"/>
            <a:r>
              <a:rPr lang="en-US" dirty="0"/>
              <a:t>CELL sends event to PERS to indicate event has reported and event place PERS in “waiting for reset “ state.</a:t>
            </a:r>
          </a:p>
          <a:p>
            <a:pPr algn="l"/>
            <a:r>
              <a:rPr lang="en-US" dirty="0"/>
              <a:t>7) After receiving event id PERS SM enables auto answer, retrieve stored location points, send to XMPP envoy(by XML )</a:t>
            </a:r>
          </a:p>
          <a:p>
            <a:pPr algn="l"/>
            <a:r>
              <a:rPr lang="en-US" dirty="0"/>
              <a:t>8)User receives call . After call, Reset happens.</a:t>
            </a:r>
          </a:p>
          <a:p>
            <a:pPr algn="l"/>
            <a:r>
              <a:rPr lang="en-US" dirty="0"/>
              <a:t>   XMPP server -&gt; CELL -&gt; PERS -&gt; Supervisor</a:t>
            </a:r>
          </a:p>
        </p:txBody>
      </p:sp>
      <p:pic>
        <p:nvPicPr>
          <p:cNvPr id="4" name="Picture 3"/>
          <p:cNvPicPr>
            <a:picLocks noChangeAspect="1"/>
          </p:cNvPicPr>
          <p:nvPr/>
        </p:nvPicPr>
        <p:blipFill>
          <a:blip r:embed="rId2"/>
          <a:stretch>
            <a:fillRect/>
          </a:stretch>
        </p:blipFill>
        <p:spPr>
          <a:xfrm>
            <a:off x="342900" y="609600"/>
            <a:ext cx="4963945" cy="2544182"/>
          </a:xfrm>
          <a:prstGeom prst="rect">
            <a:avLst/>
          </a:prstGeom>
        </p:spPr>
      </p:pic>
    </p:spTree>
    <p:extLst>
      <p:ext uri="{BB962C8B-B14F-4D97-AF65-F5344CB8AC3E}">
        <p14:creationId xmlns:p14="http://schemas.microsoft.com/office/powerpoint/2010/main" val="4019345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83376" y="838200"/>
            <a:ext cx="7698624" cy="3008893"/>
          </a:xfrm>
          <a:prstGeom prst="rect">
            <a:avLst/>
          </a:prstGeom>
        </p:spPr>
      </p:pic>
      <p:sp>
        <p:nvSpPr>
          <p:cNvPr id="3" name="Subtitle 2"/>
          <p:cNvSpPr>
            <a:spLocks noGrp="1"/>
          </p:cNvSpPr>
          <p:nvPr>
            <p:ph type="subTitle" idx="1"/>
          </p:nvPr>
        </p:nvSpPr>
        <p:spPr>
          <a:xfrm>
            <a:off x="304800" y="381000"/>
            <a:ext cx="8305800" cy="6248400"/>
          </a:xfrm>
        </p:spPr>
        <p:txBody>
          <a:bodyPr/>
          <a:lstStyle/>
          <a:p>
            <a:pPr algn="l"/>
            <a:endParaRPr lang="en-US" dirty="0"/>
          </a:p>
        </p:txBody>
      </p:sp>
    </p:spTree>
    <p:extLst>
      <p:ext uri="{BB962C8B-B14F-4D97-AF65-F5344CB8AC3E}">
        <p14:creationId xmlns:p14="http://schemas.microsoft.com/office/powerpoint/2010/main" val="3893220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52400"/>
            <a:ext cx="8382000" cy="6553200"/>
          </a:xfrm>
        </p:spPr>
        <p:txBody>
          <a:bodyPr/>
          <a:lstStyle/>
          <a:p>
            <a:pPr algn="l"/>
            <a:r>
              <a:rPr lang="en-US" dirty="0"/>
              <a:t>Supervision:</a:t>
            </a:r>
          </a:p>
          <a:p>
            <a:pPr marL="285750" indent="-285750" algn="l">
              <a:buFont typeface="Arial" panose="020B0604020202020204" pitchFamily="34" charset="0"/>
              <a:buChar char="•"/>
            </a:pPr>
            <a:r>
              <a:rPr lang="en-US" dirty="0"/>
              <a:t>Periodic reporting(Problems) of the status of the MHB to the Backend server</a:t>
            </a:r>
          </a:p>
          <a:p>
            <a:pPr marL="285750" indent="-285750" algn="l">
              <a:buFont typeface="Arial" panose="020B0604020202020204" pitchFamily="34" charset="0"/>
              <a:buChar char="•"/>
            </a:pPr>
            <a:r>
              <a:rPr lang="en-US" dirty="0"/>
              <a:t>Messages piped to Server mechanism is same as Alarm Processing</a:t>
            </a:r>
          </a:p>
          <a:p>
            <a:pPr algn="l"/>
            <a:r>
              <a:rPr lang="en-US" dirty="0"/>
              <a:t>     Supervisor SM     -------------&gt;      PERS SM  --------&gt;   WIFI  ---------&gt; CELL  ----------&gt; Server</a:t>
            </a:r>
          </a:p>
          <a:p>
            <a:pPr algn="l"/>
            <a:r>
              <a:rPr lang="en-US" dirty="0"/>
              <a:t>                                (back_req event)                                                                     (XMPP)</a:t>
            </a:r>
          </a:p>
          <a:p>
            <a:pPr algn="l"/>
            <a:r>
              <a:rPr lang="en-US" dirty="0"/>
              <a:t>Supervision SM :</a:t>
            </a:r>
          </a:p>
          <a:p>
            <a:pPr algn="l"/>
            <a:endParaRPr lang="en-US" dirty="0"/>
          </a:p>
        </p:txBody>
      </p:sp>
      <p:pic>
        <p:nvPicPr>
          <p:cNvPr id="4" name="Picture 3"/>
          <p:cNvPicPr>
            <a:picLocks noChangeAspect="1"/>
          </p:cNvPicPr>
          <p:nvPr/>
        </p:nvPicPr>
        <p:blipFill>
          <a:blip r:embed="rId2"/>
          <a:stretch>
            <a:fillRect/>
          </a:stretch>
        </p:blipFill>
        <p:spPr>
          <a:xfrm>
            <a:off x="838200" y="2057400"/>
            <a:ext cx="7620000" cy="4648200"/>
          </a:xfrm>
          <a:prstGeom prst="rect">
            <a:avLst/>
          </a:prstGeom>
        </p:spPr>
      </p:pic>
    </p:spTree>
    <p:extLst>
      <p:ext uri="{BB962C8B-B14F-4D97-AF65-F5344CB8AC3E}">
        <p14:creationId xmlns:p14="http://schemas.microsoft.com/office/powerpoint/2010/main" val="3810034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Philips LifeLine – Mobile Help Button</a:t>
            </a:r>
          </a:p>
        </p:txBody>
      </p:sp>
      <p:sp>
        <p:nvSpPr>
          <p:cNvPr id="3" name="Subtitle 2"/>
          <p:cNvSpPr>
            <a:spLocks noGrp="1"/>
          </p:cNvSpPr>
          <p:nvPr>
            <p:ph type="subTitle" idx="1"/>
          </p:nvPr>
        </p:nvSpPr>
        <p:spPr/>
        <p:txBody>
          <a:bodyPr/>
          <a:lstStyle/>
          <a:p>
            <a:r>
              <a:rPr lang="en-US" dirty="0"/>
              <a:t>MHB is a PERS(Personal Emergency Response Service) device used to summon emergency help by a subscriber.</a:t>
            </a:r>
          </a:p>
        </p:txBody>
      </p:sp>
    </p:spTree>
    <p:extLst>
      <p:ext uri="{BB962C8B-B14F-4D97-AF65-F5344CB8AC3E}">
        <p14:creationId xmlns:p14="http://schemas.microsoft.com/office/powerpoint/2010/main" val="196532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305800" cy="6324600"/>
          </a:xfrm>
        </p:spPr>
        <p:txBody>
          <a:bodyPr/>
          <a:lstStyle/>
          <a:p>
            <a:pPr algn="l"/>
            <a:r>
              <a:rPr lang="en-US" dirty="0"/>
              <a:t>The SUP state machine has 6 major states :</a:t>
            </a:r>
          </a:p>
          <a:p>
            <a:pPr algn="l"/>
            <a:r>
              <a:rPr lang="en-US" dirty="0"/>
              <a:t>SUP_ALLOCATING_RESOURCES , SUP_LOGGING_NON_RECOVERABLE_ERRORS , SUP_LOGGING_RESET , SUP_GET_VOLTAGE , SUP_GET_MAH , SUP_IDLE </a:t>
            </a:r>
          </a:p>
          <a:p>
            <a:pPr algn="l"/>
            <a:r>
              <a:rPr lang="en-US" dirty="0"/>
              <a:t>1) System powers up enters to resources state it initializes its internal structures and retrieves the current “running” mode. </a:t>
            </a:r>
          </a:p>
          <a:p>
            <a:pPr marL="285750" indent="-285750" algn="l">
              <a:buFont typeface="Arial" panose="020B0604020202020204" pitchFamily="34" charset="0"/>
              <a:buChar char="•"/>
            </a:pPr>
            <a:r>
              <a:rPr lang="en-US" u="sng" dirty="0"/>
              <a:t>MGM_SLEEPING :</a:t>
            </a:r>
            <a:r>
              <a:rPr lang="en-US" dirty="0"/>
              <a:t> Entire device operates in minimum current consumption mode and their functionalities will be in off mode </a:t>
            </a:r>
          </a:p>
          <a:p>
            <a:pPr algn="l"/>
            <a:r>
              <a:rPr lang="en-US" dirty="0"/>
              <a:t> Send SLEEP_REQ_SM_EVENT -&gt; SUP SM -&gt;                                       -&gt; Resets the processor</a:t>
            </a:r>
          </a:p>
          <a:p>
            <a:pPr algn="l"/>
            <a:r>
              <a:rPr lang="en-US" dirty="0"/>
              <a:t>                                                                                      EEPROM</a:t>
            </a:r>
          </a:p>
          <a:p>
            <a:pPr algn="l"/>
            <a:endParaRPr lang="en-US" dirty="0"/>
          </a:p>
          <a:p>
            <a:pPr algn="l"/>
            <a:r>
              <a:rPr lang="en-US" dirty="0"/>
              <a:t> To exit Press Help </a:t>
            </a:r>
            <a:r>
              <a:rPr lang="en-US" dirty="0" smtClean="0"/>
              <a:t>button that wakes up the processor.</a:t>
            </a:r>
          </a:p>
          <a:p>
            <a:pPr marL="285750" indent="-285750" algn="l">
              <a:buFont typeface="Arial" panose="020B0604020202020204" pitchFamily="34" charset="0"/>
              <a:buChar char="•"/>
            </a:pPr>
            <a:r>
              <a:rPr lang="en-US" u="sng" dirty="0" smtClean="0"/>
              <a:t>MGM_AIRPLANE :</a:t>
            </a:r>
            <a:r>
              <a:rPr lang="en-US" dirty="0" smtClean="0"/>
              <a:t> All modules are turned off. No alarm will be send in this mode.</a:t>
            </a:r>
          </a:p>
          <a:p>
            <a:pPr algn="l"/>
            <a:r>
              <a:rPr lang="en-US" dirty="0"/>
              <a:t> </a:t>
            </a:r>
            <a:r>
              <a:rPr lang="en-US" dirty="0" smtClean="0"/>
              <a:t>     can enter to sleep mode by </a:t>
            </a:r>
            <a:r>
              <a:rPr lang="en-US" dirty="0"/>
              <a:t>sending </a:t>
            </a:r>
            <a:r>
              <a:rPr lang="en-US" dirty="0" smtClean="0"/>
              <a:t>SLEEP_REQ_SM_EVENT to SUP SM.</a:t>
            </a:r>
          </a:p>
          <a:p>
            <a:pPr marL="285750" indent="-285750" algn="l">
              <a:buFont typeface="Arial" panose="020B0604020202020204" pitchFamily="34" charset="0"/>
              <a:buChar char="•"/>
            </a:pPr>
            <a:r>
              <a:rPr lang="en-US" u="sng" dirty="0" smtClean="0"/>
              <a:t>MGM_SETUP :</a:t>
            </a:r>
            <a:r>
              <a:rPr lang="en-US" dirty="0" smtClean="0"/>
              <a:t> </a:t>
            </a:r>
            <a:r>
              <a:rPr lang="en-US" dirty="0"/>
              <a:t>S</a:t>
            </a:r>
            <a:r>
              <a:rPr lang="en-US" dirty="0" smtClean="0"/>
              <a:t>eries </a:t>
            </a:r>
            <a:r>
              <a:rPr lang="en-US" dirty="0"/>
              <a:t>of audio and visual (LED) prompts </a:t>
            </a:r>
            <a:r>
              <a:rPr lang="en-US" dirty="0" smtClean="0"/>
              <a:t>guide </a:t>
            </a:r>
            <a:r>
              <a:rPr lang="en-US" dirty="0"/>
              <a:t>the user to install his/her MHB and companion </a:t>
            </a:r>
            <a:r>
              <a:rPr lang="en-US" dirty="0" smtClean="0"/>
              <a:t>communicator. </a:t>
            </a:r>
            <a:r>
              <a:rPr lang="en-US" dirty="0"/>
              <a:t> </a:t>
            </a:r>
            <a:endParaRPr lang="en-US" dirty="0" smtClean="0"/>
          </a:p>
          <a:p>
            <a:pPr algn="l"/>
            <a:r>
              <a:rPr lang="en-US" dirty="0"/>
              <a:t> </a:t>
            </a:r>
            <a:r>
              <a:rPr lang="en-US" dirty="0" smtClean="0"/>
              <a:t>     After Installed, </a:t>
            </a:r>
            <a:r>
              <a:rPr lang="en-US" dirty="0"/>
              <a:t>system will automatically put the system in MGM_RUNNING mode.</a:t>
            </a:r>
            <a:endParaRPr lang="en-IN" dirty="0"/>
          </a:p>
          <a:p>
            <a:pPr algn="l"/>
            <a:endParaRPr lang="en-US" dirty="0"/>
          </a:p>
          <a:p>
            <a:pPr algn="l"/>
            <a:r>
              <a:rPr lang="en-US" dirty="0" smtClean="0"/>
              <a:t>2)</a:t>
            </a:r>
            <a:r>
              <a:rPr lang="en-US" dirty="0"/>
              <a:t> Once the SUP has allocated its resources and determined the current RUN_MODE, it will go through two other intermediate states, SUP_LOGGING_NON_RECOVERABLE_ERRORS and SUP_LOGGING_RESET</a:t>
            </a:r>
            <a:endParaRPr lang="en-US" dirty="0" smtClean="0"/>
          </a:p>
        </p:txBody>
      </p:sp>
      <p:sp>
        <p:nvSpPr>
          <p:cNvPr id="4" name="Rectangle 3"/>
          <p:cNvSpPr/>
          <p:nvPr/>
        </p:nvSpPr>
        <p:spPr>
          <a:xfrm>
            <a:off x="4343400" y="2362200"/>
            <a:ext cx="1828800" cy="53340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MGM_ SLEEPING</a:t>
            </a:r>
          </a:p>
        </p:txBody>
      </p:sp>
      <p:sp>
        <p:nvSpPr>
          <p:cNvPr id="7" name="Freeform: Shape 6"/>
          <p:cNvSpPr/>
          <p:nvPr/>
        </p:nvSpPr>
        <p:spPr>
          <a:xfrm>
            <a:off x="5376318" y="2839915"/>
            <a:ext cx="1866011" cy="707402"/>
          </a:xfrm>
          <a:custGeom>
            <a:avLst/>
            <a:gdLst>
              <a:gd name="connsiteX0" fmla="*/ 1824582 w 1866011"/>
              <a:gd name="connsiteY0" fmla="*/ 0 h 707402"/>
              <a:gd name="connsiteX1" fmla="*/ 1675113 w 1866011"/>
              <a:gd name="connsiteY1" fmla="*/ 553916 h 707402"/>
              <a:gd name="connsiteX2" fmla="*/ 321097 w 1866011"/>
              <a:gd name="connsiteY2" fmla="*/ 694593 h 707402"/>
              <a:gd name="connsiteX3" fmla="*/ 30951 w 1866011"/>
              <a:gd name="connsiteY3" fmla="*/ 298939 h 707402"/>
              <a:gd name="connsiteX4" fmla="*/ 22159 w 1866011"/>
              <a:gd name="connsiteY4" fmla="*/ 246185 h 7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011" h="707402">
                <a:moveTo>
                  <a:pt x="1824582" y="0"/>
                </a:moveTo>
                <a:cubicBezTo>
                  <a:pt x="1875138" y="219075"/>
                  <a:pt x="1925694" y="438151"/>
                  <a:pt x="1675113" y="553916"/>
                </a:cubicBezTo>
                <a:cubicBezTo>
                  <a:pt x="1424532" y="669682"/>
                  <a:pt x="595124" y="737089"/>
                  <a:pt x="321097" y="694593"/>
                </a:cubicBezTo>
                <a:cubicBezTo>
                  <a:pt x="47070" y="652097"/>
                  <a:pt x="80774" y="373674"/>
                  <a:pt x="30951" y="298939"/>
                </a:cubicBezTo>
                <a:cubicBezTo>
                  <a:pt x="-18872" y="224204"/>
                  <a:pt x="1643" y="235194"/>
                  <a:pt x="22159" y="246185"/>
                </a:cubicBezTo>
              </a:path>
            </a:pathLst>
          </a:cu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flipV="1">
            <a:off x="7315200" y="2822331"/>
            <a:ext cx="8792" cy="6066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638800" y="3429000"/>
            <a:ext cx="1676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638800" y="2839915"/>
            <a:ext cx="0" cy="589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701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533400"/>
            <a:ext cx="8534400" cy="6019800"/>
          </a:xfrm>
        </p:spPr>
        <p:txBody>
          <a:bodyPr/>
          <a:lstStyle/>
          <a:p>
            <a:pPr algn="l"/>
            <a:r>
              <a:rPr lang="en-IN" dirty="0" smtClean="0"/>
              <a:t>-&gt; Handles activities related to error handling.</a:t>
            </a:r>
          </a:p>
          <a:p>
            <a:pPr algn="l"/>
            <a:r>
              <a:rPr lang="en-IN" dirty="0" smtClean="0"/>
              <a:t>-&gt; Non recoverable errors called “Tilts / Errors “ (to deal </a:t>
            </a:r>
            <a:r>
              <a:rPr lang="en-IN" dirty="0"/>
              <a:t>w</a:t>
            </a:r>
            <a:r>
              <a:rPr lang="en-IN" dirty="0" smtClean="0"/>
              <a:t>ith unhandled events in SM)</a:t>
            </a:r>
          </a:p>
          <a:p>
            <a:pPr algn="l"/>
            <a:r>
              <a:rPr lang="en-IN" dirty="0" smtClean="0"/>
              <a:t>-&gt;E.g. </a:t>
            </a:r>
            <a:r>
              <a:rPr lang="en-US" dirty="0"/>
              <a:t>D</a:t>
            </a:r>
            <a:r>
              <a:rPr lang="en-US" dirty="0" smtClean="0"/>
              <a:t>ivide </a:t>
            </a:r>
            <a:r>
              <a:rPr lang="en-US" dirty="0"/>
              <a:t>by zero operation or a </a:t>
            </a:r>
            <a:r>
              <a:rPr lang="en-US" dirty="0" smtClean="0"/>
              <a:t>Watchdog expiration</a:t>
            </a:r>
          </a:p>
          <a:p>
            <a:pPr marL="285750" indent="-285750" algn="l">
              <a:buFont typeface="Wingdings" panose="05000000000000000000" pitchFamily="2" charset="2"/>
              <a:buChar char="§"/>
            </a:pPr>
            <a:r>
              <a:rPr lang="en-US" dirty="0" smtClean="0"/>
              <a:t>Unhandled event -&gt; SW store info. In RAM -&gt; Reset -&gt; After wakes up, writes the event to reset log.</a:t>
            </a:r>
          </a:p>
          <a:p>
            <a:pPr algn="l"/>
            <a:endParaRPr lang="en-US" dirty="0"/>
          </a:p>
          <a:p>
            <a:pPr lvl="0" algn="l"/>
            <a:r>
              <a:rPr lang="en-US" dirty="0" smtClean="0"/>
              <a:t>3)</a:t>
            </a:r>
            <a:r>
              <a:rPr lang="en-US" dirty="0"/>
              <a:t> </a:t>
            </a:r>
            <a:r>
              <a:rPr lang="en-US" u="sng" dirty="0" smtClean="0"/>
              <a:t>SUP WAIT FOR BATT GAUGE INIT: </a:t>
            </a:r>
            <a:r>
              <a:rPr lang="en-US" dirty="0" smtClean="0"/>
              <a:t>Batter Gauge measures remaining charge and performance. After BATT GAUGE initialized itself, SUP gets notification from Power manager</a:t>
            </a:r>
          </a:p>
          <a:p>
            <a:pPr lvl="0" algn="l"/>
            <a:endParaRPr lang="en-US" u="sng" dirty="0"/>
          </a:p>
          <a:p>
            <a:pPr lvl="0" algn="l"/>
            <a:r>
              <a:rPr lang="en-US" dirty="0" smtClean="0"/>
              <a:t>4)</a:t>
            </a:r>
            <a:r>
              <a:rPr lang="en-US" dirty="0"/>
              <a:t> </a:t>
            </a:r>
            <a:r>
              <a:rPr lang="en-US" u="sng" dirty="0" smtClean="0"/>
              <a:t>SUP_GET_VOLTAGE: </a:t>
            </a:r>
            <a:r>
              <a:rPr lang="en-US" dirty="0" smtClean="0"/>
              <a:t>WAN chips threshold voltage (3.450 V). </a:t>
            </a:r>
            <a:r>
              <a:rPr lang="en-US" dirty="0"/>
              <a:t>until the battery voltage gets high enough to </a:t>
            </a:r>
            <a:r>
              <a:rPr lang="en-US" dirty="0" smtClean="0"/>
              <a:t>operate,</a:t>
            </a:r>
            <a:r>
              <a:rPr lang="en-US" dirty="0"/>
              <a:t> a button press or a fall will not generate any alarm.</a:t>
            </a:r>
            <a:endParaRPr lang="en-IN" u="sng" dirty="0" smtClean="0"/>
          </a:p>
          <a:p>
            <a:pPr algn="l"/>
            <a:endParaRPr lang="en-IN" dirty="0" smtClean="0"/>
          </a:p>
          <a:p>
            <a:pPr algn="l"/>
            <a:r>
              <a:rPr lang="en-IN" dirty="0" smtClean="0"/>
              <a:t>5)</a:t>
            </a:r>
            <a:r>
              <a:rPr lang="en-US" dirty="0"/>
              <a:t> </a:t>
            </a:r>
            <a:r>
              <a:rPr lang="en-US" u="sng" dirty="0" smtClean="0"/>
              <a:t>SUP_GET_MAH: </a:t>
            </a:r>
            <a:r>
              <a:rPr lang="en-US" dirty="0" smtClean="0"/>
              <a:t>Waits until mAh &gt; 150 mAh (To allow WAN subsystems to run)</a:t>
            </a:r>
          </a:p>
          <a:p>
            <a:pPr algn="l"/>
            <a:endParaRPr lang="en-US" u="sng" dirty="0"/>
          </a:p>
          <a:p>
            <a:pPr algn="l"/>
            <a:r>
              <a:rPr lang="en-US" dirty="0" smtClean="0"/>
              <a:t>6)</a:t>
            </a:r>
            <a:r>
              <a:rPr lang="en-US" dirty="0"/>
              <a:t> </a:t>
            </a:r>
            <a:r>
              <a:rPr lang="en-US" u="sng" dirty="0"/>
              <a:t>SUP_IDLE </a:t>
            </a:r>
            <a:r>
              <a:rPr lang="en-US" u="sng" dirty="0" smtClean="0"/>
              <a:t>:</a:t>
            </a:r>
            <a:r>
              <a:rPr lang="en-US" dirty="0" smtClean="0"/>
              <a:t> </a:t>
            </a:r>
            <a:r>
              <a:rPr lang="en-US" dirty="0"/>
              <a:t>All housekeeping and dispatch functions of the SUP state machine are performed in </a:t>
            </a:r>
            <a:r>
              <a:rPr lang="en-US" dirty="0" smtClean="0"/>
              <a:t>this mode</a:t>
            </a:r>
          </a:p>
          <a:p>
            <a:pPr marL="285750" indent="-285750" algn="l">
              <a:buFont typeface="Arial" panose="020B0604020202020204" pitchFamily="34" charset="0"/>
              <a:buChar char="•"/>
            </a:pPr>
            <a:r>
              <a:rPr lang="en-US" dirty="0" smtClean="0"/>
              <a:t>SUP receives </a:t>
            </a:r>
            <a:r>
              <a:rPr lang="en-US" dirty="0"/>
              <a:t>SUP_CELL_SUPERVISOR_EVENT </a:t>
            </a:r>
            <a:r>
              <a:rPr lang="en-US" dirty="0" smtClean="0"/>
              <a:t>. Checks battery status and sends “check-in” message to backend using cell for every &amp; days </a:t>
            </a:r>
          </a:p>
          <a:p>
            <a:pPr algn="l"/>
            <a:endParaRPr lang="en-US" dirty="0" smtClean="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6083661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534400" cy="6400800"/>
          </a:xfrm>
        </p:spPr>
        <p:txBody>
          <a:bodyPr/>
          <a:lstStyle/>
          <a:p>
            <a:pPr marL="285750" indent="-285750" algn="l">
              <a:buFont typeface="Arial" panose="020B0604020202020204" pitchFamily="34" charset="0"/>
              <a:buChar char="•"/>
            </a:pPr>
            <a:r>
              <a:rPr lang="en-US" dirty="0"/>
              <a:t>SUP receives SUP_PROC_TEMP_EVENT </a:t>
            </a:r>
            <a:r>
              <a:rPr lang="en-US" dirty="0" smtClean="0"/>
              <a:t>and checks temperature status for every</a:t>
            </a:r>
          </a:p>
          <a:p>
            <a:pPr algn="l"/>
            <a:r>
              <a:rPr lang="en-US" dirty="0"/>
              <a:t> </a:t>
            </a:r>
            <a:r>
              <a:rPr lang="en-US" dirty="0" smtClean="0"/>
              <a:t>    5 min. </a:t>
            </a:r>
            <a:endParaRPr lang="en-IN" dirty="0" smtClean="0"/>
          </a:p>
          <a:p>
            <a:pPr algn="l"/>
            <a:r>
              <a:rPr lang="en-IN" dirty="0"/>
              <a:t> </a:t>
            </a:r>
            <a:r>
              <a:rPr lang="en-IN" dirty="0" smtClean="0"/>
              <a:t>    a) if temp. is high &gt; 15 minutes, IBC turned off, </a:t>
            </a:r>
            <a:r>
              <a:rPr lang="en-US" dirty="0"/>
              <a:t>prevent WAN packets from going </a:t>
            </a:r>
            <a:r>
              <a:rPr lang="en-US" dirty="0" smtClean="0"/>
              <a:t>out</a:t>
            </a:r>
          </a:p>
          <a:p>
            <a:pPr algn="l"/>
            <a:r>
              <a:rPr lang="en-US" dirty="0"/>
              <a:t> </a:t>
            </a:r>
            <a:r>
              <a:rPr lang="en-US" dirty="0" smtClean="0"/>
              <a:t>    b) HW failure if temp. is high &gt; 24 hrs.</a:t>
            </a:r>
          </a:p>
          <a:p>
            <a:pPr marL="285750" indent="-285750" algn="l">
              <a:buFont typeface="Arial" panose="020B0604020202020204" pitchFamily="34" charset="0"/>
              <a:buChar char="•"/>
            </a:pPr>
            <a:r>
              <a:rPr lang="en-US" dirty="0" smtClean="0"/>
              <a:t>If battery is about to deplete( &lt; 150 mAh), </a:t>
            </a:r>
            <a:r>
              <a:rPr lang="en-US" dirty="0"/>
              <a:t>Sup will send a “check-in” message to the backend using the cell phone. </a:t>
            </a:r>
            <a:endParaRPr lang="en-US" dirty="0" smtClean="0"/>
          </a:p>
          <a:p>
            <a:pPr marL="285750" indent="-285750" algn="l">
              <a:buFont typeface="Arial" panose="020B0604020202020204" pitchFamily="34" charset="0"/>
              <a:buChar char="•"/>
            </a:pPr>
            <a:r>
              <a:rPr lang="en-US" dirty="0" smtClean="0"/>
              <a:t>If fall detector button lies flat for 20 min. send sleep event to SUP and IBC turns off .</a:t>
            </a:r>
            <a:r>
              <a:rPr lang="en-US" dirty="0"/>
              <a:t> </a:t>
            </a:r>
            <a:r>
              <a:rPr lang="en-US" dirty="0" smtClean="0"/>
              <a:t>If button moves SUP turns on bread crumbing. </a:t>
            </a:r>
          </a:p>
        </p:txBody>
      </p:sp>
    </p:spTree>
    <p:extLst>
      <p:ext uri="{BB962C8B-B14F-4D97-AF65-F5344CB8AC3E}">
        <p14:creationId xmlns:p14="http://schemas.microsoft.com/office/powerpoint/2010/main" val="22547732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477000"/>
          </a:xfrm>
        </p:spPr>
        <p:txBody>
          <a:bodyPr/>
          <a:lstStyle/>
          <a:p>
            <a:pPr marL="0" lvl="2" algn="l">
              <a:buSzPct val="90000"/>
            </a:pPr>
            <a:r>
              <a:rPr lang="en-US" sz="1800" b="1" dirty="0"/>
              <a:t>PERS State </a:t>
            </a:r>
            <a:r>
              <a:rPr lang="en-US" sz="1800" b="1" dirty="0" smtClean="0"/>
              <a:t>Machine</a:t>
            </a:r>
          </a:p>
          <a:p>
            <a:pPr marL="0" lvl="2" algn="l">
              <a:buSzPct val="90000"/>
            </a:pPr>
            <a:r>
              <a:rPr lang="en-US" sz="1800" dirty="0" smtClean="0"/>
              <a:t>-&gt; Manages all events that requires communication with call center. Events may be actual alarms / Button press / Status reports.</a:t>
            </a:r>
          </a:p>
          <a:p>
            <a:pPr marL="0" lvl="2" algn="l">
              <a:buSzPct val="90000"/>
            </a:pPr>
            <a:r>
              <a:rPr lang="en-US" sz="1800" dirty="0" smtClean="0"/>
              <a:t>-&gt;PERS SM has 3 states:</a:t>
            </a:r>
          </a:p>
          <a:p>
            <a:pPr marL="0" lvl="2" algn="l">
              <a:buSzPct val="90000"/>
            </a:pPr>
            <a:r>
              <a:rPr lang="en-US" sz="1800" dirty="0"/>
              <a:t> </a:t>
            </a:r>
            <a:r>
              <a:rPr lang="en-US" sz="1800" dirty="0" smtClean="0"/>
              <a:t>   Idle ,  Reporting , Waiting for reset state.</a:t>
            </a:r>
          </a:p>
          <a:p>
            <a:pPr marL="0" lvl="2" algn="l">
              <a:buSzPct val="90000"/>
            </a:pPr>
            <a:r>
              <a:rPr lang="en-US" sz="1800" dirty="0" smtClean="0"/>
              <a:t>-&gt;Will have “pending queue” to store events/ status signals that cannot be readily processed.</a:t>
            </a:r>
          </a:p>
          <a:p>
            <a:pPr marL="0" lvl="2" algn="l">
              <a:buSzPct val="90000"/>
            </a:pPr>
            <a:r>
              <a:rPr lang="en-US" sz="1800" dirty="0" smtClean="0"/>
              <a:t>-&gt;If </a:t>
            </a:r>
            <a:r>
              <a:rPr lang="en-US" sz="1800" dirty="0"/>
              <a:t>the MHB has generated an Alarm event and it hasn’t been reported yet to the Call Center, it shall enter the “Reporting” state.</a:t>
            </a:r>
            <a:r>
              <a:rPr lang="en-US" sz="1800" dirty="0" smtClean="0"/>
              <a:t> </a:t>
            </a:r>
            <a:endParaRPr lang="en-IN" sz="1800" dirty="0"/>
          </a:p>
          <a:p>
            <a:pPr algn="l"/>
            <a:r>
              <a:rPr lang="en-US" dirty="0" smtClean="0"/>
              <a:t>-&gt;If </a:t>
            </a:r>
            <a:r>
              <a:rPr lang="en-US" dirty="0"/>
              <a:t>an Alarm event has been reported to the Call Center, it shall enter the “Waiting for Reset” </a:t>
            </a:r>
            <a:r>
              <a:rPr lang="en-US" dirty="0" smtClean="0"/>
              <a:t>state</a:t>
            </a:r>
          </a:p>
          <a:p>
            <a:pPr algn="l"/>
            <a:r>
              <a:rPr lang="en-US" dirty="0" smtClean="0"/>
              <a:t>-&gt;If </a:t>
            </a:r>
            <a:r>
              <a:rPr lang="en-US" dirty="0"/>
              <a:t>the MHB is in the “Waiting for Reset” state and it receives a “Reset” event from the Lifeline Call Center, it shall go into the “Idle” state.</a:t>
            </a:r>
            <a:endParaRPr lang="en-US" dirty="0" smtClean="0"/>
          </a:p>
          <a:p>
            <a:pPr algn="l"/>
            <a:r>
              <a:rPr lang="en-US" dirty="0" smtClean="0"/>
              <a:t>-&gt;When </a:t>
            </a:r>
            <a:r>
              <a:rPr lang="en-US" dirty="0"/>
              <a:t>the MHB is in the “Waiting for Reset” state and there is another Alarm event generated by the MHB (Help or Fall Detected) the MHB will behave as following: </a:t>
            </a:r>
          </a:p>
          <a:p>
            <a:pPr algn="l"/>
            <a:r>
              <a:rPr lang="en-US" dirty="0" smtClean="0"/>
              <a:t>a</a:t>
            </a:r>
            <a:r>
              <a:rPr lang="en-US" dirty="0"/>
              <a:t>) If the MHB has not received the call from Lifeline Call Center, it shall ignore the new event.</a:t>
            </a:r>
          </a:p>
          <a:p>
            <a:pPr algn="l"/>
            <a:r>
              <a:rPr lang="en-US" dirty="0"/>
              <a:t>b) If the MHB has received a phone call and is left in “Waiting for Reset” state after the call is completed, it shall report the new event then stay in “Waiting for Reset” </a:t>
            </a:r>
            <a:r>
              <a:rPr lang="en-US" dirty="0" smtClean="0"/>
              <a:t>state.</a:t>
            </a:r>
          </a:p>
          <a:p>
            <a:pPr algn="l"/>
            <a:r>
              <a:rPr lang="en-US" dirty="0" smtClean="0"/>
              <a:t>c</a:t>
            </a:r>
            <a:r>
              <a:rPr lang="en-US" dirty="0"/>
              <a:t>) If the MHB has currently an active voice connection to the Call Center, it shall ignore the new </a:t>
            </a:r>
            <a:r>
              <a:rPr lang="en-US" dirty="0" smtClean="0"/>
              <a:t>event</a:t>
            </a:r>
            <a:endParaRPr lang="en-US" dirty="0"/>
          </a:p>
          <a:p>
            <a:pPr algn="l"/>
            <a:endParaRPr lang="en-IN" dirty="0"/>
          </a:p>
        </p:txBody>
      </p:sp>
    </p:spTree>
    <p:extLst>
      <p:ext uri="{BB962C8B-B14F-4D97-AF65-F5344CB8AC3E}">
        <p14:creationId xmlns:p14="http://schemas.microsoft.com/office/powerpoint/2010/main" val="1003815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382000" cy="6324600"/>
          </a:xfrm>
        </p:spPr>
        <p:txBody>
          <a:bodyPr/>
          <a:lstStyle/>
          <a:p>
            <a:pPr algn="l"/>
            <a:r>
              <a:rPr lang="en-US" dirty="0" smtClean="0"/>
              <a:t>-&gt;If </a:t>
            </a:r>
            <a:r>
              <a:rPr lang="en-US" dirty="0"/>
              <a:t>the MHB is in the “Waiting for Reset” state and it doesn’t have an active voice connection to the Call Center, the MHB shall allow the Lifeline Call Center to send a remote “Reset” event</a:t>
            </a:r>
            <a:r>
              <a:rPr lang="en-US" dirty="0" smtClean="0"/>
              <a:t>.</a:t>
            </a:r>
          </a:p>
          <a:p>
            <a:pPr algn="l"/>
            <a:r>
              <a:rPr lang="en-US" dirty="0" smtClean="0"/>
              <a:t>-&gt;If </a:t>
            </a:r>
            <a:r>
              <a:rPr lang="en-US" dirty="0"/>
              <a:t>the MHB is in the “Waiting for Reset” state and it doesn’t have an active voice connection to the Call Center, it shall remain in receive mode and answer an incoming call</a:t>
            </a:r>
            <a:r>
              <a:rPr lang="en-US" dirty="0" smtClean="0"/>
              <a:t>.</a:t>
            </a:r>
          </a:p>
          <a:p>
            <a:pPr algn="l"/>
            <a:endParaRPr lang="en-IN" dirty="0"/>
          </a:p>
        </p:txBody>
      </p:sp>
      <p:pic>
        <p:nvPicPr>
          <p:cNvPr id="4" name="Picture 3"/>
          <p:cNvPicPr>
            <a:picLocks noChangeAspect="1"/>
          </p:cNvPicPr>
          <p:nvPr/>
        </p:nvPicPr>
        <p:blipFill>
          <a:blip r:embed="rId2"/>
          <a:stretch>
            <a:fillRect/>
          </a:stretch>
        </p:blipFill>
        <p:spPr>
          <a:xfrm>
            <a:off x="389709" y="1447800"/>
            <a:ext cx="6487624" cy="4993086"/>
          </a:xfrm>
          <a:prstGeom prst="rect">
            <a:avLst/>
          </a:prstGeom>
        </p:spPr>
      </p:pic>
    </p:spTree>
    <p:extLst>
      <p:ext uri="{BB962C8B-B14F-4D97-AF65-F5344CB8AC3E}">
        <p14:creationId xmlns:p14="http://schemas.microsoft.com/office/powerpoint/2010/main" val="10320426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28600"/>
            <a:ext cx="8610600" cy="6477000"/>
          </a:xfrm>
        </p:spPr>
        <p:txBody>
          <a:bodyPr/>
          <a:lstStyle/>
          <a:p>
            <a:pPr algn="l"/>
            <a:r>
              <a:rPr lang="en-IN" b="1" dirty="0" smtClean="0"/>
              <a:t>BREAD CRUMBING</a:t>
            </a:r>
          </a:p>
          <a:p>
            <a:pPr algn="l"/>
            <a:r>
              <a:rPr lang="en-IN" dirty="0" smtClean="0"/>
              <a:t>-&gt; Periodically acquires the location of the user.</a:t>
            </a:r>
          </a:p>
          <a:p>
            <a:pPr marL="285750" lvl="0" indent="-285750" algn="l">
              <a:buFont typeface="Arial" panose="020B0604020202020204" pitchFamily="34" charset="0"/>
              <a:buChar char="•"/>
            </a:pPr>
            <a:r>
              <a:rPr lang="en-US" dirty="0"/>
              <a:t>MHB will turn on its location devices (GPS and </a:t>
            </a:r>
            <a:r>
              <a:rPr lang="en-US" dirty="0" smtClean="0"/>
              <a:t>Wi-Fi) </a:t>
            </a:r>
            <a:r>
              <a:rPr lang="en-US" dirty="0"/>
              <a:t>periodically.</a:t>
            </a:r>
            <a:endParaRPr lang="en-IN" dirty="0"/>
          </a:p>
          <a:p>
            <a:pPr marL="285750" lvl="0" indent="-285750" algn="l">
              <a:buFont typeface="Arial" panose="020B0604020202020204" pitchFamily="34" charset="0"/>
              <a:buChar char="•"/>
            </a:pPr>
            <a:r>
              <a:rPr lang="en-US" dirty="0"/>
              <a:t>When there is an alarm event MHB turns on the Cell Phone module to communicate with the service backend, it will acquire information about the Cell Tower it’s connected to (“Cell Tower</a:t>
            </a:r>
            <a:r>
              <a:rPr lang="en-US" dirty="0" smtClean="0"/>
              <a:t>”)</a:t>
            </a:r>
          </a:p>
          <a:p>
            <a:pPr lvl="0" algn="l"/>
            <a:r>
              <a:rPr lang="en-US" dirty="0" smtClean="0"/>
              <a:t>The combination of above location strategies </a:t>
            </a:r>
            <a:r>
              <a:rPr lang="en-US" dirty="0"/>
              <a:t>is what we call </a:t>
            </a:r>
            <a:r>
              <a:rPr lang="en-US" dirty="0" smtClean="0"/>
              <a:t>“bread crumbing”.</a:t>
            </a:r>
          </a:p>
          <a:p>
            <a:pPr algn="l"/>
            <a:r>
              <a:rPr lang="en-US" dirty="0"/>
              <a:t>This information will be reported to the service backend at the time of an event, which will allow the PRA to observe the current and past location (trajectory) of the subscriber, including the last time </a:t>
            </a:r>
            <a:r>
              <a:rPr lang="en-US" dirty="0" smtClean="0"/>
              <a:t>he/she </a:t>
            </a:r>
            <a:r>
              <a:rPr lang="en-US" dirty="0"/>
              <a:t>was seen at home.</a:t>
            </a:r>
            <a:endParaRPr lang="en-IN" dirty="0"/>
          </a:p>
          <a:p>
            <a:pPr algn="l"/>
            <a:r>
              <a:rPr lang="en-US" b="1" dirty="0" smtClean="0"/>
              <a:t>Breadcrumbing Walkthrough</a:t>
            </a:r>
          </a:p>
          <a:p>
            <a:pPr algn="l"/>
            <a:r>
              <a:rPr lang="en-US" dirty="0" smtClean="0"/>
              <a:t>-&gt;Handled by IBC SM, runs in </a:t>
            </a:r>
            <a:r>
              <a:rPr lang="en-US" smtClean="0"/>
              <a:t>BKG task.</a:t>
            </a:r>
            <a:endParaRPr lang="en-US" dirty="0" smtClean="0"/>
          </a:p>
          <a:p>
            <a:pPr algn="l"/>
            <a:endParaRPr lang="en-IN" dirty="0"/>
          </a:p>
          <a:p>
            <a:pPr lvl="0" algn="l"/>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108751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28600" y="228600"/>
            <a:ext cx="8686800" cy="6019800"/>
          </a:xfrm>
          <a:prstGeom prst="rect">
            <a:avLst/>
          </a:prstGeom>
        </p:spPr>
      </p:pic>
      <p:sp>
        <p:nvSpPr>
          <p:cNvPr id="3" name="Subtitle 2"/>
          <p:cNvSpPr>
            <a:spLocks noGrp="1"/>
          </p:cNvSpPr>
          <p:nvPr>
            <p:ph type="subTitle" idx="1"/>
          </p:nvPr>
        </p:nvSpPr>
        <p:spPr>
          <a:xfrm>
            <a:off x="228600" y="228600"/>
            <a:ext cx="8686800" cy="6096000"/>
          </a:xfrm>
        </p:spPr>
        <p:txBody>
          <a:bodyPr/>
          <a:lstStyle/>
          <a:p>
            <a:pPr algn="l"/>
            <a:endParaRPr lang="en-IN" dirty="0"/>
          </a:p>
        </p:txBody>
      </p:sp>
    </p:spTree>
    <p:extLst>
      <p:ext uri="{BB962C8B-B14F-4D97-AF65-F5344CB8AC3E}">
        <p14:creationId xmlns:p14="http://schemas.microsoft.com/office/powerpoint/2010/main" val="2217046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762000"/>
            <a:ext cx="8763000" cy="6019800"/>
          </a:xfrm>
        </p:spPr>
        <p:txBody>
          <a:bodyPr/>
          <a:lstStyle/>
          <a:p>
            <a:pPr algn="l"/>
            <a:r>
              <a:rPr lang="en-US" dirty="0"/>
              <a:t>IBC to start a 5 minute </a:t>
            </a:r>
            <a:r>
              <a:rPr lang="en-US" dirty="0" smtClean="0"/>
              <a:t>timer for periodically acquiring location information. </a:t>
            </a:r>
          </a:p>
          <a:p>
            <a:pPr algn="l"/>
            <a:r>
              <a:rPr lang="en-US" dirty="0" smtClean="0"/>
              <a:t>1)IBC acquires info from GPS and Wi-Fi (breadcrumb pair)</a:t>
            </a:r>
          </a:p>
          <a:p>
            <a:pPr algn="l"/>
            <a:r>
              <a:rPr lang="en-US" dirty="0"/>
              <a:t> </a:t>
            </a:r>
            <a:r>
              <a:rPr lang="en-US" dirty="0" smtClean="0"/>
              <a:t> GPS gives location point and Wi-Fi gives access points</a:t>
            </a:r>
          </a:p>
          <a:p>
            <a:pPr algn="l"/>
            <a:r>
              <a:rPr lang="en-US" dirty="0" smtClean="0"/>
              <a:t>2) Stores GPS and Wi-Fi data in IBC log which occupies space in Serial Flash</a:t>
            </a:r>
          </a:p>
          <a:p>
            <a:pPr algn="l"/>
            <a:r>
              <a:rPr lang="en-US" dirty="0" smtClean="0"/>
              <a:t>3) PERS sends indication to IBS in order to retrieve breadcrumb logs by CELL , which further </a:t>
            </a:r>
          </a:p>
          <a:p>
            <a:pPr algn="l"/>
            <a:r>
              <a:rPr lang="en-US" dirty="0"/>
              <a:t> </a:t>
            </a:r>
            <a:r>
              <a:rPr lang="en-US" dirty="0" smtClean="0"/>
              <a:t> send to Backend</a:t>
            </a:r>
          </a:p>
          <a:p>
            <a:pPr algn="l"/>
            <a:r>
              <a:rPr lang="en-US" dirty="0" smtClean="0"/>
              <a:t>4)Every 2 hrs. satellite position database need to update in GPS chip. This is done engaging CELL module connecting to the U-</a:t>
            </a:r>
            <a:r>
              <a:rPr lang="en-US" dirty="0" err="1" smtClean="0"/>
              <a:t>Blox</a:t>
            </a:r>
            <a:r>
              <a:rPr lang="en-US" dirty="0" smtClean="0"/>
              <a:t> Assist GPS database. </a:t>
            </a:r>
            <a:endParaRPr lang="en-IN" dirty="0"/>
          </a:p>
        </p:txBody>
      </p:sp>
    </p:spTree>
    <p:extLst>
      <p:ext uri="{BB962C8B-B14F-4D97-AF65-F5344CB8AC3E}">
        <p14:creationId xmlns:p14="http://schemas.microsoft.com/office/powerpoint/2010/main" val="3478096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457200"/>
            <a:ext cx="8686800" cy="6172200"/>
          </a:xfrm>
        </p:spPr>
        <p:txBody>
          <a:bodyPr/>
          <a:lstStyle/>
          <a:p>
            <a:pPr algn="l"/>
            <a:endParaRPr lang="en-IN" dirty="0"/>
          </a:p>
        </p:txBody>
      </p:sp>
      <p:pic>
        <p:nvPicPr>
          <p:cNvPr id="5" name="Picture 4"/>
          <p:cNvPicPr>
            <a:picLocks noChangeAspect="1"/>
          </p:cNvPicPr>
          <p:nvPr/>
        </p:nvPicPr>
        <p:blipFill>
          <a:blip r:embed="rId2"/>
          <a:stretch>
            <a:fillRect/>
          </a:stretch>
        </p:blipFill>
        <p:spPr>
          <a:xfrm>
            <a:off x="365522" y="914400"/>
            <a:ext cx="8321278" cy="4876800"/>
          </a:xfrm>
          <a:prstGeom prst="rect">
            <a:avLst/>
          </a:prstGeom>
        </p:spPr>
      </p:pic>
    </p:spTree>
    <p:extLst>
      <p:ext uri="{BB962C8B-B14F-4D97-AF65-F5344CB8AC3E}">
        <p14:creationId xmlns:p14="http://schemas.microsoft.com/office/powerpoint/2010/main" val="1499387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52400"/>
            <a:ext cx="8686800" cy="6400800"/>
          </a:xfrm>
        </p:spPr>
        <p:txBody>
          <a:bodyPr>
            <a:normAutofit/>
          </a:bodyPr>
          <a:lstStyle/>
          <a:p>
            <a:pPr algn="l"/>
            <a:r>
              <a:rPr lang="en-IN" b="1" dirty="0" smtClean="0"/>
              <a:t>GPS</a:t>
            </a:r>
          </a:p>
          <a:p>
            <a:pPr algn="l"/>
            <a:r>
              <a:rPr lang="en-IN" dirty="0" smtClean="0"/>
              <a:t>GPS SM handles GPS position acquisition.</a:t>
            </a:r>
          </a:p>
          <a:p>
            <a:pPr marL="285750" lvl="0" indent="-285750" algn="l">
              <a:buFont typeface="Arial" panose="020B0604020202020204" pitchFamily="34" charset="0"/>
              <a:buChar char="•"/>
            </a:pPr>
            <a:r>
              <a:rPr lang="en-US" dirty="0"/>
              <a:t>Provides GPS aiding data to the GPS chip to speed up the GPS chip’s positioning computation.</a:t>
            </a:r>
            <a:endParaRPr lang="en-IN" dirty="0"/>
          </a:p>
          <a:p>
            <a:pPr marL="285750" lvl="0" indent="-285750" algn="l">
              <a:buFont typeface="Arial" panose="020B0604020202020204" pitchFamily="34" charset="0"/>
              <a:buChar char="•"/>
            </a:pPr>
            <a:r>
              <a:rPr lang="en-US" dirty="0"/>
              <a:t>Control the GPS operation mode to reduce GPS chip’s power consumption.</a:t>
            </a:r>
            <a:endParaRPr lang="en-IN" dirty="0"/>
          </a:p>
          <a:p>
            <a:pPr marL="285750" lvl="0" indent="-285750" algn="l">
              <a:buFont typeface="Arial" panose="020B0604020202020204" pitchFamily="34" charset="0"/>
              <a:buChar char="•"/>
            </a:pPr>
            <a:r>
              <a:rPr lang="en-US" dirty="0"/>
              <a:t>Keep GPS ON for extended period at startup if no 3D fix is obtained.</a:t>
            </a:r>
            <a:endParaRPr lang="en-IN" dirty="0"/>
          </a:p>
          <a:p>
            <a:pPr marL="285750" lvl="0" indent="-285750" algn="l">
              <a:buFont typeface="Arial" panose="020B0604020202020204" pitchFamily="34" charset="0"/>
              <a:buChar char="•"/>
            </a:pPr>
            <a:r>
              <a:rPr lang="en-US" dirty="0"/>
              <a:t>Put GPS to sleep when not in use till AGPS data is valid</a:t>
            </a:r>
            <a:r>
              <a:rPr lang="en-US" dirty="0" smtClean="0"/>
              <a:t>.</a:t>
            </a:r>
          </a:p>
          <a:p>
            <a:pPr algn="l"/>
            <a:r>
              <a:rPr lang="en-US" b="1" dirty="0"/>
              <a:t>GPS in Alarm Mode</a:t>
            </a:r>
            <a:endParaRPr lang="en-IN" b="1" dirty="0"/>
          </a:p>
          <a:p>
            <a:pPr marL="285750" lvl="0" indent="-285750" algn="l">
              <a:buFont typeface="Arial" panose="020B0604020202020204" pitchFamily="34" charset="0"/>
              <a:buChar char="•"/>
            </a:pPr>
            <a:r>
              <a:rPr lang="en-IN" dirty="0" smtClean="0"/>
              <a:t>Operates in Max performance mode .</a:t>
            </a:r>
          </a:p>
          <a:p>
            <a:pPr marL="285750" lvl="0" indent="-285750" algn="l">
              <a:buFont typeface="Arial" panose="020B0604020202020204" pitchFamily="34" charset="0"/>
              <a:buChar char="•"/>
            </a:pPr>
            <a:r>
              <a:rPr lang="en-IN" dirty="0" smtClean="0"/>
              <a:t>Goes to tracking mode after alarm resets.</a:t>
            </a:r>
            <a:endParaRPr lang="en-IN" dirty="0"/>
          </a:p>
          <a:p>
            <a:pPr lvl="0" algn="l"/>
            <a:endParaRPr lang="en-IN" dirty="0"/>
          </a:p>
          <a:p>
            <a:pPr marL="0" lvl="3" algn="l">
              <a:buSzPct val="90000"/>
            </a:pPr>
            <a:r>
              <a:rPr lang="en-US" sz="1800" b="1" dirty="0"/>
              <a:t>GPS Positioning </a:t>
            </a:r>
            <a:r>
              <a:rPr lang="en-US" sz="1800" b="1" dirty="0" smtClean="0"/>
              <a:t>Walkthrough</a:t>
            </a:r>
          </a:p>
          <a:p>
            <a:pPr marL="285750" lvl="3" indent="-285750" algn="l">
              <a:buSzPct val="90000"/>
              <a:buFont typeface="Arial" panose="020B0604020202020204" pitchFamily="34" charset="0"/>
              <a:buChar char="•"/>
            </a:pPr>
            <a:r>
              <a:rPr lang="en-US" sz="1800" dirty="0" smtClean="0"/>
              <a:t>GPS_INIT state</a:t>
            </a:r>
          </a:p>
          <a:p>
            <a:pPr marL="285750" lvl="3" indent="-285750" algn="l">
              <a:buSzPct val="90000"/>
              <a:buFont typeface="Arial" panose="020B0604020202020204" pitchFamily="34" charset="0"/>
              <a:buChar char="•"/>
            </a:pPr>
            <a:r>
              <a:rPr lang="en-US" sz="1800" dirty="0" smtClean="0"/>
              <a:t>GPS_ACTIVE state</a:t>
            </a:r>
          </a:p>
          <a:p>
            <a:pPr marL="285750" lvl="3" indent="-285750" algn="l">
              <a:buSzPct val="90000"/>
              <a:buFont typeface="Arial" panose="020B0604020202020204" pitchFamily="34" charset="0"/>
              <a:buChar char="•"/>
            </a:pPr>
            <a:r>
              <a:rPr lang="en-US" sz="1800" dirty="0" smtClean="0"/>
              <a:t>GPS_UBX_SOL state</a:t>
            </a:r>
          </a:p>
          <a:p>
            <a:pPr marL="285750" lvl="3" indent="-285750" algn="l">
              <a:buSzPct val="90000"/>
              <a:buFont typeface="Arial" panose="020B0604020202020204" pitchFamily="34" charset="0"/>
              <a:buChar char="•"/>
            </a:pPr>
            <a:r>
              <a:rPr lang="en-US" sz="1800" dirty="0" smtClean="0"/>
              <a:t>GPS_UBX_TIMEUTC state</a:t>
            </a:r>
          </a:p>
          <a:p>
            <a:pPr marL="285750" lvl="3" indent="-285750" algn="l">
              <a:buSzPct val="90000"/>
              <a:buFont typeface="Arial" panose="020B0604020202020204" pitchFamily="34" charset="0"/>
              <a:buChar char="•"/>
            </a:pPr>
            <a:r>
              <a:rPr lang="en-US" sz="1800" dirty="0" smtClean="0"/>
              <a:t>GPS_UBX_ANALYZE_RESULT state</a:t>
            </a:r>
            <a:endParaRPr lang="en-US" sz="1800" dirty="0" smtClean="0"/>
          </a:p>
          <a:p>
            <a:pPr marL="0" lvl="3" algn="l">
              <a:buSzPct val="90000"/>
            </a:pPr>
            <a:endParaRPr lang="en-IN" dirty="0"/>
          </a:p>
        </p:txBody>
      </p:sp>
    </p:spTree>
    <p:extLst>
      <p:ext uri="{BB962C8B-B14F-4D97-AF65-F5344CB8AC3E}">
        <p14:creationId xmlns:p14="http://schemas.microsoft.com/office/powerpoint/2010/main" val="29868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Callout 3"/>
          <p:cNvSpPr/>
          <p:nvPr/>
        </p:nvSpPr>
        <p:spPr>
          <a:xfrm>
            <a:off x="3448373" y="1600200"/>
            <a:ext cx="2061274" cy="144667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340" y="4724400"/>
            <a:ext cx="4572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a:stCxn id="6" idx="0"/>
          </p:cNvCxnSpPr>
          <p:nvPr/>
        </p:nvCxnSpPr>
        <p:spPr>
          <a:xfrm flipV="1">
            <a:off x="1188940" y="2983742"/>
            <a:ext cx="2799279" cy="1740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 name="Picture 6" descr="C:\Users\proy\AppData\Local\Microsoft\Windows\Temporary Internet Files\Content.IE5\PB5STQ2K\customer-service[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1744" y="2324746"/>
            <a:ext cx="730742" cy="72863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a:off x="5509647" y="2541722"/>
            <a:ext cx="1122097" cy="147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p:cNvCxnSpPr>
          <p:nvPr/>
        </p:nvCxnSpPr>
        <p:spPr>
          <a:xfrm flipH="1">
            <a:off x="1533860" y="3053382"/>
            <a:ext cx="5463255" cy="229930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67519" y="3084013"/>
            <a:ext cx="1842119" cy="276999"/>
          </a:xfrm>
          <a:prstGeom prst="rect">
            <a:avLst/>
          </a:prstGeom>
          <a:noFill/>
        </p:spPr>
        <p:txBody>
          <a:bodyPr wrap="square" rtlCol="0">
            <a:spAutoFit/>
          </a:bodyPr>
          <a:lstStyle/>
          <a:p>
            <a:r>
              <a:rPr lang="en-US" sz="1200" b="1" dirty="0">
                <a:solidFill>
                  <a:schemeClr val="accent1">
                    <a:lumMod val="75000"/>
                  </a:schemeClr>
                </a:solidFill>
              </a:rPr>
              <a:t>Re</a:t>
            </a:r>
            <a:r>
              <a:rPr lang="en-US" sz="1200" dirty="0">
                <a:solidFill>
                  <a:schemeClr val="accent1">
                    <a:lumMod val="75000"/>
                  </a:schemeClr>
                </a:solidFill>
              </a:rPr>
              <a:t>ports Alarm to Backend</a:t>
            </a:r>
          </a:p>
        </p:txBody>
      </p:sp>
      <p:sp>
        <p:nvSpPr>
          <p:cNvPr id="20" name="TextBox 19"/>
          <p:cNvSpPr txBox="1"/>
          <p:nvPr/>
        </p:nvSpPr>
        <p:spPr>
          <a:xfrm>
            <a:off x="5638801" y="2132109"/>
            <a:ext cx="1219199" cy="461665"/>
          </a:xfrm>
          <a:prstGeom prst="rect">
            <a:avLst/>
          </a:prstGeom>
          <a:noFill/>
        </p:spPr>
        <p:txBody>
          <a:bodyPr wrap="square" rtlCol="0">
            <a:spAutoFit/>
          </a:bodyPr>
          <a:lstStyle/>
          <a:p>
            <a:r>
              <a:rPr lang="en-US" sz="1200" dirty="0"/>
              <a:t>Create Case for PRA</a:t>
            </a:r>
          </a:p>
        </p:txBody>
      </p:sp>
      <p:sp>
        <p:nvSpPr>
          <p:cNvPr id="23" name="TextBox 22"/>
          <p:cNvSpPr txBox="1"/>
          <p:nvPr/>
        </p:nvSpPr>
        <p:spPr>
          <a:xfrm>
            <a:off x="3667044" y="3749712"/>
            <a:ext cx="2570019" cy="276999"/>
          </a:xfrm>
          <a:prstGeom prst="rect">
            <a:avLst/>
          </a:prstGeom>
          <a:noFill/>
        </p:spPr>
        <p:txBody>
          <a:bodyPr wrap="square" rtlCol="0">
            <a:spAutoFit/>
          </a:bodyPr>
          <a:lstStyle/>
          <a:p>
            <a:r>
              <a:rPr lang="en-US" sz="1200" dirty="0">
                <a:solidFill>
                  <a:schemeClr val="accent1">
                    <a:lumMod val="75000"/>
                  </a:schemeClr>
                </a:solidFill>
              </a:rPr>
              <a:t>PRA Call MHB</a:t>
            </a:r>
          </a:p>
        </p:txBody>
      </p:sp>
      <p:sp>
        <p:nvSpPr>
          <p:cNvPr id="24" name="TextBox 23"/>
          <p:cNvSpPr txBox="1"/>
          <p:nvPr/>
        </p:nvSpPr>
        <p:spPr>
          <a:xfrm>
            <a:off x="465040" y="5390264"/>
            <a:ext cx="1905000" cy="276999"/>
          </a:xfrm>
          <a:prstGeom prst="rect">
            <a:avLst/>
          </a:prstGeom>
          <a:noFill/>
        </p:spPr>
        <p:txBody>
          <a:bodyPr wrap="square" rtlCol="0">
            <a:spAutoFit/>
          </a:bodyPr>
          <a:lstStyle/>
          <a:p>
            <a:r>
              <a:rPr lang="en-US" sz="1200" dirty="0">
                <a:solidFill>
                  <a:schemeClr val="accent1">
                    <a:lumMod val="75000"/>
                  </a:schemeClr>
                </a:solidFill>
              </a:rPr>
              <a:t>             MHB </a:t>
            </a:r>
          </a:p>
        </p:txBody>
      </p:sp>
      <p:sp>
        <p:nvSpPr>
          <p:cNvPr id="29" name="Rectangle 28"/>
          <p:cNvSpPr/>
          <p:nvPr/>
        </p:nvSpPr>
        <p:spPr>
          <a:xfrm>
            <a:off x="762000" y="728922"/>
            <a:ext cx="6600486" cy="461665"/>
          </a:xfrm>
          <a:prstGeom prst="rect">
            <a:avLst/>
          </a:prstGeom>
        </p:spPr>
        <p:txBody>
          <a:bodyPr wrap="square">
            <a:spAutoFit/>
          </a:bodyPr>
          <a:lstStyle/>
          <a:p>
            <a:r>
              <a:rPr lang="en-US" sz="2400" dirty="0"/>
              <a:t>Overview of the MHB and Backend System</a:t>
            </a: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09728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
            <a:ext cx="8610600" cy="6477000"/>
          </a:xfrm>
        </p:spPr>
        <p:txBody>
          <a:bodyPr/>
          <a:lstStyle/>
          <a:p>
            <a:pPr marL="0" lvl="3" algn="l">
              <a:buSzPct val="90000"/>
            </a:pPr>
            <a:r>
              <a:rPr lang="en-US" sz="1800" b="1" dirty="0"/>
              <a:t>GPS Positioning Walkthrough</a:t>
            </a:r>
            <a:endParaRPr lang="en-US" sz="1800" dirty="0"/>
          </a:p>
          <a:p>
            <a:pPr marL="0" lvl="3" algn="l">
              <a:buSzPct val="90000"/>
            </a:pPr>
            <a:r>
              <a:rPr lang="en-US" sz="1800" dirty="0"/>
              <a:t>1)GPS_INIT state</a:t>
            </a:r>
          </a:p>
          <a:p>
            <a:pPr marL="0" lvl="3" algn="l">
              <a:buSzPct val="90000"/>
            </a:pPr>
            <a:r>
              <a:rPr lang="en-US" sz="1800" dirty="0"/>
              <a:t>GPS wakes up after receiving GENERIC_POWER_ON from IBC</a:t>
            </a:r>
          </a:p>
          <a:p>
            <a:pPr marL="0" lvl="3" algn="l">
              <a:buSzPct val="90000"/>
            </a:pPr>
            <a:r>
              <a:rPr lang="en-US" sz="1800" dirty="0"/>
              <a:t>GPS will be in MAX_PERFORMANCE mode until it gets a 3D fix.</a:t>
            </a:r>
          </a:p>
          <a:p>
            <a:pPr marL="0" lvl="3" algn="l">
              <a:buSzPct val="90000"/>
            </a:pPr>
            <a:r>
              <a:rPr lang="en-US" sz="1800" dirty="0"/>
              <a:t>2)After GPS chip is ready, it goes to Tracking mode</a:t>
            </a:r>
          </a:p>
          <a:p>
            <a:pPr marL="0" lvl="3" algn="l">
              <a:buSzPct val="90000"/>
            </a:pPr>
            <a:r>
              <a:rPr lang="en-US" sz="1800" dirty="0"/>
              <a:t>Goes to GPS_ACTIVE STATE to start acquiring latitude, longitude and height.</a:t>
            </a:r>
          </a:p>
          <a:p>
            <a:pPr marL="0" lvl="3" algn="l">
              <a:buSzPct val="90000"/>
            </a:pPr>
            <a:r>
              <a:rPr lang="en-US" sz="1800" dirty="0"/>
              <a:t>3)In GPS_UBX_SOL state ,we will get velocity and orientation results.</a:t>
            </a:r>
          </a:p>
          <a:p>
            <a:pPr marL="0" lvl="3" algn="l">
              <a:buSzPct val="90000"/>
            </a:pPr>
            <a:r>
              <a:rPr lang="en-US" sz="1800" dirty="0"/>
              <a:t>4)In GPS_UBX_TIMEUTC , we get solution results.</a:t>
            </a:r>
          </a:p>
          <a:p>
            <a:pPr marL="0" lvl="3" algn="l">
              <a:buSzPct val="90000"/>
            </a:pPr>
            <a:r>
              <a:rPr lang="en-US" sz="1800" dirty="0"/>
              <a:t>5)In GPS_UBX_ANALYZE_RESULT , we get GPS UTC time result</a:t>
            </a:r>
          </a:p>
          <a:p>
            <a:pPr algn="l"/>
            <a:endParaRPr lang="en-IN" dirty="0"/>
          </a:p>
        </p:txBody>
      </p:sp>
    </p:spTree>
    <p:extLst>
      <p:ext uri="{BB962C8B-B14F-4D97-AF65-F5344CB8AC3E}">
        <p14:creationId xmlns:p14="http://schemas.microsoft.com/office/powerpoint/2010/main" val="2099244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382000" cy="6553200"/>
          </a:xfrm>
        </p:spPr>
        <p:txBody>
          <a:bodyPr/>
          <a:lstStyle/>
          <a:p>
            <a:pPr marL="0" lvl="2" algn="l">
              <a:buSzPct val="90000"/>
            </a:pPr>
            <a:r>
              <a:rPr lang="en-US" sz="1800" b="1" dirty="0" smtClean="0"/>
              <a:t>Wi-Fi Operation</a:t>
            </a:r>
          </a:p>
          <a:p>
            <a:pPr marL="285750" lvl="2" indent="-285750" algn="l">
              <a:buSzPct val="90000"/>
              <a:buFont typeface="Arial" panose="020B0604020202020204" pitchFamily="34" charset="0"/>
              <a:buChar char="•"/>
            </a:pPr>
            <a:r>
              <a:rPr lang="en-US" sz="1800" dirty="0" smtClean="0"/>
              <a:t>Wi-Fi </a:t>
            </a:r>
            <a:r>
              <a:rPr lang="en-US" sz="1800" dirty="0"/>
              <a:t>operation is controlled by </a:t>
            </a:r>
            <a:r>
              <a:rPr lang="en-US" sz="1800" dirty="0" smtClean="0"/>
              <a:t>Wi-Fi SM </a:t>
            </a:r>
            <a:r>
              <a:rPr lang="en-US" sz="1800" dirty="0"/>
              <a:t>and WICED application code</a:t>
            </a:r>
            <a:r>
              <a:rPr lang="en-US" sz="1800" dirty="0" smtClean="0"/>
              <a:t>.</a:t>
            </a:r>
          </a:p>
          <a:p>
            <a:pPr marL="285750" lvl="2" indent="-285750" algn="l">
              <a:buSzPct val="90000"/>
              <a:buFont typeface="Arial" panose="020B0604020202020204" pitchFamily="34" charset="0"/>
              <a:buChar char="•"/>
            </a:pPr>
            <a:r>
              <a:rPr lang="en-IN" sz="1800" dirty="0" smtClean="0"/>
              <a:t>Wi-Fi SM &amp; Wiced -&gt; Handles Wi-Fi Access points</a:t>
            </a:r>
          </a:p>
          <a:p>
            <a:pPr marL="285750" lvl="2" indent="-285750" algn="l">
              <a:buSzPct val="90000"/>
              <a:buFont typeface="Arial" panose="020B0604020202020204" pitchFamily="34" charset="0"/>
              <a:buChar char="•"/>
            </a:pPr>
            <a:r>
              <a:rPr lang="en-IN" sz="1800" dirty="0" smtClean="0"/>
              <a:t>Wi-Fi SM -&gt; Wi-Fi operation and Scanning operation</a:t>
            </a:r>
          </a:p>
          <a:p>
            <a:pPr marL="285750" lvl="2" indent="-285750" algn="l">
              <a:buSzPct val="90000"/>
              <a:buFont typeface="Arial" panose="020B0604020202020204" pitchFamily="34" charset="0"/>
              <a:buChar char="•"/>
            </a:pPr>
            <a:r>
              <a:rPr lang="en-IN" sz="1800" dirty="0" smtClean="0"/>
              <a:t>Wiced application  -&gt; </a:t>
            </a:r>
            <a:r>
              <a:rPr lang="en-IN" sz="1800" dirty="0"/>
              <a:t>P</a:t>
            </a:r>
            <a:r>
              <a:rPr lang="en-IN" sz="1800" dirty="0" smtClean="0"/>
              <a:t>rovides interface b/w Wi-Fi chip and STM</a:t>
            </a:r>
          </a:p>
          <a:p>
            <a:pPr marL="285750" lvl="2" indent="-285750" algn="l">
              <a:buSzPct val="90000"/>
              <a:buFont typeface="Arial" panose="020B0604020202020204" pitchFamily="34" charset="0"/>
              <a:buChar char="•"/>
            </a:pPr>
            <a:r>
              <a:rPr lang="en-US" sz="1800" dirty="0"/>
              <a:t>During the configuration </a:t>
            </a:r>
            <a:r>
              <a:rPr lang="en-US" sz="1800" dirty="0" smtClean="0"/>
              <a:t>process, </a:t>
            </a:r>
            <a:r>
              <a:rPr lang="en-IN" sz="1800" dirty="0" smtClean="0"/>
              <a:t>Wiced establish connection and pass commands, parameters </a:t>
            </a:r>
          </a:p>
          <a:p>
            <a:pPr marL="285750" lvl="2" indent="-285750" algn="l">
              <a:buSzPct val="90000"/>
              <a:buFont typeface="Arial" panose="020B0604020202020204" pitchFamily="34" charset="0"/>
              <a:buChar char="•"/>
            </a:pPr>
            <a:endParaRPr lang="en-IN" sz="1800" dirty="0"/>
          </a:p>
          <a:p>
            <a:pPr marL="0" lvl="2" algn="l">
              <a:buSzPct val="90000"/>
            </a:pPr>
            <a:endParaRPr lang="en-IN" sz="1800" dirty="0" smtClean="0"/>
          </a:p>
          <a:p>
            <a:pPr marL="0" lvl="2" algn="l">
              <a:buSzPct val="90000"/>
            </a:pPr>
            <a:r>
              <a:rPr lang="en-US" sz="1800" b="1" dirty="0" smtClean="0"/>
              <a:t>Wi-Fi </a:t>
            </a:r>
            <a:r>
              <a:rPr lang="en-US" sz="1800" b="1" dirty="0"/>
              <a:t>Scan </a:t>
            </a:r>
            <a:r>
              <a:rPr lang="en-US" sz="1800" b="1" dirty="0" smtClean="0"/>
              <a:t>Walkthrough</a:t>
            </a:r>
          </a:p>
          <a:p>
            <a:pPr marL="285750" lvl="2" indent="-285750" algn="l">
              <a:buSzPct val="90000"/>
              <a:buFont typeface="Arial" panose="020B0604020202020204" pitchFamily="34" charset="0"/>
              <a:buChar char="•"/>
            </a:pPr>
            <a:r>
              <a:rPr lang="en-IN" sz="1800" dirty="0" smtClean="0"/>
              <a:t>IDLE state -&gt; Before IBC triggers.</a:t>
            </a:r>
          </a:p>
          <a:p>
            <a:pPr marL="285750" lvl="2" indent="-285750" algn="l">
              <a:buSzPct val="90000"/>
              <a:buFont typeface="Arial" panose="020B0604020202020204" pitchFamily="34" charset="0"/>
              <a:buChar char="•"/>
            </a:pPr>
            <a:r>
              <a:rPr lang="en-IN" sz="1800" dirty="0" smtClean="0"/>
              <a:t>POWER_UP state -&gt; When IBC triggers scan request.</a:t>
            </a:r>
          </a:p>
          <a:p>
            <a:pPr marL="285750" lvl="2" indent="-285750" algn="l">
              <a:buSzPct val="90000"/>
              <a:buFont typeface="Arial" panose="020B0604020202020204" pitchFamily="34" charset="0"/>
              <a:buChar char="•"/>
            </a:pPr>
            <a:r>
              <a:rPr lang="en-IN" sz="1800" dirty="0" smtClean="0"/>
              <a:t>Wiced application code sends ready request to Wi-Fi SM and performs scan operation and sends to Wi-Fi SM.</a:t>
            </a:r>
          </a:p>
          <a:p>
            <a:pPr marL="285750" lvl="2" indent="-285750" algn="l">
              <a:buSzPct val="90000"/>
              <a:buFont typeface="Arial" panose="020B0604020202020204" pitchFamily="34" charset="0"/>
              <a:buChar char="•"/>
            </a:pPr>
            <a:r>
              <a:rPr lang="en-IN" sz="1800" dirty="0" smtClean="0"/>
              <a:t>Wi-Fi SM receive the scan results and will perform some updates based on BSS id and RSSI value.</a:t>
            </a:r>
          </a:p>
          <a:p>
            <a:pPr marL="285750" lvl="2" indent="-285750" algn="l">
              <a:buSzPct val="90000"/>
              <a:buFont typeface="Arial" panose="020B0604020202020204" pitchFamily="34" charset="0"/>
              <a:buChar char="•"/>
            </a:pPr>
            <a:r>
              <a:rPr lang="en-IN" sz="1800" dirty="0" smtClean="0"/>
              <a:t>When to end Wi-Fi scan ? -&gt;1.5 s timer and 4 s timer.</a:t>
            </a:r>
          </a:p>
          <a:p>
            <a:pPr marL="285750" lvl="2" indent="-285750" algn="l">
              <a:buSzPct val="90000"/>
              <a:buFont typeface="Arial" panose="020B0604020202020204" pitchFamily="34" charset="0"/>
              <a:buChar char="•"/>
            </a:pPr>
            <a:r>
              <a:rPr lang="en-IN" sz="1800" dirty="0" smtClean="0"/>
              <a:t>After completing the scan, Wi-Fi chip goes to Idle state.</a:t>
            </a:r>
          </a:p>
          <a:p>
            <a:pPr marL="285750" lvl="2" indent="-285750" algn="l">
              <a:buSzPct val="90000"/>
              <a:buFont typeface="Arial" panose="020B0604020202020204" pitchFamily="34" charset="0"/>
              <a:buChar char="•"/>
            </a:pPr>
            <a:endParaRPr lang="en-IN" sz="1800" dirty="0"/>
          </a:p>
          <a:p>
            <a:pPr marL="0" lvl="2" algn="l">
              <a:buSzPct val="90000"/>
            </a:pPr>
            <a:endParaRPr lang="en-IN" sz="1800" dirty="0"/>
          </a:p>
          <a:p>
            <a:pPr algn="l"/>
            <a:endParaRPr lang="en-IN" dirty="0"/>
          </a:p>
        </p:txBody>
      </p:sp>
    </p:spTree>
    <p:extLst>
      <p:ext uri="{BB962C8B-B14F-4D97-AF65-F5344CB8AC3E}">
        <p14:creationId xmlns:p14="http://schemas.microsoft.com/office/powerpoint/2010/main" val="1145077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382000" cy="6553200"/>
          </a:xfrm>
        </p:spPr>
        <p:txBody>
          <a:bodyPr/>
          <a:lstStyle/>
          <a:p>
            <a:pPr algn="l"/>
            <a:endParaRPr lang="en-IN" dirty="0"/>
          </a:p>
        </p:txBody>
      </p:sp>
    </p:spTree>
    <p:extLst>
      <p:ext uri="{BB962C8B-B14F-4D97-AF65-F5344CB8AC3E}">
        <p14:creationId xmlns:p14="http://schemas.microsoft.com/office/powerpoint/2010/main" val="1308717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52400"/>
            <a:ext cx="8382000" cy="6553200"/>
          </a:xfrm>
        </p:spPr>
        <p:txBody>
          <a:bodyPr/>
          <a:lstStyle/>
          <a:p>
            <a:pPr algn="l"/>
            <a:endParaRPr lang="en-IN" dirty="0"/>
          </a:p>
        </p:txBody>
      </p:sp>
    </p:spTree>
    <p:extLst>
      <p:ext uri="{BB962C8B-B14F-4D97-AF65-F5344CB8AC3E}">
        <p14:creationId xmlns:p14="http://schemas.microsoft.com/office/powerpoint/2010/main" val="630435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945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94699" cy="5287963"/>
          </a:xfrm>
        </p:spPr>
        <p:txBody>
          <a:bodyPr>
            <a:normAutofit/>
          </a:bodyPr>
          <a:lstStyle/>
          <a:p>
            <a:pPr marL="0" indent="0">
              <a:buNone/>
            </a:pPr>
            <a:r>
              <a:rPr lang="en-US" sz="2000" b="1" dirty="0"/>
              <a:t>Overview of the MHB and Backend System (contd.)</a:t>
            </a:r>
            <a:endParaRPr lang="en-US" b="1" dirty="0"/>
          </a:p>
          <a:p>
            <a:endParaRPr lang="en-US" b="1" dirty="0"/>
          </a:p>
          <a:p>
            <a:pPr marL="0" indent="0">
              <a:buNone/>
            </a:pPr>
            <a:r>
              <a:rPr lang="en-US" dirty="0"/>
              <a:t>      1) MHB triggers alarm (By Fall detect algorithm or Button Press) to Backend.</a:t>
            </a:r>
          </a:p>
          <a:p>
            <a:pPr marL="0" indent="0">
              <a:buNone/>
            </a:pPr>
            <a:r>
              <a:rPr lang="en-US" dirty="0"/>
              <a:t>      2) Once Backend notifies with alarm event , It creates case for PRA (Personal Response   </a:t>
            </a:r>
          </a:p>
          <a:p>
            <a:pPr marL="0" indent="0">
              <a:buNone/>
            </a:pPr>
            <a:r>
              <a:rPr lang="en-US" dirty="0"/>
              <a:t>      Assistant).</a:t>
            </a:r>
          </a:p>
          <a:p>
            <a:pPr marL="0" indent="0">
              <a:buNone/>
            </a:pPr>
            <a:r>
              <a:rPr lang="en-US" dirty="0"/>
              <a:t>      3) MHB receives call from PRA ( Personal Response Assistant)</a:t>
            </a:r>
          </a:p>
          <a:p>
            <a:pPr marL="0" indent="0">
              <a:buNone/>
            </a:pPr>
            <a:r>
              <a:rPr lang="en-US" dirty="0"/>
              <a:t>  </a:t>
            </a:r>
          </a:p>
        </p:txBody>
      </p:sp>
    </p:spTree>
    <p:extLst>
      <p:ext uri="{BB962C8B-B14F-4D97-AF65-F5344CB8AC3E}">
        <p14:creationId xmlns:p14="http://schemas.microsoft.com/office/powerpoint/2010/main" val="8479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7886" y="1369373"/>
            <a:ext cx="6931021" cy="4924457"/>
            <a:chOff x="634313" y="1409344"/>
            <a:chExt cx="6859884" cy="4898477"/>
          </a:xfrm>
        </p:grpSpPr>
        <p:sp>
          <p:nvSpPr>
            <p:cNvPr id="5" name="Rectangle 4"/>
            <p:cNvSpPr/>
            <p:nvPr/>
          </p:nvSpPr>
          <p:spPr>
            <a:xfrm>
              <a:off x="2937737" y="2010020"/>
              <a:ext cx="4556460" cy="3629172"/>
            </a:xfrm>
            <a:prstGeom prst="rect">
              <a:avLst/>
            </a:prstGeom>
            <a:solidFill>
              <a:schemeClr val="accen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6" name="Group 5"/>
            <p:cNvGrpSpPr/>
            <p:nvPr/>
          </p:nvGrpSpPr>
          <p:grpSpPr>
            <a:xfrm>
              <a:off x="1280953" y="4792675"/>
              <a:ext cx="499976" cy="846517"/>
              <a:chOff x="1341122" y="3283131"/>
              <a:chExt cx="604884" cy="1132114"/>
            </a:xfrm>
          </p:grpSpPr>
          <p:grpSp>
            <p:nvGrpSpPr>
              <p:cNvPr id="66" name="Group 65"/>
              <p:cNvGrpSpPr/>
              <p:nvPr/>
            </p:nvGrpSpPr>
            <p:grpSpPr>
              <a:xfrm>
                <a:off x="1341122" y="3283131"/>
                <a:ext cx="604884" cy="1132114"/>
                <a:chOff x="1550127" y="2473233"/>
                <a:chExt cx="1288868" cy="2412275"/>
              </a:xfrm>
            </p:grpSpPr>
            <p:sp>
              <p:nvSpPr>
                <p:cNvPr id="70" name="Rounded Rectangle 137"/>
                <p:cNvSpPr/>
                <p:nvPr/>
              </p:nvSpPr>
              <p:spPr>
                <a:xfrm>
                  <a:off x="1550127" y="2473233"/>
                  <a:ext cx="1288868" cy="2412275"/>
                </a:xfrm>
                <a:prstGeom prst="roundRect">
                  <a:avLst>
                    <a:gd name="adj" fmla="val 34235"/>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1" name="Rounded Rectangle 138"/>
                <p:cNvSpPr/>
                <p:nvPr/>
              </p:nvSpPr>
              <p:spPr>
                <a:xfrm>
                  <a:off x="1800499" y="2733904"/>
                  <a:ext cx="788123" cy="823546"/>
                </a:xfrm>
                <a:prstGeom prst="round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2" name="Rounded Rectangle 139"/>
                <p:cNvSpPr/>
                <p:nvPr/>
              </p:nvSpPr>
              <p:spPr>
                <a:xfrm>
                  <a:off x="1869535" y="2806043"/>
                  <a:ext cx="650050" cy="679267"/>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sp>
            <p:nvSpPr>
              <p:cNvPr id="67" name="Oval 66"/>
              <p:cNvSpPr/>
              <p:nvPr/>
            </p:nvSpPr>
            <p:spPr>
              <a:xfrm>
                <a:off x="1573529" y="409575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8" name="Oval 67"/>
              <p:cNvSpPr/>
              <p:nvPr/>
            </p:nvSpPr>
            <p:spPr>
              <a:xfrm>
                <a:off x="1674041" y="4095749"/>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9" name="Oval 68"/>
              <p:cNvSpPr/>
              <p:nvPr/>
            </p:nvSpPr>
            <p:spPr>
              <a:xfrm>
                <a:off x="1622608" y="417766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489" y="3300962"/>
              <a:ext cx="885847" cy="801360"/>
            </a:xfrm>
            <a:prstGeom prst="rect">
              <a:avLst/>
            </a:prstGeom>
          </p:spPr>
        </p:pic>
        <p:grpSp>
          <p:nvGrpSpPr>
            <p:cNvPr id="8" name="Group 7"/>
            <p:cNvGrpSpPr/>
            <p:nvPr/>
          </p:nvGrpSpPr>
          <p:grpSpPr>
            <a:xfrm>
              <a:off x="1331937" y="2141568"/>
              <a:ext cx="962961" cy="564169"/>
              <a:chOff x="1515778" y="1666113"/>
              <a:chExt cx="1165016" cy="754507"/>
            </a:xfrm>
          </p:grpSpPr>
          <p:sp>
            <p:nvSpPr>
              <p:cNvPr id="54" name="Rectangle 53"/>
              <p:cNvSpPr/>
              <p:nvPr/>
            </p:nvSpPr>
            <p:spPr>
              <a:xfrm>
                <a:off x="1584358" y="1704974"/>
                <a:ext cx="1051926" cy="7156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5" name="Rectangle 54"/>
              <p:cNvSpPr/>
              <p:nvPr/>
            </p:nvSpPr>
            <p:spPr>
              <a:xfrm>
                <a:off x="1584358" y="1846580"/>
                <a:ext cx="1051926" cy="574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6" name="Rectangle 55"/>
              <p:cNvSpPr/>
              <p:nvPr/>
            </p:nvSpPr>
            <p:spPr>
              <a:xfrm>
                <a:off x="1614937" y="1873608"/>
                <a:ext cx="993040" cy="383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7" name="Rectangle 56"/>
              <p:cNvSpPr/>
              <p:nvPr/>
            </p:nvSpPr>
            <p:spPr>
              <a:xfrm>
                <a:off x="1614936" y="2285401"/>
                <a:ext cx="993041"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8" name="TextBox 16"/>
              <p:cNvSpPr txBox="1"/>
              <p:nvPr/>
            </p:nvSpPr>
            <p:spPr>
              <a:xfrm>
                <a:off x="1570385" y="1856680"/>
                <a:ext cx="69342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 dirty="0"/>
                  <a:t>&gt; </a:t>
                </a:r>
                <a:r>
                  <a:rPr lang="en-US" sz="400" dirty="0" err="1"/>
                  <a:t>dbg</a:t>
                </a:r>
                <a:endParaRPr lang="en-US" sz="400" dirty="0"/>
              </a:p>
              <a:p>
                <a:r>
                  <a:rPr lang="en-US" sz="400" dirty="0"/>
                  <a:t>&gt; user: *****</a:t>
                </a:r>
              </a:p>
              <a:p>
                <a:r>
                  <a:rPr lang="en-US" sz="400" dirty="0"/>
                  <a:t>&gt; pass: *****</a:t>
                </a:r>
              </a:p>
              <a:p>
                <a:r>
                  <a:rPr lang="en-US" sz="400" dirty="0"/>
                  <a:t>&gt; </a:t>
                </a:r>
                <a:r>
                  <a:rPr lang="en-US" sz="400" dirty="0" err="1"/>
                  <a:t>fmv</a:t>
                </a:r>
                <a:endParaRPr lang="en-US" sz="400" dirty="0"/>
              </a:p>
              <a:p>
                <a:r>
                  <a:rPr lang="en-US" sz="400" dirty="0"/>
                  <a:t>&gt; version</a:t>
                </a:r>
              </a:p>
            </p:txBody>
          </p:sp>
          <p:sp>
            <p:nvSpPr>
              <p:cNvPr id="59" name="TextBox 17"/>
              <p:cNvSpPr txBox="1"/>
              <p:nvPr/>
            </p:nvSpPr>
            <p:spPr>
              <a:xfrm>
                <a:off x="1515778" y="1666113"/>
                <a:ext cx="1051925"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1" dirty="0"/>
                  <a:t>MercierTerm</a:t>
                </a:r>
              </a:p>
            </p:txBody>
          </p:sp>
          <p:sp>
            <p:nvSpPr>
              <p:cNvPr id="60" name="Rectangle 59"/>
              <p:cNvSpPr/>
              <p:nvPr/>
            </p:nvSpPr>
            <p:spPr>
              <a:xfrm>
                <a:off x="2529840" y="1729361"/>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 name="Rectangle 60"/>
              <p:cNvSpPr/>
              <p:nvPr/>
            </p:nvSpPr>
            <p:spPr>
              <a:xfrm>
                <a:off x="2423396" y="1729361"/>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2" name="Rectangle 61"/>
              <p:cNvSpPr/>
              <p:nvPr/>
            </p:nvSpPr>
            <p:spPr>
              <a:xfrm>
                <a:off x="2316952" y="1729361"/>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p:cNvSpPr/>
              <p:nvPr/>
            </p:nvSpPr>
            <p:spPr>
              <a:xfrm>
                <a:off x="2440304" y="1751748"/>
                <a:ext cx="45719" cy="45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4" name="Straight Connector 63"/>
              <p:cNvCxnSpPr/>
              <p:nvPr/>
            </p:nvCxnSpPr>
            <p:spPr>
              <a:xfrm>
                <a:off x="2337009" y="1797467"/>
                <a:ext cx="380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30"/>
              <p:cNvSpPr txBox="1"/>
              <p:nvPr/>
            </p:nvSpPr>
            <p:spPr>
              <a:xfrm>
                <a:off x="2462464" y="1682531"/>
                <a:ext cx="218330"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t>x</a:t>
                </a:r>
              </a:p>
            </p:txBody>
          </p:sp>
        </p:gr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53039" b="56000"/>
            <a:stretch/>
          </p:blipFill>
          <p:spPr>
            <a:xfrm>
              <a:off x="4872018" y="2289204"/>
              <a:ext cx="738670" cy="611650"/>
            </a:xfrm>
            <a:prstGeom prst="rect">
              <a:avLst/>
            </a:prstGeom>
          </p:spPr>
        </p:pic>
        <p:grpSp>
          <p:nvGrpSpPr>
            <p:cNvPr id="10" name="Group 9"/>
            <p:cNvGrpSpPr/>
            <p:nvPr/>
          </p:nvGrpSpPr>
          <p:grpSpPr>
            <a:xfrm>
              <a:off x="6342484" y="3520608"/>
              <a:ext cx="547963" cy="668386"/>
              <a:chOff x="7097485" y="2783206"/>
              <a:chExt cx="662940" cy="893885"/>
            </a:xfrm>
          </p:grpSpPr>
          <p:grpSp>
            <p:nvGrpSpPr>
              <p:cNvPr id="36" name="Group 35"/>
              <p:cNvGrpSpPr/>
              <p:nvPr/>
            </p:nvGrpSpPr>
            <p:grpSpPr>
              <a:xfrm>
                <a:off x="7097485" y="3245521"/>
                <a:ext cx="662940" cy="431570"/>
                <a:chOff x="7071360" y="1503046"/>
                <a:chExt cx="662940" cy="431570"/>
              </a:xfrm>
            </p:grpSpPr>
            <p:sp>
              <p:nvSpPr>
                <p:cNvPr id="49" name="Oval 48"/>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 name="Oval 50"/>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52" name="Straight Connector 51"/>
                <p:cNvCxnSpPr>
                  <a:stCxn id="51" idx="2"/>
                  <a:endCxn id="49"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6"/>
                  <a:endCxn id="49"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7097485" y="3016256"/>
                <a:ext cx="662940" cy="431570"/>
                <a:chOff x="7071360" y="1503046"/>
                <a:chExt cx="662940" cy="431570"/>
              </a:xfrm>
            </p:grpSpPr>
            <p:sp>
              <p:nvSpPr>
                <p:cNvPr id="44" name="Oval 43"/>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Rectangle 44"/>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45"/>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7" name="Straight Connector 46"/>
                <p:cNvCxnSpPr>
                  <a:stCxn id="46" idx="2"/>
                  <a:endCxn id="44"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6"/>
                  <a:endCxn id="44"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097485" y="2783206"/>
                <a:ext cx="662940" cy="431570"/>
                <a:chOff x="7071360" y="1503046"/>
                <a:chExt cx="662940" cy="431570"/>
              </a:xfrm>
            </p:grpSpPr>
            <p:sp>
              <p:nvSpPr>
                <p:cNvPr id="39" name="Oval 38"/>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39"/>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Oval 40"/>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42" name="Straight Connector 41"/>
                <p:cNvCxnSpPr>
                  <a:stCxn id="41" idx="2"/>
                  <a:endCxn id="39"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6"/>
                  <a:endCxn id="39"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1"/>
            <p:cNvSpPr txBox="1"/>
            <p:nvPr/>
          </p:nvSpPr>
          <p:spPr>
            <a:xfrm>
              <a:off x="1203535" y="5630572"/>
              <a:ext cx="654809" cy="48328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Client</a:t>
              </a:r>
            </a:p>
            <a:p>
              <a:pPr algn="ctr"/>
              <a:r>
                <a:rPr lang="en-US" dirty="0"/>
                <a:t>(MHB)</a:t>
              </a:r>
            </a:p>
          </p:txBody>
        </p:sp>
        <p:sp>
          <p:nvSpPr>
            <p:cNvPr id="12" name="TextBox 2"/>
            <p:cNvSpPr txBox="1"/>
            <p:nvPr/>
          </p:nvSpPr>
          <p:spPr>
            <a:xfrm>
              <a:off x="3390275" y="4094499"/>
              <a:ext cx="835377" cy="48328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Openfire</a:t>
              </a:r>
              <a:endParaRPr lang="en-US" dirty="0"/>
            </a:p>
            <a:p>
              <a:pPr algn="ctr"/>
              <a:r>
                <a:rPr lang="en-US" dirty="0"/>
                <a:t>Server</a:t>
              </a:r>
            </a:p>
          </p:txBody>
        </p:sp>
        <p:sp>
          <p:nvSpPr>
            <p:cNvPr id="13" name="TextBox 18"/>
            <p:cNvSpPr txBox="1"/>
            <p:nvPr/>
          </p:nvSpPr>
          <p:spPr>
            <a:xfrm>
              <a:off x="4753546" y="2858186"/>
              <a:ext cx="975613" cy="2761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Call center</a:t>
              </a:r>
            </a:p>
          </p:txBody>
        </p:sp>
        <p:sp>
          <p:nvSpPr>
            <p:cNvPr id="14" name="TextBox 25"/>
            <p:cNvSpPr txBox="1"/>
            <p:nvPr/>
          </p:nvSpPr>
          <p:spPr>
            <a:xfrm>
              <a:off x="6179140" y="4188994"/>
              <a:ext cx="874650" cy="2761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Database</a:t>
              </a:r>
            </a:p>
          </p:txBody>
        </p:sp>
        <p:sp>
          <p:nvSpPr>
            <p:cNvPr id="15" name="TextBox 26"/>
            <p:cNvSpPr txBox="1"/>
            <p:nvPr/>
          </p:nvSpPr>
          <p:spPr>
            <a:xfrm>
              <a:off x="1248136" y="2680827"/>
              <a:ext cx="1150459" cy="27616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MercierTerm</a:t>
              </a:r>
            </a:p>
          </p:txBody>
        </p:sp>
        <p:cxnSp>
          <p:nvCxnSpPr>
            <p:cNvPr id="16" name="Straight Arrow Connector 15"/>
            <p:cNvCxnSpPr>
              <a:stCxn id="13" idx="2"/>
              <a:endCxn id="17" idx="0"/>
            </p:cNvCxnSpPr>
            <p:nvPr/>
          </p:nvCxnSpPr>
          <p:spPr>
            <a:xfrm>
              <a:off x="5241353" y="3134347"/>
              <a:ext cx="3760" cy="1737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84"/>
            <p:cNvSpPr/>
            <p:nvPr/>
          </p:nvSpPr>
          <p:spPr>
            <a:xfrm>
              <a:off x="4755965" y="4872190"/>
              <a:ext cx="978295" cy="390700"/>
            </a:xfrm>
            <a:prstGeom prst="roundRect">
              <a:avLst>
                <a:gd name="adj" fmla="val 5000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a:solidFill>
                      <a:sysClr val="windowText" lastClr="000000"/>
                    </a:solidFill>
                  </a:ln>
                  <a:solidFill>
                    <a:sysClr val="windowText" lastClr="000000"/>
                  </a:solidFill>
                </a:rPr>
                <a:t>Envoy</a:t>
              </a:r>
            </a:p>
          </p:txBody>
        </p:sp>
        <p:cxnSp>
          <p:nvCxnSpPr>
            <p:cNvPr id="18" name="Straight Connector 17"/>
            <p:cNvCxnSpPr>
              <a:stCxn id="14" idx="1"/>
              <a:endCxn id="17" idx="3"/>
            </p:cNvCxnSpPr>
            <p:nvPr/>
          </p:nvCxnSpPr>
          <p:spPr>
            <a:xfrm flipH="1">
              <a:off x="5734260" y="4327074"/>
              <a:ext cx="444880" cy="7404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3" idx="3"/>
            </p:cNvCxnSpPr>
            <p:nvPr/>
          </p:nvCxnSpPr>
          <p:spPr>
            <a:xfrm flipH="1" flipV="1">
              <a:off x="5729160" y="2996266"/>
              <a:ext cx="485388" cy="5561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1"/>
              <a:endCxn id="12" idx="3"/>
            </p:cNvCxnSpPr>
            <p:nvPr/>
          </p:nvCxnSpPr>
          <p:spPr>
            <a:xfrm flipH="1" flipV="1">
              <a:off x="4225652" y="4336140"/>
              <a:ext cx="530313" cy="731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65"/>
            <p:cNvSpPr txBox="1"/>
            <p:nvPr/>
          </p:nvSpPr>
          <p:spPr>
            <a:xfrm rot="19714544">
              <a:off x="2251833" y="4819182"/>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sp>
          <p:nvSpPr>
            <p:cNvPr id="22" name="TextBox 66"/>
            <p:cNvSpPr txBox="1"/>
            <p:nvPr/>
          </p:nvSpPr>
          <p:spPr>
            <a:xfrm>
              <a:off x="4052264" y="4757122"/>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sp>
          <p:nvSpPr>
            <p:cNvPr id="23" name="TextBox 67"/>
            <p:cNvSpPr txBox="1"/>
            <p:nvPr/>
          </p:nvSpPr>
          <p:spPr>
            <a:xfrm>
              <a:off x="4753546" y="3830373"/>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sp>
          <p:nvSpPr>
            <p:cNvPr id="24" name="TextBox 69"/>
            <p:cNvSpPr txBox="1"/>
            <p:nvPr/>
          </p:nvSpPr>
          <p:spPr>
            <a:xfrm>
              <a:off x="2950645" y="1987706"/>
              <a:ext cx="1265626" cy="39122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Back-End</a:t>
              </a:r>
            </a:p>
          </p:txBody>
        </p:sp>
        <p:cxnSp>
          <p:nvCxnSpPr>
            <p:cNvPr id="25" name="Straight Connector 24"/>
            <p:cNvCxnSpPr>
              <a:stCxn id="7" idx="1"/>
              <a:endCxn id="15" idx="3"/>
            </p:cNvCxnSpPr>
            <p:nvPr/>
          </p:nvCxnSpPr>
          <p:spPr>
            <a:xfrm flipH="1" flipV="1">
              <a:off x="2398595" y="2818908"/>
              <a:ext cx="1059894" cy="8827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73"/>
            <p:cNvSpPr txBox="1"/>
            <p:nvPr/>
          </p:nvSpPr>
          <p:spPr>
            <a:xfrm>
              <a:off x="2499595" y="3187822"/>
              <a:ext cx="510385"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XMPP</a:t>
              </a:r>
            </a:p>
          </p:txBody>
        </p:sp>
        <p:cxnSp>
          <p:nvCxnSpPr>
            <p:cNvPr id="27" name="Straight Connector 26"/>
            <p:cNvCxnSpPr>
              <a:stCxn id="12" idx="1"/>
              <a:endCxn id="70" idx="3"/>
            </p:cNvCxnSpPr>
            <p:nvPr/>
          </p:nvCxnSpPr>
          <p:spPr>
            <a:xfrm flipH="1">
              <a:off x="1780929" y="4336140"/>
              <a:ext cx="1609347" cy="8797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78"/>
            <p:cNvSpPr txBox="1"/>
            <p:nvPr/>
          </p:nvSpPr>
          <p:spPr>
            <a:xfrm rot="19714544">
              <a:off x="2116424" y="4653638"/>
              <a:ext cx="514360"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Alarm</a:t>
              </a:r>
            </a:p>
          </p:txBody>
        </p:sp>
        <p:cxnSp>
          <p:nvCxnSpPr>
            <p:cNvPr id="29" name="Straight Connector 28"/>
            <p:cNvCxnSpPr>
              <a:stCxn id="9" idx="0"/>
            </p:cNvCxnSpPr>
            <p:nvPr/>
          </p:nvCxnSpPr>
          <p:spPr>
            <a:xfrm flipH="1" flipV="1">
              <a:off x="5241352" y="1665458"/>
              <a:ext cx="1" cy="623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34313" y="1665458"/>
              <a:ext cx="4607039"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7713" y="1659276"/>
              <a:ext cx="0" cy="3563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0" idx="1"/>
            </p:cNvCxnSpPr>
            <p:nvPr/>
          </p:nvCxnSpPr>
          <p:spPr>
            <a:xfrm flipH="1">
              <a:off x="634313" y="5215933"/>
              <a:ext cx="646640"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94"/>
            <p:cNvSpPr txBox="1"/>
            <p:nvPr/>
          </p:nvSpPr>
          <p:spPr>
            <a:xfrm>
              <a:off x="2507025" y="1409344"/>
              <a:ext cx="372586" cy="23013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Call</a:t>
              </a:r>
            </a:p>
          </p:txBody>
        </p:sp>
        <p:sp>
          <p:nvSpPr>
            <p:cNvPr id="34" name="TextBox 95"/>
            <p:cNvSpPr txBox="1"/>
            <p:nvPr/>
          </p:nvSpPr>
          <p:spPr>
            <a:xfrm>
              <a:off x="1913776" y="5230603"/>
              <a:ext cx="1149479" cy="1077218"/>
            </a:xfrm>
            <a:prstGeom prst="rect">
              <a:avLst/>
            </a:prstGeom>
            <a:noFill/>
            <a:ln>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latin typeface="Courier New" panose="02070309020205020404" pitchFamily="49" charset="0"/>
                  <a:cs typeface="Courier New" panose="02070309020205020404" pitchFamily="49" charset="0"/>
                </a:rPr>
                <a:t>XML</a:t>
              </a:r>
            </a:p>
            <a:p>
              <a:pPr algn="ctr"/>
              <a:r>
                <a:rPr lang="en-US" sz="800" dirty="0">
                  <a:latin typeface="Courier New" panose="02070309020205020404" pitchFamily="49" charset="0"/>
                  <a:cs typeface="Courier New" panose="02070309020205020404" pitchFamily="49" charset="0"/>
                </a:rPr>
                <a:t>wan protocol</a:t>
              </a:r>
            </a:p>
            <a:p>
              <a:pPr algn="ctr"/>
              <a:r>
                <a:rPr lang="en-US" sz="800" dirty="0">
                  <a:latin typeface="Courier New" panose="02070309020205020404" pitchFamily="49" charset="0"/>
                  <a:cs typeface="Courier New" panose="02070309020205020404" pitchFamily="49" charset="0"/>
                </a:rPr>
                <a:t>(Signal Sample)</a:t>
              </a:r>
            </a:p>
            <a:p>
              <a:pPr algn="ctr"/>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 Alarm</a:t>
              </a:r>
            </a:p>
            <a:p>
              <a:r>
                <a:rPr lang="en-US" sz="800" dirty="0">
                  <a:latin typeface="Courier New" panose="02070309020205020404" pitchFamily="49" charset="0"/>
                  <a:cs typeface="Courier New" panose="02070309020205020404" pitchFamily="49" charset="0"/>
                </a:rPr>
                <a:t>7 = ATC</a:t>
              </a:r>
            </a:p>
            <a:p>
              <a:r>
                <a:rPr lang="en-US" sz="800" dirty="0">
                  <a:latin typeface="Courier New" panose="02070309020205020404" pitchFamily="49" charset="0"/>
                  <a:cs typeface="Courier New" panose="02070309020205020404" pitchFamily="49" charset="0"/>
                </a:rPr>
                <a:t>50 = HW Fail</a:t>
              </a:r>
            </a:p>
            <a:p>
              <a:r>
                <a:rPr lang="en-US" sz="800" dirty="0">
                  <a:latin typeface="Courier New" panose="02070309020205020404" pitchFamily="49" charset="0"/>
                  <a:cs typeface="Courier New" panose="02070309020205020404" pitchFamily="49" charset="0"/>
                </a:rPr>
                <a:t>17 = Last Breath</a:t>
              </a:r>
            </a:p>
          </p:txBody>
        </p:sp>
        <p:cxnSp>
          <p:nvCxnSpPr>
            <p:cNvPr id="35" name="Straight Connector 34"/>
            <p:cNvCxnSpPr>
              <a:stCxn id="21" idx="2"/>
              <a:endCxn id="34" idx="0"/>
            </p:cNvCxnSpPr>
            <p:nvPr/>
          </p:nvCxnSpPr>
          <p:spPr>
            <a:xfrm flipH="1">
              <a:off x="2488516" y="5032440"/>
              <a:ext cx="78503" cy="1981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3" name="Rectangle 72"/>
          <p:cNvSpPr/>
          <p:nvPr/>
        </p:nvSpPr>
        <p:spPr>
          <a:xfrm>
            <a:off x="7208108" y="1369373"/>
            <a:ext cx="1752069" cy="50314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121"/>
          <p:cNvSpPr txBox="1"/>
          <p:nvPr/>
        </p:nvSpPr>
        <p:spPr>
          <a:xfrm>
            <a:off x="7295021" y="1369373"/>
            <a:ext cx="166019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To be created:</a:t>
            </a:r>
          </a:p>
        </p:txBody>
      </p:sp>
      <p:sp>
        <p:nvSpPr>
          <p:cNvPr id="75" name="Rounded Rectangle 158"/>
          <p:cNvSpPr/>
          <p:nvPr/>
        </p:nvSpPr>
        <p:spPr>
          <a:xfrm>
            <a:off x="7484626" y="5682771"/>
            <a:ext cx="1183567" cy="522514"/>
          </a:xfrm>
          <a:prstGeom prst="roundRect">
            <a:avLst>
              <a:gd name="adj" fmla="val 50000"/>
            </a:avLst>
          </a:prstGeom>
          <a:solidFill>
            <a:schemeClr val="bg1"/>
          </a:solidFill>
          <a:ln w="190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a:ln>
                  <a:solidFill>
                    <a:sysClr val="windowText" lastClr="000000"/>
                  </a:solidFill>
                </a:ln>
                <a:solidFill>
                  <a:sysClr val="windowText" lastClr="000000"/>
                </a:solidFill>
              </a:rPr>
              <a:t>EnggBot</a:t>
            </a:r>
            <a:endParaRPr lang="en-US" dirty="0">
              <a:ln>
                <a:solidFill>
                  <a:sysClr val="windowText" lastClr="000000"/>
                </a:solidFill>
              </a:ln>
              <a:solidFill>
                <a:sysClr val="windowText" lastClr="000000"/>
              </a:solidFill>
            </a:endParaRPr>
          </a:p>
        </p:txBody>
      </p:sp>
      <p:cxnSp>
        <p:nvCxnSpPr>
          <p:cNvPr id="76" name="Elbow Connector 162"/>
          <p:cNvCxnSpPr>
            <a:stCxn id="12" idx="0"/>
          </p:cNvCxnSpPr>
          <p:nvPr/>
        </p:nvCxnSpPr>
        <p:spPr>
          <a:xfrm rot="16200000" flipH="1">
            <a:off x="4526906" y="2986309"/>
            <a:ext cx="1875259" cy="4040178"/>
          </a:xfrm>
          <a:prstGeom prst="bentConnector4">
            <a:avLst>
              <a:gd name="adj1" fmla="val -12190"/>
              <a:gd name="adj2" fmla="val 55223"/>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8015416" y="1944130"/>
            <a:ext cx="1303" cy="18818"/>
          </a:xfrm>
          <a:prstGeom prst="line">
            <a:avLst/>
          </a:prstGeom>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7741031" y="3884154"/>
            <a:ext cx="662940" cy="893885"/>
            <a:chOff x="7097485" y="2783206"/>
            <a:chExt cx="662940" cy="893885"/>
          </a:xfrm>
        </p:grpSpPr>
        <p:grpSp>
          <p:nvGrpSpPr>
            <p:cNvPr id="79" name="Group 78"/>
            <p:cNvGrpSpPr/>
            <p:nvPr/>
          </p:nvGrpSpPr>
          <p:grpSpPr>
            <a:xfrm>
              <a:off x="7097485" y="3245521"/>
              <a:ext cx="662940" cy="431570"/>
              <a:chOff x="7071360" y="1503046"/>
              <a:chExt cx="662940" cy="431570"/>
            </a:xfrm>
          </p:grpSpPr>
          <p:sp>
            <p:nvSpPr>
              <p:cNvPr id="92" name="Oval 91"/>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3" name="Rectangle 92"/>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4" name="Oval 93"/>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5" name="Straight Connector 94"/>
              <p:cNvCxnSpPr>
                <a:stCxn id="94" idx="2"/>
                <a:endCxn id="92"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94" idx="6"/>
                <a:endCxn id="92"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7097485" y="3016256"/>
              <a:ext cx="662940" cy="431570"/>
              <a:chOff x="7071360" y="1503046"/>
              <a:chExt cx="662940" cy="431570"/>
            </a:xfrm>
          </p:grpSpPr>
          <p:sp>
            <p:nvSpPr>
              <p:cNvPr id="87" name="Oval 86"/>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8" name="Rectangle 87"/>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9" name="Oval 88"/>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0" name="Straight Connector 89"/>
              <p:cNvCxnSpPr>
                <a:stCxn id="89" idx="2"/>
                <a:endCxn id="87"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9" idx="6"/>
                <a:endCxn id="87"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7097485" y="2783206"/>
              <a:ext cx="662940" cy="431570"/>
              <a:chOff x="7071360" y="1503046"/>
              <a:chExt cx="662940" cy="431570"/>
            </a:xfrm>
          </p:grpSpPr>
          <p:sp>
            <p:nvSpPr>
              <p:cNvPr id="82" name="Oval 81"/>
              <p:cNvSpPr/>
              <p:nvPr/>
            </p:nvSpPr>
            <p:spPr>
              <a:xfrm>
                <a:off x="7071360" y="1692504"/>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p:cNvSpPr/>
              <p:nvPr/>
            </p:nvSpPr>
            <p:spPr>
              <a:xfrm>
                <a:off x="7071360" y="1616482"/>
                <a:ext cx="662940" cy="189458"/>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Oval 83"/>
              <p:cNvSpPr/>
              <p:nvPr/>
            </p:nvSpPr>
            <p:spPr>
              <a:xfrm>
                <a:off x="7071360" y="1503046"/>
                <a:ext cx="662940" cy="242112"/>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5" name="Straight Connector 84"/>
              <p:cNvCxnSpPr>
                <a:stCxn id="84" idx="2"/>
                <a:endCxn id="82" idx="2"/>
              </p:cNvCxnSpPr>
              <p:nvPr/>
            </p:nvCxnSpPr>
            <p:spPr>
              <a:xfrm>
                <a:off x="707136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84" idx="6"/>
                <a:endCxn id="82" idx="6"/>
              </p:cNvCxnSpPr>
              <p:nvPr/>
            </p:nvCxnSpPr>
            <p:spPr>
              <a:xfrm>
                <a:off x="7734300" y="1624102"/>
                <a:ext cx="0" cy="189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7" name="TextBox 100"/>
          <p:cNvSpPr txBox="1"/>
          <p:nvPr/>
        </p:nvSpPr>
        <p:spPr>
          <a:xfrm>
            <a:off x="7366474" y="4789831"/>
            <a:ext cx="1447832"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MySQL + PHP</a:t>
            </a:r>
          </a:p>
        </p:txBody>
      </p:sp>
      <p:grpSp>
        <p:nvGrpSpPr>
          <p:cNvPr id="98" name="Group 97"/>
          <p:cNvGrpSpPr/>
          <p:nvPr/>
        </p:nvGrpSpPr>
        <p:grpSpPr>
          <a:xfrm>
            <a:off x="7493776" y="2020675"/>
            <a:ext cx="1157449" cy="626210"/>
            <a:chOff x="10267523" y="983317"/>
            <a:chExt cx="1157449" cy="626210"/>
          </a:xfrm>
        </p:grpSpPr>
        <p:sp>
          <p:nvSpPr>
            <p:cNvPr id="99" name="Rectangle 98"/>
            <p:cNvSpPr/>
            <p:nvPr/>
          </p:nvSpPr>
          <p:spPr>
            <a:xfrm>
              <a:off x="10328536" y="1029100"/>
              <a:ext cx="1051926" cy="5804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Rectangle 99"/>
            <p:cNvSpPr/>
            <p:nvPr/>
          </p:nvSpPr>
          <p:spPr>
            <a:xfrm>
              <a:off x="10328536" y="1170706"/>
              <a:ext cx="1051926" cy="4388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1" name="Rectangle 100"/>
            <p:cNvSpPr/>
            <p:nvPr/>
          </p:nvSpPr>
          <p:spPr>
            <a:xfrm>
              <a:off x="10359115" y="1197734"/>
              <a:ext cx="993040" cy="3831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2" name="Rectangle 101"/>
            <p:cNvSpPr/>
            <p:nvPr/>
          </p:nvSpPr>
          <p:spPr>
            <a:xfrm>
              <a:off x="11274018" y="1053487"/>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 name="Rectangle 102"/>
            <p:cNvSpPr/>
            <p:nvPr/>
          </p:nvSpPr>
          <p:spPr>
            <a:xfrm>
              <a:off x="11167574" y="1053487"/>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 name="Rectangle 103"/>
            <p:cNvSpPr/>
            <p:nvPr/>
          </p:nvSpPr>
          <p:spPr>
            <a:xfrm>
              <a:off x="11061130" y="1053487"/>
              <a:ext cx="78137" cy="937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 name="Rectangle 104"/>
            <p:cNvSpPr/>
            <p:nvPr/>
          </p:nvSpPr>
          <p:spPr>
            <a:xfrm>
              <a:off x="11184482" y="1075874"/>
              <a:ext cx="45719" cy="45719"/>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06" name="Straight Connector 105"/>
            <p:cNvCxnSpPr/>
            <p:nvPr/>
          </p:nvCxnSpPr>
          <p:spPr>
            <a:xfrm>
              <a:off x="11081187" y="1121593"/>
              <a:ext cx="3802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14"/>
            <p:cNvSpPr txBox="1"/>
            <p:nvPr/>
          </p:nvSpPr>
          <p:spPr>
            <a:xfrm>
              <a:off x="11206642" y="1006657"/>
              <a:ext cx="218330"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t>x</a:t>
              </a:r>
            </a:p>
          </p:txBody>
        </p:sp>
        <p:sp>
          <p:nvSpPr>
            <p:cNvPr id="108" name="TextBox 23"/>
            <p:cNvSpPr txBox="1"/>
            <p:nvPr/>
          </p:nvSpPr>
          <p:spPr>
            <a:xfrm>
              <a:off x="10267523" y="983317"/>
              <a:ext cx="633507"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Webpage</a:t>
              </a:r>
            </a:p>
          </p:txBody>
        </p:sp>
      </p:grpSp>
      <p:cxnSp>
        <p:nvCxnSpPr>
          <p:cNvPr id="109" name="Straight Connector 108"/>
          <p:cNvCxnSpPr>
            <a:stCxn id="84" idx="0"/>
            <a:endCxn id="110" idx="2"/>
          </p:cNvCxnSpPr>
          <p:nvPr/>
        </p:nvCxnSpPr>
        <p:spPr>
          <a:xfrm flipV="1">
            <a:off x="8072501" y="2970033"/>
            <a:ext cx="6602" cy="9141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TextBox 118"/>
          <p:cNvSpPr txBox="1"/>
          <p:nvPr/>
        </p:nvSpPr>
        <p:spPr>
          <a:xfrm>
            <a:off x="7542321" y="2600701"/>
            <a:ext cx="107356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Webpage</a:t>
            </a:r>
          </a:p>
        </p:txBody>
      </p:sp>
      <p:cxnSp>
        <p:nvCxnSpPr>
          <p:cNvPr id="111" name="Straight Connector 110"/>
          <p:cNvCxnSpPr>
            <a:stCxn id="75" idx="0"/>
            <a:endCxn id="97" idx="2"/>
          </p:cNvCxnSpPr>
          <p:nvPr/>
        </p:nvCxnSpPr>
        <p:spPr>
          <a:xfrm flipV="1">
            <a:off x="8076410" y="5159163"/>
            <a:ext cx="13980" cy="523608"/>
          </a:xfrm>
          <a:prstGeom prst="line">
            <a:avLst/>
          </a:prstGeom>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4141825" y="4535927"/>
            <a:ext cx="1356624" cy="9458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7310321" y="5387546"/>
            <a:ext cx="1532292" cy="1013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p:cNvCxnSpPr/>
          <p:nvPr/>
        </p:nvCxnSpPr>
        <p:spPr>
          <a:xfrm flipV="1">
            <a:off x="1060353" y="2982275"/>
            <a:ext cx="0" cy="1760856"/>
          </a:xfrm>
          <a:prstGeom prst="line">
            <a:avLst/>
          </a:prstGeom>
        </p:spPr>
        <p:style>
          <a:lnRef idx="1">
            <a:schemeClr val="accent1"/>
          </a:lnRef>
          <a:fillRef idx="0">
            <a:schemeClr val="accent1"/>
          </a:fillRef>
          <a:effectRef idx="0">
            <a:schemeClr val="accent1"/>
          </a:effectRef>
          <a:fontRef idx="minor">
            <a:schemeClr val="tx1"/>
          </a:fontRef>
        </p:style>
      </p:cxnSp>
      <p:sp>
        <p:nvSpPr>
          <p:cNvPr id="115" name="TextBox 94"/>
          <p:cNvSpPr txBox="1"/>
          <p:nvPr/>
        </p:nvSpPr>
        <p:spPr>
          <a:xfrm>
            <a:off x="629513" y="3697433"/>
            <a:ext cx="90499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USB  BTLE</a:t>
            </a:r>
          </a:p>
        </p:txBody>
      </p:sp>
      <p:sp>
        <p:nvSpPr>
          <p:cNvPr id="116" name="TextBox 115"/>
          <p:cNvSpPr txBox="1"/>
          <p:nvPr/>
        </p:nvSpPr>
        <p:spPr>
          <a:xfrm>
            <a:off x="1657260" y="3668057"/>
            <a:ext cx="587951" cy="461665"/>
          </a:xfrm>
          <a:prstGeom prst="rect">
            <a:avLst/>
          </a:prstGeom>
          <a:solidFill>
            <a:schemeClr val="accent1">
              <a:lumMod val="20000"/>
              <a:lumOff val="80000"/>
            </a:schemeClr>
          </a:solidFill>
          <a:ln>
            <a:solidFill>
              <a:schemeClr val="accent1">
                <a:shade val="95000"/>
                <a:satMod val="105000"/>
              </a:schemeClr>
            </a:solidFill>
          </a:ln>
        </p:spPr>
        <p:txBody>
          <a:bodyPr wrap="square" rtlCol="0">
            <a:spAutoFit/>
          </a:bodyPr>
          <a:lstStyle/>
          <a:p>
            <a:r>
              <a:rPr lang="en-US" sz="800" dirty="0"/>
              <a:t>Future BLE HUB / Android</a:t>
            </a:r>
          </a:p>
        </p:txBody>
      </p:sp>
      <p:cxnSp>
        <p:nvCxnSpPr>
          <p:cNvPr id="117" name="Straight Connector 116"/>
          <p:cNvCxnSpPr/>
          <p:nvPr/>
        </p:nvCxnSpPr>
        <p:spPr>
          <a:xfrm flipV="1">
            <a:off x="1250343" y="4146362"/>
            <a:ext cx="618452" cy="596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2270820" y="3884155"/>
            <a:ext cx="765367" cy="33867"/>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730202" y="674592"/>
            <a:ext cx="3639394" cy="461665"/>
          </a:xfrm>
          <a:prstGeom prst="rect">
            <a:avLst/>
          </a:prstGeom>
          <a:noFill/>
        </p:spPr>
        <p:txBody>
          <a:bodyPr wrap="none" rtlCol="0">
            <a:spAutoFit/>
          </a:bodyPr>
          <a:lstStyle/>
          <a:p>
            <a:pPr algn="l">
              <a:buClr>
                <a:srgbClr val="000000"/>
              </a:buClr>
              <a:buSzPct val="90000"/>
            </a:pPr>
            <a:r>
              <a:rPr lang="en-US" sz="2400" dirty="0"/>
              <a:t>Representation of Back-End</a:t>
            </a:r>
          </a:p>
        </p:txBody>
      </p:sp>
    </p:spTree>
    <p:extLst>
      <p:ext uri="{BB962C8B-B14F-4D97-AF65-F5344CB8AC3E}">
        <p14:creationId xmlns:p14="http://schemas.microsoft.com/office/powerpoint/2010/main" val="375031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914400"/>
            <a:ext cx="8318498" cy="5211763"/>
          </a:xfrm>
        </p:spPr>
        <p:txBody>
          <a:bodyPr/>
          <a:lstStyle/>
          <a:p>
            <a:endParaRPr lang="en-US" dirty="0"/>
          </a:p>
          <a:p>
            <a:pPr marL="0" indent="0">
              <a:buNone/>
            </a:pPr>
            <a:r>
              <a:rPr lang="en-US" sz="2400" dirty="0"/>
              <a:t>Description of Back-End</a:t>
            </a:r>
          </a:p>
          <a:p>
            <a:endParaRPr lang="en-US" dirty="0"/>
          </a:p>
          <a:p>
            <a:r>
              <a:rPr lang="en-US" dirty="0"/>
              <a:t>MHB connects to Mercier Term (A console for serial communication) </a:t>
            </a:r>
          </a:p>
          <a:p>
            <a:r>
              <a:rPr lang="en-US" dirty="0"/>
              <a:t>Openfire Server holds all XMPP logs (from Mercier Term).</a:t>
            </a:r>
          </a:p>
          <a:p>
            <a:r>
              <a:rPr lang="en-US" dirty="0"/>
              <a:t>When MHB reports alarm, Openfire server creates Event ID.</a:t>
            </a:r>
          </a:p>
          <a:p>
            <a:r>
              <a:rPr lang="en-US" dirty="0"/>
              <a:t>Openfire server sends to Envoy.</a:t>
            </a:r>
          </a:p>
          <a:p>
            <a:r>
              <a:rPr lang="en-US" dirty="0"/>
              <a:t>Envoy is responsible for assigning value to Event ID.</a:t>
            </a:r>
          </a:p>
          <a:p>
            <a:r>
              <a:rPr lang="en-US" dirty="0"/>
              <a:t>After assigning, Envoy sends back the Event ID (XMPP) to Openfire server and then Openfire server to Mercier Term and MHB</a:t>
            </a:r>
          </a:p>
          <a:p>
            <a:endParaRPr lang="en-US" dirty="0"/>
          </a:p>
        </p:txBody>
      </p:sp>
    </p:spTree>
    <p:extLst>
      <p:ext uri="{BB962C8B-B14F-4D97-AF65-F5344CB8AC3E}">
        <p14:creationId xmlns:p14="http://schemas.microsoft.com/office/powerpoint/2010/main" val="187504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stretch>
            <a:fillRect/>
          </a:stretch>
        </p:blipFill>
        <p:spPr>
          <a:xfrm>
            <a:off x="457200" y="914400"/>
            <a:ext cx="8153399" cy="5638800"/>
          </a:xfrm>
          <a:prstGeom prst="rect">
            <a:avLst/>
          </a:prstGeom>
        </p:spPr>
      </p:pic>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693595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9" y="304800"/>
            <a:ext cx="8380410" cy="5821363"/>
          </a:xfrm>
        </p:spPr>
        <p:txBody>
          <a:bodyPr>
            <a:normAutofit/>
          </a:bodyPr>
          <a:lstStyle/>
          <a:p>
            <a:pPr marL="0" indent="0">
              <a:buNone/>
            </a:pPr>
            <a:r>
              <a:rPr lang="en-US" dirty="0"/>
              <a:t>      </a:t>
            </a:r>
            <a:r>
              <a:rPr lang="en-US" b="1" dirty="0"/>
              <a:t>Internet Solution Providers :</a:t>
            </a:r>
          </a:p>
          <a:p>
            <a:r>
              <a:rPr lang="en-US" b="1" dirty="0"/>
              <a:t>LBS API (LOCATION BASED SERVICE) : </a:t>
            </a:r>
            <a:r>
              <a:rPr lang="en-US" dirty="0"/>
              <a:t>This allows to send and receive location requests using a REST based API to find the location of users and create rich &amp; real-time applications. </a:t>
            </a:r>
          </a:p>
          <a:p>
            <a:r>
              <a:rPr lang="en-US" b="1" dirty="0"/>
              <a:t>PSAP API (PUBLIC SAFETY ANSWERING POINTS) : </a:t>
            </a:r>
            <a:r>
              <a:rPr lang="en-US" dirty="0"/>
              <a:t>PSAPs  are responsible for receiving emergency calls( emergency telephone number for police, firefighting, and ambulance services)and processing those calls according to a specific operating policy. </a:t>
            </a:r>
          </a:p>
          <a:p>
            <a:r>
              <a:rPr lang="en-US" b="1" dirty="0"/>
              <a:t>Mapping API : </a:t>
            </a:r>
            <a:r>
              <a:rPr lang="en-US" dirty="0"/>
              <a:t>A Map API (also known as Mapping API) Includes features  for geocoding(provides co-ordinates ,reverse geocoding(provides address), geolocation(determines coordinates), directions and navigation.</a:t>
            </a:r>
          </a:p>
          <a:p>
            <a:pPr marL="0" indent="0">
              <a:buNone/>
            </a:pPr>
            <a:endParaRPr lang="en-US" b="1" dirty="0"/>
          </a:p>
          <a:p>
            <a:r>
              <a:rPr lang="en-US" b="1" dirty="0"/>
              <a:t>CTI (Computer Telephony Integration) </a:t>
            </a:r>
            <a:r>
              <a:rPr lang="en-US" dirty="0"/>
              <a:t>: A way to control the functionalities of the     phone with the computer. Telephone is no longer needed.</a:t>
            </a:r>
          </a:p>
          <a:p>
            <a:r>
              <a:rPr lang="en-US" b="1" dirty="0"/>
              <a:t>PBX (Private Branch Exchange) </a:t>
            </a:r>
            <a:r>
              <a:rPr lang="en-US" dirty="0"/>
              <a:t>: It is a private telephone can communicate internally(within office) and externally(outside the world using different communication channels like analog/digital/Voip.</a:t>
            </a:r>
          </a:p>
          <a:p>
            <a:pPr marL="477450" lvl="2" indent="0">
              <a:buNone/>
            </a:pPr>
            <a:endParaRPr lang="en-US" b="1" dirty="0"/>
          </a:p>
          <a:p>
            <a:endParaRPr lang="en-US" dirty="0"/>
          </a:p>
        </p:txBody>
      </p:sp>
    </p:spTree>
    <p:extLst>
      <p:ext uri="{BB962C8B-B14F-4D97-AF65-F5344CB8AC3E}">
        <p14:creationId xmlns:p14="http://schemas.microsoft.com/office/powerpoint/2010/main" val="152159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7886700" cy="762000"/>
          </a:xfrm>
        </p:spPr>
        <p:txBody>
          <a:bodyPr>
            <a:normAutofit/>
          </a:bodyPr>
          <a:lstStyle/>
          <a:p>
            <a:r>
              <a:rPr lang="en-US" dirty="0"/>
              <a:t>Hardware Description</a:t>
            </a:r>
          </a:p>
        </p:txBody>
      </p:sp>
      <p:pic>
        <p:nvPicPr>
          <p:cNvPr id="5" name="Picture 4"/>
          <p:cNvPicPr>
            <a:picLocks noChangeAspect="1"/>
          </p:cNvPicPr>
          <p:nvPr/>
        </p:nvPicPr>
        <p:blipFill>
          <a:blip r:embed="rId2"/>
          <a:stretch>
            <a:fillRect/>
          </a:stretch>
        </p:blipFill>
        <p:spPr>
          <a:xfrm>
            <a:off x="628650" y="838199"/>
            <a:ext cx="7886699" cy="5638801"/>
          </a:xfrm>
          <a:prstGeom prst="rect">
            <a:avLst/>
          </a:prstGeom>
        </p:spPr>
      </p:pic>
    </p:spTree>
    <p:extLst>
      <p:ext uri="{BB962C8B-B14F-4D97-AF65-F5344CB8AC3E}">
        <p14:creationId xmlns:p14="http://schemas.microsoft.com/office/powerpoint/2010/main" val="583652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13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7&quot;&gt;&lt;elem m_fUsage=&quot;3.09509999999999996234E+00&quot;&gt;&lt;m_msothmcolidx val=&quot;0&quot;/&gt;&lt;m_rgb r=&quot;A3&quot; g=&quot;D9&quot; b=&quot;D9&quot;/&gt;&lt;m_nBrightness val=&quot;0&quot;/&gt;&lt;/elem&gt;&lt;elem m_fUsage=&quot;1.00000000000000000000E+00&quot;&gt;&lt;m_msothmcolidx val=&quot;0&quot;/&gt;&lt;m_rgb r=&quot;00&quot; g=&quot;58&quot; b=&quot;98&quot;/&gt;&lt;m_nBrightness val=&quot;0&quot;/&gt;&lt;/elem&gt;&lt;elem m_fUsage=&quot;5.90490000000000181402E-01&quot;&gt;&lt;m_msothmcolidx val=&quot;0&quot;/&gt;&lt;m_rgb r=&quot;09&quot; g=&quot;A3&quot; b=&quot;FF&quot;/&gt;&lt;m_nBrightness val=&quot;0&quot;/&gt;&lt;/elem&gt;&lt;elem m_fUsage=&quot;5.31441000000000163261E-01&quot;&gt;&lt;m_msothmcolidx val=&quot;0&quot;/&gt;&lt;m_rgb r=&quot;9E&quot; g=&quot;2D&quot; b=&quot;B1&quot;/&gt;&lt;m_nBrightness val=&quot;0&quot;/&gt;&lt;/elem&gt;&lt;elem m_fUsage=&quot;4.78296900000000135833E-01&quot;&gt;&lt;m_msothmcolidx val=&quot;0&quot;/&gt;&lt;m_rgb r=&quot;9E&quot; g=&quot;2D&quot; b=&quot;11&quot;/&gt;&lt;m_nBrightness val=&quot;0&quot;/&gt;&lt;/elem&gt;&lt;elem m_fUsage=&quot;4.30467210000000155556E-01&quot;&gt;&lt;m_msothmcolidx val=&quot;0&quot;/&gt;&lt;m_rgb r=&quot;EC&quot; g=&quot;43&quot; b=&quot;71&quot;/&gt;&lt;m_nBrightness val=&quot;0&quot;/&gt;&lt;/elem&gt;&lt;elem m_fUsage=&quot;3.87420489000000145552E-01&quot;&gt;&lt;m_msothmcolidx val=&quot;0&quot;/&gt;&lt;m_rgb r=&quot;D3&quot; g=&quot;E8&quot; b=&quot;ED&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ags/tag5.xml><?xml version="1.0" encoding="utf-8"?>
<p:tagLst xmlns:a="http://schemas.openxmlformats.org/drawingml/2006/main" xmlns:r="http://schemas.openxmlformats.org/officeDocument/2006/relationships" xmlns:p="http://schemas.openxmlformats.org/presentationml/2006/main">
  <p:tag name="SHAPECLASSNAME" val="CustFormCol001Rectangle"/>
  <p:tag name="COLORSETCLASSNAME" val="ColorSet1"/>
  <p:tag name="COLORS" val="-1;-1;-2;-2;-1;-2"/>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2"/>
  <p:tag name="SHAPESETCLASSNAME" val="FORMIMAGETEXT01"/>
  <p:tag name="COLORSETGROUPCLASSNAME" val="ColorSetGroupLight"/>
  <p:tag name="FONTSETGROUPCLASSNAME" val="FontSetGroup1"/>
  <p:tag name="SHAPECLASSNAME" val="PhilipsLogoTitle"/>
  <p:tag name="SHAPECLASSFILE" val="PHGMCWORDMARK2008$C.emf"/>
  <p:tag name="SHAPECLASSPROTECTIONTYPE" val="31"/>
</p:tagLst>
</file>

<file path=ppt/theme/theme1.xml><?xml version="1.0" encoding="utf-8"?>
<a:theme xmlns:a="http://schemas.openxmlformats.org/drawingml/2006/main" name="External.Blank.New. (4:3)">
  <a:themeElements>
    <a:clrScheme name="Philips CSA v12">
      <a:dk1>
        <a:srgbClr val="000000"/>
      </a:dk1>
      <a:lt1>
        <a:srgbClr val="FFFFFF"/>
      </a:lt1>
      <a:dk2>
        <a:srgbClr val="000000"/>
      </a:dk2>
      <a:lt2>
        <a:srgbClr val="B9B9B9"/>
      </a:lt2>
      <a:accent1>
        <a:srgbClr val="0039A6"/>
      </a:accent1>
      <a:accent2>
        <a:srgbClr val="1E9D8B"/>
      </a:accent2>
      <a:accent3>
        <a:srgbClr val="5B8F22"/>
      </a:accent3>
      <a:accent4>
        <a:srgbClr val="E98300"/>
      </a:accent4>
      <a:accent5>
        <a:srgbClr val="CD202C"/>
      </a:accent5>
      <a:accent6>
        <a:srgbClr val="7D0063"/>
      </a:accent6>
      <a:hlink>
        <a:srgbClr val="0000FF"/>
      </a:hlink>
      <a:folHlink>
        <a:srgbClr val="800080"/>
      </a:folHlink>
    </a:clrScheme>
    <a:fontScheme name="Philips_New">
      <a:majorFont>
        <a:latin typeface="Calibri Light"/>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marL="279400" indent="-279400" algn="l">
          <a:buClr>
            <a:srgbClr val="000000"/>
          </a:buClr>
          <a:buSzPct val="90000"/>
          <a:buFont typeface="Calibri" panose="020F0502020204030204" pitchFamily="34" charset="0"/>
          <a:buChar char="•"/>
          <a:defRPr dirty="0" smtClean="0"/>
        </a:defPPr>
      </a:lstStyle>
    </a:txDef>
  </a:objectDefaults>
  <a:extraClrSchemeLst/>
  <a:extLst>
    <a:ext uri="{05A4C25C-085E-4340-85A3-A5531E510DB2}">
      <thm15:themeFamily xmlns:thm15="http://schemas.microsoft.com/office/thememl/2012/main" name="Philips_Group_Strategy_4x3_presentation_template.2017.potx" id="{2E765245-30FD-429B-A6EB-B99DA421FCBB}" vid="{882B931D-D345-4EF0-ACC5-13ECD5612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32347</TotalTime>
  <Words>2335</Words>
  <Application>Microsoft Office PowerPoint</Application>
  <PresentationFormat>On-screen Show (4:3)</PresentationFormat>
  <Paragraphs>309</Paragraphs>
  <Slides>34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Wingdings</vt:lpstr>
      <vt:lpstr>External.Blank.New. (4:3)</vt:lpstr>
      <vt:lpstr>think-cell Slide</vt:lpstr>
      <vt:lpstr>PowerPoint Presentation</vt:lpstr>
      <vt:lpstr>Philips LifeLine – Mobile Help Button</vt:lpstr>
      <vt:lpstr>PowerPoint Presentation</vt:lpstr>
      <vt:lpstr>PowerPoint Presentation</vt:lpstr>
      <vt:lpstr>PowerPoint Presentation</vt:lpstr>
      <vt:lpstr>PowerPoint Presentation</vt:lpstr>
      <vt:lpstr>PowerPoint Presentation</vt:lpstr>
      <vt:lpstr>PowerPoint Presentation</vt:lpstr>
      <vt:lpstr>Hardware Description</vt:lpstr>
      <vt:lpstr>PowerPoint Presentation</vt:lpstr>
      <vt:lpstr>PowerPoint Presentation</vt:lpstr>
      <vt:lpstr>SM_events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Subramanya H R</dc:creator>
  <cp:lastModifiedBy>Sai kumar reddy</cp:lastModifiedBy>
  <cp:revision>111</cp:revision>
  <dcterms:created xsi:type="dcterms:W3CDTF">2021-03-09T12:27:33Z</dcterms:created>
  <dcterms:modified xsi:type="dcterms:W3CDTF">2021-05-07T05:11:53Z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2021-04-07T11:24:11Z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fa790fdb-4dd3-4262-a2e7-0000e44d13ec</vt:lpwstr>
  </property>
  <property fmtid="{D5CDD505-2E9C-101B-9397-08002B2CF9AE}" pid="8" name="MSIP_Label_4b5591f2-6b23-403d-aa5f-b6d577f5e572_ContentBits">
    <vt:lpwstr>0</vt:lpwstr>
  </property>
</Properties>
</file>