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0" y="6553200"/>
            <a:ext cx="9144000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8D8D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0" y="6553200"/>
            <a:ext cx="9144000" cy="24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53200"/>
            <a:ext cx="9144000" cy="24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68440"/>
            <a:ext cx="9144000" cy="226060"/>
          </a:xfrm>
          <a:custGeom>
            <a:avLst/>
            <a:gdLst/>
            <a:ahLst/>
            <a:cxnLst/>
            <a:rect l="l" t="t" r="r" b="b"/>
            <a:pathLst>
              <a:path w="9144000" h="226059">
                <a:moveTo>
                  <a:pt x="0" y="0"/>
                </a:moveTo>
                <a:lnTo>
                  <a:pt x="9144000" y="0"/>
                </a:lnTo>
                <a:lnTo>
                  <a:pt x="9144000" y="226059"/>
                </a:lnTo>
                <a:lnTo>
                  <a:pt x="0" y="226059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89419" y="6568440"/>
            <a:ext cx="2044700" cy="257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79780"/>
            <a:ext cx="9144000" cy="49530"/>
          </a:xfrm>
          <a:custGeom>
            <a:avLst/>
            <a:gdLst/>
            <a:ahLst/>
            <a:cxnLst/>
            <a:rect l="l" t="t" r="r" b="b"/>
            <a:pathLst>
              <a:path w="9144000" h="49530">
                <a:moveTo>
                  <a:pt x="0" y="0"/>
                </a:moveTo>
                <a:lnTo>
                  <a:pt x="9144000" y="0"/>
                </a:lnTo>
                <a:lnTo>
                  <a:pt x="9144000" y="49530"/>
                </a:lnTo>
                <a:lnTo>
                  <a:pt x="0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00" y="713740"/>
            <a:ext cx="172720" cy="176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0489" y="144779"/>
            <a:ext cx="38430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B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769" y="3116579"/>
            <a:ext cx="7236460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8D8D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24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7.png"/><Relationship Id="rId2" Type="http://schemas.openxmlformats.org/officeDocument/2006/relationships/image" Target="../media/image2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vair.com/" TargetMode="External"/><Relationship Id="rId2" Type="http://schemas.openxmlformats.org/officeDocument/2006/relationships/hyperlink" Target="mailto:sales@kovair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2517140"/>
            <a:ext cx="79248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 smtClean="0">
                <a:solidFill>
                  <a:srgbClr val="000000"/>
                </a:solidFill>
              </a:rPr>
              <a:t>Software Development Life Cycle</a:t>
            </a:r>
            <a:br>
              <a:rPr lang="en-US" sz="4400" spc="-5" dirty="0" smtClean="0">
                <a:solidFill>
                  <a:srgbClr val="000000"/>
                </a:solidFill>
              </a:rPr>
            </a:br>
            <a:r>
              <a:rPr lang="en-US" sz="4400" spc="-5" dirty="0">
                <a:solidFill>
                  <a:srgbClr val="000000"/>
                </a:solidFill>
              </a:rPr>
              <a:t>&amp;</a:t>
            </a:r>
            <a:r>
              <a:rPr lang="en-US" sz="4400" spc="-5" dirty="0" smtClean="0">
                <a:solidFill>
                  <a:srgbClr val="000000"/>
                </a:solidFill>
              </a:rPr>
              <a:t/>
            </a:r>
            <a:br>
              <a:rPr lang="en-US" sz="4400" spc="-5" dirty="0" smtClean="0">
                <a:solidFill>
                  <a:srgbClr val="000000"/>
                </a:solidFill>
              </a:rPr>
            </a:br>
            <a:r>
              <a:rPr sz="4400" spc="-5" dirty="0" smtClean="0">
                <a:solidFill>
                  <a:srgbClr val="000000"/>
                </a:solidFill>
              </a:rPr>
              <a:t>ALM</a:t>
            </a:r>
            <a:r>
              <a:rPr sz="4400" spc="-65" dirty="0" smtClean="0">
                <a:solidFill>
                  <a:srgbClr val="000000"/>
                </a:solidFill>
              </a:rPr>
              <a:t> </a:t>
            </a:r>
            <a:r>
              <a:rPr sz="4400" spc="-5" dirty="0" smtClean="0">
                <a:solidFill>
                  <a:srgbClr val="000000"/>
                </a:solidFill>
              </a:rPr>
              <a:t>Basics</a:t>
            </a:r>
            <a:r>
              <a:rPr lang="en-US" sz="4400" spc="-5" dirty="0" smtClean="0">
                <a:solidFill>
                  <a:srgbClr val="000000"/>
                </a:solidFill>
              </a:rPr>
              <a:t/>
            </a:r>
            <a:br>
              <a:rPr lang="en-US" sz="4400" spc="-5" dirty="0" smtClean="0">
                <a:solidFill>
                  <a:srgbClr val="000000"/>
                </a:solidFill>
              </a:rPr>
            </a:b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3208020" y="6592569"/>
            <a:ext cx="2724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D8D8D8"/>
                </a:solidFill>
                <a:latin typeface="Arial"/>
                <a:cs typeface="Arial"/>
              </a:rPr>
              <a:t>Kovair Software Copyright </a:t>
            </a:r>
            <a:r>
              <a:rPr sz="1200" dirty="0">
                <a:solidFill>
                  <a:srgbClr val="D8D8D8"/>
                </a:solidFill>
                <a:latin typeface="Arial"/>
                <a:cs typeface="Arial"/>
              </a:rPr>
              <a:t>© 2000-2014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93979"/>
            <a:ext cx="7771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ALM Delivers Reports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Dashboards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270000"/>
            <a:ext cx="3810000" cy="2684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640" y="4292600"/>
            <a:ext cx="8620760" cy="136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1273810"/>
            <a:ext cx="3810000" cy="2307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619" y="854709"/>
            <a:ext cx="2820670" cy="28282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4965" marR="5080" indent="-342900">
              <a:lnSpc>
                <a:spcPct val="922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Requirement  management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of documenting,  </a:t>
            </a:r>
            <a:r>
              <a:rPr sz="1800" spc="-5" dirty="0">
                <a:latin typeface="Times New Roman"/>
                <a:cs typeface="Times New Roman"/>
              </a:rPr>
              <a:t>analyzing, </a:t>
            </a:r>
            <a:r>
              <a:rPr sz="1800" dirty="0">
                <a:latin typeface="Times New Roman"/>
                <a:cs typeface="Times New Roman"/>
              </a:rPr>
              <a:t>tracing,  </a:t>
            </a:r>
            <a:r>
              <a:rPr sz="1800" spc="-5" dirty="0">
                <a:latin typeface="Times New Roman"/>
                <a:cs typeface="Times New Roman"/>
              </a:rPr>
              <a:t>prioritizing and agreeing  </a:t>
            </a:r>
            <a:r>
              <a:rPr sz="1800" dirty="0">
                <a:latin typeface="Times New Roman"/>
                <a:cs typeface="Times New Roman"/>
              </a:rPr>
              <a:t>on requirements </a:t>
            </a:r>
            <a:r>
              <a:rPr sz="1800" spc="-5" dirty="0">
                <a:latin typeface="Times New Roman"/>
                <a:cs typeface="Times New Roman"/>
              </a:rPr>
              <a:t>and then  controlling </a:t>
            </a:r>
            <a:r>
              <a:rPr sz="1800" dirty="0">
                <a:latin typeface="Times New Roman"/>
                <a:cs typeface="Times New Roman"/>
              </a:rPr>
              <a:t>changes </a:t>
            </a:r>
            <a:r>
              <a:rPr sz="1800" spc="-5" dirty="0">
                <a:latin typeface="Times New Roman"/>
                <a:cs typeface="Times New Roman"/>
              </a:rPr>
              <a:t>and  communicating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relevant  </a:t>
            </a:r>
            <a:r>
              <a:rPr sz="1800" spc="-5" dirty="0">
                <a:latin typeface="Times New Roman"/>
                <a:cs typeface="Times New Roman"/>
              </a:rPr>
              <a:t>stakeholders.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continuous process  throughout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110" y="93979"/>
            <a:ext cx="559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1.Requirement</a:t>
            </a:r>
            <a:r>
              <a:rPr spc="-90" dirty="0"/>
              <a:t> </a:t>
            </a:r>
            <a:r>
              <a:rPr spc="-5" dirty="0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895350"/>
            <a:ext cx="9144000" cy="5680710"/>
            <a:chOff x="0" y="895350"/>
            <a:chExt cx="9144000" cy="5680710"/>
          </a:xfrm>
        </p:grpSpPr>
        <p:sp>
          <p:nvSpPr>
            <p:cNvPr id="5" name="object 5"/>
            <p:cNvSpPr/>
            <p:nvPr/>
          </p:nvSpPr>
          <p:spPr>
            <a:xfrm>
              <a:off x="0" y="1596390"/>
              <a:ext cx="9144000" cy="4979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" y="914400"/>
              <a:ext cx="80518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5969" y="1882139"/>
              <a:ext cx="1833879" cy="1074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9759" y="1041400"/>
              <a:ext cx="1050290" cy="17945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7900" y="895350"/>
              <a:ext cx="1775459" cy="1706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80400" y="194564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5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6980" y="242824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95" dirty="0">
                <a:latin typeface="Arial"/>
                <a:cs typeface="Arial"/>
              </a:rPr>
              <a:t>h</a:t>
            </a:r>
            <a:r>
              <a:rPr sz="1200" b="1" spc="-85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75" dirty="0">
                <a:latin typeface="Arial"/>
                <a:cs typeface="Arial"/>
              </a:rPr>
              <a:t>g</a:t>
            </a:r>
            <a:r>
              <a:rPr sz="1200" b="1" spc="-1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8080" y="1380490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4400"/>
            <a:ext cx="2085339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980" y="93979"/>
            <a:ext cx="717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 Management</a:t>
            </a:r>
            <a:r>
              <a:rPr spc="-210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909" y="1235709"/>
            <a:ext cx="159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Change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0329" y="914400"/>
            <a:ext cx="2084070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6070" y="1235709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Version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914400"/>
            <a:ext cx="2084070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8870" y="1098550"/>
            <a:ext cx="1593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Requirements  </a:t>
            </a:r>
            <a:r>
              <a:rPr sz="1800" b="1" spc="-5" dirty="0">
                <a:latin typeface="Times New Roman"/>
                <a:cs typeface="Times New Roman"/>
              </a:rPr>
              <a:t>Status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Tracking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8469" y="914400"/>
            <a:ext cx="2086610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37730" y="1235709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Traceability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069" y="1779270"/>
            <a:ext cx="2085339" cy="482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269" y="209804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019" y="2109470"/>
            <a:ext cx="904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ropo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ing  changes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269" y="282829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019" y="2839720"/>
            <a:ext cx="904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nal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269" y="355854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9019" y="3569970"/>
            <a:ext cx="802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Making  d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eci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269" y="428752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9019" y="4300220"/>
            <a:ext cx="1181100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Updating  r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quire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documents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269" y="5261609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9019" y="5273040"/>
            <a:ext cx="1168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269" y="574802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9019" y="5760720"/>
            <a:ext cx="118110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Measuring  r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quire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volatility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40329" y="1779270"/>
            <a:ext cx="2084070" cy="482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46070" y="2462529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1820" y="2475229"/>
            <a:ext cx="1173480" cy="998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Defining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version  iden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ficati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scheme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6070" y="367919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31820" y="3691890"/>
            <a:ext cx="118046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Identifying  re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uire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document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versions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6070" y="489585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1820" y="4908550"/>
            <a:ext cx="110236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998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Identifying  individual  re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uire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  versions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24400" y="1779270"/>
            <a:ext cx="2084070" cy="482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28870" y="2462529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14620" y="2475229"/>
            <a:ext cx="1101725" cy="998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Defining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possible  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equire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nt  status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28870" y="367919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14620" y="3691890"/>
            <a:ext cx="124650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Recording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status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each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28870" y="4653279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14620" y="4664709"/>
            <a:ext cx="127000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Reporting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 status  distribution</a:t>
            </a:r>
            <a:r>
              <a:rPr sz="1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8469" y="1779270"/>
            <a:ext cx="2086610" cy="482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11669" y="331470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297419" y="3326129"/>
            <a:ext cx="123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Defining links  to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other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11669" y="4287520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97419" y="4300220"/>
            <a:ext cx="1343025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Defining links  to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 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854709"/>
            <a:ext cx="8724900" cy="54521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72870">
              <a:lnSpc>
                <a:spcPct val="100000"/>
              </a:lnSpc>
              <a:spcBef>
                <a:spcPts val="409"/>
              </a:spcBef>
            </a:pPr>
            <a:r>
              <a:rPr sz="1800" b="1" spc="-5" dirty="0">
                <a:latin typeface="Times New Roman"/>
                <a:cs typeface="Times New Roman"/>
              </a:rPr>
              <a:t>Our </a:t>
            </a:r>
            <a:r>
              <a:rPr sz="1800" b="1" dirty="0">
                <a:latin typeface="Times New Roman"/>
                <a:cs typeface="Times New Roman"/>
              </a:rPr>
              <a:t>Offerings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spc="-10" dirty="0">
                <a:latin typeface="Times New Roman"/>
                <a:cs typeface="Times New Roman"/>
              </a:rPr>
              <a:t>Requirement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Management: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310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Online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collaboration.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Unique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identification.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Baseline.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44" baseline="6172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Version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Change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Impact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Status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Tracking.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22" baseline="6172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Traceability.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15" baseline="6172" dirty="0">
                <a:latin typeface="UnDotum"/>
                <a:cs typeface="UnDotum"/>
              </a:rPr>
              <a:t></a:t>
            </a:r>
            <a:r>
              <a:rPr sz="1800" spc="-10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types of </a:t>
            </a:r>
            <a:r>
              <a:rPr sz="1800" spc="-5" dirty="0">
                <a:latin typeface="Times New Roman"/>
                <a:cs typeface="Times New Roman"/>
              </a:rPr>
              <a:t>diagramming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capability.</a:t>
            </a:r>
            <a:endParaRPr sz="18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229"/>
              </a:spcBef>
            </a:pPr>
            <a:r>
              <a:rPr sz="2700" spc="-7" baseline="6172" dirty="0">
                <a:latin typeface="UnDotum"/>
                <a:cs typeface="UnDotum"/>
              </a:rPr>
              <a:t></a:t>
            </a:r>
            <a:r>
              <a:rPr sz="1800" spc="-5" dirty="0">
                <a:latin typeface="Times New Roman"/>
                <a:cs typeface="Times New Roman"/>
              </a:rPr>
              <a:t>Capturing Requirements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different sources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18745" indent="-81280">
              <a:lnSpc>
                <a:spcPct val="100000"/>
              </a:lnSpc>
              <a:spcBef>
                <a:spcPts val="229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spc="-5" dirty="0">
                <a:latin typeface="Times New Roman"/>
                <a:cs typeface="Times New Roman"/>
              </a:rPr>
              <a:t>Submission </a:t>
            </a:r>
            <a:r>
              <a:rPr sz="1800" dirty="0">
                <a:latin typeface="Times New Roman"/>
                <a:cs typeface="Times New Roman"/>
              </a:rPr>
              <a:t>from a </a:t>
            </a:r>
            <a:r>
              <a:rPr sz="1800" spc="-5" dirty="0">
                <a:latin typeface="Times New Roman"/>
                <a:cs typeface="Times New Roman"/>
              </a:rPr>
              <a:t>corporate website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portal.</a:t>
            </a:r>
            <a:endParaRPr sz="1800">
              <a:latin typeface="Times New Roman"/>
              <a:cs typeface="Times New Roman"/>
            </a:endParaRPr>
          </a:p>
          <a:p>
            <a:pPr marL="118745" indent="-81280">
              <a:lnSpc>
                <a:spcPct val="100000"/>
              </a:lnSpc>
              <a:spcBef>
                <a:spcPts val="229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spc="-5" dirty="0">
                <a:latin typeface="Times New Roman"/>
                <a:cs typeface="Times New Roman"/>
              </a:rPr>
              <a:t>Capturing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email sent to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configured and </a:t>
            </a:r>
            <a:r>
              <a:rPr sz="1800" dirty="0">
                <a:latin typeface="Times New Roman"/>
                <a:cs typeface="Times New Roman"/>
              </a:rPr>
              <a:t>designated </a:t>
            </a:r>
            <a:r>
              <a:rPr sz="1800" spc="-5" dirty="0">
                <a:latin typeface="Times New Roman"/>
                <a:cs typeface="Times New Roman"/>
              </a:rPr>
              <a:t>mail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  <a:p>
            <a:pPr marL="118745" indent="-81280">
              <a:lnSpc>
                <a:spcPct val="100000"/>
              </a:lnSpc>
              <a:spcBef>
                <a:spcPts val="220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Importing from Microsoft </a:t>
            </a:r>
            <a:r>
              <a:rPr sz="1800" spc="-10" dirty="0">
                <a:latin typeface="Times New Roman"/>
                <a:cs typeface="Times New Roman"/>
              </a:rPr>
              <a:t>Office </a:t>
            </a:r>
            <a:r>
              <a:rPr sz="1800" dirty="0">
                <a:latin typeface="Times New Roman"/>
                <a:cs typeface="Times New Roman"/>
              </a:rPr>
              <a:t>based </a:t>
            </a:r>
            <a:r>
              <a:rPr sz="1800" spc="-5" dirty="0">
                <a:latin typeface="Times New Roman"/>
                <a:cs typeface="Times New Roman"/>
              </a:rPr>
              <a:t>documents 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40" dirty="0">
                <a:latin typeface="Times New Roman"/>
                <a:cs typeface="Times New Roman"/>
              </a:rPr>
              <a:t>Word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Excel.</a:t>
            </a:r>
            <a:endParaRPr sz="1800">
              <a:latin typeface="Times New Roman"/>
              <a:cs typeface="Times New Roman"/>
            </a:endParaRPr>
          </a:p>
          <a:p>
            <a:pPr marL="118745" indent="-81280">
              <a:lnSpc>
                <a:spcPct val="100000"/>
              </a:lnSpc>
              <a:spcBef>
                <a:spcPts val="229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Importing from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CSV file with </a:t>
            </a:r>
            <a:r>
              <a:rPr sz="1800" dirty="0">
                <a:latin typeface="Times New Roman"/>
                <a:cs typeface="Times New Roman"/>
              </a:rPr>
              <a:t>configurable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format.</a:t>
            </a:r>
            <a:endParaRPr sz="1800">
              <a:latin typeface="Times New Roman"/>
              <a:cs typeface="Times New Roman"/>
            </a:endParaRPr>
          </a:p>
          <a:p>
            <a:pPr marL="38100" marR="30480">
              <a:lnSpc>
                <a:spcPts val="1950"/>
              </a:lnSpc>
              <a:spcBef>
                <a:spcPts val="470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dirty="0">
                <a:latin typeface="Times New Roman"/>
                <a:cs typeface="Times New Roman"/>
              </a:rPr>
              <a:t>Integrating </a:t>
            </a:r>
            <a:r>
              <a:rPr sz="1800" spc="-5" dirty="0">
                <a:latin typeface="Times New Roman"/>
                <a:cs typeface="Times New Roman"/>
              </a:rPr>
              <a:t>with any third </a:t>
            </a:r>
            <a:r>
              <a:rPr sz="1800" dirty="0">
                <a:latin typeface="Times New Roman"/>
                <a:cs typeface="Times New Roman"/>
              </a:rPr>
              <a:t>party Requirements </a:t>
            </a:r>
            <a:r>
              <a:rPr sz="1800" spc="-5" dirty="0">
                <a:latin typeface="Times New Roman"/>
                <a:cs typeface="Times New Roman"/>
              </a:rPr>
              <a:t>Management tool </a:t>
            </a:r>
            <a:r>
              <a:rPr sz="1800" dirty="0">
                <a:latin typeface="Times New Roman"/>
                <a:cs typeface="Times New Roman"/>
              </a:rPr>
              <a:t>through the </a:t>
            </a:r>
            <a:r>
              <a:rPr sz="1800" spc="-5" dirty="0">
                <a:latin typeface="Times New Roman"/>
                <a:cs typeface="Times New Roman"/>
              </a:rPr>
              <a:t>Kovair </a:t>
            </a:r>
            <a:r>
              <a:rPr sz="1800" spc="-10" dirty="0">
                <a:latin typeface="Times New Roman"/>
                <a:cs typeface="Times New Roman"/>
              </a:rPr>
              <a:t>Omnibus  </a:t>
            </a:r>
            <a:r>
              <a:rPr sz="1800" spc="-5" dirty="0">
                <a:latin typeface="Times New Roman"/>
                <a:cs typeface="Times New Roman"/>
              </a:rPr>
              <a:t>Integration Platform.</a:t>
            </a:r>
            <a:endParaRPr sz="1800">
              <a:latin typeface="Times New Roman"/>
              <a:cs typeface="Times New Roman"/>
            </a:endParaRPr>
          </a:p>
          <a:p>
            <a:pPr marL="118745" indent="-81280">
              <a:lnSpc>
                <a:spcPct val="100000"/>
              </a:lnSpc>
              <a:spcBef>
                <a:spcPts val="200"/>
              </a:spcBef>
              <a:buSzPct val="94444"/>
              <a:buFont typeface="Arial"/>
              <a:buChar char="•"/>
              <a:tabLst>
                <a:tab pos="119380" algn="l"/>
              </a:tabLst>
            </a:pPr>
            <a:r>
              <a:rPr sz="1800" dirty="0">
                <a:latin typeface="Times New Roman"/>
                <a:cs typeface="Times New Roman"/>
              </a:rPr>
              <a:t>Synchronizing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any </a:t>
            </a:r>
            <a:r>
              <a:rPr sz="1800" spc="-10" dirty="0">
                <a:latin typeface="Times New Roman"/>
                <a:cs typeface="Times New Roman"/>
              </a:rPr>
              <a:t>document </a:t>
            </a:r>
            <a:r>
              <a:rPr sz="1800" spc="-5" dirty="0">
                <a:latin typeface="Times New Roman"/>
                <a:cs typeface="Times New Roman"/>
              </a:rPr>
              <a:t>management tools such as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SharePoint.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110" y="93979"/>
            <a:ext cx="559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1.Requirement</a:t>
            </a:r>
            <a:r>
              <a:rPr spc="-9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071880"/>
            <a:ext cx="1203960" cy="725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1829" y="661543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877570"/>
            <a:ext cx="8061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Design </a:t>
            </a: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management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business discipline </a:t>
            </a:r>
            <a:r>
              <a:rPr sz="1800" dirty="0">
                <a:latin typeface="Times New Roman"/>
                <a:cs typeface="Times New Roman"/>
              </a:rPr>
              <a:t>that uses </a:t>
            </a:r>
            <a:r>
              <a:rPr sz="1800" spc="-5" dirty="0">
                <a:latin typeface="Times New Roman"/>
                <a:cs typeface="Times New Roman"/>
              </a:rPr>
              <a:t>design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strategies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control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creative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139" y="1960598"/>
            <a:ext cx="4617720" cy="11474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Our Offerings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in</a:t>
            </a:r>
            <a:r>
              <a:rPr sz="2200" b="1" spc="-5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Design:</a:t>
            </a:r>
            <a:endParaRPr sz="2200">
              <a:latin typeface="Times New Roman"/>
              <a:cs typeface="Times New Roman"/>
            </a:endParaRPr>
          </a:p>
          <a:p>
            <a:pPr marL="471170" marR="5080" indent="-58419">
              <a:lnSpc>
                <a:spcPct val="120800"/>
              </a:lnSpc>
              <a:spcBef>
                <a:spcPts val="190"/>
              </a:spcBef>
            </a:pPr>
            <a:r>
              <a:rPr sz="2700" spc="-232" baseline="6172" dirty="0">
                <a:latin typeface="UnDotum"/>
                <a:cs typeface="UnDotum"/>
              </a:rPr>
              <a:t> </a:t>
            </a:r>
            <a:r>
              <a:rPr sz="1800" spc="-5" dirty="0">
                <a:latin typeface="Times New Roman"/>
                <a:cs typeface="Times New Roman"/>
              </a:rPr>
              <a:t>Kovair integrates with the third party </a:t>
            </a:r>
            <a:r>
              <a:rPr sz="1800" dirty="0">
                <a:latin typeface="Times New Roman"/>
                <a:cs typeface="Times New Roman"/>
              </a:rPr>
              <a:t>tools  </a:t>
            </a:r>
            <a:r>
              <a:rPr sz="1800" spc="-5" dirty="0">
                <a:latin typeface="Times New Roman"/>
                <a:cs typeface="Times New Roman"/>
              </a:rPr>
              <a:t>mentioned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7450" y="93979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0650" y="6400800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1819" y="1169669"/>
            <a:ext cx="2132330" cy="2062480"/>
            <a:chOff x="6941819" y="1169669"/>
            <a:chExt cx="2132330" cy="2062480"/>
          </a:xfrm>
        </p:grpSpPr>
        <p:sp>
          <p:nvSpPr>
            <p:cNvPr id="7" name="object 7"/>
            <p:cNvSpPr/>
            <p:nvPr/>
          </p:nvSpPr>
          <p:spPr>
            <a:xfrm>
              <a:off x="7098029" y="2157730"/>
              <a:ext cx="1833879" cy="1074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1819" y="1315719"/>
              <a:ext cx="1050290" cy="17945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98689" y="1169669"/>
              <a:ext cx="1775459" cy="1706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88019" y="194310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5" dirty="0">
                <a:latin typeface="Arial"/>
                <a:cs typeface="Arial"/>
              </a:rPr>
              <a:t>P</a:t>
            </a:r>
            <a:r>
              <a:rPr sz="1200" b="1" spc="-45" dirty="0">
                <a:latin typeface="Arial"/>
                <a:cs typeface="Arial"/>
              </a:rPr>
              <a:t>r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90" dirty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850" y="263779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7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30" dirty="0">
                <a:latin typeface="Arial"/>
                <a:cs typeface="Arial"/>
              </a:rPr>
              <a:t>l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40" dirty="0">
                <a:latin typeface="Arial"/>
                <a:cs typeface="Arial"/>
              </a:rPr>
              <a:t>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0300" y="1750059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220" y="914400"/>
            <a:ext cx="80518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" y="3611879"/>
            <a:ext cx="12954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30070" y="3649979"/>
            <a:ext cx="62718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with third party</a:t>
            </a:r>
            <a:r>
              <a:rPr sz="2200" b="1" spc="2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tools: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Enterprise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Architect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Rational Software Architect/Rational Software Modeler  Visual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Studio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" y="1974850"/>
            <a:ext cx="1203960" cy="726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807720"/>
            <a:ext cx="702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Code </a:t>
            </a: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the developers to </a:t>
            </a:r>
            <a:r>
              <a:rPr sz="1800" dirty="0">
                <a:latin typeface="Times New Roman"/>
                <a:cs typeface="Times New Roman"/>
              </a:rPr>
              <a:t>develop </a:t>
            </a:r>
            <a:r>
              <a:rPr sz="1800" spc="-5" dirty="0">
                <a:latin typeface="Times New Roman"/>
                <a:cs typeface="Times New Roman"/>
              </a:rPr>
              <a:t>the code efficiently and  </a:t>
            </a:r>
            <a:r>
              <a:rPr sz="1800" dirty="0">
                <a:latin typeface="Times New Roman"/>
                <a:cs typeface="Times New Roman"/>
              </a:rPr>
              <a:t>keep track of version history of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modules.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6650" y="93979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3.Coding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6850" y="914400"/>
            <a:ext cx="8887460" cy="2332990"/>
            <a:chOff x="196850" y="914400"/>
            <a:chExt cx="8887460" cy="2332990"/>
          </a:xfrm>
        </p:grpSpPr>
        <p:sp>
          <p:nvSpPr>
            <p:cNvPr id="5" name="object 5"/>
            <p:cNvSpPr/>
            <p:nvPr/>
          </p:nvSpPr>
          <p:spPr>
            <a:xfrm>
              <a:off x="196850" y="914400"/>
              <a:ext cx="641350" cy="8013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6919" y="2172969"/>
              <a:ext cx="1833879" cy="1074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50709" y="1332230"/>
              <a:ext cx="1050290" cy="1794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08850" y="1184909"/>
              <a:ext cx="1775459" cy="1706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62850" y="263779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7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30" dirty="0">
                <a:latin typeface="Arial"/>
                <a:cs typeface="Arial"/>
              </a:rPr>
              <a:t>l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40" dirty="0">
                <a:latin typeface="Arial"/>
                <a:cs typeface="Arial"/>
              </a:rPr>
              <a:t>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0300" y="1739899"/>
            <a:ext cx="1312545" cy="411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80"/>
              </a:spcBef>
            </a:pPr>
            <a:r>
              <a:rPr sz="1200" b="1" spc="-175" dirty="0">
                <a:latin typeface="Arial"/>
                <a:cs typeface="Arial"/>
              </a:rPr>
              <a:t>P</a:t>
            </a:r>
            <a:r>
              <a:rPr sz="1200" b="1" spc="-45" dirty="0">
                <a:latin typeface="Arial"/>
                <a:cs typeface="Arial"/>
              </a:rPr>
              <a:t>r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90" dirty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250" y="2639059"/>
            <a:ext cx="606234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Our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Offerings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in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 Coding:</a:t>
            </a:r>
            <a:endParaRPr sz="22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Kovair </a:t>
            </a:r>
            <a:r>
              <a:rPr sz="1800" dirty="0">
                <a:latin typeface="Times New Roman"/>
                <a:cs typeface="Times New Roman"/>
              </a:rPr>
              <a:t>offers various </a:t>
            </a:r>
            <a:r>
              <a:rPr sz="1800" spc="-5" dirty="0">
                <a:latin typeface="Times New Roman"/>
                <a:cs typeface="Times New Roman"/>
              </a:rPr>
              <a:t>options </a:t>
            </a:r>
            <a:r>
              <a:rPr sz="1800" dirty="0">
                <a:latin typeface="Times New Roman"/>
                <a:cs typeface="Times New Roman"/>
              </a:rPr>
              <a:t>by integrating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the following  </a:t>
            </a:r>
            <a:r>
              <a:rPr sz="1800" spc="-5" dirty="0">
                <a:latin typeface="Times New Roman"/>
                <a:cs typeface="Times New Roman"/>
              </a:rPr>
              <a:t>tools.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860" y="4014470"/>
            <a:ext cx="993140" cy="568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2880" y="3981450"/>
            <a:ext cx="40919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with third party</a:t>
            </a:r>
            <a:r>
              <a:rPr sz="2200" b="1" spc="-2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tools:</a:t>
            </a:r>
            <a:endParaRPr sz="2200">
              <a:latin typeface="Times New Roman"/>
              <a:cs typeface="Times New Roman"/>
            </a:endParaRPr>
          </a:p>
          <a:p>
            <a:pPr marL="12700" marR="3249295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li</a:t>
            </a:r>
            <a:r>
              <a:rPr sz="2200" spc="5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  </a:t>
            </a:r>
            <a:r>
              <a:rPr sz="2200" spc="-5" dirty="0">
                <a:latin typeface="Times New Roman"/>
                <a:cs typeface="Times New Roman"/>
              </a:rPr>
              <a:t>RAD</a:t>
            </a:r>
            <a:endParaRPr sz="2200">
              <a:latin typeface="Times New Roman"/>
              <a:cs typeface="Times New Roman"/>
            </a:endParaRPr>
          </a:p>
          <a:p>
            <a:pPr marL="12700" marR="254127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Visual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Studio  </a:t>
            </a:r>
            <a:r>
              <a:rPr sz="2200" spc="-5" dirty="0">
                <a:latin typeface="Times New Roman"/>
                <a:cs typeface="Times New Roman"/>
              </a:rPr>
              <a:t>SonarQube  JUnit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860" y="2807970"/>
            <a:ext cx="993140" cy="6007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77570"/>
            <a:ext cx="778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Configuration Management System </a:t>
            </a:r>
            <a:r>
              <a:rPr sz="1800" spc="-5" dirty="0">
                <a:latin typeface="Times New Roman"/>
                <a:cs typeface="Times New Roman"/>
              </a:rPr>
              <a:t>changes </a:t>
            </a:r>
            <a:r>
              <a:rPr sz="1800" dirty="0">
                <a:latin typeface="Times New Roman"/>
                <a:cs typeface="Times New Roman"/>
              </a:rPr>
              <a:t>related to product </a:t>
            </a:r>
            <a:r>
              <a:rPr sz="1800" spc="-5" dirty="0">
                <a:latin typeface="Times New Roman"/>
                <a:cs typeface="Times New Roman"/>
              </a:rPr>
              <a:t>specification  and source code are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7160" y="2235200"/>
            <a:ext cx="6381115" cy="7620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Our Offerings in Configuration</a:t>
            </a:r>
            <a:r>
              <a:rPr sz="22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imes New Roman"/>
                <a:cs typeface="Times New Roman"/>
              </a:rPr>
              <a:t>Kovair offers various options </a:t>
            </a:r>
            <a:r>
              <a:rPr sz="1800" dirty="0">
                <a:latin typeface="Times New Roman"/>
                <a:cs typeface="Times New Roman"/>
              </a:rPr>
              <a:t>by integrating </a:t>
            </a:r>
            <a:r>
              <a:rPr sz="1800" spc="-5" dirty="0">
                <a:latin typeface="Times New Roman"/>
                <a:cs typeface="Times New Roman"/>
              </a:rPr>
              <a:t>with the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74620"/>
            <a:ext cx="23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UnDotum"/>
                <a:cs typeface="UnDotum"/>
              </a:rPr>
              <a:t>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7819" y="93979"/>
            <a:ext cx="581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4.Configuration</a:t>
            </a:r>
            <a:r>
              <a:rPr spc="-6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914400"/>
            <a:ext cx="80518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13880" y="3191510"/>
            <a:ext cx="1830070" cy="1934210"/>
            <a:chOff x="6913880" y="3191510"/>
            <a:chExt cx="1830070" cy="1934210"/>
          </a:xfrm>
        </p:grpSpPr>
        <p:sp>
          <p:nvSpPr>
            <p:cNvPr id="8" name="object 8"/>
            <p:cNvSpPr/>
            <p:nvPr/>
          </p:nvSpPr>
          <p:spPr>
            <a:xfrm>
              <a:off x="7058660" y="4113530"/>
              <a:ext cx="1574800" cy="10121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3880" y="3315970"/>
              <a:ext cx="901700" cy="168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9950" y="3191510"/>
              <a:ext cx="1524000" cy="1606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4490" y="449580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5" dirty="0">
                <a:latin typeface="Arial"/>
                <a:cs typeface="Arial"/>
              </a:rPr>
              <a:t>P</a:t>
            </a:r>
            <a:r>
              <a:rPr sz="1200" b="1" spc="-45" dirty="0">
                <a:latin typeface="Arial"/>
                <a:cs typeface="Arial"/>
              </a:rPr>
              <a:t>r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90" dirty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9480" y="496062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7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hn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30" dirty="0">
                <a:latin typeface="Arial"/>
                <a:cs typeface="Arial"/>
              </a:rPr>
              <a:t>l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40" dirty="0">
                <a:latin typeface="Arial"/>
                <a:cs typeface="Arial"/>
              </a:rPr>
              <a:t>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9630" y="3802379"/>
            <a:ext cx="462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latin typeface="Arial"/>
                <a:cs typeface="Arial"/>
              </a:rPr>
              <a:t>Pe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85" dirty="0">
                <a:latin typeface="Arial"/>
                <a:cs typeface="Arial"/>
              </a:rPr>
              <a:t>p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6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510" y="2021839"/>
            <a:ext cx="1151890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129" y="3792220"/>
            <a:ext cx="1296670" cy="6616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01469" y="3647440"/>
            <a:ext cx="40938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with third party</a:t>
            </a:r>
            <a:r>
              <a:rPr sz="2200" b="1" spc="-1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tools: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6429" y="661543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01469" y="4318000"/>
            <a:ext cx="128206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GIT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GitHub  </a:t>
            </a:r>
            <a:r>
              <a:rPr sz="2200" spc="-10" dirty="0">
                <a:latin typeface="Times New Roman"/>
                <a:cs typeface="Times New Roman"/>
              </a:rPr>
              <a:t>Gerrit  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ve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9368" y="4318000"/>
            <a:ext cx="1172210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5080" indent="-254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IBM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RTC  MS-TFS</a:t>
            </a:r>
            <a:endParaRPr sz="2200">
              <a:latin typeface="Times New Roman"/>
              <a:cs typeface="Times New Roman"/>
            </a:endParaRPr>
          </a:p>
          <a:p>
            <a:pPr marL="43815" marR="7620" indent="-31750">
              <a:lnSpc>
                <a:spcPts val="263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ea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Cas</a:t>
            </a:r>
            <a:r>
              <a:rPr sz="2200" dirty="0">
                <a:latin typeface="Times New Roman"/>
                <a:cs typeface="Times New Roman"/>
              </a:rPr>
              <a:t>e  </a:t>
            </a:r>
            <a:r>
              <a:rPr sz="2200" spc="-5" dirty="0">
                <a:latin typeface="Times New Roman"/>
                <a:cs typeface="Times New Roman"/>
              </a:rPr>
              <a:t>Perforce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19" y="914400"/>
            <a:ext cx="80518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" y="93979"/>
            <a:ext cx="743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5.Build </a:t>
            </a:r>
            <a:r>
              <a:rPr dirty="0"/>
              <a:t>and </a:t>
            </a:r>
            <a:r>
              <a:rPr spc="-5" dirty="0"/>
              <a:t>Deployment</a:t>
            </a:r>
            <a:r>
              <a:rPr spc="-80" dirty="0"/>
              <a:t> </a:t>
            </a:r>
            <a:r>
              <a:rPr spc="-5" dirty="0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83629" y="3784600"/>
            <a:ext cx="2132330" cy="2061210"/>
            <a:chOff x="6183629" y="3784600"/>
            <a:chExt cx="2132330" cy="2061210"/>
          </a:xfrm>
        </p:grpSpPr>
        <p:sp>
          <p:nvSpPr>
            <p:cNvPr id="5" name="object 5"/>
            <p:cNvSpPr/>
            <p:nvPr/>
          </p:nvSpPr>
          <p:spPr>
            <a:xfrm>
              <a:off x="6338569" y="4771389"/>
              <a:ext cx="1833879" cy="1074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3629" y="3930650"/>
              <a:ext cx="1050290" cy="1794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0499" y="3784600"/>
              <a:ext cx="1775459" cy="1706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93000" y="483489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5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9580" y="531749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7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hn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40" dirty="0">
                <a:latin typeface="Arial"/>
                <a:cs typeface="Arial"/>
              </a:rPr>
              <a:t>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0680" y="4269740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" y="2359660"/>
            <a:ext cx="1219200" cy="728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958850"/>
            <a:ext cx="74098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Build </a:t>
            </a: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Management </a:t>
            </a:r>
            <a:r>
              <a:rPr sz="1800" spc="-5" dirty="0">
                <a:latin typeface="Times New Roman"/>
                <a:cs typeface="Times New Roman"/>
              </a:rPr>
              <a:t>is often </a:t>
            </a:r>
            <a:r>
              <a:rPr sz="1800" dirty="0">
                <a:latin typeface="Times New Roman"/>
                <a:cs typeface="Times New Roman"/>
              </a:rPr>
              <a:t>referred </a:t>
            </a:r>
            <a:r>
              <a:rPr sz="1800" spc="-5" dirty="0">
                <a:latin typeface="Times New Roman"/>
                <a:cs typeface="Times New Roman"/>
              </a:rPr>
              <a:t>to as </a:t>
            </a:r>
            <a:r>
              <a:rPr sz="1800" dirty="0">
                <a:latin typeface="Times New Roman"/>
                <a:cs typeface="Times New Roman"/>
              </a:rPr>
              <a:t>the process of </a:t>
            </a:r>
            <a:r>
              <a:rPr sz="1800" spc="-5" dirty="0">
                <a:latin typeface="Times New Roman"/>
                <a:cs typeface="Times New Roman"/>
              </a:rPr>
              <a:t>converting source code  </a:t>
            </a:r>
            <a:r>
              <a:rPr sz="1800" dirty="0">
                <a:latin typeface="Times New Roman"/>
                <a:cs typeface="Times New Roman"/>
              </a:rPr>
              <a:t>files into </a:t>
            </a:r>
            <a:r>
              <a:rPr sz="1800" spc="-5" dirty="0">
                <a:latin typeface="Times New Roman"/>
                <a:cs typeface="Times New Roman"/>
              </a:rPr>
              <a:t>standalone software component that </a:t>
            </a:r>
            <a:r>
              <a:rPr sz="1800" dirty="0">
                <a:latin typeface="Times New Roman"/>
                <a:cs typeface="Times New Roman"/>
              </a:rPr>
              <a:t>can be run on 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computer.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5194" marR="1720850">
              <a:lnSpc>
                <a:spcPct val="100000"/>
              </a:lnSpc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Our Offerings in Build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and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Deployment  Management:</a:t>
            </a:r>
            <a:endParaRPr sz="2200">
              <a:latin typeface="Times New Roman"/>
              <a:cs typeface="Times New Roman"/>
            </a:endParaRPr>
          </a:p>
          <a:p>
            <a:pPr marL="925194" marR="1337945">
              <a:lnSpc>
                <a:spcPts val="2160"/>
              </a:lnSpc>
              <a:spcBef>
                <a:spcPts val="65"/>
              </a:spcBef>
            </a:pPr>
            <a:r>
              <a:rPr sz="2700" spc="-44" baseline="6172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Kovair </a:t>
            </a:r>
            <a:r>
              <a:rPr sz="1800" spc="-5" dirty="0">
                <a:latin typeface="Times New Roman"/>
                <a:cs typeface="Times New Roman"/>
              </a:rPr>
              <a:t>integrates with the third party </a:t>
            </a:r>
            <a:r>
              <a:rPr sz="1800" dirty="0">
                <a:latin typeface="Times New Roman"/>
                <a:cs typeface="Times New Roman"/>
              </a:rPr>
              <a:t>tools </a:t>
            </a:r>
            <a:r>
              <a:rPr sz="1800" spc="-5" dirty="0">
                <a:latin typeface="Times New Roman"/>
                <a:cs typeface="Times New Roman"/>
              </a:rPr>
              <a:t>mentioned  below.</a:t>
            </a:r>
            <a:endParaRPr sz="1800">
              <a:latin typeface="Times New Roman"/>
              <a:cs typeface="Times New Roman"/>
            </a:endParaRPr>
          </a:p>
          <a:p>
            <a:pPr marL="848994" marR="3208020">
              <a:lnSpc>
                <a:spcPct val="100000"/>
              </a:lnSpc>
              <a:spcBef>
                <a:spcPts val="1355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with third party  tools: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4144009"/>
            <a:ext cx="113792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Times New Roman"/>
                <a:cs typeface="Times New Roman"/>
              </a:rPr>
              <a:t>ANT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MS Build  Hudson  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3521709"/>
            <a:ext cx="1219200" cy="713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6429" y="661543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250" y="877570"/>
            <a:ext cx="81064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Test </a:t>
            </a: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process where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dirty="0">
                <a:latin typeface="Times New Roman"/>
                <a:cs typeface="Times New Roman"/>
              </a:rPr>
              <a:t>quality </a:t>
            </a:r>
            <a:r>
              <a:rPr sz="1800" spc="-5" dirty="0">
                <a:latin typeface="Times New Roman"/>
                <a:cs typeface="Times New Roman"/>
              </a:rPr>
              <a:t>is validated. </a:t>
            </a:r>
            <a:r>
              <a:rPr sz="1800" spc="-35" dirty="0">
                <a:latin typeface="Times New Roman"/>
                <a:cs typeface="Times New Roman"/>
              </a:rPr>
              <a:t>Test </a:t>
            </a:r>
            <a:r>
              <a:rPr sz="1800" spc="-5" dirty="0">
                <a:latin typeface="Times New Roman"/>
                <a:cs typeface="Times New Roman"/>
              </a:rPr>
              <a:t>management  </a:t>
            </a:r>
            <a:r>
              <a:rPr sz="1800" spc="-10" dirty="0">
                <a:latin typeface="Times New Roman"/>
                <a:cs typeface="Times New Roman"/>
              </a:rPr>
              <a:t>offers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prospect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streamlining the testing process and allows </a:t>
            </a:r>
            <a:r>
              <a:rPr sz="1800" dirty="0">
                <a:latin typeface="Times New Roman"/>
                <a:cs typeface="Times New Roman"/>
              </a:rPr>
              <a:t>quick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to data  analysis, </a:t>
            </a:r>
            <a:r>
              <a:rPr sz="1800" spc="-5" dirty="0">
                <a:latin typeface="Times New Roman"/>
                <a:cs typeface="Times New Roman"/>
              </a:rPr>
              <a:t>collaboration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tools and </a:t>
            </a:r>
            <a:r>
              <a:rPr sz="1800" spc="-5" dirty="0">
                <a:latin typeface="Times New Roman"/>
                <a:cs typeface="Times New Roman"/>
              </a:rPr>
              <a:t>easy communication across multiple  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6.Test</a:t>
            </a:r>
            <a:r>
              <a:rPr spc="-40" dirty="0"/>
              <a:t> </a:t>
            </a:r>
            <a:r>
              <a:rPr spc="-5" dirty="0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2401570"/>
            <a:ext cx="3455670" cy="1689100"/>
            <a:chOff x="0" y="2401570"/>
            <a:chExt cx="3455670" cy="1689100"/>
          </a:xfrm>
        </p:grpSpPr>
        <p:sp>
          <p:nvSpPr>
            <p:cNvPr id="5" name="object 5"/>
            <p:cNvSpPr/>
            <p:nvPr/>
          </p:nvSpPr>
          <p:spPr>
            <a:xfrm>
              <a:off x="0" y="2401570"/>
              <a:ext cx="1530350" cy="1554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2080" y="2871470"/>
              <a:ext cx="598169" cy="925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7850" y="2444750"/>
              <a:ext cx="1607820" cy="1645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7570" y="2740659"/>
            <a:ext cx="1111885" cy="10820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3340" marR="47625" indent="1270" algn="ctr">
              <a:lnSpc>
                <a:spcPts val="1500"/>
              </a:lnSpc>
              <a:spcBef>
                <a:spcPts val="300"/>
              </a:spcBef>
            </a:pP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b="1" spc="-165" dirty="0">
                <a:solidFill>
                  <a:srgbClr val="FFFFFF"/>
                </a:solidFill>
                <a:latin typeface="Arial"/>
                <a:cs typeface="Arial"/>
              </a:rPr>
              <a:t>Case  </a:t>
            </a:r>
            <a:r>
              <a:rPr sz="1400" b="1" spc="-1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pm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400">
              <a:latin typeface="Arial"/>
              <a:cs typeface="Arial"/>
            </a:endParaRPr>
          </a:p>
          <a:p>
            <a:pPr marL="12700" marR="5080" indent="-1905" algn="ctr">
              <a:lnSpc>
                <a:spcPct val="89600"/>
              </a:lnSpc>
              <a:spcBef>
                <a:spcPts val="605"/>
              </a:spcBef>
            </a:pP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Kovair 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Manual 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r>
              <a:rPr sz="1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1400" b="1" spc="-140" dirty="0">
                <a:solidFill>
                  <a:srgbClr val="FFFFFF"/>
                </a:solidFill>
                <a:latin typeface="Arial"/>
                <a:cs typeface="Arial"/>
              </a:rPr>
              <a:t>Reuse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19" y="914400"/>
            <a:ext cx="8939530" cy="5480050"/>
            <a:chOff x="33019" y="914400"/>
            <a:chExt cx="8939530" cy="5480050"/>
          </a:xfrm>
        </p:grpSpPr>
        <p:sp>
          <p:nvSpPr>
            <p:cNvPr id="10" name="object 10"/>
            <p:cNvSpPr/>
            <p:nvPr/>
          </p:nvSpPr>
          <p:spPr>
            <a:xfrm>
              <a:off x="33019" y="914400"/>
              <a:ext cx="80518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1079" y="3505200"/>
              <a:ext cx="1601470" cy="16522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3580" y="3296920"/>
              <a:ext cx="676909" cy="7937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5140" y="3524250"/>
              <a:ext cx="1524000" cy="1504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5240" y="3991610"/>
              <a:ext cx="665479" cy="7556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11719" y="3554729"/>
              <a:ext cx="1560829" cy="1493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9450" y="4005579"/>
              <a:ext cx="530859" cy="6997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7849" y="4743450"/>
              <a:ext cx="1601470" cy="1651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1869" y="3967479"/>
              <a:ext cx="821690" cy="93853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9930" y="4759959"/>
              <a:ext cx="736599" cy="78612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3100" y="2646679"/>
              <a:ext cx="1709420" cy="91567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7210" y="1938019"/>
              <a:ext cx="977900" cy="15290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1219" y="1799589"/>
              <a:ext cx="1654810" cy="14541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89900" y="2703829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5" dirty="0">
                <a:latin typeface="Arial"/>
                <a:cs typeface="Arial"/>
              </a:rPr>
              <a:t>P</a:t>
            </a:r>
            <a:r>
              <a:rPr sz="1200" b="1" spc="-35" dirty="0">
                <a:latin typeface="Arial"/>
                <a:cs typeface="Arial"/>
              </a:rPr>
              <a:t>r</a:t>
            </a:r>
            <a:r>
              <a:rPr sz="1200" b="1" spc="-100" dirty="0">
                <a:latin typeface="Arial"/>
                <a:cs typeface="Arial"/>
              </a:rPr>
              <a:t>o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90" dirty="0">
                <a:latin typeface="Arial"/>
                <a:cs typeface="Arial"/>
              </a:rPr>
              <a:t>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6429" y="661543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434580" y="3115309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6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</a:t>
            </a:r>
            <a:r>
              <a:rPr sz="1200" b="1" spc="-95" dirty="0">
                <a:latin typeface="Arial"/>
                <a:cs typeface="Arial"/>
              </a:rPr>
              <a:t>n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75" dirty="0">
                <a:latin typeface="Arial"/>
                <a:cs typeface="Arial"/>
              </a:rPr>
              <a:t>g</a:t>
            </a:r>
            <a:r>
              <a:rPr sz="1200" b="1" spc="-1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0919" y="2221229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6.Test</a:t>
            </a:r>
            <a:r>
              <a:rPr spc="-4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7339" y="809272"/>
            <a:ext cx="4916805" cy="30911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Our Offerings in </a:t>
            </a:r>
            <a:r>
              <a:rPr sz="2200" b="1" spc="-55" dirty="0">
                <a:solidFill>
                  <a:srgbClr val="006FBF"/>
                </a:solidFill>
                <a:latin typeface="Times New Roman"/>
                <a:cs typeface="Times New Roman"/>
              </a:rPr>
              <a:t>Test</a:t>
            </a:r>
            <a:r>
              <a:rPr sz="2200" b="1" spc="-10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Management: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Manages </a:t>
            </a:r>
            <a:r>
              <a:rPr sz="1800" dirty="0">
                <a:latin typeface="Times New Roman"/>
                <a:cs typeface="Times New Roman"/>
              </a:rPr>
              <a:t>both </a:t>
            </a:r>
            <a:r>
              <a:rPr sz="1800" spc="-5" dirty="0">
                <a:latin typeface="Times New Roman"/>
                <a:cs typeface="Times New Roman"/>
              </a:rPr>
              <a:t>manual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automated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700" spc="-75" baseline="6172" dirty="0">
                <a:latin typeface="UnDotum"/>
                <a:cs typeface="UnDotum"/>
              </a:rPr>
              <a:t></a:t>
            </a:r>
            <a:r>
              <a:rPr sz="1800" spc="-50" dirty="0">
                <a:latin typeface="Times New Roman"/>
                <a:cs typeface="Times New Roman"/>
              </a:rPr>
              <a:t>Version</a:t>
            </a:r>
            <a:r>
              <a:rPr sz="1800" spc="-5" dirty="0">
                <a:latin typeface="Times New Roman"/>
                <a:cs typeface="Times New Roman"/>
              </a:rPr>
              <a:t> Control.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Automation </a:t>
            </a:r>
            <a:r>
              <a:rPr sz="1800" dirty="0">
                <a:latin typeface="Times New Roman"/>
                <a:cs typeface="Times New Roman"/>
              </a:rPr>
              <a:t>of batch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execution.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Automates </a:t>
            </a:r>
            <a:r>
              <a:rPr sz="1800" dirty="0">
                <a:latin typeface="Times New Roman"/>
                <a:cs typeface="Times New Roman"/>
              </a:rPr>
              <a:t>defect capturing from </a:t>
            </a:r>
            <a:r>
              <a:rPr sz="1800" spc="-5" dirty="0">
                <a:latin typeface="Times New Roman"/>
                <a:cs typeface="Times New Roman"/>
              </a:rPr>
              <a:t>failed </a:t>
            </a:r>
            <a:r>
              <a:rPr sz="1800" spc="-35" dirty="0">
                <a:latin typeface="Times New Roman"/>
                <a:cs typeface="Times New Roman"/>
              </a:rPr>
              <a:t>Test </a:t>
            </a:r>
            <a:r>
              <a:rPr sz="1800" spc="-5" dirty="0">
                <a:latin typeface="Times New Roman"/>
                <a:cs typeface="Times New Roman"/>
              </a:rPr>
              <a:t>Cases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700" spc="-44" baseline="6172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Online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Collaboration.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Status</a:t>
            </a:r>
            <a:r>
              <a:rPr sz="1800" spc="-5" dirty="0">
                <a:latin typeface="Times New Roman"/>
                <a:cs typeface="Times New Roman"/>
              </a:rPr>
              <a:t> tracking.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Traceability.</a:t>
            </a:r>
            <a:endParaRPr sz="180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with third party</a:t>
            </a:r>
            <a:r>
              <a:rPr sz="2200" b="1" spc="1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tools: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1219200" cy="73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29" y="3733800"/>
            <a:ext cx="129667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670" y="3874770"/>
            <a:ext cx="12579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IBM RFT  IBM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RQM  </a:t>
            </a:r>
            <a:r>
              <a:rPr sz="2200" spc="-5" dirty="0">
                <a:latin typeface="Times New Roman"/>
                <a:cs typeface="Times New Roman"/>
              </a:rPr>
              <a:t>IBM RTM  HP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6429" y="6615430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19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02654" y="3874770"/>
            <a:ext cx="19672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TestLink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VSTS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2010,2013</a:t>
            </a:r>
            <a:endParaRPr sz="2200">
              <a:latin typeface="Times New Roman"/>
              <a:cs typeface="Times New Roman"/>
            </a:endParaRPr>
          </a:p>
          <a:p>
            <a:pPr marL="13970" marR="852805" indent="3619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eni</a:t>
            </a:r>
            <a:r>
              <a:rPr sz="2200" spc="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m  </a:t>
            </a:r>
            <a:r>
              <a:rPr sz="2200" spc="-5" dirty="0">
                <a:latin typeface="Times New Roman"/>
                <a:cs typeface="Times New Roman"/>
              </a:rPr>
              <a:t>HP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QTP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4572000" y="762000"/>
                </a:moveTo>
                <a:lnTo>
                  <a:pt x="0" y="762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762000"/>
                </a:lnTo>
                <a:lnTo>
                  <a:pt x="4572000" y="76200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3279" y="93979"/>
            <a:ext cx="491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Strategy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290" y="989329"/>
            <a:ext cx="5719445" cy="499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The importance </a:t>
            </a:r>
            <a:r>
              <a:rPr sz="1800" b="1" dirty="0">
                <a:solidFill>
                  <a:srgbClr val="006FB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being</a:t>
            </a:r>
            <a:r>
              <a:rPr sz="1800" b="1" spc="5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different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459740" marR="1541145" indent="-284480">
              <a:lnSpc>
                <a:spcPct val="100000"/>
              </a:lnSpc>
              <a:buFont typeface="UnDotum"/>
              <a:buChar char=""/>
              <a:tabLst>
                <a:tab pos="45974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primary goal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strategy </a:t>
            </a:r>
            <a:r>
              <a:rPr sz="1800" spc="-5" dirty="0">
                <a:latin typeface="Times New Roman"/>
                <a:cs typeface="Times New Roman"/>
              </a:rPr>
              <a:t>is to  </a:t>
            </a:r>
            <a:r>
              <a:rPr sz="1800" dirty="0">
                <a:latin typeface="Times New Roman"/>
                <a:cs typeface="Times New Roman"/>
              </a:rPr>
              <a:t>create </a:t>
            </a:r>
            <a:r>
              <a:rPr sz="1800" spc="-5" dirty="0">
                <a:latin typeface="Times New Roman"/>
                <a:cs typeface="Times New Roman"/>
              </a:rPr>
              <a:t>competitive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advantage.</a:t>
            </a:r>
            <a:endParaRPr sz="1800">
              <a:latin typeface="Times New Roman"/>
              <a:cs typeface="Times New Roman"/>
            </a:endParaRPr>
          </a:p>
          <a:p>
            <a:pPr marL="459740" marR="1614805" indent="-284480">
              <a:lnSpc>
                <a:spcPct val="100000"/>
              </a:lnSpc>
              <a:buFont typeface="UnDotum"/>
              <a:buChar char=""/>
              <a:tabLst>
                <a:tab pos="45974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essence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that advantage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having  </a:t>
            </a:r>
            <a:r>
              <a:rPr sz="1800" dirty="0">
                <a:latin typeface="Times New Roman"/>
                <a:cs typeface="Times New Roman"/>
              </a:rPr>
              <a:t>differentiation.</a:t>
            </a:r>
            <a:endParaRPr sz="1800">
              <a:latin typeface="Times New Roman"/>
              <a:cs typeface="Times New Roman"/>
            </a:endParaRPr>
          </a:p>
          <a:p>
            <a:pPr marL="459740" marR="1816100" indent="-284480">
              <a:lnSpc>
                <a:spcPts val="2380"/>
              </a:lnSpc>
              <a:spcBef>
                <a:spcPts val="105"/>
              </a:spcBef>
              <a:buFont typeface="UnDotum"/>
              <a:buChar char=""/>
              <a:tabLst>
                <a:tab pos="459740" algn="l"/>
              </a:tabLst>
            </a:pPr>
            <a:r>
              <a:rPr sz="1800" spc="-5" dirty="0">
                <a:latin typeface="Times New Roman"/>
                <a:cs typeface="Times New Roman"/>
              </a:rPr>
              <a:t>Virtually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business strategies today  </a:t>
            </a:r>
            <a:r>
              <a:rPr sz="1800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component.</a:t>
            </a:r>
            <a:endParaRPr sz="1800">
              <a:latin typeface="Times New Roman"/>
              <a:cs typeface="Times New Roman"/>
            </a:endParaRPr>
          </a:p>
          <a:p>
            <a:pPr marL="459740" indent="-284480">
              <a:lnSpc>
                <a:spcPct val="100000"/>
              </a:lnSpc>
              <a:spcBef>
                <a:spcPts val="95"/>
              </a:spcBef>
              <a:buFont typeface="UnDotum"/>
              <a:buChar char=""/>
              <a:tabLst>
                <a:tab pos="459740" algn="l"/>
              </a:tabLst>
            </a:pPr>
            <a:r>
              <a:rPr sz="1800" spc="-5" dirty="0">
                <a:latin typeface="Times New Roman"/>
                <a:cs typeface="Times New Roman"/>
              </a:rPr>
              <a:t>And that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component should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459740" marR="1468120">
              <a:lnSpc>
                <a:spcPct val="11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competitive advantage </a:t>
            </a:r>
            <a:r>
              <a:rPr sz="1800" dirty="0">
                <a:latin typeface="Times New Roman"/>
                <a:cs typeface="Times New Roman"/>
              </a:rPr>
              <a:t>which in a  product </a:t>
            </a:r>
            <a:r>
              <a:rPr sz="1800" spc="-5" dirty="0">
                <a:latin typeface="Times New Roman"/>
                <a:cs typeface="Times New Roman"/>
              </a:rPr>
              <a:t>and service company depends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5" dirty="0">
                <a:latin typeface="Times New Roman"/>
                <a:cs typeface="Times New Roman"/>
              </a:rPr>
              <a:t>ALM.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9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WHAT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IS</a:t>
            </a:r>
            <a:r>
              <a:rPr sz="2400" b="1" spc="-2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ALM?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 Application </a:t>
            </a:r>
            <a:r>
              <a:rPr sz="1800" dirty="0">
                <a:latin typeface="Times New Roman"/>
                <a:cs typeface="Times New Roman"/>
              </a:rPr>
              <a:t>Lifecycle is </a:t>
            </a:r>
            <a:r>
              <a:rPr sz="1800" spc="-5" dirty="0">
                <a:latin typeface="Times New Roman"/>
                <a:cs typeface="Times New Roman"/>
              </a:rPr>
              <a:t>the supervision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Times New Roman"/>
                <a:cs typeface="Times New Roman"/>
              </a:rPr>
              <a:t>Software Application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initial </a:t>
            </a:r>
            <a:r>
              <a:rPr sz="1800" dirty="0">
                <a:latin typeface="Times New Roman"/>
                <a:cs typeface="Times New Roman"/>
              </a:rPr>
              <a:t>planning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Retirement.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4750" y="956310"/>
            <a:ext cx="2277109" cy="199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7530" y="4494529"/>
            <a:ext cx="1849120" cy="1731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3740"/>
            <a:ext cx="9144000" cy="2787650"/>
            <a:chOff x="0" y="713740"/>
            <a:chExt cx="9144000" cy="2787650"/>
          </a:xfrm>
        </p:grpSpPr>
        <p:sp>
          <p:nvSpPr>
            <p:cNvPr id="3" name="object 3"/>
            <p:cNvSpPr/>
            <p:nvPr/>
          </p:nvSpPr>
          <p:spPr>
            <a:xfrm>
              <a:off x="185420" y="914400"/>
              <a:ext cx="80518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25969" y="2426969"/>
              <a:ext cx="1833879" cy="1074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9759" y="1586229"/>
              <a:ext cx="1050290" cy="17945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7900" y="1440180"/>
              <a:ext cx="1775459" cy="17068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8739" y="877570"/>
            <a:ext cx="557085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67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User experience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spc="-1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enhancing customer  satisfaction </a:t>
            </a:r>
            <a:r>
              <a:rPr sz="1800" dirty="0">
                <a:latin typeface="Times New Roman"/>
                <a:cs typeface="Times New Roman"/>
              </a:rPr>
              <a:t>and loyalty by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spc="-15" dirty="0">
                <a:latin typeface="Times New Roman"/>
                <a:cs typeface="Times New Roman"/>
              </a:rPr>
              <a:t>usability, </a:t>
            </a:r>
            <a:r>
              <a:rPr sz="1800" spc="-5" dirty="0">
                <a:latin typeface="Times New Roman"/>
                <a:cs typeface="Times New Roman"/>
              </a:rPr>
              <a:t>ease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use, and pleasure </a:t>
            </a:r>
            <a:r>
              <a:rPr sz="1800" dirty="0">
                <a:latin typeface="Times New Roman"/>
                <a:cs typeface="Times New Roman"/>
              </a:rPr>
              <a:t>provided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 interaction </a:t>
            </a:r>
            <a:r>
              <a:rPr sz="1800" spc="-5" dirty="0">
                <a:latin typeface="Times New Roman"/>
                <a:cs typeface="Times New Roman"/>
              </a:rPr>
              <a:t>between the  customer </a:t>
            </a:r>
            <a:r>
              <a:rPr sz="1800" dirty="0">
                <a:latin typeface="Times New Roman"/>
                <a:cs typeface="Times New Roman"/>
              </a:rPr>
              <a:t>and the product. </a:t>
            </a:r>
            <a:r>
              <a:rPr sz="1800" spc="-5" dirty="0">
                <a:latin typeface="Times New Roman"/>
                <a:cs typeface="Times New Roman"/>
              </a:rPr>
              <a:t>Kovair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provides: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350" spc="-30" baseline="27777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100%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sz="1350" spc="-44" baseline="27777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client side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350" spc="-30" baseline="27777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Ease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configuration.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350" spc="-22" baseline="27777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Graphical </a:t>
            </a:r>
            <a:r>
              <a:rPr sz="1800" dirty="0">
                <a:latin typeface="Times New Roman"/>
                <a:cs typeface="Times New Roman"/>
              </a:rPr>
              <a:t>drag and drop </a:t>
            </a:r>
            <a:r>
              <a:rPr sz="1800" spc="-5" dirty="0">
                <a:latin typeface="Times New Roman"/>
                <a:cs typeface="Times New Roman"/>
              </a:rPr>
              <a:t>workflow </a:t>
            </a:r>
            <a:r>
              <a:rPr sz="1800" dirty="0">
                <a:latin typeface="Times New Roman"/>
                <a:cs typeface="Times New Roman"/>
              </a:rPr>
              <a:t>for process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automation.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350" spc="-22" baseline="27777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Ability </a:t>
            </a:r>
            <a:r>
              <a:rPr sz="1800" dirty="0">
                <a:latin typeface="Times New Roman"/>
                <a:cs typeface="Times New Roman"/>
              </a:rPr>
              <a:t>to create </a:t>
            </a:r>
            <a:r>
              <a:rPr sz="1800" spc="-5" dirty="0">
                <a:latin typeface="Times New Roman"/>
                <a:cs typeface="Times New Roman"/>
              </a:rPr>
              <a:t>unlimited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workspaces.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sz="1350" spc="-30" baseline="27777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Ease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creating business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350" spc="-15" baseline="27777" dirty="0">
                <a:latin typeface="UnDotum"/>
                <a:cs typeface="UnDotum"/>
              </a:rPr>
              <a:t></a:t>
            </a:r>
            <a:r>
              <a:rPr sz="1800" spc="-10" dirty="0">
                <a:latin typeface="Times New Roman"/>
                <a:cs typeface="Times New Roman"/>
              </a:rPr>
              <a:t>Consolidated </a:t>
            </a:r>
            <a:r>
              <a:rPr sz="1800" dirty="0">
                <a:latin typeface="Times New Roman"/>
                <a:cs typeface="Times New Roman"/>
              </a:rPr>
              <a:t>reports and dashboards</a:t>
            </a:r>
            <a:r>
              <a:rPr sz="1800" spc="-10" dirty="0">
                <a:latin typeface="Times New Roman"/>
                <a:cs typeface="Times New Roman"/>
              </a:rPr>
              <a:t> capability.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86379" y="93979"/>
            <a:ext cx="356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7.User</a:t>
            </a:r>
            <a:r>
              <a:rPr spc="-95" dirty="0"/>
              <a:t> </a:t>
            </a:r>
            <a:r>
              <a:rPr spc="-10" dirty="0"/>
              <a:t>Experience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18830" y="238887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5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5409" y="2871470"/>
            <a:ext cx="75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Arial"/>
                <a:cs typeface="Arial"/>
              </a:rPr>
              <a:t>T</a:t>
            </a:r>
            <a:r>
              <a:rPr sz="1200" b="1" spc="-70" dirty="0">
                <a:latin typeface="Arial"/>
                <a:cs typeface="Arial"/>
              </a:rPr>
              <a:t>e</a:t>
            </a:r>
            <a:r>
              <a:rPr sz="1200" b="1" spc="-175" dirty="0">
                <a:latin typeface="Arial"/>
                <a:cs typeface="Arial"/>
              </a:rPr>
              <a:t>c</a:t>
            </a:r>
            <a:r>
              <a:rPr sz="1200" b="1" spc="-85" dirty="0">
                <a:latin typeface="Arial"/>
                <a:cs typeface="Arial"/>
              </a:rPr>
              <a:t>hn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40" dirty="0">
                <a:latin typeface="Arial"/>
                <a:cs typeface="Arial"/>
              </a:rPr>
              <a:t>l</a:t>
            </a:r>
            <a:r>
              <a:rPr sz="1200" b="1" spc="-90" dirty="0">
                <a:latin typeface="Arial"/>
                <a:cs typeface="Arial"/>
              </a:rPr>
              <a:t>o</a:t>
            </a:r>
            <a:r>
              <a:rPr sz="1200" b="1" spc="-175" dirty="0">
                <a:latin typeface="Arial"/>
                <a:cs typeface="Arial"/>
              </a:rPr>
              <a:t>g</a:t>
            </a:r>
            <a:r>
              <a:rPr sz="1200" b="1" spc="-10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6509" y="1823720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Arial"/>
                <a:cs typeface="Arial"/>
              </a:rPr>
              <a:t>People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420" y="914400"/>
            <a:ext cx="80518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6639" y="849629"/>
            <a:ext cx="7814309" cy="472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ability to integrate multiple Application </a:t>
            </a:r>
            <a:r>
              <a:rPr sz="1800" dirty="0">
                <a:latin typeface="Times New Roman"/>
                <a:cs typeface="Times New Roman"/>
              </a:rPr>
              <a:t>Lifecycle </a:t>
            </a:r>
            <a:r>
              <a:rPr sz="1800" spc="-5" dirty="0">
                <a:latin typeface="Times New Roman"/>
                <a:cs typeface="Times New Roman"/>
              </a:rPr>
              <a:t>Management  tools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bus for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entire </a:t>
            </a:r>
            <a:r>
              <a:rPr sz="1800" spc="-5" dirty="0">
                <a:latin typeface="Times New Roman"/>
                <a:cs typeface="Times New Roman"/>
              </a:rPr>
              <a:t>development </a:t>
            </a:r>
            <a:r>
              <a:rPr sz="1800" dirty="0">
                <a:latin typeface="Times New Roman"/>
                <a:cs typeface="Times New Roman"/>
              </a:rPr>
              <a:t>&amp; IT lifecycle. </a:t>
            </a:r>
            <a:r>
              <a:rPr sz="1800" b="1" spc="-5" dirty="0">
                <a:latin typeface="Times New Roman"/>
                <a:cs typeface="Times New Roman"/>
              </a:rPr>
              <a:t>Kovair does </a:t>
            </a:r>
            <a:r>
              <a:rPr sz="1800" b="1" dirty="0">
                <a:latin typeface="Times New Roman"/>
                <a:cs typeface="Times New Roman"/>
              </a:rPr>
              <a:t>this with </a:t>
            </a:r>
            <a:r>
              <a:rPr sz="1800" b="1" spc="-5" dirty="0">
                <a:latin typeface="Times New Roman"/>
                <a:cs typeface="Times New Roman"/>
              </a:rPr>
              <a:t>its  </a:t>
            </a:r>
            <a:r>
              <a:rPr sz="1800" b="1" spc="-10" dirty="0">
                <a:latin typeface="Times New Roman"/>
                <a:cs typeface="Times New Roman"/>
              </a:rPr>
              <a:t>Omnibus </a:t>
            </a:r>
            <a:r>
              <a:rPr sz="1800" b="1" spc="-15" dirty="0">
                <a:latin typeface="Times New Roman"/>
                <a:cs typeface="Times New Roman"/>
              </a:rPr>
              <a:t>technology.</a:t>
            </a:r>
            <a:endParaRPr sz="1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15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Advantages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Omnibus</a:t>
            </a:r>
            <a:r>
              <a:rPr sz="2200" b="1" spc="-1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Integration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75895" marR="3319145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Real-time </a:t>
            </a:r>
            <a:r>
              <a:rPr sz="1800" dirty="0">
                <a:latin typeface="Times New Roman"/>
                <a:cs typeface="Times New Roman"/>
              </a:rPr>
              <a:t>bidirectional flow of data between 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175895" marR="3836670">
              <a:lnSpc>
                <a:spcPct val="100000"/>
              </a:lnSpc>
            </a:pPr>
            <a:r>
              <a:rPr sz="2700" spc="-127" baseline="6172" dirty="0">
                <a:latin typeface="UnDotum"/>
                <a:cs typeface="UnDotum"/>
              </a:rPr>
              <a:t></a:t>
            </a:r>
            <a:r>
              <a:rPr sz="1800" spc="-85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database repository </a:t>
            </a:r>
            <a:r>
              <a:rPr sz="1800" dirty="0">
                <a:latin typeface="Times New Roman"/>
                <a:cs typeface="Times New Roman"/>
              </a:rPr>
              <a:t>for analytics and  reporting</a:t>
            </a:r>
            <a:endParaRPr sz="1800">
              <a:latin typeface="Times New Roman"/>
              <a:cs typeface="Times New Roman"/>
            </a:endParaRPr>
          </a:p>
          <a:p>
            <a:pPr marL="175895" marR="335026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Ability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define </a:t>
            </a:r>
            <a:r>
              <a:rPr sz="1800" spc="-5" dirty="0">
                <a:latin typeface="Times New Roman"/>
                <a:cs typeface="Times New Roman"/>
              </a:rPr>
              <a:t>cross tool relations </a:t>
            </a:r>
            <a:r>
              <a:rPr sz="1800" dirty="0">
                <a:latin typeface="Times New Roman"/>
                <a:cs typeface="Times New Roman"/>
              </a:rPr>
              <a:t>through  plug-ins</a:t>
            </a:r>
            <a:endParaRPr sz="1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End-to-end </a:t>
            </a:r>
            <a:r>
              <a:rPr sz="1800" spc="-5" dirty="0">
                <a:latin typeface="Times New Roman"/>
                <a:cs typeface="Times New Roman"/>
              </a:rPr>
              <a:t>cross tool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traceability</a:t>
            </a:r>
            <a:endParaRPr sz="1800">
              <a:latin typeface="Times New Roman"/>
              <a:cs typeface="Times New Roman"/>
            </a:endParaRPr>
          </a:p>
          <a:p>
            <a:pPr marL="175895" marR="364617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Support </a:t>
            </a:r>
            <a:r>
              <a:rPr sz="1800" dirty="0">
                <a:latin typeface="Times New Roman"/>
                <a:cs typeface="Times New Roman"/>
              </a:rPr>
              <a:t>for both adapters </a:t>
            </a:r>
            <a:r>
              <a:rPr sz="1800" spc="-5" dirty="0">
                <a:latin typeface="Times New Roman"/>
                <a:cs typeface="Times New Roman"/>
              </a:rPr>
              <a:t>and plug-ins as  </a:t>
            </a:r>
            <a:r>
              <a:rPr sz="1800" dirty="0">
                <a:latin typeface="Times New Roman"/>
                <a:cs typeface="Times New Roman"/>
              </a:rPr>
              <a:t>required for </a:t>
            </a:r>
            <a:r>
              <a:rPr sz="1800" spc="-5" dirty="0">
                <a:latin typeface="Times New Roman"/>
                <a:cs typeface="Times New Roman"/>
              </a:rPr>
              <a:t>third </a:t>
            </a:r>
            <a:r>
              <a:rPr sz="1800" dirty="0">
                <a:latin typeface="Times New Roman"/>
                <a:cs typeface="Times New Roman"/>
              </a:rPr>
              <a:t>party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Capability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conflict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Support </a:t>
            </a:r>
            <a:r>
              <a:rPr sz="1800" dirty="0">
                <a:latin typeface="Times New Roman"/>
                <a:cs typeface="Times New Roman"/>
              </a:rPr>
              <a:t>for data federation 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synchronizatio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410" y="93979"/>
            <a:ext cx="638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Bus Concept </a:t>
            </a:r>
            <a:r>
              <a:rPr spc="-10" dirty="0"/>
              <a:t>for</a:t>
            </a:r>
            <a:r>
              <a:rPr spc="-7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2069" y="5313171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351" y="2057400"/>
            <a:ext cx="1087222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0447" y="2743200"/>
            <a:ext cx="3236976" cy="2992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7620000" cy="549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200659"/>
            <a:ext cx="8529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Omnibus Integration Bus </a:t>
            </a:r>
            <a:r>
              <a:rPr sz="2200" b="0" dirty="0">
                <a:latin typeface="Times New Roman"/>
                <a:cs typeface="Times New Roman"/>
              </a:rPr>
              <a:t>– </a:t>
            </a:r>
            <a:r>
              <a:rPr sz="2200" spc="-5" dirty="0"/>
              <a:t>Off-the-shelf Integrations </a:t>
            </a:r>
            <a:r>
              <a:rPr sz="2200" spc="-10" dirty="0"/>
              <a:t>from </a:t>
            </a:r>
            <a:r>
              <a:rPr sz="2200" spc="-5" dirty="0"/>
              <a:t>Kovair </a:t>
            </a:r>
            <a:r>
              <a:rPr sz="2200" dirty="0"/>
              <a:t>≈</a:t>
            </a:r>
            <a:r>
              <a:rPr sz="2200" spc="20" dirty="0"/>
              <a:t> </a:t>
            </a:r>
            <a:r>
              <a:rPr sz="2200" dirty="0"/>
              <a:t>50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4209" y="6594306"/>
            <a:ext cx="1955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93979"/>
            <a:ext cx="220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10" dirty="0"/>
              <a:t>c</a:t>
            </a:r>
            <a:r>
              <a:rPr spc="-5" dirty="0"/>
              <a:t>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470" y="932179"/>
            <a:ext cx="8293734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Application </a:t>
            </a:r>
            <a:r>
              <a:rPr sz="1800" dirty="0">
                <a:latin typeface="Times New Roman"/>
                <a:cs typeface="Times New Roman"/>
              </a:rPr>
              <a:t>Lifecycle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provides a rich </a:t>
            </a:r>
            <a:r>
              <a:rPr sz="1800" spc="-5" dirty="0">
                <a:latin typeface="Times New Roman"/>
                <a:cs typeface="Times New Roman"/>
              </a:rPr>
              <a:t>and configurable </a:t>
            </a:r>
            <a:r>
              <a:rPr sz="1800" dirty="0">
                <a:latin typeface="Times New Roman"/>
                <a:cs typeface="Times New Roman"/>
              </a:rPr>
              <a:t>global platform for  </a:t>
            </a:r>
            <a:r>
              <a:rPr sz="1800" spc="-5" dirty="0">
                <a:latin typeface="Times New Roman"/>
                <a:cs typeface="Times New Roman"/>
              </a:rPr>
              <a:t>implementing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software development </a:t>
            </a:r>
            <a:r>
              <a:rPr sz="1800" dirty="0">
                <a:latin typeface="Times New Roman"/>
                <a:cs typeface="Times New Roman"/>
              </a:rPr>
              <a:t>life cycle </a:t>
            </a:r>
            <a:r>
              <a:rPr sz="1800" spc="-5" dirty="0">
                <a:latin typeface="Times New Roman"/>
                <a:cs typeface="Times New Roman"/>
              </a:rPr>
              <a:t>process. KOVAIR provides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with the  following: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52" baseline="6172" dirty="0">
                <a:latin typeface="UnDotum"/>
                <a:cs typeface="UnDotum"/>
              </a:rPr>
              <a:t></a:t>
            </a:r>
            <a:r>
              <a:rPr sz="1800" spc="-35" dirty="0">
                <a:latin typeface="Times New Roman"/>
                <a:cs typeface="Times New Roman"/>
              </a:rPr>
              <a:t>High </a:t>
            </a:r>
            <a:r>
              <a:rPr sz="1800" spc="-5" dirty="0">
                <a:latin typeface="Times New Roman"/>
                <a:cs typeface="Times New Roman"/>
              </a:rPr>
              <a:t>Level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52" baseline="6172" dirty="0">
                <a:latin typeface="UnDotum"/>
                <a:cs typeface="UnDotum"/>
              </a:rPr>
              <a:t></a:t>
            </a:r>
            <a:r>
              <a:rPr sz="1800" spc="-35" dirty="0">
                <a:latin typeface="Times New Roman"/>
                <a:cs typeface="Times New Roman"/>
              </a:rPr>
              <a:t>100% </a:t>
            </a:r>
            <a:r>
              <a:rPr sz="1800" spc="-5" dirty="0">
                <a:latin typeface="Times New Roman"/>
                <a:cs typeface="Times New Roman"/>
              </a:rPr>
              <a:t>web-based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Process </a:t>
            </a:r>
            <a:r>
              <a:rPr sz="1800" spc="-5" dirty="0">
                <a:latin typeface="Times New Roman"/>
                <a:cs typeface="Times New Roman"/>
              </a:rPr>
              <a:t>workflow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automation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Codeless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Configuration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Multiple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Entities/workspaces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44" baseline="6172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Entity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22" baseline="6172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Integration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third party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22" baseline="6172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Traceability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Enterprise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Performance/Scalability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44" baseline="6172" dirty="0">
                <a:latin typeface="UnDotum"/>
                <a:cs typeface="UnDotum"/>
              </a:rPr>
              <a:t></a:t>
            </a:r>
            <a:r>
              <a:rPr sz="1800" spc="-30" dirty="0">
                <a:latin typeface="Times New Roman"/>
                <a:cs typeface="Times New Roman"/>
              </a:rPr>
              <a:t>Entity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Multiple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22" baseline="6172" dirty="0">
                <a:latin typeface="UnDotum"/>
                <a:cs typeface="UnDotum"/>
              </a:rPr>
              <a:t></a:t>
            </a:r>
            <a:r>
              <a:rPr sz="1800" spc="-15" dirty="0">
                <a:latin typeface="Times New Roman"/>
                <a:cs typeface="Times New Roman"/>
              </a:rPr>
              <a:t>Maintainability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7" baseline="6172" dirty="0">
                <a:latin typeface="UnDotum"/>
                <a:cs typeface="UnDotum"/>
              </a:rPr>
              <a:t></a:t>
            </a:r>
            <a:r>
              <a:rPr sz="1800" spc="-25" dirty="0">
                <a:latin typeface="Times New Roman"/>
                <a:cs typeface="Times New Roman"/>
              </a:rPr>
              <a:t>Unified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repository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-30" baseline="6172" dirty="0">
                <a:latin typeface="UnDotum"/>
                <a:cs typeface="UnDotum"/>
              </a:rPr>
              <a:t></a:t>
            </a:r>
            <a:r>
              <a:rPr sz="1800" spc="-20" dirty="0">
                <a:latin typeface="Times New Roman"/>
                <a:cs typeface="Times New Roman"/>
              </a:rPr>
              <a:t>Reporting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Dashboards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370" y="1938020"/>
            <a:ext cx="2508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THANK</a:t>
            </a:r>
            <a:r>
              <a:rPr sz="3200" spc="-200" dirty="0"/>
              <a:t> </a:t>
            </a:r>
            <a:r>
              <a:rPr sz="3200" dirty="0"/>
              <a:t>YOU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769" y="3116579"/>
            <a:ext cx="6768465" cy="227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For </a:t>
            </a:r>
            <a:r>
              <a:rPr sz="3200" b="1" dirty="0">
                <a:solidFill>
                  <a:srgbClr val="006FBF"/>
                </a:solidFill>
                <a:latin typeface="Times New Roman"/>
                <a:cs typeface="Times New Roman"/>
              </a:rPr>
              <a:t>further queries please </a:t>
            </a:r>
            <a:r>
              <a:rPr sz="3200" b="1" spc="5" dirty="0">
                <a:solidFill>
                  <a:srgbClr val="006FBF"/>
                </a:solidFill>
                <a:latin typeface="Times New Roman"/>
                <a:cs typeface="Times New Roman"/>
              </a:rPr>
              <a:t>email </a:t>
            </a:r>
            <a:r>
              <a:rPr sz="3200" b="1" dirty="0">
                <a:solidFill>
                  <a:srgbClr val="006FBF"/>
                </a:solidFill>
                <a:latin typeface="Times New Roman"/>
                <a:cs typeface="Times New Roman"/>
              </a:rPr>
              <a:t>us at</a:t>
            </a:r>
            <a:r>
              <a:rPr sz="3200" b="1" spc="-14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B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1434465" marR="1422400" indent="100965" algn="ctr">
              <a:lnSpc>
                <a:spcPct val="120800"/>
              </a:lnSpc>
            </a:pP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sales@kovair.com </a:t>
            </a:r>
            <a:r>
              <a:rPr sz="32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6FBF"/>
                </a:solidFill>
                <a:latin typeface="Times New Roman"/>
                <a:cs typeface="Times New Roman"/>
              </a:rPr>
              <a:t>Web:</a:t>
            </a:r>
            <a:r>
              <a:rPr sz="3200" b="1" spc="-5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3200" b="1" spc="-4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www.kovair.com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93979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Three </a:t>
            </a:r>
            <a:r>
              <a:rPr spc="-5" dirty="0"/>
              <a:t>Aspects </a:t>
            </a:r>
            <a:r>
              <a:rPr dirty="0"/>
              <a:t>of</a:t>
            </a:r>
            <a:r>
              <a:rPr spc="-459" dirty="0"/>
              <a:t> </a:t>
            </a:r>
            <a:r>
              <a:rPr dirty="0"/>
              <a:t>ALM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7366" y="4159886"/>
            <a:ext cx="6640830" cy="1885950"/>
            <a:chOff x="1777366" y="4159886"/>
            <a:chExt cx="6640830" cy="1885950"/>
          </a:xfrm>
        </p:grpSpPr>
        <p:sp>
          <p:nvSpPr>
            <p:cNvPr id="4" name="object 4"/>
            <p:cNvSpPr/>
            <p:nvPr/>
          </p:nvSpPr>
          <p:spPr>
            <a:xfrm>
              <a:off x="3900169" y="4188459"/>
              <a:ext cx="1270" cy="1828800"/>
            </a:xfrm>
            <a:custGeom>
              <a:avLst/>
              <a:gdLst/>
              <a:ahLst/>
              <a:cxnLst/>
              <a:rect l="l" t="t" r="r" b="b"/>
              <a:pathLst>
                <a:path w="1270" h="1828800">
                  <a:moveTo>
                    <a:pt x="1269" y="0"/>
                  </a:moveTo>
                  <a:lnTo>
                    <a:pt x="0" y="18288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3399" y="4509769"/>
              <a:ext cx="6064250" cy="1220470"/>
            </a:xfrm>
            <a:custGeom>
              <a:avLst/>
              <a:gdLst/>
              <a:ahLst/>
              <a:cxnLst/>
              <a:rect l="l" t="t" r="r" b="b"/>
              <a:pathLst>
                <a:path w="6064250" h="1220470">
                  <a:moveTo>
                    <a:pt x="0" y="0"/>
                  </a:moveTo>
                  <a:lnTo>
                    <a:pt x="6064250" y="1269"/>
                  </a:lnTo>
                </a:path>
                <a:path w="6064250" h="1220470">
                  <a:moveTo>
                    <a:pt x="374650" y="628649"/>
                  </a:moveTo>
                  <a:lnTo>
                    <a:pt x="2094229" y="629919"/>
                  </a:lnTo>
                </a:path>
                <a:path w="6064250" h="1220470">
                  <a:moveTo>
                    <a:pt x="1871979" y="1219199"/>
                  </a:moveTo>
                  <a:lnTo>
                    <a:pt x="6064250" y="122046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5631" y="5139054"/>
              <a:ext cx="935990" cy="0"/>
            </a:xfrm>
            <a:custGeom>
              <a:avLst/>
              <a:gdLst/>
              <a:ahLst/>
              <a:cxnLst/>
              <a:rect l="l" t="t" r="r" b="b"/>
              <a:pathLst>
                <a:path w="935989">
                  <a:moveTo>
                    <a:pt x="0" y="0"/>
                  </a:moveTo>
                  <a:lnTo>
                    <a:pt x="336547" y="0"/>
                  </a:lnTo>
                </a:path>
                <a:path w="935989">
                  <a:moveTo>
                    <a:pt x="673100" y="0"/>
                  </a:moveTo>
                  <a:lnTo>
                    <a:pt x="935987" y="0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72149" y="5138419"/>
              <a:ext cx="807720" cy="1270"/>
            </a:xfrm>
            <a:custGeom>
              <a:avLst/>
              <a:gdLst/>
              <a:ahLst/>
              <a:cxnLst/>
              <a:rect l="l" t="t" r="r" b="b"/>
              <a:pathLst>
                <a:path w="807720" h="1270">
                  <a:moveTo>
                    <a:pt x="0" y="0"/>
                  </a:moveTo>
                  <a:lnTo>
                    <a:pt x="807720" y="126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8049" y="4974589"/>
              <a:ext cx="1270" cy="327660"/>
            </a:xfrm>
            <a:custGeom>
              <a:avLst/>
              <a:gdLst/>
              <a:ahLst/>
              <a:cxnLst/>
              <a:rect l="l" t="t" r="r" b="b"/>
              <a:pathLst>
                <a:path w="1269" h="327660">
                  <a:moveTo>
                    <a:pt x="635" y="-19048"/>
                  </a:moveTo>
                  <a:lnTo>
                    <a:pt x="635" y="34670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5379" y="5565139"/>
              <a:ext cx="1270" cy="327660"/>
            </a:xfrm>
            <a:custGeom>
              <a:avLst/>
              <a:gdLst/>
              <a:ahLst/>
              <a:cxnLst/>
              <a:rect l="l" t="t" r="r" b="b"/>
              <a:pathLst>
                <a:path w="1270" h="327660">
                  <a:moveTo>
                    <a:pt x="635" y="-19048"/>
                  </a:moveTo>
                  <a:lnTo>
                    <a:pt x="635" y="34670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0169" y="4977129"/>
              <a:ext cx="1270" cy="326390"/>
            </a:xfrm>
            <a:custGeom>
              <a:avLst/>
              <a:gdLst/>
              <a:ahLst/>
              <a:cxnLst/>
              <a:rect l="l" t="t" r="r" b="b"/>
              <a:pathLst>
                <a:path w="1270" h="326389">
                  <a:moveTo>
                    <a:pt x="634" y="-19048"/>
                  </a:moveTo>
                  <a:lnTo>
                    <a:pt x="634" y="34543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5314" y="4955541"/>
              <a:ext cx="673100" cy="365760"/>
            </a:xfrm>
            <a:custGeom>
              <a:avLst/>
              <a:gdLst/>
              <a:ahLst/>
              <a:cxnLst/>
              <a:rect l="l" t="t" r="r" b="b"/>
              <a:pathLst>
                <a:path w="673100" h="365760">
                  <a:moveTo>
                    <a:pt x="0" y="0"/>
                  </a:moveTo>
                  <a:lnTo>
                    <a:pt x="0" y="365757"/>
                  </a:lnTo>
                </a:path>
                <a:path w="673100" h="365760">
                  <a:moveTo>
                    <a:pt x="298450" y="0"/>
                  </a:moveTo>
                  <a:lnTo>
                    <a:pt x="298450" y="365757"/>
                  </a:lnTo>
                </a:path>
                <a:path w="673100" h="365760">
                  <a:moveTo>
                    <a:pt x="673100" y="0"/>
                  </a:moveTo>
                  <a:lnTo>
                    <a:pt x="673100" y="365757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2569" y="4974589"/>
              <a:ext cx="1270" cy="327660"/>
            </a:xfrm>
            <a:custGeom>
              <a:avLst/>
              <a:gdLst/>
              <a:ahLst/>
              <a:cxnLst/>
              <a:rect l="l" t="t" r="r" b="b"/>
              <a:pathLst>
                <a:path w="1270" h="327660">
                  <a:moveTo>
                    <a:pt x="634" y="-19048"/>
                  </a:moveTo>
                  <a:lnTo>
                    <a:pt x="634" y="34670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72149" y="4974589"/>
              <a:ext cx="1270" cy="327660"/>
            </a:xfrm>
            <a:custGeom>
              <a:avLst/>
              <a:gdLst/>
              <a:ahLst/>
              <a:cxnLst/>
              <a:rect l="l" t="t" r="r" b="b"/>
              <a:pathLst>
                <a:path w="1270" h="327660">
                  <a:moveTo>
                    <a:pt x="635" y="-19048"/>
                  </a:moveTo>
                  <a:lnTo>
                    <a:pt x="635" y="34670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869" y="4974589"/>
              <a:ext cx="2540" cy="327660"/>
            </a:xfrm>
            <a:custGeom>
              <a:avLst/>
              <a:gdLst/>
              <a:ahLst/>
              <a:cxnLst/>
              <a:rect l="l" t="t" r="r" b="b"/>
              <a:pathLst>
                <a:path w="2540" h="327660">
                  <a:moveTo>
                    <a:pt x="1270" y="-19048"/>
                  </a:moveTo>
                  <a:lnTo>
                    <a:pt x="1270" y="346708"/>
                  </a:lnTo>
                </a:path>
              </a:pathLst>
            </a:custGeom>
            <a:ln w="4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9760" y="5138419"/>
              <a:ext cx="224790" cy="1270"/>
            </a:xfrm>
            <a:custGeom>
              <a:avLst/>
              <a:gdLst/>
              <a:ahLst/>
              <a:cxnLst/>
              <a:rect l="l" t="t" r="r" b="b"/>
              <a:pathLst>
                <a:path w="224790" h="1270">
                  <a:moveTo>
                    <a:pt x="-19048" y="634"/>
                  </a:moveTo>
                  <a:lnTo>
                    <a:pt x="243838" y="634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0394" y="4955541"/>
              <a:ext cx="224790" cy="365760"/>
            </a:xfrm>
            <a:custGeom>
              <a:avLst/>
              <a:gdLst/>
              <a:ahLst/>
              <a:cxnLst/>
              <a:rect l="l" t="t" r="r" b="b"/>
              <a:pathLst>
                <a:path w="224790" h="365760">
                  <a:moveTo>
                    <a:pt x="0" y="0"/>
                  </a:moveTo>
                  <a:lnTo>
                    <a:pt x="0" y="365757"/>
                  </a:lnTo>
                </a:path>
                <a:path w="224790" h="365760">
                  <a:moveTo>
                    <a:pt x="224790" y="0"/>
                  </a:moveTo>
                  <a:lnTo>
                    <a:pt x="224790" y="365757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5939" y="418845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2089" y="4352289"/>
              <a:ext cx="76200" cy="327660"/>
            </a:xfrm>
            <a:custGeom>
              <a:avLst/>
              <a:gdLst/>
              <a:ahLst/>
              <a:cxnLst/>
              <a:rect l="l" t="t" r="r" b="b"/>
              <a:pathLst>
                <a:path w="76200" h="327660">
                  <a:moveTo>
                    <a:pt x="76200" y="0"/>
                  </a:moveTo>
                  <a:lnTo>
                    <a:pt x="0" y="32766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9619" y="418845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92160" y="5565139"/>
              <a:ext cx="1270" cy="327660"/>
            </a:xfrm>
            <a:custGeom>
              <a:avLst/>
              <a:gdLst/>
              <a:ahLst/>
              <a:cxnLst/>
              <a:rect l="l" t="t" r="r" b="b"/>
              <a:pathLst>
                <a:path w="1270" h="327660">
                  <a:moveTo>
                    <a:pt x="634" y="-19048"/>
                  </a:moveTo>
                  <a:lnTo>
                    <a:pt x="634" y="34670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37169" y="4354829"/>
              <a:ext cx="554990" cy="1539240"/>
            </a:xfrm>
            <a:custGeom>
              <a:avLst/>
              <a:gdLst/>
              <a:ahLst/>
              <a:cxnLst/>
              <a:rect l="l" t="t" r="r" b="b"/>
              <a:pathLst>
                <a:path w="554990" h="1539239">
                  <a:moveTo>
                    <a:pt x="181609" y="154940"/>
                  </a:moveTo>
                  <a:lnTo>
                    <a:pt x="554989" y="156210"/>
                  </a:lnTo>
                </a:path>
                <a:path w="554990" h="1539239">
                  <a:moveTo>
                    <a:pt x="217170" y="0"/>
                  </a:moveTo>
                  <a:lnTo>
                    <a:pt x="140970" y="325120"/>
                  </a:lnTo>
                </a:path>
                <a:path w="554990" h="1539239">
                  <a:moveTo>
                    <a:pt x="76200" y="1212850"/>
                  </a:moveTo>
                  <a:lnTo>
                    <a:pt x="0" y="1539240"/>
                  </a:lnTo>
                </a:path>
                <a:path w="554990" h="1539239">
                  <a:moveTo>
                    <a:pt x="222250" y="1214120"/>
                  </a:moveTo>
                  <a:lnTo>
                    <a:pt x="146050" y="1539240"/>
                  </a:lnTo>
                </a:path>
                <a:path w="554990" h="1539239">
                  <a:moveTo>
                    <a:pt x="181609" y="1374140"/>
                  </a:moveTo>
                  <a:lnTo>
                    <a:pt x="554989" y="137541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92160" y="4347209"/>
              <a:ext cx="1270" cy="326390"/>
            </a:xfrm>
            <a:custGeom>
              <a:avLst/>
              <a:gdLst/>
              <a:ahLst/>
              <a:cxnLst/>
              <a:rect l="l" t="t" r="r" b="b"/>
              <a:pathLst>
                <a:path w="1270" h="326389">
                  <a:moveTo>
                    <a:pt x="634" y="-19048"/>
                  </a:moveTo>
                  <a:lnTo>
                    <a:pt x="634" y="34543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4669" y="4347209"/>
              <a:ext cx="1270" cy="326390"/>
            </a:xfrm>
            <a:custGeom>
              <a:avLst/>
              <a:gdLst/>
              <a:ahLst/>
              <a:cxnLst/>
              <a:rect l="l" t="t" r="r" b="b"/>
              <a:pathLst>
                <a:path w="1269" h="326389">
                  <a:moveTo>
                    <a:pt x="634" y="-19048"/>
                  </a:moveTo>
                  <a:lnTo>
                    <a:pt x="634" y="34543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1340" y="4373879"/>
            <a:ext cx="114173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ov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88595" marR="5080" indent="-176530">
              <a:lnSpc>
                <a:spcPct val="276200"/>
              </a:lnSpc>
              <a:spcBef>
                <a:spcPts val="320"/>
              </a:spcBef>
            </a:pPr>
            <a:r>
              <a:rPr sz="1400" b="1" spc="5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op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en</a:t>
            </a:r>
            <a:r>
              <a:rPr sz="1400" b="1" dirty="0">
                <a:latin typeface="Arial"/>
                <a:cs typeface="Arial"/>
              </a:rPr>
              <a:t>t  Op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385820" y="6050279"/>
            <a:ext cx="1043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Deployment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1630" y="6050279"/>
            <a:ext cx="382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10" dirty="0">
                <a:latin typeface="Arial"/>
                <a:cs typeface="Arial"/>
              </a:rPr>
              <a:t>I</a:t>
            </a:r>
            <a:r>
              <a:rPr sz="1400" b="1" i="1" spc="-10" dirty="0">
                <a:latin typeface="Arial"/>
                <a:cs typeface="Arial"/>
              </a:rPr>
              <a:t>d</a:t>
            </a:r>
            <a:r>
              <a:rPr sz="1400" b="1" i="1" spc="-5" dirty="0">
                <a:latin typeface="Arial"/>
                <a:cs typeface="Arial"/>
              </a:rPr>
              <a:t>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22259" y="6050279"/>
            <a:ext cx="944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End </a:t>
            </a:r>
            <a:r>
              <a:rPr sz="1400" b="1" i="1" dirty="0">
                <a:latin typeface="Arial"/>
                <a:cs typeface="Arial"/>
              </a:rPr>
              <a:t>of</a:t>
            </a:r>
            <a:r>
              <a:rPr sz="1400" b="1" i="1" spc="-8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Life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850" y="127127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4190" y="920163"/>
            <a:ext cx="6026785" cy="28987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latin typeface="Times New Roman"/>
                <a:cs typeface="Times New Roman"/>
              </a:rPr>
              <a:t>Turning Business </a:t>
            </a:r>
            <a:r>
              <a:rPr sz="1800" b="1" spc="-10" dirty="0">
                <a:latin typeface="Times New Roman"/>
                <a:cs typeface="Times New Roman"/>
              </a:rPr>
              <a:t>Ideas into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Software</a:t>
            </a:r>
            <a:endParaRPr sz="18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439"/>
              </a:spcBef>
            </a:pPr>
            <a:r>
              <a:rPr sz="2600" b="1" dirty="0">
                <a:solidFill>
                  <a:srgbClr val="006FBF"/>
                </a:solidFill>
                <a:latin typeface="Times New Roman"/>
                <a:cs typeface="Times New Roman"/>
              </a:rPr>
              <a:t>Governance</a:t>
            </a:r>
            <a:endParaRPr sz="2600">
              <a:latin typeface="Times New Roman"/>
              <a:cs typeface="Times New Roman"/>
            </a:endParaRPr>
          </a:p>
          <a:p>
            <a:pPr marL="575310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574675" algn="l"/>
                <a:tab pos="575310" algn="l"/>
              </a:tabLst>
            </a:pPr>
            <a:r>
              <a:rPr sz="1900" spc="-5" dirty="0">
                <a:latin typeface="Times New Roman"/>
                <a:cs typeface="Times New Roman"/>
              </a:rPr>
              <a:t>All decision </a:t>
            </a:r>
            <a:r>
              <a:rPr sz="1900" spc="-10" dirty="0">
                <a:latin typeface="Times New Roman"/>
                <a:cs typeface="Times New Roman"/>
              </a:rPr>
              <a:t>making </a:t>
            </a:r>
            <a:r>
              <a:rPr sz="1900" spc="-5" dirty="0">
                <a:latin typeface="Times New Roman"/>
                <a:cs typeface="Times New Roman"/>
              </a:rPr>
              <a:t>and project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management</a:t>
            </a:r>
            <a:endParaRPr sz="19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Development</a:t>
            </a:r>
            <a:endParaRPr sz="2600">
              <a:latin typeface="Times New Roman"/>
              <a:cs typeface="Times New Roman"/>
            </a:endParaRPr>
          </a:p>
          <a:p>
            <a:pPr marL="575310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574675" algn="l"/>
                <a:tab pos="575310" algn="l"/>
              </a:tabLst>
            </a:pPr>
            <a:r>
              <a:rPr sz="1900" spc="-5" dirty="0">
                <a:latin typeface="Times New Roman"/>
                <a:cs typeface="Times New Roman"/>
              </a:rPr>
              <a:t>Happens first between idea 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deployment</a:t>
            </a:r>
            <a:endParaRPr sz="1900">
              <a:latin typeface="Times New Roman"/>
              <a:cs typeface="Times New Roman"/>
            </a:endParaRPr>
          </a:p>
          <a:p>
            <a:pPr marL="575310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574675" algn="l"/>
                <a:tab pos="575310" algn="l"/>
              </a:tabLst>
            </a:pPr>
            <a:r>
              <a:rPr sz="1900" spc="-5" dirty="0">
                <a:latin typeface="Times New Roman"/>
                <a:cs typeface="Times New Roman"/>
              </a:rPr>
              <a:t>Continually Reappears throughout an Application’s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Life</a:t>
            </a:r>
            <a:endParaRPr sz="19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575310" indent="-286385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574675" algn="l"/>
                <a:tab pos="575310" algn="l"/>
              </a:tabLst>
            </a:pPr>
            <a:r>
              <a:rPr sz="1800" spc="-5" dirty="0">
                <a:latin typeface="Times New Roman"/>
                <a:cs typeface="Times New Roman"/>
              </a:rPr>
              <a:t>Run and Manage 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3850" y="2030729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3850" y="31076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750" y="773430"/>
            <a:ext cx="400177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1570">
              <a:lnSpc>
                <a:spcPct val="127099"/>
              </a:lnSpc>
              <a:spcBef>
                <a:spcPts val="100"/>
              </a:spcBef>
            </a:pP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Gover</a:t>
            </a:r>
            <a:r>
              <a:rPr sz="2400" b="1" spc="-10" dirty="0">
                <a:solidFill>
                  <a:srgbClr val="006FB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ce  Key to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Maximizing</a:t>
            </a:r>
            <a:r>
              <a:rPr sz="2400" b="1" spc="-2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0929" y="93979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Three </a:t>
            </a:r>
            <a:r>
              <a:rPr spc="-5" dirty="0"/>
              <a:t>Aspects </a:t>
            </a:r>
            <a:r>
              <a:rPr dirty="0"/>
              <a:t>of</a:t>
            </a:r>
            <a:r>
              <a:rPr spc="-459" dirty="0"/>
              <a:t> </a:t>
            </a:r>
            <a:r>
              <a:rPr dirty="0"/>
              <a:t>ALM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850" y="13195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1690370"/>
            <a:ext cx="153035" cy="1018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1701800"/>
            <a:ext cx="6493510" cy="12941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Start by </a:t>
            </a:r>
            <a:r>
              <a:rPr sz="1800" spc="-5" dirty="0">
                <a:latin typeface="Times New Roman"/>
                <a:cs typeface="Times New Roman"/>
              </a:rPr>
              <a:t>Developing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Business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imes New Roman"/>
                <a:cs typeface="Times New Roman"/>
              </a:rPr>
              <a:t>Manage Development with Project Portfolio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imes New Roman"/>
                <a:cs typeface="Times New Roman"/>
              </a:rPr>
              <a:t>Manage the Application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other </a:t>
            </a:r>
            <a:r>
              <a:rPr sz="1800" spc="-5" dirty="0">
                <a:latin typeface="Times New Roman"/>
                <a:cs typeface="Times New Roman"/>
              </a:rPr>
              <a:t>business asset with Application  Portfolio Management </a:t>
            </a:r>
            <a:r>
              <a:rPr sz="1800" dirty="0">
                <a:latin typeface="Times New Roman"/>
                <a:cs typeface="Times New Roman"/>
              </a:rPr>
              <a:t>until End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Life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2136" y="4060826"/>
            <a:ext cx="8253730" cy="779780"/>
            <a:chOff x="572136" y="4060826"/>
            <a:chExt cx="8253730" cy="779780"/>
          </a:xfrm>
        </p:grpSpPr>
        <p:sp>
          <p:nvSpPr>
            <p:cNvPr id="8" name="object 8"/>
            <p:cNvSpPr/>
            <p:nvPr/>
          </p:nvSpPr>
          <p:spPr>
            <a:xfrm>
              <a:off x="601980" y="4447539"/>
              <a:ext cx="7664450" cy="5080"/>
            </a:xfrm>
            <a:custGeom>
              <a:avLst/>
              <a:gdLst/>
              <a:ahLst/>
              <a:cxnLst/>
              <a:rect l="l" t="t" r="r" b="b"/>
              <a:pathLst>
                <a:path w="7664450" h="5079">
                  <a:moveTo>
                    <a:pt x="0" y="0"/>
                  </a:moveTo>
                  <a:lnTo>
                    <a:pt x="7664450" y="508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710" y="4089399"/>
              <a:ext cx="1270" cy="707390"/>
            </a:xfrm>
            <a:custGeom>
              <a:avLst/>
              <a:gdLst/>
              <a:ahLst/>
              <a:cxnLst/>
              <a:rect l="l" t="t" r="r" b="b"/>
              <a:pathLst>
                <a:path w="1270" h="707389">
                  <a:moveTo>
                    <a:pt x="1270" y="0"/>
                  </a:moveTo>
                  <a:lnTo>
                    <a:pt x="0" y="707389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5789" y="4300219"/>
              <a:ext cx="568960" cy="304800"/>
            </a:xfrm>
            <a:custGeom>
              <a:avLst/>
              <a:gdLst/>
              <a:ahLst/>
              <a:cxnLst/>
              <a:rect l="l" t="t" r="r" b="b"/>
              <a:pathLst>
                <a:path w="568959" h="304800">
                  <a:moveTo>
                    <a:pt x="77469" y="0"/>
                  </a:moveTo>
                  <a:lnTo>
                    <a:pt x="0" y="303529"/>
                  </a:lnTo>
                </a:path>
                <a:path w="568959" h="304800">
                  <a:moveTo>
                    <a:pt x="187959" y="152399"/>
                  </a:moveTo>
                  <a:lnTo>
                    <a:pt x="568959" y="154939"/>
                  </a:lnTo>
                </a:path>
                <a:path w="568959" h="304800">
                  <a:moveTo>
                    <a:pt x="226059" y="0"/>
                  </a:moveTo>
                  <a:lnTo>
                    <a:pt x="149859" y="30479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40" y="428497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69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900" y="428497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139" y="4094479"/>
              <a:ext cx="5518150" cy="717550"/>
            </a:xfrm>
            <a:custGeom>
              <a:avLst/>
              <a:gdLst/>
              <a:ahLst/>
              <a:cxnLst/>
              <a:rect l="l" t="t" r="r" b="b"/>
              <a:pathLst>
                <a:path w="5518150" h="717550">
                  <a:moveTo>
                    <a:pt x="1270" y="0"/>
                  </a:moveTo>
                  <a:lnTo>
                    <a:pt x="0" y="707390"/>
                  </a:lnTo>
                </a:path>
                <a:path w="5518150" h="717550">
                  <a:moveTo>
                    <a:pt x="5518150" y="8890"/>
                  </a:moveTo>
                  <a:lnTo>
                    <a:pt x="5516880" y="71755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55800" y="3549650"/>
            <a:ext cx="1412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marR="5080" indent="-14986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Project Portfolio  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9250" y="3549650"/>
            <a:ext cx="1110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Application  Portfolio  </a:t>
            </a:r>
            <a:r>
              <a:rPr sz="1400" b="1" i="1" spc="-10" dirty="0">
                <a:latin typeface="Arial"/>
                <a:cs typeface="Arial"/>
              </a:rPr>
              <a:t>M</a:t>
            </a:r>
            <a:r>
              <a:rPr sz="1400" b="1" i="1" spc="-5" dirty="0">
                <a:latin typeface="Arial"/>
                <a:cs typeface="Arial"/>
              </a:rPr>
              <a:t>anage</a:t>
            </a:r>
            <a:r>
              <a:rPr sz="1400" b="1" i="1" dirty="0">
                <a:latin typeface="Arial"/>
                <a:cs typeface="Arial"/>
              </a:rPr>
              <a:t>m</a:t>
            </a:r>
            <a:r>
              <a:rPr sz="1400" b="1" i="1" spc="-5" dirty="0">
                <a:latin typeface="Arial"/>
                <a:cs typeface="Arial"/>
              </a:rPr>
              <a:t>en</a:t>
            </a:r>
            <a:r>
              <a:rPr sz="1400" b="1" i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20" y="3549650"/>
            <a:ext cx="1293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Business</a:t>
            </a:r>
            <a:r>
              <a:rPr sz="1400" b="1" i="1" spc="-6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Case  Development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4521" y="4029709"/>
            <a:ext cx="8191500" cy="2533650"/>
            <a:chOff x="604521" y="4029709"/>
            <a:chExt cx="8191500" cy="2533650"/>
          </a:xfrm>
        </p:grpSpPr>
        <p:sp>
          <p:nvSpPr>
            <p:cNvPr id="18" name="object 18"/>
            <p:cNvSpPr/>
            <p:nvPr/>
          </p:nvSpPr>
          <p:spPr>
            <a:xfrm>
              <a:off x="1004570" y="4048759"/>
              <a:ext cx="60325" cy="222250"/>
            </a:xfrm>
            <a:custGeom>
              <a:avLst/>
              <a:gdLst/>
              <a:ahLst/>
              <a:cxnLst/>
              <a:rect l="l" t="t" r="r" b="b"/>
              <a:pathLst>
                <a:path w="60325" h="222250">
                  <a:moveTo>
                    <a:pt x="0" y="0"/>
                  </a:moveTo>
                  <a:lnTo>
                    <a:pt x="18018" y="40957"/>
                  </a:lnTo>
                  <a:lnTo>
                    <a:pt x="34607" y="82867"/>
                  </a:lnTo>
                  <a:lnTo>
                    <a:pt x="47863" y="127158"/>
                  </a:lnTo>
                  <a:lnTo>
                    <a:pt x="55880" y="175259"/>
                  </a:lnTo>
                  <a:lnTo>
                    <a:pt x="60007" y="217328"/>
                  </a:lnTo>
                  <a:lnTo>
                    <a:pt x="59094" y="217229"/>
                  </a:lnTo>
                  <a:lnTo>
                    <a:pt x="58420" y="2222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740" y="4250689"/>
              <a:ext cx="190500" cy="196850"/>
            </a:xfrm>
            <a:custGeom>
              <a:avLst/>
              <a:gdLst/>
              <a:ahLst/>
              <a:cxnLst/>
              <a:rect l="l" t="t" r="r" b="b"/>
              <a:pathLst>
                <a:path w="190500" h="196850">
                  <a:moveTo>
                    <a:pt x="0" y="0"/>
                  </a:moveTo>
                  <a:lnTo>
                    <a:pt x="80009" y="196850"/>
                  </a:lnTo>
                  <a:lnTo>
                    <a:pt x="190500" y="15240"/>
                  </a:lnTo>
                  <a:lnTo>
                    <a:pt x="8890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9178" y="4048759"/>
              <a:ext cx="57150" cy="222250"/>
            </a:xfrm>
            <a:custGeom>
              <a:avLst/>
              <a:gdLst/>
              <a:ahLst/>
              <a:cxnLst/>
              <a:rect l="l" t="t" r="r" b="b"/>
              <a:pathLst>
                <a:path w="57150" h="222250">
                  <a:moveTo>
                    <a:pt x="56991" y="0"/>
                  </a:moveTo>
                  <a:lnTo>
                    <a:pt x="39905" y="40957"/>
                  </a:lnTo>
                  <a:lnTo>
                    <a:pt x="24130" y="82867"/>
                  </a:lnTo>
                  <a:lnTo>
                    <a:pt x="11449" y="127158"/>
                  </a:lnTo>
                  <a:lnTo>
                    <a:pt x="3651" y="175259"/>
                  </a:lnTo>
                  <a:lnTo>
                    <a:pt x="0" y="217328"/>
                  </a:lnTo>
                  <a:lnTo>
                    <a:pt x="615" y="217229"/>
                  </a:lnTo>
                  <a:lnTo>
                    <a:pt x="1111" y="2222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5040" y="4250689"/>
              <a:ext cx="190500" cy="196850"/>
            </a:xfrm>
            <a:custGeom>
              <a:avLst/>
              <a:gdLst/>
              <a:ahLst/>
              <a:cxnLst/>
              <a:rect l="l" t="t" r="r" b="b"/>
              <a:pathLst>
                <a:path w="190500" h="196850">
                  <a:moveTo>
                    <a:pt x="190500" y="0"/>
                  </a:moveTo>
                  <a:lnTo>
                    <a:pt x="101600" y="83820"/>
                  </a:lnTo>
                  <a:lnTo>
                    <a:pt x="0" y="13970"/>
                  </a:lnTo>
                  <a:lnTo>
                    <a:pt x="110490" y="196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570" y="4431029"/>
              <a:ext cx="8153400" cy="1057910"/>
            </a:xfrm>
            <a:custGeom>
              <a:avLst/>
              <a:gdLst/>
              <a:ahLst/>
              <a:cxnLst/>
              <a:rect l="l" t="t" r="r" b="b"/>
              <a:pathLst>
                <a:path w="8153400" h="1057910">
                  <a:moveTo>
                    <a:pt x="2286000" y="1057910"/>
                  </a:moveTo>
                  <a:lnTo>
                    <a:pt x="0" y="0"/>
                  </a:lnTo>
                </a:path>
                <a:path w="8153400" h="1057910">
                  <a:moveTo>
                    <a:pt x="5485130" y="1057910"/>
                  </a:moveTo>
                  <a:lnTo>
                    <a:pt x="8153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6570" y="5488939"/>
              <a:ext cx="4481830" cy="1074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81370" y="4048759"/>
              <a:ext cx="57785" cy="223520"/>
            </a:xfrm>
            <a:custGeom>
              <a:avLst/>
              <a:gdLst/>
              <a:ahLst/>
              <a:cxnLst/>
              <a:rect l="l" t="t" r="r" b="b"/>
              <a:pathLst>
                <a:path w="57785" h="223520">
                  <a:moveTo>
                    <a:pt x="0" y="0"/>
                  </a:moveTo>
                  <a:lnTo>
                    <a:pt x="17621" y="41136"/>
                  </a:lnTo>
                  <a:lnTo>
                    <a:pt x="33337" y="83343"/>
                  </a:lnTo>
                  <a:lnTo>
                    <a:pt x="45720" y="127694"/>
                  </a:lnTo>
                  <a:lnTo>
                    <a:pt x="53339" y="175259"/>
                  </a:lnTo>
                  <a:lnTo>
                    <a:pt x="57467" y="218439"/>
                  </a:lnTo>
                  <a:lnTo>
                    <a:pt x="56554" y="218479"/>
                  </a:lnTo>
                  <a:lnTo>
                    <a:pt x="55879" y="2235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42000" y="4251959"/>
              <a:ext cx="190500" cy="198120"/>
            </a:xfrm>
            <a:custGeom>
              <a:avLst/>
              <a:gdLst/>
              <a:ahLst/>
              <a:cxnLst/>
              <a:rect l="l" t="t" r="r" b="b"/>
              <a:pathLst>
                <a:path w="190500" h="198120">
                  <a:moveTo>
                    <a:pt x="0" y="0"/>
                  </a:moveTo>
                  <a:lnTo>
                    <a:pt x="81279" y="198119"/>
                  </a:lnTo>
                  <a:lnTo>
                    <a:pt x="190500" y="15239"/>
                  </a:lnTo>
                  <a:lnTo>
                    <a:pt x="9017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93979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Three </a:t>
            </a:r>
            <a:r>
              <a:rPr spc="-5" dirty="0"/>
              <a:t>Aspects </a:t>
            </a:r>
            <a:r>
              <a:rPr dirty="0"/>
              <a:t>of</a:t>
            </a:r>
            <a:r>
              <a:rPr spc="-459" dirty="0"/>
              <a:t> </a:t>
            </a:r>
            <a:r>
              <a:rPr dirty="0"/>
              <a:t>ALM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735330"/>
            <a:ext cx="6800215" cy="10312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489584" algn="ctr">
              <a:lnSpc>
                <a:spcPct val="100000"/>
              </a:lnSpc>
              <a:spcBef>
                <a:spcPts val="118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fundamental part </a:t>
            </a:r>
            <a:r>
              <a:rPr sz="2400" b="1" dirty="0">
                <a:solidFill>
                  <a:srgbClr val="006FBF"/>
                </a:solidFill>
                <a:latin typeface="Times New Roman"/>
                <a:cs typeface="Times New Roman"/>
              </a:rPr>
              <a:t>of every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Application’s</a:t>
            </a:r>
            <a:r>
              <a:rPr sz="2400" b="1" spc="2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Lifecycle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59" y="1358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159" y="1798320"/>
            <a:ext cx="765746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Define Requirements </a:t>
            </a:r>
            <a:r>
              <a:rPr sz="1800" dirty="0">
                <a:latin typeface="Times New Roman"/>
                <a:cs typeface="Times New Roman"/>
              </a:rPr>
              <a:t>based on the </a:t>
            </a:r>
            <a:r>
              <a:rPr sz="1800" spc="-5" dirty="0">
                <a:latin typeface="Times New Roman"/>
                <a:cs typeface="Times New Roman"/>
              </a:rPr>
              <a:t>Business Case and Design, Develop and Test 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Manage Maintenance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Deployed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another </a:t>
            </a:r>
            <a:r>
              <a:rPr sz="1800" spc="-5" dirty="0">
                <a:latin typeface="Times New Roman"/>
                <a:cs typeface="Times New Roman"/>
              </a:rPr>
              <a:t>development </a:t>
            </a:r>
            <a:r>
              <a:rPr sz="1800" dirty="0">
                <a:latin typeface="Times New Roman"/>
                <a:cs typeface="Times New Roman"/>
              </a:rPr>
              <a:t>cycle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build a new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59" y="306324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59" y="3078479"/>
            <a:ext cx="5680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SDLC is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not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ALM, but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part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the ALM</a:t>
            </a:r>
            <a:r>
              <a:rPr sz="2200" b="1" spc="-4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story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88085" y="4093845"/>
            <a:ext cx="2155825" cy="763270"/>
            <a:chOff x="1188085" y="4093845"/>
            <a:chExt cx="2155825" cy="763270"/>
          </a:xfrm>
        </p:grpSpPr>
        <p:sp>
          <p:nvSpPr>
            <p:cNvPr id="9" name="object 9"/>
            <p:cNvSpPr/>
            <p:nvPr/>
          </p:nvSpPr>
          <p:spPr>
            <a:xfrm>
              <a:off x="1207770" y="4483100"/>
              <a:ext cx="2061210" cy="0"/>
            </a:xfrm>
            <a:custGeom>
              <a:avLst/>
              <a:gdLst/>
              <a:ahLst/>
              <a:cxnLst/>
              <a:rect l="l" t="t" r="r" b="b"/>
              <a:pathLst>
                <a:path w="2061210">
                  <a:moveTo>
                    <a:pt x="0" y="0"/>
                  </a:moveTo>
                  <a:lnTo>
                    <a:pt x="206120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7770" y="4312920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69" h="304800">
                  <a:moveTo>
                    <a:pt x="635" y="-19048"/>
                  </a:moveTo>
                  <a:lnTo>
                    <a:pt x="635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7560" y="4339590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1269" y="0"/>
                  </a:moveTo>
                  <a:lnTo>
                    <a:pt x="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6439" y="4122420"/>
              <a:ext cx="2540" cy="706120"/>
            </a:xfrm>
            <a:custGeom>
              <a:avLst/>
              <a:gdLst/>
              <a:ahLst/>
              <a:cxnLst/>
              <a:rect l="l" t="t" r="r" b="b"/>
              <a:pathLst>
                <a:path w="2539" h="706120">
                  <a:moveTo>
                    <a:pt x="2539" y="0"/>
                  </a:moveTo>
                  <a:lnTo>
                    <a:pt x="0" y="706119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88009" y="4118609"/>
            <a:ext cx="1270" cy="706120"/>
          </a:xfrm>
          <a:custGeom>
            <a:avLst/>
            <a:gdLst/>
            <a:ahLst/>
            <a:cxnLst/>
            <a:rect l="l" t="t" r="r" b="b"/>
            <a:pathLst>
              <a:path w="1270" h="706120">
                <a:moveTo>
                  <a:pt x="1270" y="0"/>
                </a:moveTo>
                <a:lnTo>
                  <a:pt x="0" y="706119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1059" y="4152900"/>
            <a:ext cx="1270" cy="706120"/>
          </a:xfrm>
          <a:custGeom>
            <a:avLst/>
            <a:gdLst/>
            <a:ahLst/>
            <a:cxnLst/>
            <a:rect l="l" t="t" r="r" b="b"/>
            <a:pathLst>
              <a:path w="1270" h="706120">
                <a:moveTo>
                  <a:pt x="1270" y="0"/>
                </a:moveTo>
                <a:lnTo>
                  <a:pt x="0" y="706119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2159" y="5099050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Maintenance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9229" y="3806190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/>
                <a:cs typeface="Arial"/>
              </a:rPr>
              <a:t>SDLC,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1489" y="3806190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Arial"/>
                <a:cs typeface="Arial"/>
              </a:rPr>
              <a:t>SDLC,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v1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15072" y="4062729"/>
            <a:ext cx="6135370" cy="2138045"/>
            <a:chOff x="1215072" y="4062729"/>
            <a:chExt cx="6135370" cy="2138045"/>
          </a:xfrm>
        </p:grpSpPr>
        <p:sp>
          <p:nvSpPr>
            <p:cNvPr id="19" name="object 19"/>
            <p:cNvSpPr/>
            <p:nvPr/>
          </p:nvSpPr>
          <p:spPr>
            <a:xfrm>
              <a:off x="2155190" y="4076699"/>
              <a:ext cx="98425" cy="273050"/>
            </a:xfrm>
            <a:custGeom>
              <a:avLst/>
              <a:gdLst/>
              <a:ahLst/>
              <a:cxnLst/>
              <a:rect l="l" t="t" r="r" b="b"/>
              <a:pathLst>
                <a:path w="98425" h="273050">
                  <a:moveTo>
                    <a:pt x="0" y="0"/>
                  </a:moveTo>
                  <a:lnTo>
                    <a:pt x="29825" y="41155"/>
                  </a:lnTo>
                  <a:lnTo>
                    <a:pt x="56673" y="83502"/>
                  </a:lnTo>
                  <a:lnTo>
                    <a:pt x="78045" y="128230"/>
                  </a:lnTo>
                  <a:lnTo>
                    <a:pt x="91440" y="176530"/>
                  </a:lnTo>
                  <a:lnTo>
                    <a:pt x="97016" y="215185"/>
                  </a:lnTo>
                  <a:lnTo>
                    <a:pt x="97948" y="237172"/>
                  </a:lnTo>
                  <a:lnTo>
                    <a:pt x="96262" y="252968"/>
                  </a:lnTo>
                  <a:lnTo>
                    <a:pt x="93980" y="2730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79320" y="4328159"/>
              <a:ext cx="139700" cy="152400"/>
            </a:xfrm>
            <a:custGeom>
              <a:avLst/>
              <a:gdLst/>
              <a:ahLst/>
              <a:cxnLst/>
              <a:rect l="l" t="t" r="r" b="b"/>
              <a:pathLst>
                <a:path w="139700" h="152400">
                  <a:moveTo>
                    <a:pt x="0" y="0"/>
                  </a:moveTo>
                  <a:lnTo>
                    <a:pt x="46990" y="152400"/>
                  </a:lnTo>
                  <a:lnTo>
                    <a:pt x="139700" y="24129"/>
                  </a:lnTo>
                  <a:lnTo>
                    <a:pt x="6096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01750" y="4521199"/>
              <a:ext cx="2112010" cy="1247140"/>
            </a:xfrm>
            <a:custGeom>
              <a:avLst/>
              <a:gdLst/>
              <a:ahLst/>
              <a:cxnLst/>
              <a:rect l="l" t="t" r="r" b="b"/>
              <a:pathLst>
                <a:path w="2112010" h="1247139">
                  <a:moveTo>
                    <a:pt x="2112010" y="124714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9360" y="4500879"/>
              <a:ext cx="2112010" cy="1247140"/>
            </a:xfrm>
            <a:custGeom>
              <a:avLst/>
              <a:gdLst/>
              <a:ahLst/>
              <a:cxnLst/>
              <a:rect l="l" t="t" r="r" b="b"/>
              <a:pathLst>
                <a:path w="2112010" h="1247139">
                  <a:moveTo>
                    <a:pt x="2112010" y="124714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63900" y="433069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5" y="-19048"/>
                  </a:moveTo>
                  <a:lnTo>
                    <a:pt x="635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6430" y="5333999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5000" y="4076699"/>
              <a:ext cx="119380" cy="273050"/>
            </a:xfrm>
            <a:custGeom>
              <a:avLst/>
              <a:gdLst/>
              <a:ahLst/>
              <a:cxnLst/>
              <a:rect l="l" t="t" r="r" b="b"/>
              <a:pathLst>
                <a:path w="119379" h="273050">
                  <a:moveTo>
                    <a:pt x="0" y="0"/>
                  </a:moveTo>
                  <a:lnTo>
                    <a:pt x="35679" y="41155"/>
                  </a:lnTo>
                  <a:lnTo>
                    <a:pt x="68262" y="83502"/>
                  </a:lnTo>
                  <a:lnTo>
                    <a:pt x="94654" y="128230"/>
                  </a:lnTo>
                  <a:lnTo>
                    <a:pt x="111760" y="176530"/>
                  </a:lnTo>
                  <a:lnTo>
                    <a:pt x="118387" y="215185"/>
                  </a:lnTo>
                  <a:lnTo>
                    <a:pt x="119062" y="237172"/>
                  </a:lnTo>
                  <a:lnTo>
                    <a:pt x="116403" y="252968"/>
                  </a:lnTo>
                  <a:lnTo>
                    <a:pt x="113029" y="2730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9450" y="4326889"/>
              <a:ext cx="139700" cy="153670"/>
            </a:xfrm>
            <a:custGeom>
              <a:avLst/>
              <a:gdLst/>
              <a:ahLst/>
              <a:cxnLst/>
              <a:rect l="l" t="t" r="r" b="b"/>
              <a:pathLst>
                <a:path w="139700" h="153670">
                  <a:moveTo>
                    <a:pt x="0" y="0"/>
                  </a:moveTo>
                  <a:lnTo>
                    <a:pt x="40639" y="153670"/>
                  </a:lnTo>
                  <a:lnTo>
                    <a:pt x="139700" y="27940"/>
                  </a:lnTo>
                  <a:lnTo>
                    <a:pt x="5842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8200" y="4631689"/>
              <a:ext cx="1383030" cy="1144270"/>
            </a:xfrm>
            <a:custGeom>
              <a:avLst/>
              <a:gdLst/>
              <a:ahLst/>
              <a:cxnLst/>
              <a:rect l="l" t="t" r="r" b="b"/>
              <a:pathLst>
                <a:path w="1383029" h="1144270">
                  <a:moveTo>
                    <a:pt x="0" y="1144270"/>
                  </a:moveTo>
                  <a:lnTo>
                    <a:pt x="1383029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47080" y="4611369"/>
              <a:ext cx="1381760" cy="1144270"/>
            </a:xfrm>
            <a:custGeom>
              <a:avLst/>
              <a:gdLst/>
              <a:ahLst/>
              <a:cxnLst/>
              <a:rect l="l" t="t" r="r" b="b"/>
              <a:pathLst>
                <a:path w="1381759" h="1144270">
                  <a:moveTo>
                    <a:pt x="0" y="1144269"/>
                  </a:moveTo>
                  <a:lnTo>
                    <a:pt x="138176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56450" y="4500879"/>
              <a:ext cx="172720" cy="1270"/>
            </a:xfrm>
            <a:custGeom>
              <a:avLst/>
              <a:gdLst/>
              <a:ahLst/>
              <a:cxnLst/>
              <a:rect l="l" t="t" r="r" b="b"/>
              <a:pathLst>
                <a:path w="172720" h="1270">
                  <a:moveTo>
                    <a:pt x="-19048" y="635"/>
                  </a:moveTo>
                  <a:lnTo>
                    <a:pt x="191768" y="635"/>
                  </a:lnTo>
                </a:path>
              </a:pathLst>
            </a:custGeom>
            <a:ln w="39367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57085" y="4324351"/>
              <a:ext cx="172720" cy="349250"/>
            </a:xfrm>
            <a:custGeom>
              <a:avLst/>
              <a:gdLst/>
              <a:ahLst/>
              <a:cxnLst/>
              <a:rect l="l" t="t" r="r" b="b"/>
              <a:pathLst>
                <a:path w="172720" h="349250">
                  <a:moveTo>
                    <a:pt x="0" y="0"/>
                  </a:moveTo>
                  <a:lnTo>
                    <a:pt x="0" y="342897"/>
                  </a:lnTo>
                </a:path>
                <a:path w="172720" h="349250">
                  <a:moveTo>
                    <a:pt x="172720" y="6350"/>
                  </a:moveTo>
                  <a:lnTo>
                    <a:pt x="172720" y="349247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7160" y="4507229"/>
              <a:ext cx="877569" cy="1270"/>
            </a:xfrm>
            <a:custGeom>
              <a:avLst/>
              <a:gdLst/>
              <a:ahLst/>
              <a:cxnLst/>
              <a:rect l="l" t="t" r="r" b="b"/>
              <a:pathLst>
                <a:path w="877570" h="1270">
                  <a:moveTo>
                    <a:pt x="0" y="0"/>
                  </a:moveTo>
                  <a:lnTo>
                    <a:pt x="877569" y="127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17160" y="434974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5" y="-19048"/>
                  </a:moveTo>
                  <a:lnTo>
                    <a:pt x="635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4730" y="4337049"/>
              <a:ext cx="1270" cy="303530"/>
            </a:xfrm>
            <a:custGeom>
              <a:avLst/>
              <a:gdLst/>
              <a:ahLst/>
              <a:cxnLst/>
              <a:rect l="l" t="t" r="r" b="b"/>
              <a:pathLst>
                <a:path w="1270" h="303529">
                  <a:moveTo>
                    <a:pt x="635" y="-19048"/>
                  </a:moveTo>
                  <a:lnTo>
                    <a:pt x="635" y="32257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1750" y="4773929"/>
              <a:ext cx="1361440" cy="293370"/>
            </a:xfrm>
            <a:custGeom>
              <a:avLst/>
              <a:gdLst/>
              <a:ahLst/>
              <a:cxnLst/>
              <a:rect l="l" t="t" r="r" b="b"/>
              <a:pathLst>
                <a:path w="1361439" h="293370">
                  <a:moveTo>
                    <a:pt x="1361439" y="293370"/>
                  </a:moveTo>
                  <a:lnTo>
                    <a:pt x="1303607" y="291294"/>
                  </a:lnTo>
                  <a:lnTo>
                    <a:pt x="1245866" y="289202"/>
                  </a:lnTo>
                  <a:lnTo>
                    <a:pt x="1188324" y="287061"/>
                  </a:lnTo>
                  <a:lnTo>
                    <a:pt x="1131088" y="284839"/>
                  </a:lnTo>
                  <a:lnTo>
                    <a:pt x="1074265" y="282504"/>
                  </a:lnTo>
                  <a:lnTo>
                    <a:pt x="1017964" y="280024"/>
                  </a:lnTo>
                  <a:lnTo>
                    <a:pt x="962291" y="277367"/>
                  </a:lnTo>
                  <a:lnTo>
                    <a:pt x="907354" y="274500"/>
                  </a:lnTo>
                  <a:lnTo>
                    <a:pt x="853260" y="271391"/>
                  </a:lnTo>
                  <a:lnTo>
                    <a:pt x="800116" y="268008"/>
                  </a:lnTo>
                  <a:lnTo>
                    <a:pt x="748029" y="264318"/>
                  </a:lnTo>
                  <a:lnTo>
                    <a:pt x="697108" y="260290"/>
                  </a:lnTo>
                  <a:lnTo>
                    <a:pt x="647460" y="255892"/>
                  </a:lnTo>
                  <a:lnTo>
                    <a:pt x="599190" y="251090"/>
                  </a:lnTo>
                  <a:lnTo>
                    <a:pt x="552408" y="245854"/>
                  </a:lnTo>
                  <a:lnTo>
                    <a:pt x="507221" y="240150"/>
                  </a:lnTo>
                  <a:lnTo>
                    <a:pt x="463735" y="233946"/>
                  </a:lnTo>
                  <a:lnTo>
                    <a:pt x="422058" y="227211"/>
                  </a:lnTo>
                  <a:lnTo>
                    <a:pt x="382298" y="219912"/>
                  </a:lnTo>
                  <a:lnTo>
                    <a:pt x="344562" y="212017"/>
                  </a:lnTo>
                  <a:lnTo>
                    <a:pt x="275589" y="194310"/>
                  </a:lnTo>
                  <a:lnTo>
                    <a:pt x="198167" y="169500"/>
                  </a:lnTo>
                  <a:lnTo>
                    <a:pt x="139838" y="146089"/>
                  </a:lnTo>
                  <a:lnTo>
                    <a:pt x="97197" y="123452"/>
                  </a:lnTo>
                  <a:lnTo>
                    <a:pt x="45340" y="78000"/>
                  </a:lnTo>
                  <a:lnTo>
                    <a:pt x="15331" y="28143"/>
                  </a:lnTo>
                  <a:lnTo>
                    <a:pt x="0" y="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67760" y="4488179"/>
              <a:ext cx="276860" cy="0"/>
            </a:xfrm>
            <a:custGeom>
              <a:avLst/>
              <a:gdLst/>
              <a:ahLst/>
              <a:cxnLst/>
              <a:rect l="l" t="t" r="r" b="b"/>
              <a:pathLst>
                <a:path w="276860">
                  <a:moveTo>
                    <a:pt x="0" y="0"/>
                  </a:moveTo>
                  <a:lnTo>
                    <a:pt x="27686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68395" y="4311651"/>
              <a:ext cx="279400" cy="347980"/>
            </a:xfrm>
            <a:custGeom>
              <a:avLst/>
              <a:gdLst/>
              <a:ahLst/>
              <a:cxnLst/>
              <a:rect l="l" t="t" r="r" b="b"/>
              <a:pathLst>
                <a:path w="279400" h="347979">
                  <a:moveTo>
                    <a:pt x="0" y="0"/>
                  </a:moveTo>
                  <a:lnTo>
                    <a:pt x="0" y="342897"/>
                  </a:lnTo>
                </a:path>
                <a:path w="279400" h="347979">
                  <a:moveTo>
                    <a:pt x="279400" y="6350"/>
                  </a:moveTo>
                  <a:lnTo>
                    <a:pt x="279400" y="347977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2060" y="4652009"/>
              <a:ext cx="129539" cy="160020"/>
            </a:xfrm>
            <a:custGeom>
              <a:avLst/>
              <a:gdLst/>
              <a:ahLst/>
              <a:cxnLst/>
              <a:rect l="l" t="t" r="r" b="b"/>
              <a:pathLst>
                <a:path w="129539" h="160020">
                  <a:moveTo>
                    <a:pt x="6350" y="0"/>
                  </a:moveTo>
                  <a:lnTo>
                    <a:pt x="0" y="160019"/>
                  </a:lnTo>
                  <a:lnTo>
                    <a:pt x="41910" y="78739"/>
                  </a:lnTo>
                  <a:lnTo>
                    <a:pt x="129539" y="1016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2930" y="4770119"/>
              <a:ext cx="850265" cy="297180"/>
            </a:xfrm>
            <a:custGeom>
              <a:avLst/>
              <a:gdLst/>
              <a:ahLst/>
              <a:cxnLst/>
              <a:rect l="l" t="t" r="r" b="b"/>
              <a:pathLst>
                <a:path w="850264" h="297179">
                  <a:moveTo>
                    <a:pt x="850259" y="297179"/>
                  </a:moveTo>
                  <a:lnTo>
                    <a:pt x="787338" y="286744"/>
                  </a:lnTo>
                  <a:lnTo>
                    <a:pt x="724774" y="276251"/>
                  </a:lnTo>
                  <a:lnTo>
                    <a:pt x="662889" y="265673"/>
                  </a:lnTo>
                  <a:lnTo>
                    <a:pt x="602006" y="254988"/>
                  </a:lnTo>
                  <a:lnTo>
                    <a:pt x="542449" y="244169"/>
                  </a:lnTo>
                  <a:lnTo>
                    <a:pt x="484540" y="233192"/>
                  </a:lnTo>
                  <a:lnTo>
                    <a:pt x="428602" y="222032"/>
                  </a:lnTo>
                  <a:lnTo>
                    <a:pt x="374958" y="210664"/>
                  </a:lnTo>
                  <a:lnTo>
                    <a:pt x="323931" y="199064"/>
                  </a:lnTo>
                  <a:lnTo>
                    <a:pt x="275843" y="187207"/>
                  </a:lnTo>
                  <a:lnTo>
                    <a:pt x="231018" y="175067"/>
                  </a:lnTo>
                  <a:lnTo>
                    <a:pt x="189778" y="162620"/>
                  </a:lnTo>
                  <a:lnTo>
                    <a:pt x="152447" y="149842"/>
                  </a:lnTo>
                  <a:lnTo>
                    <a:pt x="90799" y="123189"/>
                  </a:lnTo>
                  <a:lnTo>
                    <a:pt x="32268" y="87823"/>
                  </a:lnTo>
                  <a:lnTo>
                    <a:pt x="0" y="42448"/>
                  </a:lnTo>
                  <a:lnTo>
                    <a:pt x="6024" y="23174"/>
                  </a:lnTo>
                  <a:lnTo>
                    <a:pt x="13329" y="0"/>
                  </a:lnTo>
                </a:path>
              </a:pathLst>
            </a:custGeom>
            <a:ln w="27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24350" y="4494529"/>
              <a:ext cx="172720" cy="1270"/>
            </a:xfrm>
            <a:custGeom>
              <a:avLst/>
              <a:gdLst/>
              <a:ahLst/>
              <a:cxnLst/>
              <a:rect l="l" t="t" r="r" b="b"/>
              <a:pathLst>
                <a:path w="172720" h="1270">
                  <a:moveTo>
                    <a:pt x="-19048" y="635"/>
                  </a:moveTo>
                  <a:lnTo>
                    <a:pt x="191768" y="635"/>
                  </a:lnTo>
                </a:path>
              </a:pathLst>
            </a:custGeom>
            <a:ln w="39367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4337049"/>
              <a:ext cx="1270" cy="303530"/>
            </a:xfrm>
            <a:custGeom>
              <a:avLst/>
              <a:gdLst/>
              <a:ahLst/>
              <a:cxnLst/>
              <a:rect l="l" t="t" r="r" b="b"/>
              <a:pathLst>
                <a:path w="1270" h="303529">
                  <a:moveTo>
                    <a:pt x="635" y="-19048"/>
                  </a:moveTo>
                  <a:lnTo>
                    <a:pt x="635" y="32257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7069" y="434339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00220" y="4652009"/>
              <a:ext cx="128270" cy="160020"/>
            </a:xfrm>
            <a:custGeom>
              <a:avLst/>
              <a:gdLst/>
              <a:ahLst/>
              <a:cxnLst/>
              <a:rect l="l" t="t" r="r" b="b"/>
              <a:pathLst>
                <a:path w="128270" h="160020">
                  <a:moveTo>
                    <a:pt x="124459" y="0"/>
                  </a:moveTo>
                  <a:lnTo>
                    <a:pt x="0" y="99059"/>
                  </a:lnTo>
                  <a:lnTo>
                    <a:pt x="87629" y="77469"/>
                  </a:lnTo>
                  <a:lnTo>
                    <a:pt x="128269" y="160019"/>
                  </a:lnTo>
                  <a:lnTo>
                    <a:pt x="124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3189" y="4639309"/>
              <a:ext cx="1977389" cy="426720"/>
            </a:xfrm>
            <a:custGeom>
              <a:avLst/>
              <a:gdLst/>
              <a:ahLst/>
              <a:cxnLst/>
              <a:rect l="l" t="t" r="r" b="b"/>
              <a:pathLst>
                <a:path w="1977390" h="426720">
                  <a:moveTo>
                    <a:pt x="0" y="426719"/>
                  </a:moveTo>
                  <a:lnTo>
                    <a:pt x="58660" y="424743"/>
                  </a:lnTo>
                  <a:lnTo>
                    <a:pt x="117259" y="422134"/>
                  </a:lnTo>
                  <a:lnTo>
                    <a:pt x="175742" y="418920"/>
                  </a:lnTo>
                  <a:lnTo>
                    <a:pt x="234056" y="415130"/>
                  </a:lnTo>
                  <a:lnTo>
                    <a:pt x="292147" y="410792"/>
                  </a:lnTo>
                  <a:lnTo>
                    <a:pt x="349961" y="405932"/>
                  </a:lnTo>
                  <a:lnTo>
                    <a:pt x="407445" y="400580"/>
                  </a:lnTo>
                  <a:lnTo>
                    <a:pt x="464545" y="394763"/>
                  </a:lnTo>
                  <a:lnTo>
                    <a:pt x="521208" y="388509"/>
                  </a:lnTo>
                  <a:lnTo>
                    <a:pt x="577379" y="381846"/>
                  </a:lnTo>
                  <a:lnTo>
                    <a:pt x="633006" y="374802"/>
                  </a:lnTo>
                  <a:lnTo>
                    <a:pt x="688035" y="367405"/>
                  </a:lnTo>
                  <a:lnTo>
                    <a:pt x="742411" y="359683"/>
                  </a:lnTo>
                  <a:lnTo>
                    <a:pt x="796083" y="351664"/>
                  </a:lnTo>
                  <a:lnTo>
                    <a:pt x="848994" y="343376"/>
                  </a:lnTo>
                  <a:lnTo>
                    <a:pt x="901094" y="334846"/>
                  </a:lnTo>
                  <a:lnTo>
                    <a:pt x="952326" y="326103"/>
                  </a:lnTo>
                  <a:lnTo>
                    <a:pt x="1002639" y="317174"/>
                  </a:lnTo>
                  <a:lnTo>
                    <a:pt x="1051978" y="308088"/>
                  </a:lnTo>
                  <a:lnTo>
                    <a:pt x="1100290" y="298873"/>
                  </a:lnTo>
                  <a:lnTo>
                    <a:pt x="1147521" y="289556"/>
                  </a:lnTo>
                  <a:lnTo>
                    <a:pt x="1193617" y="280165"/>
                  </a:lnTo>
                  <a:lnTo>
                    <a:pt x="1238525" y="270728"/>
                  </a:lnTo>
                  <a:lnTo>
                    <a:pt x="1282191" y="261274"/>
                  </a:lnTo>
                  <a:lnTo>
                    <a:pt x="1324562" y="251830"/>
                  </a:lnTo>
                  <a:lnTo>
                    <a:pt x="1365584" y="242424"/>
                  </a:lnTo>
                  <a:lnTo>
                    <a:pt x="1405204" y="233084"/>
                  </a:lnTo>
                  <a:lnTo>
                    <a:pt x="1443367" y="223838"/>
                  </a:lnTo>
                  <a:lnTo>
                    <a:pt x="1515110" y="205739"/>
                  </a:lnTo>
                  <a:lnTo>
                    <a:pt x="1609081" y="180742"/>
                  </a:lnTo>
                  <a:lnTo>
                    <a:pt x="1686692" y="158617"/>
                  </a:lnTo>
                  <a:lnTo>
                    <a:pt x="1750099" y="138657"/>
                  </a:lnTo>
                  <a:lnTo>
                    <a:pt x="1801459" y="120152"/>
                  </a:lnTo>
                  <a:lnTo>
                    <a:pt x="1842928" y="102393"/>
                  </a:lnTo>
                  <a:lnTo>
                    <a:pt x="1876663" y="84673"/>
                  </a:lnTo>
                  <a:lnTo>
                    <a:pt x="1929556" y="46512"/>
                  </a:lnTo>
                  <a:lnTo>
                    <a:pt x="1953027" y="24654"/>
                  </a:lnTo>
                  <a:lnTo>
                    <a:pt x="1977389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18350" y="4533899"/>
              <a:ext cx="142240" cy="154940"/>
            </a:xfrm>
            <a:custGeom>
              <a:avLst/>
              <a:gdLst/>
              <a:ahLst/>
              <a:cxnLst/>
              <a:rect l="l" t="t" r="r" b="b"/>
              <a:pathLst>
                <a:path w="142240" h="154939">
                  <a:moveTo>
                    <a:pt x="142240" y="0"/>
                  </a:moveTo>
                  <a:lnTo>
                    <a:pt x="0" y="68580"/>
                  </a:lnTo>
                  <a:lnTo>
                    <a:pt x="90170" y="67310"/>
                  </a:lnTo>
                  <a:lnTo>
                    <a:pt x="111759" y="154939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03700" y="5333999"/>
              <a:ext cx="2184400" cy="838200"/>
            </a:xfrm>
            <a:custGeom>
              <a:avLst/>
              <a:gdLst/>
              <a:ahLst/>
              <a:cxnLst/>
              <a:rect l="l" t="t" r="r" b="b"/>
              <a:pathLst>
                <a:path w="2184400" h="838200">
                  <a:moveTo>
                    <a:pt x="1270" y="0"/>
                  </a:moveTo>
                  <a:lnTo>
                    <a:pt x="0" y="838200"/>
                  </a:lnTo>
                </a:path>
                <a:path w="2184400" h="838200">
                  <a:moveTo>
                    <a:pt x="2184400" y="0"/>
                  </a:moveTo>
                  <a:lnTo>
                    <a:pt x="2184400" y="8382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648460" y="5342890"/>
            <a:ext cx="1474470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30810" algn="r">
              <a:lnSpc>
                <a:spcPct val="101899"/>
              </a:lnSpc>
              <a:spcBef>
                <a:spcPts val="55"/>
              </a:spcBef>
            </a:pPr>
            <a:r>
              <a:rPr sz="1800" b="1" i="1" spc="-5" dirty="0">
                <a:latin typeface="Arial"/>
                <a:cs typeface="Arial"/>
              </a:rPr>
              <a:t>Gove</a:t>
            </a:r>
            <a:r>
              <a:rPr sz="1800" b="1" i="1" spc="-15" dirty="0">
                <a:latin typeface="Arial"/>
                <a:cs typeface="Arial"/>
              </a:rPr>
              <a:t>r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nce  De</a:t>
            </a:r>
            <a:r>
              <a:rPr sz="1800" b="1" i="1" spc="-15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el</a:t>
            </a:r>
            <a:r>
              <a:rPr sz="1800" b="1" i="1" spc="10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pm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t  </a:t>
            </a:r>
            <a:r>
              <a:rPr sz="1800" b="1" i="1" spc="-5" dirty="0">
                <a:latin typeface="Arial"/>
                <a:cs typeface="Arial"/>
              </a:rPr>
              <a:t>Oper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spc="-5" dirty="0"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67381" y="4471671"/>
            <a:ext cx="4197350" cy="1649730"/>
            <a:chOff x="3167381" y="4471671"/>
            <a:chExt cx="4197350" cy="1649730"/>
          </a:xfrm>
        </p:grpSpPr>
        <p:sp>
          <p:nvSpPr>
            <p:cNvPr id="48" name="object 48"/>
            <p:cNvSpPr/>
            <p:nvPr/>
          </p:nvSpPr>
          <p:spPr>
            <a:xfrm>
              <a:off x="3186430" y="5480050"/>
              <a:ext cx="2943860" cy="548640"/>
            </a:xfrm>
            <a:custGeom>
              <a:avLst/>
              <a:gdLst/>
              <a:ahLst/>
              <a:cxnLst/>
              <a:rect l="l" t="t" r="r" b="b"/>
              <a:pathLst>
                <a:path w="2943860" h="548639">
                  <a:moveTo>
                    <a:pt x="0" y="0"/>
                  </a:moveTo>
                  <a:lnTo>
                    <a:pt x="2943860" y="0"/>
                  </a:lnTo>
                </a:path>
                <a:path w="2943860" h="548639">
                  <a:moveTo>
                    <a:pt x="180340" y="280669"/>
                  </a:moveTo>
                  <a:lnTo>
                    <a:pt x="1015999" y="281940"/>
                  </a:lnTo>
                </a:path>
                <a:path w="2943860" h="548639">
                  <a:moveTo>
                    <a:pt x="908049" y="547369"/>
                  </a:moveTo>
                  <a:lnTo>
                    <a:pt x="2942590" y="54864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38651" y="5761354"/>
              <a:ext cx="474980" cy="0"/>
            </a:xfrm>
            <a:custGeom>
              <a:avLst/>
              <a:gdLst/>
              <a:ahLst/>
              <a:cxnLst/>
              <a:rect l="l" t="t" r="r" b="b"/>
              <a:pathLst>
                <a:path w="474979">
                  <a:moveTo>
                    <a:pt x="0" y="0"/>
                  </a:moveTo>
                  <a:lnTo>
                    <a:pt x="184147" y="0"/>
                  </a:lnTo>
                </a:path>
                <a:path w="474979">
                  <a:moveTo>
                    <a:pt x="327660" y="0"/>
                  </a:moveTo>
                  <a:lnTo>
                    <a:pt x="474977" y="0"/>
                  </a:lnTo>
                </a:path>
              </a:pathLst>
            </a:custGeom>
            <a:ln w="39367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11750" y="5760719"/>
              <a:ext cx="392430" cy="1270"/>
            </a:xfrm>
            <a:custGeom>
              <a:avLst/>
              <a:gdLst/>
              <a:ahLst/>
              <a:cxnLst/>
              <a:rect l="l" t="t" r="r" b="b"/>
              <a:pathLst>
                <a:path w="392429" h="1270">
                  <a:moveTo>
                    <a:pt x="0" y="0"/>
                  </a:moveTo>
                  <a:lnTo>
                    <a:pt x="392429" y="126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6770" y="568832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4" y="-19048"/>
                  </a:moveTo>
                  <a:lnTo>
                    <a:pt x="634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94480" y="5956300"/>
              <a:ext cx="1270" cy="144780"/>
            </a:xfrm>
            <a:custGeom>
              <a:avLst/>
              <a:gdLst/>
              <a:ahLst/>
              <a:cxnLst/>
              <a:rect l="l" t="t" r="r" b="b"/>
              <a:pathLst>
                <a:path w="1270" h="144779">
                  <a:moveTo>
                    <a:pt x="635" y="-19048"/>
                  </a:moveTo>
                  <a:lnTo>
                    <a:pt x="635" y="16382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60" y="5956300"/>
              <a:ext cx="2540" cy="72390"/>
            </a:xfrm>
            <a:custGeom>
              <a:avLst/>
              <a:gdLst/>
              <a:ahLst/>
              <a:cxnLst/>
              <a:rect l="l" t="t" r="r" b="b"/>
              <a:pathLst>
                <a:path w="2539" h="72389">
                  <a:moveTo>
                    <a:pt x="1269" y="-19048"/>
                  </a:moveTo>
                  <a:lnTo>
                    <a:pt x="1269" y="91438"/>
                  </a:lnTo>
                </a:path>
              </a:pathLst>
            </a:custGeom>
            <a:ln w="4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03700" y="5689600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57700" y="568832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03750" y="5688329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5360" y="568832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94579" y="5688329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12385" y="5669281"/>
              <a:ext cx="392430" cy="184150"/>
            </a:xfrm>
            <a:custGeom>
              <a:avLst/>
              <a:gdLst/>
              <a:ahLst/>
              <a:cxnLst/>
              <a:rect l="l" t="t" r="r" b="b"/>
              <a:pathLst>
                <a:path w="392429" h="184150">
                  <a:moveTo>
                    <a:pt x="0" y="0"/>
                  </a:moveTo>
                  <a:lnTo>
                    <a:pt x="0" y="184147"/>
                  </a:lnTo>
                </a:path>
                <a:path w="392429" h="184150">
                  <a:moveTo>
                    <a:pt x="392429" y="0"/>
                  </a:moveTo>
                  <a:lnTo>
                    <a:pt x="392429" y="184147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94679" y="5760719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-19048" y="634"/>
                  </a:moveTo>
                  <a:lnTo>
                    <a:pt x="126998" y="634"/>
                  </a:lnTo>
                </a:path>
              </a:pathLst>
            </a:custGeom>
            <a:ln w="39367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94679" y="5688329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2629" y="568832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02679" y="5480050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13779" y="5410200"/>
              <a:ext cx="36830" cy="144780"/>
            </a:xfrm>
            <a:custGeom>
              <a:avLst/>
              <a:gdLst/>
              <a:ahLst/>
              <a:cxnLst/>
              <a:rect l="l" t="t" r="r" b="b"/>
              <a:pathLst>
                <a:path w="36829" h="144779">
                  <a:moveTo>
                    <a:pt x="36830" y="0"/>
                  </a:moveTo>
                  <a:lnTo>
                    <a:pt x="0" y="144780"/>
                  </a:lnTo>
                </a:path>
              </a:pathLst>
            </a:custGeom>
            <a:ln w="1257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84900" y="5410200"/>
              <a:ext cx="36830" cy="144780"/>
            </a:xfrm>
            <a:custGeom>
              <a:avLst/>
              <a:gdLst/>
              <a:ahLst/>
              <a:cxnLst/>
              <a:rect l="l" t="t" r="r" b="b"/>
              <a:pathLst>
                <a:path w="36829" h="144779">
                  <a:moveTo>
                    <a:pt x="36829" y="0"/>
                  </a:moveTo>
                  <a:lnTo>
                    <a:pt x="0" y="14478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15050" y="5956300"/>
              <a:ext cx="107950" cy="146050"/>
            </a:xfrm>
            <a:custGeom>
              <a:avLst/>
              <a:gdLst/>
              <a:ahLst/>
              <a:cxnLst/>
              <a:rect l="l" t="t" r="r" b="b"/>
              <a:pathLst>
                <a:path w="107950" h="146050">
                  <a:moveTo>
                    <a:pt x="36829" y="0"/>
                  </a:moveTo>
                  <a:lnTo>
                    <a:pt x="0" y="146050"/>
                  </a:lnTo>
                </a:path>
                <a:path w="107950" h="146050">
                  <a:moveTo>
                    <a:pt x="107950" y="0"/>
                  </a:moveTo>
                  <a:lnTo>
                    <a:pt x="7112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02679" y="6027419"/>
              <a:ext cx="182880" cy="1270"/>
            </a:xfrm>
            <a:custGeom>
              <a:avLst/>
              <a:gdLst/>
              <a:ahLst/>
              <a:cxnLst/>
              <a:rect l="l" t="t" r="r" b="b"/>
              <a:pathLst>
                <a:path w="182879" h="1270">
                  <a:moveTo>
                    <a:pt x="-19048" y="634"/>
                  </a:moveTo>
                  <a:lnTo>
                    <a:pt x="201928" y="634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85560" y="540638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8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86430" y="540638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69" h="146050">
                  <a:moveTo>
                    <a:pt x="1269" y="0"/>
                  </a:moveTo>
                  <a:lnTo>
                    <a:pt x="0" y="1460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66770" y="540638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8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86430" y="540511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69" h="146050">
                  <a:moveTo>
                    <a:pt x="634" y="-19048"/>
                  </a:moveTo>
                  <a:lnTo>
                    <a:pt x="634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02430" y="5405119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h="146050">
                  <a:moveTo>
                    <a:pt x="0" y="0"/>
                  </a:moveTo>
                  <a:lnTo>
                    <a:pt x="0" y="14604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16730" y="4490719"/>
              <a:ext cx="189230" cy="7620"/>
            </a:xfrm>
            <a:custGeom>
              <a:avLst/>
              <a:gdLst/>
              <a:ahLst/>
              <a:cxnLst/>
              <a:rect l="l" t="t" r="r" b="b"/>
              <a:pathLst>
                <a:path w="189229" h="7620">
                  <a:moveTo>
                    <a:pt x="-19048" y="3809"/>
                  </a:moveTo>
                  <a:lnTo>
                    <a:pt x="208278" y="3809"/>
                  </a:lnTo>
                </a:path>
              </a:pathLst>
            </a:custGeom>
            <a:ln w="45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56450" y="4507229"/>
              <a:ext cx="189230" cy="6350"/>
            </a:xfrm>
            <a:custGeom>
              <a:avLst/>
              <a:gdLst/>
              <a:ahLst/>
              <a:cxnLst/>
              <a:rect l="l" t="t" r="r" b="b"/>
              <a:pathLst>
                <a:path w="189229" h="6350">
                  <a:moveTo>
                    <a:pt x="-19048" y="3175"/>
                  </a:moveTo>
                  <a:lnTo>
                    <a:pt x="208278" y="3175"/>
                  </a:lnTo>
                </a:path>
              </a:pathLst>
            </a:custGeom>
            <a:ln w="44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46269" y="5761989"/>
              <a:ext cx="1370330" cy="3810"/>
            </a:xfrm>
            <a:custGeom>
              <a:avLst/>
              <a:gdLst/>
              <a:ahLst/>
              <a:cxnLst/>
              <a:rect l="l" t="t" r="r" b="b"/>
              <a:pathLst>
                <a:path w="1370329" h="3810">
                  <a:moveTo>
                    <a:pt x="0" y="0"/>
                  </a:moveTo>
                  <a:lnTo>
                    <a:pt x="168909" y="0"/>
                  </a:lnTo>
                </a:path>
                <a:path w="1370329" h="3810">
                  <a:moveTo>
                    <a:pt x="340359" y="0"/>
                  </a:moveTo>
                  <a:lnTo>
                    <a:pt x="448309" y="0"/>
                  </a:lnTo>
                </a:path>
                <a:path w="1370329" h="3810">
                  <a:moveTo>
                    <a:pt x="1262379" y="3810"/>
                  </a:moveTo>
                  <a:lnTo>
                    <a:pt x="1370329" y="381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93979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Three </a:t>
            </a:r>
            <a:r>
              <a:rPr spc="-5" dirty="0"/>
              <a:t>Aspects </a:t>
            </a:r>
            <a:r>
              <a:rPr dirty="0"/>
              <a:t>of</a:t>
            </a:r>
            <a:r>
              <a:rPr spc="-459" dirty="0"/>
              <a:t> </a:t>
            </a:r>
            <a:r>
              <a:rPr dirty="0"/>
              <a:t>ALM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19" y="700694"/>
            <a:ext cx="7712075" cy="105600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R="1063625" algn="ctr">
              <a:lnSpc>
                <a:spcPct val="100000"/>
              </a:lnSpc>
              <a:spcBef>
                <a:spcPts val="1450"/>
              </a:spcBef>
            </a:pPr>
            <a:r>
              <a:rPr sz="24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Deployment needs to be intimately Connected with</a:t>
            </a:r>
            <a:r>
              <a:rPr sz="2200" b="1" spc="20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Development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20" y="138175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19" y="1720850"/>
            <a:ext cx="15303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731009"/>
            <a:ext cx="7590155" cy="9626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A fundamental </a:t>
            </a:r>
            <a:r>
              <a:rPr sz="1800" spc="-5" dirty="0">
                <a:latin typeface="Times New Roman"/>
                <a:cs typeface="Times New Roman"/>
              </a:rPr>
              <a:t>part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Times New Roman"/>
                <a:cs typeface="Times New Roman"/>
              </a:rPr>
              <a:t>Planning for </a:t>
            </a:r>
            <a:r>
              <a:rPr sz="1800" spc="-5" dirty="0">
                <a:latin typeface="Times New Roman"/>
                <a:cs typeface="Times New Roman"/>
              </a:rPr>
              <a:t>deployment </a:t>
            </a:r>
            <a:r>
              <a:rPr sz="1800" dirty="0">
                <a:latin typeface="Times New Roman"/>
                <a:cs typeface="Times New Roman"/>
              </a:rPr>
              <a:t>begins before </a:t>
            </a:r>
            <a:r>
              <a:rPr sz="1800" spc="-5" dirty="0">
                <a:latin typeface="Times New Roman"/>
                <a:cs typeface="Times New Roman"/>
              </a:rPr>
              <a:t>the application is completed, and </a:t>
            </a:r>
            <a:r>
              <a:rPr sz="1800" dirty="0">
                <a:latin typeface="Times New Roman"/>
                <a:cs typeface="Times New Roman"/>
              </a:rPr>
              <a:t>the act of  </a:t>
            </a:r>
            <a:r>
              <a:rPr sz="1800" spc="-5" dirty="0">
                <a:latin typeface="Times New Roman"/>
                <a:cs typeface="Times New Roman"/>
              </a:rPr>
              <a:t>deployment itself </a:t>
            </a:r>
            <a:r>
              <a:rPr sz="1800" dirty="0">
                <a:latin typeface="Times New Roman"/>
                <a:cs typeface="Times New Roman"/>
              </a:rPr>
              <a:t>is a </a:t>
            </a:r>
            <a:r>
              <a:rPr sz="1800" spc="-5" dirty="0">
                <a:latin typeface="Times New Roman"/>
                <a:cs typeface="Times New Roman"/>
              </a:rPr>
              <a:t>fundamental part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20" y="272287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6FB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19" y="2738120"/>
            <a:ext cx="4410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Continuous Monitoring </a:t>
            </a:r>
            <a:r>
              <a:rPr sz="2200" b="1" dirty="0">
                <a:solidFill>
                  <a:srgbClr val="006FBF"/>
                </a:solidFill>
                <a:latin typeface="Times New Roman"/>
                <a:cs typeface="Times New Roman"/>
              </a:rPr>
              <a:t>and</a:t>
            </a:r>
            <a:r>
              <a:rPr sz="2200" b="1" spc="-35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BF"/>
                </a:solidFill>
                <a:latin typeface="Times New Roman"/>
                <a:cs typeface="Times New Roman"/>
              </a:rPr>
              <a:t>Updates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6729" y="3736340"/>
            <a:ext cx="5632450" cy="707390"/>
          </a:xfrm>
          <a:custGeom>
            <a:avLst/>
            <a:gdLst/>
            <a:ahLst/>
            <a:cxnLst/>
            <a:rect l="l" t="t" r="r" b="b"/>
            <a:pathLst>
              <a:path w="5632450" h="707389">
                <a:moveTo>
                  <a:pt x="0" y="334010"/>
                </a:moveTo>
                <a:lnTo>
                  <a:pt x="5090160" y="332740"/>
                </a:lnTo>
              </a:path>
              <a:path w="5632450" h="707389">
                <a:moveTo>
                  <a:pt x="142239" y="0"/>
                </a:moveTo>
                <a:lnTo>
                  <a:pt x="140969" y="707390"/>
                </a:lnTo>
              </a:path>
              <a:path w="5632450" h="707389">
                <a:moveTo>
                  <a:pt x="5632450" y="0"/>
                </a:moveTo>
                <a:lnTo>
                  <a:pt x="5631180" y="70739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000" y="3731259"/>
            <a:ext cx="1270" cy="707390"/>
          </a:xfrm>
          <a:custGeom>
            <a:avLst/>
            <a:gdLst/>
            <a:ahLst/>
            <a:cxnLst/>
            <a:rect l="l" t="t" r="r" b="b"/>
            <a:pathLst>
              <a:path w="1270" h="707389">
                <a:moveTo>
                  <a:pt x="1270" y="0"/>
                </a:moveTo>
                <a:lnTo>
                  <a:pt x="0" y="70738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4679" y="4569459"/>
            <a:ext cx="1751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Deploy</a:t>
            </a:r>
            <a:r>
              <a:rPr sz="1800" b="1" i="1" spc="-7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Updates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1310" y="3389629"/>
            <a:ext cx="873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latin typeface="Arial"/>
                <a:cs typeface="Arial"/>
              </a:rPr>
              <a:t>Deploy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27045" y="3895725"/>
            <a:ext cx="5677535" cy="1804035"/>
            <a:chOff x="3027045" y="3895725"/>
            <a:chExt cx="5677535" cy="1804035"/>
          </a:xfrm>
        </p:grpSpPr>
        <p:sp>
          <p:nvSpPr>
            <p:cNvPr id="14" name="object 14"/>
            <p:cNvSpPr/>
            <p:nvPr/>
          </p:nvSpPr>
          <p:spPr>
            <a:xfrm>
              <a:off x="3046730" y="4080510"/>
              <a:ext cx="5638800" cy="1600200"/>
            </a:xfrm>
            <a:custGeom>
              <a:avLst/>
              <a:gdLst/>
              <a:ahLst/>
              <a:cxnLst/>
              <a:rect l="l" t="t" r="r" b="b"/>
              <a:pathLst>
                <a:path w="5638800" h="1600200">
                  <a:moveTo>
                    <a:pt x="838199" y="1600199"/>
                  </a:moveTo>
                  <a:lnTo>
                    <a:pt x="0" y="0"/>
                  </a:lnTo>
                </a:path>
                <a:path w="5638800" h="1600200">
                  <a:moveTo>
                    <a:pt x="3124199" y="1600199"/>
                  </a:moveTo>
                  <a:lnTo>
                    <a:pt x="56388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6730" y="3919220"/>
              <a:ext cx="1270" cy="303530"/>
            </a:xfrm>
            <a:custGeom>
              <a:avLst/>
              <a:gdLst/>
              <a:ahLst/>
              <a:cxnLst/>
              <a:rect l="l" t="t" r="r" b="b"/>
              <a:pathLst>
                <a:path w="1269" h="303529">
                  <a:moveTo>
                    <a:pt x="634" y="-19048"/>
                  </a:moveTo>
                  <a:lnTo>
                    <a:pt x="634" y="32257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6790" y="4217670"/>
              <a:ext cx="3958590" cy="313690"/>
            </a:xfrm>
            <a:custGeom>
              <a:avLst/>
              <a:gdLst/>
              <a:ahLst/>
              <a:cxnLst/>
              <a:rect l="l" t="t" r="r" b="b"/>
              <a:pathLst>
                <a:path w="3958590" h="313689">
                  <a:moveTo>
                    <a:pt x="1257300" y="311149"/>
                  </a:moveTo>
                  <a:lnTo>
                    <a:pt x="1193111" y="307510"/>
                  </a:lnTo>
                  <a:lnTo>
                    <a:pt x="1129113" y="303837"/>
                  </a:lnTo>
                  <a:lnTo>
                    <a:pt x="1065478" y="300116"/>
                  </a:lnTo>
                  <a:lnTo>
                    <a:pt x="1002378" y="296330"/>
                  </a:lnTo>
                  <a:lnTo>
                    <a:pt x="939987" y="292465"/>
                  </a:lnTo>
                  <a:lnTo>
                    <a:pt x="878477" y="288504"/>
                  </a:lnTo>
                  <a:lnTo>
                    <a:pt x="818021" y="284432"/>
                  </a:lnTo>
                  <a:lnTo>
                    <a:pt x="758791" y="280234"/>
                  </a:lnTo>
                  <a:lnTo>
                    <a:pt x="700962" y="275893"/>
                  </a:lnTo>
                  <a:lnTo>
                    <a:pt x="644704" y="271394"/>
                  </a:lnTo>
                  <a:lnTo>
                    <a:pt x="590192" y="266722"/>
                  </a:lnTo>
                  <a:lnTo>
                    <a:pt x="537598" y="261860"/>
                  </a:lnTo>
                  <a:lnTo>
                    <a:pt x="487095" y="256794"/>
                  </a:lnTo>
                  <a:lnTo>
                    <a:pt x="438855" y="251507"/>
                  </a:lnTo>
                  <a:lnTo>
                    <a:pt x="393052" y="245983"/>
                  </a:lnTo>
                  <a:lnTo>
                    <a:pt x="349857" y="240208"/>
                  </a:lnTo>
                  <a:lnTo>
                    <a:pt x="309445" y="234166"/>
                  </a:lnTo>
                  <a:lnTo>
                    <a:pt x="237657" y="221216"/>
                  </a:lnTo>
                  <a:lnTo>
                    <a:pt x="179070" y="207009"/>
                  </a:lnTo>
                  <a:lnTo>
                    <a:pt x="123958" y="186342"/>
                  </a:lnTo>
                  <a:lnTo>
                    <a:pt x="90844" y="163591"/>
                  </a:lnTo>
                  <a:lnTo>
                    <a:pt x="76601" y="139055"/>
                  </a:lnTo>
                  <a:lnTo>
                    <a:pt x="78104" y="113030"/>
                  </a:lnTo>
                  <a:lnTo>
                    <a:pt x="92228" y="85814"/>
                  </a:lnTo>
                  <a:lnTo>
                    <a:pt x="115847" y="57705"/>
                  </a:lnTo>
                  <a:lnTo>
                    <a:pt x="145836" y="29001"/>
                  </a:lnTo>
                  <a:lnTo>
                    <a:pt x="179070" y="0"/>
                  </a:lnTo>
                </a:path>
                <a:path w="3958590" h="313689">
                  <a:moveTo>
                    <a:pt x="0" y="311149"/>
                  </a:moveTo>
                  <a:lnTo>
                    <a:pt x="0" y="311149"/>
                  </a:lnTo>
                </a:path>
                <a:path w="3958590" h="313689">
                  <a:moveTo>
                    <a:pt x="1257300" y="0"/>
                  </a:moveTo>
                  <a:lnTo>
                    <a:pt x="1257300" y="0"/>
                  </a:lnTo>
                </a:path>
                <a:path w="3958590" h="313689">
                  <a:moveTo>
                    <a:pt x="1259839" y="311149"/>
                  </a:moveTo>
                  <a:lnTo>
                    <a:pt x="1200918" y="292516"/>
                  </a:lnTo>
                  <a:lnTo>
                    <a:pt x="1143039" y="273764"/>
                  </a:lnTo>
                  <a:lnTo>
                    <a:pt x="1087363" y="254892"/>
                  </a:lnTo>
                  <a:lnTo>
                    <a:pt x="1035050" y="235902"/>
                  </a:lnTo>
                  <a:lnTo>
                    <a:pt x="987261" y="216792"/>
                  </a:lnTo>
                  <a:lnTo>
                    <a:pt x="945157" y="197564"/>
                  </a:lnTo>
                  <a:lnTo>
                    <a:pt x="909900" y="178216"/>
                  </a:lnTo>
                  <a:lnTo>
                    <a:pt x="854253" y="119479"/>
                  </a:lnTo>
                  <a:lnTo>
                    <a:pt x="852646" y="79851"/>
                  </a:lnTo>
                  <a:lnTo>
                    <a:pt x="868898" y="39985"/>
                  </a:lnTo>
                  <a:lnTo>
                    <a:pt x="894080" y="0"/>
                  </a:lnTo>
                </a:path>
                <a:path w="3958590" h="313689">
                  <a:moveTo>
                    <a:pt x="822960" y="311149"/>
                  </a:moveTo>
                  <a:lnTo>
                    <a:pt x="822960" y="311149"/>
                  </a:lnTo>
                </a:path>
                <a:path w="3958590" h="313689">
                  <a:moveTo>
                    <a:pt x="1259839" y="0"/>
                  </a:moveTo>
                  <a:lnTo>
                    <a:pt x="1259839" y="0"/>
                  </a:lnTo>
                </a:path>
                <a:path w="3958590" h="313689">
                  <a:moveTo>
                    <a:pt x="1250950" y="313689"/>
                  </a:moveTo>
                  <a:lnTo>
                    <a:pt x="1312074" y="313266"/>
                  </a:lnTo>
                  <a:lnTo>
                    <a:pt x="1373166" y="312839"/>
                  </a:lnTo>
                  <a:lnTo>
                    <a:pt x="1434195" y="312406"/>
                  </a:lnTo>
                  <a:lnTo>
                    <a:pt x="1495130" y="311965"/>
                  </a:lnTo>
                  <a:lnTo>
                    <a:pt x="1555938" y="311512"/>
                  </a:lnTo>
                  <a:lnTo>
                    <a:pt x="1616588" y="311044"/>
                  </a:lnTo>
                  <a:lnTo>
                    <a:pt x="1677048" y="310559"/>
                  </a:lnTo>
                  <a:lnTo>
                    <a:pt x="1737287" y="310053"/>
                  </a:lnTo>
                  <a:lnTo>
                    <a:pt x="1797273" y="309524"/>
                  </a:lnTo>
                  <a:lnTo>
                    <a:pt x="1856975" y="308968"/>
                  </a:lnTo>
                  <a:lnTo>
                    <a:pt x="1916360" y="308384"/>
                  </a:lnTo>
                  <a:lnTo>
                    <a:pt x="1975398" y="307767"/>
                  </a:lnTo>
                  <a:lnTo>
                    <a:pt x="2034057" y="307114"/>
                  </a:lnTo>
                  <a:lnTo>
                    <a:pt x="2092304" y="306424"/>
                  </a:lnTo>
                  <a:lnTo>
                    <a:pt x="2150110" y="305693"/>
                  </a:lnTo>
                  <a:lnTo>
                    <a:pt x="2207440" y="304918"/>
                  </a:lnTo>
                  <a:lnTo>
                    <a:pt x="2264266" y="304096"/>
                  </a:lnTo>
                  <a:lnTo>
                    <a:pt x="2320554" y="303225"/>
                  </a:lnTo>
                  <a:lnTo>
                    <a:pt x="2376273" y="302300"/>
                  </a:lnTo>
                  <a:lnTo>
                    <a:pt x="2431391" y="301321"/>
                  </a:lnTo>
                  <a:lnTo>
                    <a:pt x="2485877" y="300282"/>
                  </a:lnTo>
                  <a:lnTo>
                    <a:pt x="2539700" y="299182"/>
                  </a:lnTo>
                  <a:lnTo>
                    <a:pt x="2592827" y="298018"/>
                  </a:lnTo>
                  <a:lnTo>
                    <a:pt x="2645227" y="296786"/>
                  </a:lnTo>
                  <a:lnTo>
                    <a:pt x="2696868" y="295484"/>
                  </a:lnTo>
                  <a:lnTo>
                    <a:pt x="2747719" y="294109"/>
                  </a:lnTo>
                  <a:lnTo>
                    <a:pt x="2797749" y="292658"/>
                  </a:lnTo>
                  <a:lnTo>
                    <a:pt x="2846924" y="291128"/>
                  </a:lnTo>
                  <a:lnTo>
                    <a:pt x="2895215" y="289516"/>
                  </a:lnTo>
                  <a:lnTo>
                    <a:pt x="2942590" y="287819"/>
                  </a:lnTo>
                  <a:lnTo>
                    <a:pt x="2989015" y="286034"/>
                  </a:lnTo>
                  <a:lnTo>
                    <a:pt x="3034461" y="284159"/>
                  </a:lnTo>
                  <a:lnTo>
                    <a:pt x="3078896" y="282190"/>
                  </a:lnTo>
                  <a:lnTo>
                    <a:pt x="3122288" y="280124"/>
                  </a:lnTo>
                  <a:lnTo>
                    <a:pt x="3164604" y="277959"/>
                  </a:lnTo>
                  <a:lnTo>
                    <a:pt x="3205815" y="275691"/>
                  </a:lnTo>
                  <a:lnTo>
                    <a:pt x="3245887" y="273318"/>
                  </a:lnTo>
                  <a:lnTo>
                    <a:pt x="3284790" y="270837"/>
                  </a:lnTo>
                  <a:lnTo>
                    <a:pt x="3358961" y="265538"/>
                  </a:lnTo>
                  <a:lnTo>
                    <a:pt x="3428075" y="259770"/>
                  </a:lnTo>
                  <a:lnTo>
                    <a:pt x="3491878" y="253511"/>
                  </a:lnTo>
                  <a:lnTo>
                    <a:pt x="3614181" y="237383"/>
                  </a:lnTo>
                  <a:lnTo>
                    <a:pt x="3690841" y="223077"/>
                  </a:lnTo>
                  <a:lnTo>
                    <a:pt x="3753010" y="207399"/>
                  </a:lnTo>
                  <a:lnTo>
                    <a:pt x="3802009" y="190471"/>
                  </a:lnTo>
                  <a:lnTo>
                    <a:pt x="3839160" y="172420"/>
                  </a:lnTo>
                  <a:lnTo>
                    <a:pt x="3883205" y="133446"/>
                  </a:lnTo>
                  <a:lnTo>
                    <a:pt x="3895716" y="91475"/>
                  </a:lnTo>
                  <a:lnTo>
                    <a:pt x="3893449" y="69678"/>
                  </a:lnTo>
                  <a:lnTo>
                    <a:pt x="3887263" y="47507"/>
                  </a:lnTo>
                  <a:lnTo>
                    <a:pt x="3878479" y="25086"/>
                  </a:lnTo>
                  <a:lnTo>
                    <a:pt x="3868419" y="2539"/>
                  </a:lnTo>
                </a:path>
                <a:path w="3958590" h="313689">
                  <a:moveTo>
                    <a:pt x="1250950" y="313689"/>
                  </a:moveTo>
                  <a:lnTo>
                    <a:pt x="1250950" y="313689"/>
                  </a:lnTo>
                </a:path>
                <a:path w="3958590" h="313689">
                  <a:moveTo>
                    <a:pt x="3958590" y="2539"/>
                  </a:moveTo>
                  <a:lnTo>
                    <a:pt x="3958590" y="253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1329" y="3923030"/>
              <a:ext cx="570230" cy="303530"/>
            </a:xfrm>
            <a:custGeom>
              <a:avLst/>
              <a:gdLst/>
              <a:ahLst/>
              <a:cxnLst/>
              <a:rect l="l" t="t" r="r" b="b"/>
              <a:pathLst>
                <a:path w="570229" h="303529">
                  <a:moveTo>
                    <a:pt x="189229" y="144780"/>
                  </a:moveTo>
                  <a:lnTo>
                    <a:pt x="570229" y="147320"/>
                  </a:lnTo>
                </a:path>
                <a:path w="570229" h="303529">
                  <a:moveTo>
                    <a:pt x="76200" y="0"/>
                  </a:moveTo>
                  <a:lnTo>
                    <a:pt x="0" y="303530"/>
                  </a:lnTo>
                </a:path>
                <a:path w="570229" h="303529">
                  <a:moveTo>
                    <a:pt x="226060" y="0"/>
                  </a:moveTo>
                  <a:lnTo>
                    <a:pt x="148590" y="30353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71560" y="391540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6630" y="4220209"/>
              <a:ext cx="2175510" cy="311150"/>
            </a:xfrm>
            <a:custGeom>
              <a:avLst/>
              <a:gdLst/>
              <a:ahLst/>
              <a:cxnLst/>
              <a:rect l="l" t="t" r="r" b="b"/>
              <a:pathLst>
                <a:path w="2175509" h="311150">
                  <a:moveTo>
                    <a:pt x="0" y="311150"/>
                  </a:moveTo>
                  <a:lnTo>
                    <a:pt x="61375" y="310619"/>
                  </a:lnTo>
                  <a:lnTo>
                    <a:pt x="122700" y="310084"/>
                  </a:lnTo>
                  <a:lnTo>
                    <a:pt x="183927" y="309536"/>
                  </a:lnTo>
                  <a:lnTo>
                    <a:pt x="245005" y="308972"/>
                  </a:lnTo>
                  <a:lnTo>
                    <a:pt x="305885" y="308385"/>
                  </a:lnTo>
                  <a:lnTo>
                    <a:pt x="366518" y="307769"/>
                  </a:lnTo>
                  <a:lnTo>
                    <a:pt x="426854" y="307119"/>
                  </a:lnTo>
                  <a:lnTo>
                    <a:pt x="486843" y="306428"/>
                  </a:lnTo>
                  <a:lnTo>
                    <a:pt x="546437" y="305692"/>
                  </a:lnTo>
                  <a:lnTo>
                    <a:pt x="605585" y="304905"/>
                  </a:lnTo>
                  <a:lnTo>
                    <a:pt x="664238" y="304061"/>
                  </a:lnTo>
                  <a:lnTo>
                    <a:pt x="722347" y="303153"/>
                  </a:lnTo>
                  <a:lnTo>
                    <a:pt x="779862" y="302177"/>
                  </a:lnTo>
                  <a:lnTo>
                    <a:pt x="836734" y="301127"/>
                  </a:lnTo>
                  <a:lnTo>
                    <a:pt x="892913" y="299997"/>
                  </a:lnTo>
                  <a:lnTo>
                    <a:pt x="948350" y="298781"/>
                  </a:lnTo>
                  <a:lnTo>
                    <a:pt x="1002995" y="297473"/>
                  </a:lnTo>
                  <a:lnTo>
                    <a:pt x="1056798" y="296068"/>
                  </a:lnTo>
                  <a:lnTo>
                    <a:pt x="1109711" y="294561"/>
                  </a:lnTo>
                  <a:lnTo>
                    <a:pt x="1161684" y="292944"/>
                  </a:lnTo>
                  <a:lnTo>
                    <a:pt x="1212666" y="291214"/>
                  </a:lnTo>
                  <a:lnTo>
                    <a:pt x="1262610" y="289363"/>
                  </a:lnTo>
                  <a:lnTo>
                    <a:pt x="1311465" y="287387"/>
                  </a:lnTo>
                  <a:lnTo>
                    <a:pt x="1359182" y="285279"/>
                  </a:lnTo>
                  <a:lnTo>
                    <a:pt x="1405711" y="283034"/>
                  </a:lnTo>
                  <a:lnTo>
                    <a:pt x="1451003" y="280646"/>
                  </a:lnTo>
                  <a:lnTo>
                    <a:pt x="1495008" y="278110"/>
                  </a:lnTo>
                  <a:lnTo>
                    <a:pt x="1537677" y="275419"/>
                  </a:lnTo>
                  <a:lnTo>
                    <a:pt x="1578960" y="272568"/>
                  </a:lnTo>
                  <a:lnTo>
                    <a:pt x="1618809" y="269551"/>
                  </a:lnTo>
                  <a:lnTo>
                    <a:pt x="1657172" y="266363"/>
                  </a:lnTo>
                  <a:lnTo>
                    <a:pt x="1729248" y="259449"/>
                  </a:lnTo>
                  <a:lnTo>
                    <a:pt x="1794791" y="251781"/>
                  </a:lnTo>
                  <a:lnTo>
                    <a:pt x="1911303" y="232349"/>
                  </a:lnTo>
                  <a:lnTo>
                    <a:pt x="1980206" y="214988"/>
                  </a:lnTo>
                  <a:lnTo>
                    <a:pt x="2033435" y="195772"/>
                  </a:lnTo>
                  <a:lnTo>
                    <a:pt x="2072723" y="174907"/>
                  </a:lnTo>
                  <a:lnTo>
                    <a:pt x="2116416" y="129056"/>
                  </a:lnTo>
                  <a:lnTo>
                    <a:pt x="2125164" y="79082"/>
                  </a:lnTo>
                  <a:lnTo>
                    <a:pt x="2120770" y="53065"/>
                  </a:lnTo>
                  <a:lnTo>
                    <a:pt x="2112843" y="26635"/>
                  </a:lnTo>
                  <a:lnTo>
                    <a:pt x="2103120" y="0"/>
                  </a:lnTo>
                </a:path>
                <a:path w="2175509" h="311150">
                  <a:moveTo>
                    <a:pt x="0" y="311150"/>
                  </a:moveTo>
                  <a:lnTo>
                    <a:pt x="0" y="311150"/>
                  </a:lnTo>
                </a:path>
                <a:path w="2175509" h="311150">
                  <a:moveTo>
                    <a:pt x="2175510" y="0"/>
                  </a:moveTo>
                  <a:lnTo>
                    <a:pt x="217551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71440" y="3398520"/>
            <a:ext cx="95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Arial"/>
                <a:cs typeface="Arial"/>
              </a:rPr>
              <a:t>M</a:t>
            </a:r>
            <a:r>
              <a:rPr sz="2000" b="1" i="1" spc="-5" dirty="0">
                <a:latin typeface="Arial"/>
                <a:cs typeface="Arial"/>
              </a:rPr>
              <a:t>o</a:t>
            </a:r>
            <a:r>
              <a:rPr sz="2000" b="1" i="1" spc="5" dirty="0">
                <a:latin typeface="Arial"/>
                <a:cs typeface="Arial"/>
              </a:rPr>
              <a:t>n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spc="-5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61641" y="3671571"/>
            <a:ext cx="4465320" cy="2165350"/>
            <a:chOff x="2961641" y="3671571"/>
            <a:chExt cx="4465320" cy="2165350"/>
          </a:xfrm>
        </p:grpSpPr>
        <p:sp>
          <p:nvSpPr>
            <p:cNvPr id="22" name="object 22"/>
            <p:cNvSpPr/>
            <p:nvPr/>
          </p:nvSpPr>
          <p:spPr>
            <a:xfrm>
              <a:off x="5636260" y="3690619"/>
              <a:ext cx="88900" cy="377190"/>
            </a:xfrm>
            <a:custGeom>
              <a:avLst/>
              <a:gdLst/>
              <a:ahLst/>
              <a:cxnLst/>
              <a:rect l="l" t="t" r="r" b="b"/>
              <a:pathLst>
                <a:path w="88900" h="377189">
                  <a:moveTo>
                    <a:pt x="0" y="0"/>
                  </a:moveTo>
                  <a:lnTo>
                    <a:pt x="25340" y="38298"/>
                  </a:lnTo>
                  <a:lnTo>
                    <a:pt x="48418" y="77787"/>
                  </a:lnTo>
                  <a:lnTo>
                    <a:pt x="66972" y="119657"/>
                  </a:lnTo>
                  <a:lnTo>
                    <a:pt x="78739" y="165099"/>
                  </a:lnTo>
                  <a:lnTo>
                    <a:pt x="82212" y="213955"/>
                  </a:lnTo>
                  <a:lnTo>
                    <a:pt x="78898" y="266382"/>
                  </a:lnTo>
                  <a:lnTo>
                    <a:pt x="71060" y="321190"/>
                  </a:lnTo>
                  <a:lnTo>
                    <a:pt x="60960" y="377189"/>
                  </a:lnTo>
                </a:path>
                <a:path w="88900" h="377189">
                  <a:moveTo>
                    <a:pt x="88900" y="0"/>
                  </a:moveTo>
                  <a:lnTo>
                    <a:pt x="88900" y="0"/>
                  </a:lnTo>
                </a:path>
                <a:path w="88900" h="377189">
                  <a:moveTo>
                    <a:pt x="0" y="377189"/>
                  </a:moveTo>
                  <a:lnTo>
                    <a:pt x="0" y="37718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6180" y="3961129"/>
              <a:ext cx="2540" cy="304800"/>
            </a:xfrm>
            <a:custGeom>
              <a:avLst/>
              <a:gdLst/>
              <a:ahLst/>
              <a:cxnLst/>
              <a:rect l="l" t="t" r="r" b="b"/>
              <a:pathLst>
                <a:path w="2539" h="304800">
                  <a:moveTo>
                    <a:pt x="1270" y="-19048"/>
                  </a:moveTo>
                  <a:lnTo>
                    <a:pt x="1270" y="323848"/>
                  </a:lnTo>
                </a:path>
              </a:pathLst>
            </a:custGeom>
            <a:ln w="4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4520" y="3943349"/>
              <a:ext cx="2540" cy="304800"/>
            </a:xfrm>
            <a:custGeom>
              <a:avLst/>
              <a:gdLst/>
              <a:ahLst/>
              <a:cxnLst/>
              <a:rect l="l" t="t" r="r" b="b"/>
              <a:pathLst>
                <a:path w="2539" h="304800">
                  <a:moveTo>
                    <a:pt x="1270" y="-19048"/>
                  </a:moveTo>
                  <a:lnTo>
                    <a:pt x="1270" y="323848"/>
                  </a:lnTo>
                </a:path>
              </a:pathLst>
            </a:custGeom>
            <a:ln w="4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2450" y="392556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6640" y="3970019"/>
              <a:ext cx="1270" cy="304800"/>
            </a:xfrm>
            <a:custGeom>
              <a:avLst/>
              <a:gdLst/>
              <a:ahLst/>
              <a:cxnLst/>
              <a:rect l="l" t="t" r="r" b="b"/>
              <a:pathLst>
                <a:path w="1270" h="304800">
                  <a:moveTo>
                    <a:pt x="634" y="-19048"/>
                  </a:moveTo>
                  <a:lnTo>
                    <a:pt x="634" y="32384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82950" y="3699509"/>
              <a:ext cx="88900" cy="396240"/>
            </a:xfrm>
            <a:custGeom>
              <a:avLst/>
              <a:gdLst/>
              <a:ahLst/>
              <a:cxnLst/>
              <a:rect l="l" t="t" r="r" b="b"/>
              <a:pathLst>
                <a:path w="88900" h="396239">
                  <a:moveTo>
                    <a:pt x="69850" y="0"/>
                  </a:moveTo>
                  <a:lnTo>
                    <a:pt x="75143" y="53157"/>
                  </a:lnTo>
                  <a:lnTo>
                    <a:pt x="79583" y="105216"/>
                  </a:lnTo>
                  <a:lnTo>
                    <a:pt x="82011" y="155082"/>
                  </a:lnTo>
                  <a:lnTo>
                    <a:pt x="81269" y="201655"/>
                  </a:lnTo>
                  <a:lnTo>
                    <a:pt x="76200" y="243839"/>
                  </a:lnTo>
                  <a:lnTo>
                    <a:pt x="63936" y="289440"/>
                  </a:lnTo>
                  <a:lnTo>
                    <a:pt x="45720" y="328612"/>
                  </a:lnTo>
                  <a:lnTo>
                    <a:pt x="23693" y="363497"/>
                  </a:lnTo>
                  <a:lnTo>
                    <a:pt x="0" y="396239"/>
                  </a:lnTo>
                </a:path>
                <a:path w="88900" h="396239">
                  <a:moveTo>
                    <a:pt x="0" y="0"/>
                  </a:moveTo>
                  <a:lnTo>
                    <a:pt x="0" y="0"/>
                  </a:lnTo>
                </a:path>
                <a:path w="88900" h="396239">
                  <a:moveTo>
                    <a:pt x="88900" y="396239"/>
                  </a:moveTo>
                  <a:lnTo>
                    <a:pt x="88900" y="39623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80690" y="4998719"/>
              <a:ext cx="3200400" cy="838200"/>
            </a:xfrm>
            <a:custGeom>
              <a:avLst/>
              <a:gdLst/>
              <a:ahLst/>
              <a:cxnLst/>
              <a:rect l="l" t="t" r="r" b="b"/>
              <a:pathLst>
                <a:path w="3200400" h="838200">
                  <a:moveTo>
                    <a:pt x="1017270" y="0"/>
                  </a:moveTo>
                  <a:lnTo>
                    <a:pt x="1017270" y="838199"/>
                  </a:lnTo>
                </a:path>
                <a:path w="3200400" h="838200">
                  <a:moveTo>
                    <a:pt x="3200400" y="0"/>
                  </a:moveTo>
                  <a:lnTo>
                    <a:pt x="3200400" y="838199"/>
                  </a:lnTo>
                </a:path>
                <a:path w="3200400" h="838200">
                  <a:moveTo>
                    <a:pt x="0" y="0"/>
                  </a:moveTo>
                  <a:lnTo>
                    <a:pt x="0" y="838199"/>
                  </a:lnTo>
                </a:path>
                <a:path w="3200400" h="838200">
                  <a:moveTo>
                    <a:pt x="0" y="146049"/>
                  </a:moveTo>
                  <a:lnTo>
                    <a:pt x="2943860" y="146049"/>
                  </a:lnTo>
                </a:path>
                <a:path w="3200400" h="838200">
                  <a:moveTo>
                    <a:pt x="181610" y="427989"/>
                  </a:moveTo>
                  <a:lnTo>
                    <a:pt x="1016000" y="427989"/>
                  </a:lnTo>
                </a:path>
                <a:path w="3200400" h="838200">
                  <a:moveTo>
                    <a:pt x="908050" y="694689"/>
                  </a:moveTo>
                  <a:lnTo>
                    <a:pt x="2942590" y="69468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1960" y="5426710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6050" y="0"/>
                  </a:lnTo>
                </a:path>
              </a:pathLst>
            </a:custGeom>
            <a:ln w="38097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9620" y="5426710"/>
              <a:ext cx="107950" cy="0"/>
            </a:xfrm>
            <a:custGeom>
              <a:avLst/>
              <a:gdLst/>
              <a:ahLst/>
              <a:cxnLst/>
              <a:rect l="l" t="t" r="r" b="b"/>
              <a:pathLst>
                <a:path w="107950">
                  <a:moveTo>
                    <a:pt x="0" y="0"/>
                  </a:moveTo>
                  <a:lnTo>
                    <a:pt x="107950" y="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2300" y="5353050"/>
              <a:ext cx="2136140" cy="146050"/>
            </a:xfrm>
            <a:custGeom>
              <a:avLst/>
              <a:gdLst/>
              <a:ahLst/>
              <a:cxnLst/>
              <a:rect l="l" t="t" r="r" b="b"/>
              <a:pathLst>
                <a:path w="2136140" h="146050">
                  <a:moveTo>
                    <a:pt x="1743710" y="73659"/>
                  </a:moveTo>
                  <a:lnTo>
                    <a:pt x="2136140" y="73659"/>
                  </a:lnTo>
                </a:path>
                <a:path w="2136140" h="14605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8740" y="5619750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97960" y="5354319"/>
              <a:ext cx="2180590" cy="411480"/>
            </a:xfrm>
            <a:custGeom>
              <a:avLst/>
              <a:gdLst/>
              <a:ahLst/>
              <a:cxnLst/>
              <a:rect l="l" t="t" r="r" b="b"/>
              <a:pathLst>
                <a:path w="2180590" h="411479">
                  <a:moveTo>
                    <a:pt x="2180590" y="265429"/>
                  </a:moveTo>
                  <a:lnTo>
                    <a:pt x="2180590" y="411479"/>
                  </a:lnTo>
                </a:path>
                <a:path w="2180590" h="4114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1960" y="5353050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8010" y="5353050"/>
              <a:ext cx="290830" cy="146050"/>
            </a:xfrm>
            <a:custGeom>
              <a:avLst/>
              <a:gdLst/>
              <a:ahLst/>
              <a:cxnLst/>
              <a:rect l="l" t="t" r="r" b="b"/>
              <a:pathLst>
                <a:path w="290829" h="146050">
                  <a:moveTo>
                    <a:pt x="0" y="0"/>
                  </a:moveTo>
                  <a:lnTo>
                    <a:pt x="0" y="146050"/>
                  </a:lnTo>
                </a:path>
                <a:path w="290829" h="146050">
                  <a:moveTo>
                    <a:pt x="181610" y="0"/>
                  </a:moveTo>
                  <a:lnTo>
                    <a:pt x="181610" y="146050"/>
                  </a:lnTo>
                </a:path>
                <a:path w="290829" h="146050">
                  <a:moveTo>
                    <a:pt x="290829" y="0"/>
                  </a:moveTo>
                  <a:lnTo>
                    <a:pt x="290829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6010" y="5353050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98439" y="5417819"/>
              <a:ext cx="2540" cy="81280"/>
            </a:xfrm>
            <a:custGeom>
              <a:avLst/>
              <a:gdLst/>
              <a:ahLst/>
              <a:cxnLst/>
              <a:rect l="l" t="t" r="r" b="b"/>
              <a:pathLst>
                <a:path w="2539" h="81279">
                  <a:moveTo>
                    <a:pt x="1269" y="-19048"/>
                  </a:moveTo>
                  <a:lnTo>
                    <a:pt x="1269" y="100328"/>
                  </a:lnTo>
                </a:path>
              </a:pathLst>
            </a:custGeom>
            <a:ln w="4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87670" y="5426710"/>
              <a:ext cx="109220" cy="0"/>
            </a:xfrm>
            <a:custGeom>
              <a:avLst/>
              <a:gdLst/>
              <a:ahLst/>
              <a:cxnLst/>
              <a:rect l="l" t="t" r="r" b="b"/>
              <a:pathLst>
                <a:path w="109220">
                  <a:moveTo>
                    <a:pt x="0" y="0"/>
                  </a:moveTo>
                  <a:lnTo>
                    <a:pt x="109219" y="0"/>
                  </a:lnTo>
                </a:path>
              </a:pathLst>
            </a:custGeom>
            <a:ln w="38097">
              <a:solidFill>
                <a:srgbClr val="BF4F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7670" y="5353050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4" y="-19048"/>
                  </a:moveTo>
                  <a:lnTo>
                    <a:pt x="634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6889" y="5353050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70" h="146050">
                  <a:moveTo>
                    <a:pt x="635" y="-19048"/>
                  </a:moveTo>
                  <a:lnTo>
                    <a:pt x="635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06770" y="5071109"/>
              <a:ext cx="271780" cy="695960"/>
            </a:xfrm>
            <a:custGeom>
              <a:avLst/>
              <a:gdLst/>
              <a:ahLst/>
              <a:cxnLst/>
              <a:rect l="l" t="t" r="r" b="b"/>
              <a:pathLst>
                <a:path w="271779" h="695960">
                  <a:moveTo>
                    <a:pt x="90169" y="73659"/>
                  </a:moveTo>
                  <a:lnTo>
                    <a:pt x="271779" y="73659"/>
                  </a:lnTo>
                </a:path>
                <a:path w="271779" h="695960">
                  <a:moveTo>
                    <a:pt x="36829" y="3809"/>
                  </a:moveTo>
                  <a:lnTo>
                    <a:pt x="0" y="148589"/>
                  </a:lnTo>
                </a:path>
                <a:path w="271779" h="695960">
                  <a:moveTo>
                    <a:pt x="110489" y="3809"/>
                  </a:moveTo>
                  <a:lnTo>
                    <a:pt x="71119" y="149859"/>
                  </a:lnTo>
                </a:path>
                <a:path w="271779" h="695960">
                  <a:moveTo>
                    <a:pt x="39369" y="549909"/>
                  </a:moveTo>
                  <a:lnTo>
                    <a:pt x="2539" y="694689"/>
                  </a:lnTo>
                </a:path>
                <a:path w="271779" h="695960">
                  <a:moveTo>
                    <a:pt x="110489" y="549909"/>
                  </a:moveTo>
                  <a:lnTo>
                    <a:pt x="73659" y="695959"/>
                  </a:lnTo>
                </a:path>
                <a:path w="271779" h="695960">
                  <a:moveTo>
                    <a:pt x="90169" y="622299"/>
                  </a:moveTo>
                  <a:lnTo>
                    <a:pt x="271779" y="622299"/>
                  </a:lnTo>
                </a:path>
                <a:path w="271779" h="695960">
                  <a:moveTo>
                    <a:pt x="271779" y="0"/>
                  </a:moveTo>
                  <a:lnTo>
                    <a:pt x="271779" y="1460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1641" y="5052061"/>
              <a:ext cx="39370" cy="184150"/>
            </a:xfrm>
            <a:custGeom>
              <a:avLst/>
              <a:gdLst/>
              <a:ahLst/>
              <a:cxnLst/>
              <a:rect l="l" t="t" r="r" b="b"/>
              <a:pathLst>
                <a:path w="39369" h="184150">
                  <a:moveTo>
                    <a:pt x="0" y="184147"/>
                  </a:moveTo>
                  <a:lnTo>
                    <a:pt x="39367" y="184147"/>
                  </a:lnTo>
                  <a:lnTo>
                    <a:pt x="39367" y="0"/>
                  </a:lnTo>
                  <a:lnTo>
                    <a:pt x="0" y="0"/>
                  </a:lnTo>
                  <a:lnTo>
                    <a:pt x="0" y="184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61030" y="5071109"/>
              <a:ext cx="1270" cy="146050"/>
            </a:xfrm>
            <a:custGeom>
              <a:avLst/>
              <a:gdLst/>
              <a:ahLst/>
              <a:cxnLst/>
              <a:rect l="l" t="t" r="r" b="b"/>
              <a:pathLst>
                <a:path w="1269" h="146050">
                  <a:moveTo>
                    <a:pt x="634" y="-19048"/>
                  </a:moveTo>
                  <a:lnTo>
                    <a:pt x="634" y="16509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61641" y="5052061"/>
              <a:ext cx="39370" cy="182880"/>
            </a:xfrm>
            <a:custGeom>
              <a:avLst/>
              <a:gdLst/>
              <a:ahLst/>
              <a:cxnLst/>
              <a:rect l="l" t="t" r="r" b="b"/>
              <a:pathLst>
                <a:path w="39369" h="182879">
                  <a:moveTo>
                    <a:pt x="0" y="182877"/>
                  </a:moveTo>
                  <a:lnTo>
                    <a:pt x="39367" y="182877"/>
                  </a:lnTo>
                  <a:lnTo>
                    <a:pt x="39367" y="0"/>
                  </a:lnTo>
                  <a:lnTo>
                    <a:pt x="0" y="0"/>
                  </a:lnTo>
                  <a:lnTo>
                    <a:pt x="0" y="182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5420" y="5071109"/>
              <a:ext cx="1270" cy="144780"/>
            </a:xfrm>
            <a:custGeom>
              <a:avLst/>
              <a:gdLst/>
              <a:ahLst/>
              <a:cxnLst/>
              <a:rect l="l" t="t" r="r" b="b"/>
              <a:pathLst>
                <a:path w="1270" h="144779">
                  <a:moveTo>
                    <a:pt x="634" y="-19048"/>
                  </a:moveTo>
                  <a:lnTo>
                    <a:pt x="634" y="163828"/>
                  </a:lnTo>
                </a:path>
              </a:pathLst>
            </a:custGeom>
            <a:ln w="393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3230" y="5425439"/>
              <a:ext cx="1337310" cy="2540"/>
            </a:xfrm>
            <a:custGeom>
              <a:avLst/>
              <a:gdLst/>
              <a:ahLst/>
              <a:cxnLst/>
              <a:rect l="l" t="t" r="r" b="b"/>
              <a:pathLst>
                <a:path w="1337310" h="2539">
                  <a:moveTo>
                    <a:pt x="0" y="2540"/>
                  </a:moveTo>
                  <a:lnTo>
                    <a:pt x="161290" y="2540"/>
                  </a:lnTo>
                </a:path>
                <a:path w="1337310" h="2539">
                  <a:moveTo>
                    <a:pt x="327660" y="0"/>
                  </a:moveTo>
                  <a:lnTo>
                    <a:pt x="435610" y="0"/>
                  </a:lnTo>
                </a:path>
                <a:path w="1337310" h="2539">
                  <a:moveTo>
                    <a:pt x="1229360" y="0"/>
                  </a:moveTo>
                  <a:lnTo>
                    <a:pt x="133731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43989" y="5007609"/>
            <a:ext cx="1459230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14300" algn="r">
              <a:lnSpc>
                <a:spcPct val="101899"/>
              </a:lnSpc>
              <a:spcBef>
                <a:spcPts val="55"/>
              </a:spcBef>
            </a:pPr>
            <a:r>
              <a:rPr sz="1800" b="1" i="1" spc="-5" dirty="0">
                <a:latin typeface="Arial"/>
                <a:cs typeface="Arial"/>
              </a:rPr>
              <a:t>G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spc="-15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15" dirty="0">
                <a:latin typeface="Arial"/>
                <a:cs typeface="Arial"/>
              </a:rPr>
              <a:t>r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spc="-15" dirty="0">
                <a:latin typeface="Arial"/>
                <a:cs typeface="Arial"/>
              </a:rPr>
              <a:t>a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spc="-15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e  </a:t>
            </a:r>
            <a:r>
              <a:rPr sz="1800" b="1" i="1" spc="-10" dirty="0">
                <a:latin typeface="Arial"/>
                <a:cs typeface="Arial"/>
              </a:rPr>
              <a:t>D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15" dirty="0">
                <a:latin typeface="Arial"/>
                <a:cs typeface="Arial"/>
              </a:rPr>
              <a:t>v</a:t>
            </a:r>
            <a:r>
              <a:rPr sz="1800" b="1" i="1" spc="-5" dirty="0">
                <a:latin typeface="Arial"/>
                <a:cs typeface="Arial"/>
              </a:rPr>
              <a:t>el</a:t>
            </a:r>
            <a:r>
              <a:rPr sz="1800" b="1" i="1" spc="10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pm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t  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pe</a:t>
            </a:r>
            <a:r>
              <a:rPr sz="1800" b="1" i="1" spc="-15" dirty="0">
                <a:latin typeface="Arial"/>
                <a:cs typeface="Arial"/>
              </a:rPr>
              <a:t>r</a:t>
            </a:r>
            <a:r>
              <a:rPr sz="1800" b="1" i="1" spc="-5" dirty="0">
                <a:latin typeface="Arial"/>
                <a:cs typeface="Arial"/>
              </a:rPr>
              <a:t>ati</a:t>
            </a:r>
            <a:r>
              <a:rPr sz="1800" b="1" i="1" spc="10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107950"/>
            <a:ext cx="766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Absence </a:t>
            </a:r>
            <a:r>
              <a:rPr dirty="0"/>
              <a:t>of </a:t>
            </a:r>
            <a:r>
              <a:rPr spc="-5" dirty="0"/>
              <a:t>ALM –Missed</a:t>
            </a:r>
            <a:r>
              <a:rPr spc="-80" dirty="0"/>
              <a:t> </a:t>
            </a:r>
            <a:r>
              <a:rPr spc="-5" dirty="0"/>
              <a:t>Expectations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06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1407159"/>
            <a:ext cx="4429760" cy="36563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4930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latin typeface="Times New Roman"/>
                <a:cs typeface="Times New Roman"/>
              </a:rPr>
              <a:t>“We </a:t>
            </a:r>
            <a:r>
              <a:rPr sz="2400" spc="-15" dirty="0">
                <a:latin typeface="Times New Roman"/>
                <a:cs typeface="Times New Roman"/>
              </a:rPr>
              <a:t>don’t </a:t>
            </a:r>
            <a:r>
              <a:rPr sz="2400" dirty="0">
                <a:latin typeface="Times New Roman"/>
                <a:cs typeface="Times New Roman"/>
              </a:rPr>
              <a:t>have good </a:t>
            </a:r>
            <a:r>
              <a:rPr sz="2400" b="1" dirty="0">
                <a:latin typeface="Times New Roman"/>
                <a:cs typeface="Times New Roman"/>
              </a:rPr>
              <a:t>visibility </a:t>
            </a:r>
            <a:r>
              <a:rPr sz="2400" dirty="0">
                <a:latin typeface="Times New Roman"/>
                <a:cs typeface="Times New Roman"/>
              </a:rPr>
              <a:t>into  project</a:t>
            </a:r>
            <a:r>
              <a:rPr sz="2400" spc="-5" dirty="0">
                <a:latin typeface="Times New Roman"/>
                <a:cs typeface="Times New Roman"/>
              </a:rPr>
              <a:t> status”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“Our </a:t>
            </a:r>
            <a:r>
              <a:rPr sz="2400" spc="-10" dirty="0">
                <a:latin typeface="Times New Roman"/>
                <a:cs typeface="Times New Roman"/>
              </a:rPr>
              <a:t>teams </a:t>
            </a:r>
            <a:r>
              <a:rPr sz="2400" dirty="0">
                <a:latin typeface="Times New Roman"/>
                <a:cs typeface="Times New Roman"/>
              </a:rPr>
              <a:t>are not </a:t>
            </a:r>
            <a:r>
              <a:rPr sz="2400" b="1" spc="-5" dirty="0">
                <a:latin typeface="Times New Roman"/>
                <a:cs typeface="Times New Roman"/>
              </a:rPr>
              <a:t>communicating  </a:t>
            </a:r>
            <a:r>
              <a:rPr sz="2400" b="1" dirty="0">
                <a:latin typeface="Times New Roman"/>
                <a:cs typeface="Times New Roman"/>
              </a:rPr>
              <a:t>effectively”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“Requirements </a:t>
            </a:r>
            <a:r>
              <a:rPr sz="2400" dirty="0">
                <a:latin typeface="Times New Roman"/>
                <a:cs typeface="Times New Roman"/>
              </a:rPr>
              <a:t>are 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sufficiently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defined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tracked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Times New Roman"/>
                <a:cs typeface="Times New Roman"/>
              </a:rPr>
              <a:t>“Software </a:t>
            </a:r>
            <a:r>
              <a:rPr sz="2400" dirty="0">
                <a:latin typeface="Times New Roman"/>
                <a:cs typeface="Times New Roman"/>
              </a:rPr>
              <a:t>is not adequately </a:t>
            </a:r>
            <a:r>
              <a:rPr sz="2400" b="1" spc="-5" dirty="0">
                <a:latin typeface="Times New Roman"/>
                <a:cs typeface="Times New Roman"/>
              </a:rPr>
              <a:t>tested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2700" marR="74295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spc="-5" dirty="0">
                <a:latin typeface="Times New Roman"/>
                <a:cs typeface="Times New Roman"/>
              </a:rPr>
              <a:t>Cost </a:t>
            </a:r>
            <a:r>
              <a:rPr sz="2400" spc="-5" dirty="0">
                <a:latin typeface="Times New Roman"/>
                <a:cs typeface="Times New Roman"/>
              </a:rPr>
              <a:t>of maintaining </a:t>
            </a:r>
            <a:r>
              <a:rPr sz="2400" dirty="0">
                <a:latin typeface="Times New Roman"/>
                <a:cs typeface="Times New Roman"/>
              </a:rPr>
              <a:t>and operating  the </a:t>
            </a:r>
            <a:r>
              <a:rPr sz="2400" spc="-5" dirty="0">
                <a:latin typeface="Times New Roman"/>
                <a:cs typeface="Times New Roman"/>
              </a:rPr>
              <a:t>solution exceeds </a:t>
            </a:r>
            <a:r>
              <a:rPr sz="2400" dirty="0">
                <a:latin typeface="Times New Roman"/>
                <a:cs typeface="Times New Roman"/>
              </a:rPr>
              <a:t>the business  </a:t>
            </a:r>
            <a:r>
              <a:rPr sz="2400" spc="-5" dirty="0">
                <a:latin typeface="Times New Roman"/>
                <a:cs typeface="Times New Roman"/>
              </a:rPr>
              <a:t>benefit”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247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8587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553459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54370" y="1675129"/>
            <a:ext cx="3105150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300" y="93979"/>
            <a:ext cx="434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ALM Maturity</a:t>
            </a:r>
            <a:r>
              <a:rPr spc="-60" dirty="0"/>
              <a:t> </a:t>
            </a:r>
            <a:r>
              <a:rPr spc="-5" dirty="0"/>
              <a:t>Stages</a:t>
            </a:r>
          </a:p>
        </p:txBody>
      </p:sp>
      <p:sp>
        <p:nvSpPr>
          <p:cNvPr id="3" name="object 3"/>
          <p:cNvSpPr/>
          <p:nvPr/>
        </p:nvSpPr>
        <p:spPr>
          <a:xfrm>
            <a:off x="298450" y="1132839"/>
            <a:ext cx="8322309" cy="534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80" y="847089"/>
            <a:ext cx="9088120" cy="5645150"/>
            <a:chOff x="55880" y="847089"/>
            <a:chExt cx="9088120" cy="5645150"/>
          </a:xfrm>
        </p:grpSpPr>
        <p:sp>
          <p:nvSpPr>
            <p:cNvPr id="3" name="object 3"/>
            <p:cNvSpPr/>
            <p:nvPr/>
          </p:nvSpPr>
          <p:spPr>
            <a:xfrm>
              <a:off x="2667000" y="1687829"/>
              <a:ext cx="3886200" cy="3886200"/>
            </a:xfrm>
            <a:custGeom>
              <a:avLst/>
              <a:gdLst/>
              <a:ahLst/>
              <a:cxnLst/>
              <a:rect l="l" t="t" r="r" b="b"/>
              <a:pathLst>
                <a:path w="3886200" h="3886200">
                  <a:moveTo>
                    <a:pt x="1941829" y="0"/>
                  </a:moveTo>
                  <a:lnTo>
                    <a:pt x="1892703" y="559"/>
                  </a:lnTo>
                  <a:lnTo>
                    <a:pt x="1843936" y="2232"/>
                  </a:lnTo>
                  <a:lnTo>
                    <a:pt x="1795540" y="5004"/>
                  </a:lnTo>
                  <a:lnTo>
                    <a:pt x="1747527" y="8866"/>
                  </a:lnTo>
                  <a:lnTo>
                    <a:pt x="1699908" y="13805"/>
                  </a:lnTo>
                  <a:lnTo>
                    <a:pt x="1652695" y="19810"/>
                  </a:lnTo>
                  <a:lnTo>
                    <a:pt x="1605899" y="26869"/>
                  </a:lnTo>
                  <a:lnTo>
                    <a:pt x="1559533" y="34971"/>
                  </a:lnTo>
                  <a:lnTo>
                    <a:pt x="1513607" y="44104"/>
                  </a:lnTo>
                  <a:lnTo>
                    <a:pt x="1468133" y="54256"/>
                  </a:lnTo>
                  <a:lnTo>
                    <a:pt x="1423123" y="65417"/>
                  </a:lnTo>
                  <a:lnTo>
                    <a:pt x="1378588" y="77574"/>
                  </a:lnTo>
                  <a:lnTo>
                    <a:pt x="1334541" y="90715"/>
                  </a:lnTo>
                  <a:lnTo>
                    <a:pt x="1290992" y="104830"/>
                  </a:lnTo>
                  <a:lnTo>
                    <a:pt x="1247952" y="119907"/>
                  </a:lnTo>
                  <a:lnTo>
                    <a:pt x="1205435" y="135933"/>
                  </a:lnTo>
                  <a:lnTo>
                    <a:pt x="1163451" y="152898"/>
                  </a:lnTo>
                  <a:lnTo>
                    <a:pt x="1122011" y="170790"/>
                  </a:lnTo>
                  <a:lnTo>
                    <a:pt x="1081128" y="189597"/>
                  </a:lnTo>
                  <a:lnTo>
                    <a:pt x="1040813" y="209308"/>
                  </a:lnTo>
                  <a:lnTo>
                    <a:pt x="1001078" y="229912"/>
                  </a:lnTo>
                  <a:lnTo>
                    <a:pt x="961934" y="251395"/>
                  </a:lnTo>
                  <a:lnTo>
                    <a:pt x="923392" y="273748"/>
                  </a:lnTo>
                  <a:lnTo>
                    <a:pt x="885465" y="296958"/>
                  </a:lnTo>
                  <a:lnTo>
                    <a:pt x="848163" y="321014"/>
                  </a:lnTo>
                  <a:lnTo>
                    <a:pt x="811499" y="345905"/>
                  </a:lnTo>
                  <a:lnTo>
                    <a:pt x="775484" y="371618"/>
                  </a:lnTo>
                  <a:lnTo>
                    <a:pt x="740129" y="398142"/>
                  </a:lnTo>
                  <a:lnTo>
                    <a:pt x="705447" y="425465"/>
                  </a:lnTo>
                  <a:lnTo>
                    <a:pt x="671449" y="453577"/>
                  </a:lnTo>
                  <a:lnTo>
                    <a:pt x="638146" y="482465"/>
                  </a:lnTo>
                  <a:lnTo>
                    <a:pt x="605549" y="512118"/>
                  </a:lnTo>
                  <a:lnTo>
                    <a:pt x="573672" y="542524"/>
                  </a:lnTo>
                  <a:lnTo>
                    <a:pt x="542524" y="573672"/>
                  </a:lnTo>
                  <a:lnTo>
                    <a:pt x="512118" y="605549"/>
                  </a:lnTo>
                  <a:lnTo>
                    <a:pt x="482465" y="638146"/>
                  </a:lnTo>
                  <a:lnTo>
                    <a:pt x="453577" y="671449"/>
                  </a:lnTo>
                  <a:lnTo>
                    <a:pt x="425465" y="705447"/>
                  </a:lnTo>
                  <a:lnTo>
                    <a:pt x="398142" y="740129"/>
                  </a:lnTo>
                  <a:lnTo>
                    <a:pt x="371618" y="775484"/>
                  </a:lnTo>
                  <a:lnTo>
                    <a:pt x="345905" y="811499"/>
                  </a:lnTo>
                  <a:lnTo>
                    <a:pt x="321014" y="848163"/>
                  </a:lnTo>
                  <a:lnTo>
                    <a:pt x="296958" y="885465"/>
                  </a:lnTo>
                  <a:lnTo>
                    <a:pt x="273748" y="923392"/>
                  </a:lnTo>
                  <a:lnTo>
                    <a:pt x="251395" y="961934"/>
                  </a:lnTo>
                  <a:lnTo>
                    <a:pt x="229912" y="1001078"/>
                  </a:lnTo>
                  <a:lnTo>
                    <a:pt x="209308" y="1040813"/>
                  </a:lnTo>
                  <a:lnTo>
                    <a:pt x="189597" y="1081128"/>
                  </a:lnTo>
                  <a:lnTo>
                    <a:pt x="170790" y="1122011"/>
                  </a:lnTo>
                  <a:lnTo>
                    <a:pt x="152898" y="1163451"/>
                  </a:lnTo>
                  <a:lnTo>
                    <a:pt x="135933" y="1205435"/>
                  </a:lnTo>
                  <a:lnTo>
                    <a:pt x="119907" y="1247952"/>
                  </a:lnTo>
                  <a:lnTo>
                    <a:pt x="104830" y="1290992"/>
                  </a:lnTo>
                  <a:lnTo>
                    <a:pt x="90715" y="1334541"/>
                  </a:lnTo>
                  <a:lnTo>
                    <a:pt x="77574" y="1378588"/>
                  </a:lnTo>
                  <a:lnTo>
                    <a:pt x="65417" y="1423123"/>
                  </a:lnTo>
                  <a:lnTo>
                    <a:pt x="54256" y="1468133"/>
                  </a:lnTo>
                  <a:lnTo>
                    <a:pt x="44104" y="1513607"/>
                  </a:lnTo>
                  <a:lnTo>
                    <a:pt x="34971" y="1559533"/>
                  </a:lnTo>
                  <a:lnTo>
                    <a:pt x="26869" y="1605899"/>
                  </a:lnTo>
                  <a:lnTo>
                    <a:pt x="19810" y="1652695"/>
                  </a:lnTo>
                  <a:lnTo>
                    <a:pt x="13805" y="1699908"/>
                  </a:lnTo>
                  <a:lnTo>
                    <a:pt x="8866" y="1747527"/>
                  </a:lnTo>
                  <a:lnTo>
                    <a:pt x="5004" y="1795540"/>
                  </a:lnTo>
                  <a:lnTo>
                    <a:pt x="2232" y="1843936"/>
                  </a:lnTo>
                  <a:lnTo>
                    <a:pt x="559" y="1892703"/>
                  </a:lnTo>
                  <a:lnTo>
                    <a:pt x="0" y="1941830"/>
                  </a:lnTo>
                  <a:lnTo>
                    <a:pt x="559" y="1991013"/>
                  </a:lnTo>
                  <a:lnTo>
                    <a:pt x="2232" y="2039837"/>
                  </a:lnTo>
                  <a:lnTo>
                    <a:pt x="5004" y="2088290"/>
                  </a:lnTo>
                  <a:lnTo>
                    <a:pt x="8866" y="2136359"/>
                  </a:lnTo>
                  <a:lnTo>
                    <a:pt x="13805" y="2184035"/>
                  </a:lnTo>
                  <a:lnTo>
                    <a:pt x="19810" y="2231304"/>
                  </a:lnTo>
                  <a:lnTo>
                    <a:pt x="26869" y="2278156"/>
                  </a:lnTo>
                  <a:lnTo>
                    <a:pt x="34971" y="2324579"/>
                  </a:lnTo>
                  <a:lnTo>
                    <a:pt x="44104" y="2370561"/>
                  </a:lnTo>
                  <a:lnTo>
                    <a:pt x="54256" y="2416090"/>
                  </a:lnTo>
                  <a:lnTo>
                    <a:pt x="65417" y="2461156"/>
                  </a:lnTo>
                  <a:lnTo>
                    <a:pt x="77574" y="2505746"/>
                  </a:lnTo>
                  <a:lnTo>
                    <a:pt x="90715" y="2549848"/>
                  </a:lnTo>
                  <a:lnTo>
                    <a:pt x="104830" y="2593452"/>
                  </a:lnTo>
                  <a:lnTo>
                    <a:pt x="119907" y="2636545"/>
                  </a:lnTo>
                  <a:lnTo>
                    <a:pt x="135933" y="2679117"/>
                  </a:lnTo>
                  <a:lnTo>
                    <a:pt x="152898" y="2721154"/>
                  </a:lnTo>
                  <a:lnTo>
                    <a:pt x="170790" y="2762647"/>
                  </a:lnTo>
                  <a:lnTo>
                    <a:pt x="189597" y="2803582"/>
                  </a:lnTo>
                  <a:lnTo>
                    <a:pt x="209308" y="2843949"/>
                  </a:lnTo>
                  <a:lnTo>
                    <a:pt x="229912" y="2883736"/>
                  </a:lnTo>
                  <a:lnTo>
                    <a:pt x="251395" y="2922932"/>
                  </a:lnTo>
                  <a:lnTo>
                    <a:pt x="273748" y="2961524"/>
                  </a:lnTo>
                  <a:lnTo>
                    <a:pt x="296958" y="2999501"/>
                  </a:lnTo>
                  <a:lnTo>
                    <a:pt x="321014" y="3036852"/>
                  </a:lnTo>
                  <a:lnTo>
                    <a:pt x="345905" y="3073564"/>
                  </a:lnTo>
                  <a:lnTo>
                    <a:pt x="371618" y="3109627"/>
                  </a:lnTo>
                  <a:lnTo>
                    <a:pt x="398142" y="3145029"/>
                  </a:lnTo>
                  <a:lnTo>
                    <a:pt x="425465" y="3179758"/>
                  </a:lnTo>
                  <a:lnTo>
                    <a:pt x="453577" y="3213802"/>
                  </a:lnTo>
                  <a:lnTo>
                    <a:pt x="482465" y="3247150"/>
                  </a:lnTo>
                  <a:lnTo>
                    <a:pt x="512118" y="3279791"/>
                  </a:lnTo>
                  <a:lnTo>
                    <a:pt x="542524" y="3311712"/>
                  </a:lnTo>
                  <a:lnTo>
                    <a:pt x="573672" y="3342903"/>
                  </a:lnTo>
                  <a:lnTo>
                    <a:pt x="605549" y="3373350"/>
                  </a:lnTo>
                  <a:lnTo>
                    <a:pt x="638146" y="3403044"/>
                  </a:lnTo>
                  <a:lnTo>
                    <a:pt x="671449" y="3431972"/>
                  </a:lnTo>
                  <a:lnTo>
                    <a:pt x="705447" y="3460123"/>
                  </a:lnTo>
                  <a:lnTo>
                    <a:pt x="740129" y="3487485"/>
                  </a:lnTo>
                  <a:lnTo>
                    <a:pt x="775484" y="3514046"/>
                  </a:lnTo>
                  <a:lnTo>
                    <a:pt x="811499" y="3539795"/>
                  </a:lnTo>
                  <a:lnTo>
                    <a:pt x="848163" y="3564720"/>
                  </a:lnTo>
                  <a:lnTo>
                    <a:pt x="885465" y="3588810"/>
                  </a:lnTo>
                  <a:lnTo>
                    <a:pt x="923392" y="3612053"/>
                  </a:lnTo>
                  <a:lnTo>
                    <a:pt x="961934" y="3634438"/>
                  </a:lnTo>
                  <a:lnTo>
                    <a:pt x="1001078" y="3655952"/>
                  </a:lnTo>
                  <a:lnTo>
                    <a:pt x="1040813" y="3676585"/>
                  </a:lnTo>
                  <a:lnTo>
                    <a:pt x="1081128" y="3696324"/>
                  </a:lnTo>
                  <a:lnTo>
                    <a:pt x="1122011" y="3715158"/>
                  </a:lnTo>
                  <a:lnTo>
                    <a:pt x="1163451" y="3733076"/>
                  </a:lnTo>
                  <a:lnTo>
                    <a:pt x="1205435" y="3750066"/>
                  </a:lnTo>
                  <a:lnTo>
                    <a:pt x="1247952" y="3766116"/>
                  </a:lnTo>
                  <a:lnTo>
                    <a:pt x="1290992" y="3781214"/>
                  </a:lnTo>
                  <a:lnTo>
                    <a:pt x="1334541" y="3795349"/>
                  </a:lnTo>
                  <a:lnTo>
                    <a:pt x="1378588" y="3808510"/>
                  </a:lnTo>
                  <a:lnTo>
                    <a:pt x="1423123" y="3820685"/>
                  </a:lnTo>
                  <a:lnTo>
                    <a:pt x="1468133" y="3831862"/>
                  </a:lnTo>
                  <a:lnTo>
                    <a:pt x="1513607" y="3842029"/>
                  </a:lnTo>
                  <a:lnTo>
                    <a:pt x="1559533" y="3851176"/>
                  </a:lnTo>
                  <a:lnTo>
                    <a:pt x="1605899" y="3859290"/>
                  </a:lnTo>
                  <a:lnTo>
                    <a:pt x="1652695" y="3866359"/>
                  </a:lnTo>
                  <a:lnTo>
                    <a:pt x="1699908" y="3872373"/>
                  </a:lnTo>
                  <a:lnTo>
                    <a:pt x="1747527" y="3877320"/>
                  </a:lnTo>
                  <a:lnTo>
                    <a:pt x="1795540" y="3881187"/>
                  </a:lnTo>
                  <a:lnTo>
                    <a:pt x="1843936" y="3883964"/>
                  </a:lnTo>
                  <a:lnTo>
                    <a:pt x="1892703" y="3885639"/>
                  </a:lnTo>
                  <a:lnTo>
                    <a:pt x="1941829" y="3886200"/>
                  </a:lnTo>
                  <a:lnTo>
                    <a:pt x="1991013" y="3885639"/>
                  </a:lnTo>
                  <a:lnTo>
                    <a:pt x="2039837" y="3883964"/>
                  </a:lnTo>
                  <a:lnTo>
                    <a:pt x="2088290" y="3881187"/>
                  </a:lnTo>
                  <a:lnTo>
                    <a:pt x="2136359" y="3877320"/>
                  </a:lnTo>
                  <a:lnTo>
                    <a:pt x="2184035" y="3872373"/>
                  </a:lnTo>
                  <a:lnTo>
                    <a:pt x="2231304" y="3866359"/>
                  </a:lnTo>
                  <a:lnTo>
                    <a:pt x="2278156" y="3859290"/>
                  </a:lnTo>
                  <a:lnTo>
                    <a:pt x="2324579" y="3851176"/>
                  </a:lnTo>
                  <a:lnTo>
                    <a:pt x="2370561" y="3842029"/>
                  </a:lnTo>
                  <a:lnTo>
                    <a:pt x="2416090" y="3831862"/>
                  </a:lnTo>
                  <a:lnTo>
                    <a:pt x="2461156" y="3820685"/>
                  </a:lnTo>
                  <a:lnTo>
                    <a:pt x="2505746" y="3808510"/>
                  </a:lnTo>
                  <a:lnTo>
                    <a:pt x="2549848" y="3795349"/>
                  </a:lnTo>
                  <a:lnTo>
                    <a:pt x="2593452" y="3781214"/>
                  </a:lnTo>
                  <a:lnTo>
                    <a:pt x="2636545" y="3766116"/>
                  </a:lnTo>
                  <a:lnTo>
                    <a:pt x="2679117" y="3750066"/>
                  </a:lnTo>
                  <a:lnTo>
                    <a:pt x="2721154" y="3733076"/>
                  </a:lnTo>
                  <a:lnTo>
                    <a:pt x="2762647" y="3715158"/>
                  </a:lnTo>
                  <a:lnTo>
                    <a:pt x="2803582" y="3696324"/>
                  </a:lnTo>
                  <a:lnTo>
                    <a:pt x="2843949" y="3676585"/>
                  </a:lnTo>
                  <a:lnTo>
                    <a:pt x="2883736" y="3655952"/>
                  </a:lnTo>
                  <a:lnTo>
                    <a:pt x="2922932" y="3634438"/>
                  </a:lnTo>
                  <a:lnTo>
                    <a:pt x="2961524" y="3612053"/>
                  </a:lnTo>
                  <a:lnTo>
                    <a:pt x="2999501" y="3588810"/>
                  </a:lnTo>
                  <a:lnTo>
                    <a:pt x="3036852" y="3564720"/>
                  </a:lnTo>
                  <a:lnTo>
                    <a:pt x="3073564" y="3539795"/>
                  </a:lnTo>
                  <a:lnTo>
                    <a:pt x="3109627" y="3514046"/>
                  </a:lnTo>
                  <a:lnTo>
                    <a:pt x="3145029" y="3487485"/>
                  </a:lnTo>
                  <a:lnTo>
                    <a:pt x="3179758" y="3460123"/>
                  </a:lnTo>
                  <a:lnTo>
                    <a:pt x="3213802" y="3431972"/>
                  </a:lnTo>
                  <a:lnTo>
                    <a:pt x="3247150" y="3403044"/>
                  </a:lnTo>
                  <a:lnTo>
                    <a:pt x="3279791" y="3373350"/>
                  </a:lnTo>
                  <a:lnTo>
                    <a:pt x="3311712" y="3342903"/>
                  </a:lnTo>
                  <a:lnTo>
                    <a:pt x="3342903" y="3311712"/>
                  </a:lnTo>
                  <a:lnTo>
                    <a:pt x="3373350" y="3279791"/>
                  </a:lnTo>
                  <a:lnTo>
                    <a:pt x="3403044" y="3247150"/>
                  </a:lnTo>
                  <a:lnTo>
                    <a:pt x="3431972" y="3213802"/>
                  </a:lnTo>
                  <a:lnTo>
                    <a:pt x="3460123" y="3179758"/>
                  </a:lnTo>
                  <a:lnTo>
                    <a:pt x="3487485" y="3145029"/>
                  </a:lnTo>
                  <a:lnTo>
                    <a:pt x="3514046" y="3109627"/>
                  </a:lnTo>
                  <a:lnTo>
                    <a:pt x="3539795" y="3073564"/>
                  </a:lnTo>
                  <a:lnTo>
                    <a:pt x="3564720" y="3036852"/>
                  </a:lnTo>
                  <a:lnTo>
                    <a:pt x="3588810" y="2999501"/>
                  </a:lnTo>
                  <a:lnTo>
                    <a:pt x="3612053" y="2961524"/>
                  </a:lnTo>
                  <a:lnTo>
                    <a:pt x="3634438" y="2922932"/>
                  </a:lnTo>
                  <a:lnTo>
                    <a:pt x="3655952" y="2883736"/>
                  </a:lnTo>
                  <a:lnTo>
                    <a:pt x="3676585" y="2843949"/>
                  </a:lnTo>
                  <a:lnTo>
                    <a:pt x="3696324" y="2803582"/>
                  </a:lnTo>
                  <a:lnTo>
                    <a:pt x="3715158" y="2762647"/>
                  </a:lnTo>
                  <a:lnTo>
                    <a:pt x="3733076" y="2721154"/>
                  </a:lnTo>
                  <a:lnTo>
                    <a:pt x="3750066" y="2679117"/>
                  </a:lnTo>
                  <a:lnTo>
                    <a:pt x="3766116" y="2636545"/>
                  </a:lnTo>
                  <a:lnTo>
                    <a:pt x="3781214" y="2593452"/>
                  </a:lnTo>
                  <a:lnTo>
                    <a:pt x="3795349" y="2549848"/>
                  </a:lnTo>
                  <a:lnTo>
                    <a:pt x="3808510" y="2505746"/>
                  </a:lnTo>
                  <a:lnTo>
                    <a:pt x="3820685" y="2461156"/>
                  </a:lnTo>
                  <a:lnTo>
                    <a:pt x="3831862" y="2416090"/>
                  </a:lnTo>
                  <a:lnTo>
                    <a:pt x="3842029" y="2370561"/>
                  </a:lnTo>
                  <a:lnTo>
                    <a:pt x="3851176" y="2324579"/>
                  </a:lnTo>
                  <a:lnTo>
                    <a:pt x="3859290" y="2278156"/>
                  </a:lnTo>
                  <a:lnTo>
                    <a:pt x="3866359" y="2231304"/>
                  </a:lnTo>
                  <a:lnTo>
                    <a:pt x="3872373" y="2184035"/>
                  </a:lnTo>
                  <a:lnTo>
                    <a:pt x="3877320" y="2136359"/>
                  </a:lnTo>
                  <a:lnTo>
                    <a:pt x="3881187" y="2088290"/>
                  </a:lnTo>
                  <a:lnTo>
                    <a:pt x="3883964" y="2039837"/>
                  </a:lnTo>
                  <a:lnTo>
                    <a:pt x="3885639" y="1991013"/>
                  </a:lnTo>
                  <a:lnTo>
                    <a:pt x="3886200" y="1941830"/>
                  </a:lnTo>
                  <a:lnTo>
                    <a:pt x="3885639" y="1892703"/>
                  </a:lnTo>
                  <a:lnTo>
                    <a:pt x="3883964" y="1843936"/>
                  </a:lnTo>
                  <a:lnTo>
                    <a:pt x="3881187" y="1795540"/>
                  </a:lnTo>
                  <a:lnTo>
                    <a:pt x="3877320" y="1747527"/>
                  </a:lnTo>
                  <a:lnTo>
                    <a:pt x="3872373" y="1699908"/>
                  </a:lnTo>
                  <a:lnTo>
                    <a:pt x="3866359" y="1652695"/>
                  </a:lnTo>
                  <a:lnTo>
                    <a:pt x="3859290" y="1605899"/>
                  </a:lnTo>
                  <a:lnTo>
                    <a:pt x="3851176" y="1559533"/>
                  </a:lnTo>
                  <a:lnTo>
                    <a:pt x="3842029" y="1513607"/>
                  </a:lnTo>
                  <a:lnTo>
                    <a:pt x="3831862" y="1468133"/>
                  </a:lnTo>
                  <a:lnTo>
                    <a:pt x="3820685" y="1423123"/>
                  </a:lnTo>
                  <a:lnTo>
                    <a:pt x="3808510" y="1378588"/>
                  </a:lnTo>
                  <a:lnTo>
                    <a:pt x="3795349" y="1334541"/>
                  </a:lnTo>
                  <a:lnTo>
                    <a:pt x="3781214" y="1290992"/>
                  </a:lnTo>
                  <a:lnTo>
                    <a:pt x="3766116" y="1247952"/>
                  </a:lnTo>
                  <a:lnTo>
                    <a:pt x="3750066" y="1205435"/>
                  </a:lnTo>
                  <a:lnTo>
                    <a:pt x="3733076" y="1163451"/>
                  </a:lnTo>
                  <a:lnTo>
                    <a:pt x="3715158" y="1122011"/>
                  </a:lnTo>
                  <a:lnTo>
                    <a:pt x="3696324" y="1081128"/>
                  </a:lnTo>
                  <a:lnTo>
                    <a:pt x="3676585" y="1040813"/>
                  </a:lnTo>
                  <a:lnTo>
                    <a:pt x="3655952" y="1001078"/>
                  </a:lnTo>
                  <a:lnTo>
                    <a:pt x="3634438" y="961934"/>
                  </a:lnTo>
                  <a:lnTo>
                    <a:pt x="3612053" y="923392"/>
                  </a:lnTo>
                  <a:lnTo>
                    <a:pt x="3588810" y="885465"/>
                  </a:lnTo>
                  <a:lnTo>
                    <a:pt x="3564720" y="848163"/>
                  </a:lnTo>
                  <a:lnTo>
                    <a:pt x="3539795" y="811499"/>
                  </a:lnTo>
                  <a:lnTo>
                    <a:pt x="3514046" y="775484"/>
                  </a:lnTo>
                  <a:lnTo>
                    <a:pt x="3487485" y="740129"/>
                  </a:lnTo>
                  <a:lnTo>
                    <a:pt x="3460123" y="705447"/>
                  </a:lnTo>
                  <a:lnTo>
                    <a:pt x="3431972" y="671449"/>
                  </a:lnTo>
                  <a:lnTo>
                    <a:pt x="3403044" y="638146"/>
                  </a:lnTo>
                  <a:lnTo>
                    <a:pt x="3373350" y="605549"/>
                  </a:lnTo>
                  <a:lnTo>
                    <a:pt x="3342903" y="573672"/>
                  </a:lnTo>
                  <a:lnTo>
                    <a:pt x="3311712" y="542524"/>
                  </a:lnTo>
                  <a:lnTo>
                    <a:pt x="3279791" y="512118"/>
                  </a:lnTo>
                  <a:lnTo>
                    <a:pt x="3247150" y="482465"/>
                  </a:lnTo>
                  <a:lnTo>
                    <a:pt x="3213802" y="453577"/>
                  </a:lnTo>
                  <a:lnTo>
                    <a:pt x="3179758" y="425465"/>
                  </a:lnTo>
                  <a:lnTo>
                    <a:pt x="3145029" y="398142"/>
                  </a:lnTo>
                  <a:lnTo>
                    <a:pt x="3109627" y="371618"/>
                  </a:lnTo>
                  <a:lnTo>
                    <a:pt x="3073564" y="345905"/>
                  </a:lnTo>
                  <a:lnTo>
                    <a:pt x="3036852" y="321014"/>
                  </a:lnTo>
                  <a:lnTo>
                    <a:pt x="2999501" y="296958"/>
                  </a:lnTo>
                  <a:lnTo>
                    <a:pt x="2961524" y="273748"/>
                  </a:lnTo>
                  <a:lnTo>
                    <a:pt x="2922932" y="251395"/>
                  </a:lnTo>
                  <a:lnTo>
                    <a:pt x="2883736" y="229912"/>
                  </a:lnTo>
                  <a:lnTo>
                    <a:pt x="2843949" y="209308"/>
                  </a:lnTo>
                  <a:lnTo>
                    <a:pt x="2803582" y="189597"/>
                  </a:lnTo>
                  <a:lnTo>
                    <a:pt x="2762647" y="170790"/>
                  </a:lnTo>
                  <a:lnTo>
                    <a:pt x="2721154" y="152898"/>
                  </a:lnTo>
                  <a:lnTo>
                    <a:pt x="2679117" y="135933"/>
                  </a:lnTo>
                  <a:lnTo>
                    <a:pt x="2636545" y="119907"/>
                  </a:lnTo>
                  <a:lnTo>
                    <a:pt x="2593452" y="104830"/>
                  </a:lnTo>
                  <a:lnTo>
                    <a:pt x="2549848" y="90715"/>
                  </a:lnTo>
                  <a:lnTo>
                    <a:pt x="2505746" y="77574"/>
                  </a:lnTo>
                  <a:lnTo>
                    <a:pt x="2461156" y="65417"/>
                  </a:lnTo>
                  <a:lnTo>
                    <a:pt x="2416090" y="54256"/>
                  </a:lnTo>
                  <a:lnTo>
                    <a:pt x="2370561" y="44104"/>
                  </a:lnTo>
                  <a:lnTo>
                    <a:pt x="2324579" y="34971"/>
                  </a:lnTo>
                  <a:lnTo>
                    <a:pt x="2278156" y="26869"/>
                  </a:lnTo>
                  <a:lnTo>
                    <a:pt x="2231304" y="19810"/>
                  </a:lnTo>
                  <a:lnTo>
                    <a:pt x="2184035" y="13805"/>
                  </a:lnTo>
                  <a:lnTo>
                    <a:pt x="2136359" y="8866"/>
                  </a:lnTo>
                  <a:lnTo>
                    <a:pt x="2088290" y="5004"/>
                  </a:lnTo>
                  <a:lnTo>
                    <a:pt x="2039837" y="2232"/>
                  </a:lnTo>
                  <a:lnTo>
                    <a:pt x="1991013" y="559"/>
                  </a:lnTo>
                  <a:lnTo>
                    <a:pt x="1941829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0" y="1687829"/>
              <a:ext cx="3886200" cy="3886200"/>
            </a:xfrm>
            <a:custGeom>
              <a:avLst/>
              <a:gdLst/>
              <a:ahLst/>
              <a:cxnLst/>
              <a:rect l="l" t="t" r="r" b="b"/>
              <a:pathLst>
                <a:path w="3886200" h="3886200">
                  <a:moveTo>
                    <a:pt x="1941829" y="0"/>
                  </a:moveTo>
                  <a:lnTo>
                    <a:pt x="1991013" y="559"/>
                  </a:lnTo>
                  <a:lnTo>
                    <a:pt x="2039837" y="2232"/>
                  </a:lnTo>
                  <a:lnTo>
                    <a:pt x="2088290" y="5004"/>
                  </a:lnTo>
                  <a:lnTo>
                    <a:pt x="2136359" y="8866"/>
                  </a:lnTo>
                  <a:lnTo>
                    <a:pt x="2184035" y="13805"/>
                  </a:lnTo>
                  <a:lnTo>
                    <a:pt x="2231304" y="19810"/>
                  </a:lnTo>
                  <a:lnTo>
                    <a:pt x="2278156" y="26869"/>
                  </a:lnTo>
                  <a:lnTo>
                    <a:pt x="2324579" y="34971"/>
                  </a:lnTo>
                  <a:lnTo>
                    <a:pt x="2370561" y="44104"/>
                  </a:lnTo>
                  <a:lnTo>
                    <a:pt x="2416090" y="54256"/>
                  </a:lnTo>
                  <a:lnTo>
                    <a:pt x="2461156" y="65417"/>
                  </a:lnTo>
                  <a:lnTo>
                    <a:pt x="2505746" y="77574"/>
                  </a:lnTo>
                  <a:lnTo>
                    <a:pt x="2549848" y="90715"/>
                  </a:lnTo>
                  <a:lnTo>
                    <a:pt x="2593452" y="104830"/>
                  </a:lnTo>
                  <a:lnTo>
                    <a:pt x="2636545" y="119907"/>
                  </a:lnTo>
                  <a:lnTo>
                    <a:pt x="2679117" y="135933"/>
                  </a:lnTo>
                  <a:lnTo>
                    <a:pt x="2721154" y="152898"/>
                  </a:lnTo>
                  <a:lnTo>
                    <a:pt x="2762647" y="170790"/>
                  </a:lnTo>
                  <a:lnTo>
                    <a:pt x="2803582" y="189597"/>
                  </a:lnTo>
                  <a:lnTo>
                    <a:pt x="2843949" y="209308"/>
                  </a:lnTo>
                  <a:lnTo>
                    <a:pt x="2883736" y="229912"/>
                  </a:lnTo>
                  <a:lnTo>
                    <a:pt x="2922932" y="251395"/>
                  </a:lnTo>
                  <a:lnTo>
                    <a:pt x="2961524" y="273748"/>
                  </a:lnTo>
                  <a:lnTo>
                    <a:pt x="2999501" y="296958"/>
                  </a:lnTo>
                  <a:lnTo>
                    <a:pt x="3036852" y="321014"/>
                  </a:lnTo>
                  <a:lnTo>
                    <a:pt x="3073564" y="345905"/>
                  </a:lnTo>
                  <a:lnTo>
                    <a:pt x="3109627" y="371618"/>
                  </a:lnTo>
                  <a:lnTo>
                    <a:pt x="3145029" y="398142"/>
                  </a:lnTo>
                  <a:lnTo>
                    <a:pt x="3179758" y="425465"/>
                  </a:lnTo>
                  <a:lnTo>
                    <a:pt x="3213802" y="453577"/>
                  </a:lnTo>
                  <a:lnTo>
                    <a:pt x="3247150" y="482465"/>
                  </a:lnTo>
                  <a:lnTo>
                    <a:pt x="3279791" y="512118"/>
                  </a:lnTo>
                  <a:lnTo>
                    <a:pt x="3311712" y="542524"/>
                  </a:lnTo>
                  <a:lnTo>
                    <a:pt x="3342903" y="573672"/>
                  </a:lnTo>
                  <a:lnTo>
                    <a:pt x="3373350" y="605549"/>
                  </a:lnTo>
                  <a:lnTo>
                    <a:pt x="3403044" y="638146"/>
                  </a:lnTo>
                  <a:lnTo>
                    <a:pt x="3431972" y="671449"/>
                  </a:lnTo>
                  <a:lnTo>
                    <a:pt x="3460123" y="705447"/>
                  </a:lnTo>
                  <a:lnTo>
                    <a:pt x="3487485" y="740129"/>
                  </a:lnTo>
                  <a:lnTo>
                    <a:pt x="3514046" y="775484"/>
                  </a:lnTo>
                  <a:lnTo>
                    <a:pt x="3539795" y="811499"/>
                  </a:lnTo>
                  <a:lnTo>
                    <a:pt x="3564720" y="848163"/>
                  </a:lnTo>
                  <a:lnTo>
                    <a:pt x="3588810" y="885465"/>
                  </a:lnTo>
                  <a:lnTo>
                    <a:pt x="3612053" y="923392"/>
                  </a:lnTo>
                  <a:lnTo>
                    <a:pt x="3634438" y="961934"/>
                  </a:lnTo>
                  <a:lnTo>
                    <a:pt x="3655952" y="1001078"/>
                  </a:lnTo>
                  <a:lnTo>
                    <a:pt x="3676585" y="1040813"/>
                  </a:lnTo>
                  <a:lnTo>
                    <a:pt x="3696324" y="1081128"/>
                  </a:lnTo>
                  <a:lnTo>
                    <a:pt x="3715158" y="1122011"/>
                  </a:lnTo>
                  <a:lnTo>
                    <a:pt x="3733076" y="1163451"/>
                  </a:lnTo>
                  <a:lnTo>
                    <a:pt x="3750066" y="1205435"/>
                  </a:lnTo>
                  <a:lnTo>
                    <a:pt x="3766116" y="1247952"/>
                  </a:lnTo>
                  <a:lnTo>
                    <a:pt x="3781214" y="1290992"/>
                  </a:lnTo>
                  <a:lnTo>
                    <a:pt x="3795349" y="1334541"/>
                  </a:lnTo>
                  <a:lnTo>
                    <a:pt x="3808510" y="1378588"/>
                  </a:lnTo>
                  <a:lnTo>
                    <a:pt x="3820685" y="1423123"/>
                  </a:lnTo>
                  <a:lnTo>
                    <a:pt x="3831862" y="1468133"/>
                  </a:lnTo>
                  <a:lnTo>
                    <a:pt x="3842029" y="1513607"/>
                  </a:lnTo>
                  <a:lnTo>
                    <a:pt x="3851176" y="1559533"/>
                  </a:lnTo>
                  <a:lnTo>
                    <a:pt x="3859290" y="1605899"/>
                  </a:lnTo>
                  <a:lnTo>
                    <a:pt x="3866359" y="1652695"/>
                  </a:lnTo>
                  <a:lnTo>
                    <a:pt x="3872373" y="1699908"/>
                  </a:lnTo>
                  <a:lnTo>
                    <a:pt x="3877320" y="1747527"/>
                  </a:lnTo>
                  <a:lnTo>
                    <a:pt x="3881187" y="1795540"/>
                  </a:lnTo>
                  <a:lnTo>
                    <a:pt x="3883964" y="1843936"/>
                  </a:lnTo>
                  <a:lnTo>
                    <a:pt x="3885639" y="1892703"/>
                  </a:lnTo>
                  <a:lnTo>
                    <a:pt x="3886200" y="1941830"/>
                  </a:lnTo>
                  <a:lnTo>
                    <a:pt x="3885639" y="1991013"/>
                  </a:lnTo>
                  <a:lnTo>
                    <a:pt x="3883964" y="2039837"/>
                  </a:lnTo>
                  <a:lnTo>
                    <a:pt x="3881187" y="2088290"/>
                  </a:lnTo>
                  <a:lnTo>
                    <a:pt x="3877320" y="2136359"/>
                  </a:lnTo>
                  <a:lnTo>
                    <a:pt x="3872373" y="2184035"/>
                  </a:lnTo>
                  <a:lnTo>
                    <a:pt x="3866359" y="2231304"/>
                  </a:lnTo>
                  <a:lnTo>
                    <a:pt x="3859290" y="2278156"/>
                  </a:lnTo>
                  <a:lnTo>
                    <a:pt x="3851176" y="2324579"/>
                  </a:lnTo>
                  <a:lnTo>
                    <a:pt x="3842029" y="2370561"/>
                  </a:lnTo>
                  <a:lnTo>
                    <a:pt x="3831862" y="2416090"/>
                  </a:lnTo>
                  <a:lnTo>
                    <a:pt x="3820685" y="2461156"/>
                  </a:lnTo>
                  <a:lnTo>
                    <a:pt x="3808510" y="2505746"/>
                  </a:lnTo>
                  <a:lnTo>
                    <a:pt x="3795349" y="2549848"/>
                  </a:lnTo>
                  <a:lnTo>
                    <a:pt x="3781214" y="2593452"/>
                  </a:lnTo>
                  <a:lnTo>
                    <a:pt x="3766116" y="2636545"/>
                  </a:lnTo>
                  <a:lnTo>
                    <a:pt x="3750066" y="2679117"/>
                  </a:lnTo>
                  <a:lnTo>
                    <a:pt x="3733076" y="2721154"/>
                  </a:lnTo>
                  <a:lnTo>
                    <a:pt x="3715158" y="2762647"/>
                  </a:lnTo>
                  <a:lnTo>
                    <a:pt x="3696324" y="2803582"/>
                  </a:lnTo>
                  <a:lnTo>
                    <a:pt x="3676585" y="2843949"/>
                  </a:lnTo>
                  <a:lnTo>
                    <a:pt x="3655952" y="2883736"/>
                  </a:lnTo>
                  <a:lnTo>
                    <a:pt x="3634438" y="2922932"/>
                  </a:lnTo>
                  <a:lnTo>
                    <a:pt x="3612053" y="2961524"/>
                  </a:lnTo>
                  <a:lnTo>
                    <a:pt x="3588810" y="2999501"/>
                  </a:lnTo>
                  <a:lnTo>
                    <a:pt x="3564720" y="3036852"/>
                  </a:lnTo>
                  <a:lnTo>
                    <a:pt x="3539795" y="3073564"/>
                  </a:lnTo>
                  <a:lnTo>
                    <a:pt x="3514046" y="3109627"/>
                  </a:lnTo>
                  <a:lnTo>
                    <a:pt x="3487485" y="3145029"/>
                  </a:lnTo>
                  <a:lnTo>
                    <a:pt x="3460123" y="3179758"/>
                  </a:lnTo>
                  <a:lnTo>
                    <a:pt x="3431972" y="3213802"/>
                  </a:lnTo>
                  <a:lnTo>
                    <a:pt x="3403044" y="3247150"/>
                  </a:lnTo>
                  <a:lnTo>
                    <a:pt x="3373350" y="3279791"/>
                  </a:lnTo>
                  <a:lnTo>
                    <a:pt x="3342903" y="3311712"/>
                  </a:lnTo>
                  <a:lnTo>
                    <a:pt x="3311712" y="3342903"/>
                  </a:lnTo>
                  <a:lnTo>
                    <a:pt x="3279791" y="3373350"/>
                  </a:lnTo>
                  <a:lnTo>
                    <a:pt x="3247150" y="3403044"/>
                  </a:lnTo>
                  <a:lnTo>
                    <a:pt x="3213802" y="3431972"/>
                  </a:lnTo>
                  <a:lnTo>
                    <a:pt x="3179758" y="3460123"/>
                  </a:lnTo>
                  <a:lnTo>
                    <a:pt x="3145029" y="3487485"/>
                  </a:lnTo>
                  <a:lnTo>
                    <a:pt x="3109627" y="3514046"/>
                  </a:lnTo>
                  <a:lnTo>
                    <a:pt x="3073564" y="3539795"/>
                  </a:lnTo>
                  <a:lnTo>
                    <a:pt x="3036852" y="3564720"/>
                  </a:lnTo>
                  <a:lnTo>
                    <a:pt x="2999501" y="3588810"/>
                  </a:lnTo>
                  <a:lnTo>
                    <a:pt x="2961524" y="3612053"/>
                  </a:lnTo>
                  <a:lnTo>
                    <a:pt x="2922932" y="3634438"/>
                  </a:lnTo>
                  <a:lnTo>
                    <a:pt x="2883736" y="3655952"/>
                  </a:lnTo>
                  <a:lnTo>
                    <a:pt x="2843949" y="3676585"/>
                  </a:lnTo>
                  <a:lnTo>
                    <a:pt x="2803582" y="3696324"/>
                  </a:lnTo>
                  <a:lnTo>
                    <a:pt x="2762647" y="3715158"/>
                  </a:lnTo>
                  <a:lnTo>
                    <a:pt x="2721154" y="3733076"/>
                  </a:lnTo>
                  <a:lnTo>
                    <a:pt x="2679117" y="3750066"/>
                  </a:lnTo>
                  <a:lnTo>
                    <a:pt x="2636545" y="3766116"/>
                  </a:lnTo>
                  <a:lnTo>
                    <a:pt x="2593452" y="3781214"/>
                  </a:lnTo>
                  <a:lnTo>
                    <a:pt x="2549848" y="3795349"/>
                  </a:lnTo>
                  <a:lnTo>
                    <a:pt x="2505746" y="3808510"/>
                  </a:lnTo>
                  <a:lnTo>
                    <a:pt x="2461156" y="3820685"/>
                  </a:lnTo>
                  <a:lnTo>
                    <a:pt x="2416090" y="3831862"/>
                  </a:lnTo>
                  <a:lnTo>
                    <a:pt x="2370561" y="3842029"/>
                  </a:lnTo>
                  <a:lnTo>
                    <a:pt x="2324579" y="3851176"/>
                  </a:lnTo>
                  <a:lnTo>
                    <a:pt x="2278156" y="3859290"/>
                  </a:lnTo>
                  <a:lnTo>
                    <a:pt x="2231304" y="3866359"/>
                  </a:lnTo>
                  <a:lnTo>
                    <a:pt x="2184035" y="3872373"/>
                  </a:lnTo>
                  <a:lnTo>
                    <a:pt x="2136359" y="3877320"/>
                  </a:lnTo>
                  <a:lnTo>
                    <a:pt x="2088290" y="3881187"/>
                  </a:lnTo>
                  <a:lnTo>
                    <a:pt x="2039837" y="3883964"/>
                  </a:lnTo>
                  <a:lnTo>
                    <a:pt x="1991013" y="3885639"/>
                  </a:lnTo>
                  <a:lnTo>
                    <a:pt x="1941829" y="3886200"/>
                  </a:lnTo>
                  <a:lnTo>
                    <a:pt x="1892703" y="3885639"/>
                  </a:lnTo>
                  <a:lnTo>
                    <a:pt x="1843936" y="3883964"/>
                  </a:lnTo>
                  <a:lnTo>
                    <a:pt x="1795540" y="3881187"/>
                  </a:lnTo>
                  <a:lnTo>
                    <a:pt x="1747527" y="3877320"/>
                  </a:lnTo>
                  <a:lnTo>
                    <a:pt x="1699908" y="3872373"/>
                  </a:lnTo>
                  <a:lnTo>
                    <a:pt x="1652695" y="3866359"/>
                  </a:lnTo>
                  <a:lnTo>
                    <a:pt x="1605899" y="3859290"/>
                  </a:lnTo>
                  <a:lnTo>
                    <a:pt x="1559533" y="3851176"/>
                  </a:lnTo>
                  <a:lnTo>
                    <a:pt x="1513607" y="3842029"/>
                  </a:lnTo>
                  <a:lnTo>
                    <a:pt x="1468133" y="3831862"/>
                  </a:lnTo>
                  <a:lnTo>
                    <a:pt x="1423123" y="3820685"/>
                  </a:lnTo>
                  <a:lnTo>
                    <a:pt x="1378588" y="3808510"/>
                  </a:lnTo>
                  <a:lnTo>
                    <a:pt x="1334541" y="3795349"/>
                  </a:lnTo>
                  <a:lnTo>
                    <a:pt x="1290992" y="3781214"/>
                  </a:lnTo>
                  <a:lnTo>
                    <a:pt x="1247952" y="3766116"/>
                  </a:lnTo>
                  <a:lnTo>
                    <a:pt x="1205435" y="3750066"/>
                  </a:lnTo>
                  <a:lnTo>
                    <a:pt x="1163451" y="3733076"/>
                  </a:lnTo>
                  <a:lnTo>
                    <a:pt x="1122011" y="3715158"/>
                  </a:lnTo>
                  <a:lnTo>
                    <a:pt x="1081128" y="3696324"/>
                  </a:lnTo>
                  <a:lnTo>
                    <a:pt x="1040813" y="3676585"/>
                  </a:lnTo>
                  <a:lnTo>
                    <a:pt x="1001078" y="3655952"/>
                  </a:lnTo>
                  <a:lnTo>
                    <a:pt x="961934" y="3634438"/>
                  </a:lnTo>
                  <a:lnTo>
                    <a:pt x="923392" y="3612053"/>
                  </a:lnTo>
                  <a:lnTo>
                    <a:pt x="885465" y="3588810"/>
                  </a:lnTo>
                  <a:lnTo>
                    <a:pt x="848163" y="3564720"/>
                  </a:lnTo>
                  <a:lnTo>
                    <a:pt x="811499" y="3539795"/>
                  </a:lnTo>
                  <a:lnTo>
                    <a:pt x="775484" y="3514046"/>
                  </a:lnTo>
                  <a:lnTo>
                    <a:pt x="740129" y="3487485"/>
                  </a:lnTo>
                  <a:lnTo>
                    <a:pt x="705447" y="3460123"/>
                  </a:lnTo>
                  <a:lnTo>
                    <a:pt x="671449" y="3431972"/>
                  </a:lnTo>
                  <a:lnTo>
                    <a:pt x="638146" y="3403044"/>
                  </a:lnTo>
                  <a:lnTo>
                    <a:pt x="605549" y="3373350"/>
                  </a:lnTo>
                  <a:lnTo>
                    <a:pt x="573672" y="3342903"/>
                  </a:lnTo>
                  <a:lnTo>
                    <a:pt x="542524" y="3311712"/>
                  </a:lnTo>
                  <a:lnTo>
                    <a:pt x="512118" y="3279791"/>
                  </a:lnTo>
                  <a:lnTo>
                    <a:pt x="482465" y="3247150"/>
                  </a:lnTo>
                  <a:lnTo>
                    <a:pt x="453577" y="3213802"/>
                  </a:lnTo>
                  <a:lnTo>
                    <a:pt x="425465" y="3179758"/>
                  </a:lnTo>
                  <a:lnTo>
                    <a:pt x="398142" y="3145029"/>
                  </a:lnTo>
                  <a:lnTo>
                    <a:pt x="371618" y="3109627"/>
                  </a:lnTo>
                  <a:lnTo>
                    <a:pt x="345905" y="3073564"/>
                  </a:lnTo>
                  <a:lnTo>
                    <a:pt x="321014" y="3036852"/>
                  </a:lnTo>
                  <a:lnTo>
                    <a:pt x="296958" y="2999501"/>
                  </a:lnTo>
                  <a:lnTo>
                    <a:pt x="273748" y="2961524"/>
                  </a:lnTo>
                  <a:lnTo>
                    <a:pt x="251395" y="2922932"/>
                  </a:lnTo>
                  <a:lnTo>
                    <a:pt x="229912" y="2883736"/>
                  </a:lnTo>
                  <a:lnTo>
                    <a:pt x="209308" y="2843949"/>
                  </a:lnTo>
                  <a:lnTo>
                    <a:pt x="189597" y="2803582"/>
                  </a:lnTo>
                  <a:lnTo>
                    <a:pt x="170790" y="2762647"/>
                  </a:lnTo>
                  <a:lnTo>
                    <a:pt x="152898" y="2721154"/>
                  </a:lnTo>
                  <a:lnTo>
                    <a:pt x="135933" y="2679117"/>
                  </a:lnTo>
                  <a:lnTo>
                    <a:pt x="119907" y="2636545"/>
                  </a:lnTo>
                  <a:lnTo>
                    <a:pt x="104830" y="2593452"/>
                  </a:lnTo>
                  <a:lnTo>
                    <a:pt x="90715" y="2549848"/>
                  </a:lnTo>
                  <a:lnTo>
                    <a:pt x="77574" y="2505746"/>
                  </a:lnTo>
                  <a:lnTo>
                    <a:pt x="65417" y="2461156"/>
                  </a:lnTo>
                  <a:lnTo>
                    <a:pt x="54256" y="2416090"/>
                  </a:lnTo>
                  <a:lnTo>
                    <a:pt x="44104" y="2370561"/>
                  </a:lnTo>
                  <a:lnTo>
                    <a:pt x="34971" y="2324579"/>
                  </a:lnTo>
                  <a:lnTo>
                    <a:pt x="26869" y="2278156"/>
                  </a:lnTo>
                  <a:lnTo>
                    <a:pt x="19810" y="2231304"/>
                  </a:lnTo>
                  <a:lnTo>
                    <a:pt x="13805" y="2184035"/>
                  </a:lnTo>
                  <a:lnTo>
                    <a:pt x="8866" y="2136359"/>
                  </a:lnTo>
                  <a:lnTo>
                    <a:pt x="5004" y="2088290"/>
                  </a:lnTo>
                  <a:lnTo>
                    <a:pt x="2232" y="2039837"/>
                  </a:lnTo>
                  <a:lnTo>
                    <a:pt x="559" y="1991013"/>
                  </a:lnTo>
                  <a:lnTo>
                    <a:pt x="0" y="1941830"/>
                  </a:lnTo>
                  <a:lnTo>
                    <a:pt x="559" y="1892703"/>
                  </a:lnTo>
                  <a:lnTo>
                    <a:pt x="2232" y="1843936"/>
                  </a:lnTo>
                  <a:lnTo>
                    <a:pt x="5004" y="1795540"/>
                  </a:lnTo>
                  <a:lnTo>
                    <a:pt x="8866" y="1747527"/>
                  </a:lnTo>
                  <a:lnTo>
                    <a:pt x="13805" y="1699908"/>
                  </a:lnTo>
                  <a:lnTo>
                    <a:pt x="19810" y="1652695"/>
                  </a:lnTo>
                  <a:lnTo>
                    <a:pt x="26869" y="1605899"/>
                  </a:lnTo>
                  <a:lnTo>
                    <a:pt x="34971" y="1559533"/>
                  </a:lnTo>
                  <a:lnTo>
                    <a:pt x="44104" y="1513607"/>
                  </a:lnTo>
                  <a:lnTo>
                    <a:pt x="54256" y="1468133"/>
                  </a:lnTo>
                  <a:lnTo>
                    <a:pt x="65417" y="1423123"/>
                  </a:lnTo>
                  <a:lnTo>
                    <a:pt x="77574" y="1378588"/>
                  </a:lnTo>
                  <a:lnTo>
                    <a:pt x="90715" y="1334541"/>
                  </a:lnTo>
                  <a:lnTo>
                    <a:pt x="104830" y="1290992"/>
                  </a:lnTo>
                  <a:lnTo>
                    <a:pt x="119907" y="1247952"/>
                  </a:lnTo>
                  <a:lnTo>
                    <a:pt x="135933" y="1205435"/>
                  </a:lnTo>
                  <a:lnTo>
                    <a:pt x="152898" y="1163451"/>
                  </a:lnTo>
                  <a:lnTo>
                    <a:pt x="170790" y="1122011"/>
                  </a:lnTo>
                  <a:lnTo>
                    <a:pt x="189597" y="1081128"/>
                  </a:lnTo>
                  <a:lnTo>
                    <a:pt x="209308" y="1040813"/>
                  </a:lnTo>
                  <a:lnTo>
                    <a:pt x="229912" y="1001078"/>
                  </a:lnTo>
                  <a:lnTo>
                    <a:pt x="251395" y="961934"/>
                  </a:lnTo>
                  <a:lnTo>
                    <a:pt x="273748" y="923392"/>
                  </a:lnTo>
                  <a:lnTo>
                    <a:pt x="296958" y="885465"/>
                  </a:lnTo>
                  <a:lnTo>
                    <a:pt x="321014" y="848163"/>
                  </a:lnTo>
                  <a:lnTo>
                    <a:pt x="345905" y="811499"/>
                  </a:lnTo>
                  <a:lnTo>
                    <a:pt x="371618" y="775484"/>
                  </a:lnTo>
                  <a:lnTo>
                    <a:pt x="398142" y="740129"/>
                  </a:lnTo>
                  <a:lnTo>
                    <a:pt x="425465" y="705447"/>
                  </a:lnTo>
                  <a:lnTo>
                    <a:pt x="453577" y="671449"/>
                  </a:lnTo>
                  <a:lnTo>
                    <a:pt x="482465" y="638146"/>
                  </a:lnTo>
                  <a:lnTo>
                    <a:pt x="512118" y="605549"/>
                  </a:lnTo>
                  <a:lnTo>
                    <a:pt x="542524" y="573672"/>
                  </a:lnTo>
                  <a:lnTo>
                    <a:pt x="573672" y="542524"/>
                  </a:lnTo>
                  <a:lnTo>
                    <a:pt x="605549" y="512118"/>
                  </a:lnTo>
                  <a:lnTo>
                    <a:pt x="638146" y="482465"/>
                  </a:lnTo>
                  <a:lnTo>
                    <a:pt x="671449" y="453577"/>
                  </a:lnTo>
                  <a:lnTo>
                    <a:pt x="705447" y="425465"/>
                  </a:lnTo>
                  <a:lnTo>
                    <a:pt x="740129" y="398142"/>
                  </a:lnTo>
                  <a:lnTo>
                    <a:pt x="775484" y="371618"/>
                  </a:lnTo>
                  <a:lnTo>
                    <a:pt x="811499" y="345905"/>
                  </a:lnTo>
                  <a:lnTo>
                    <a:pt x="848163" y="321014"/>
                  </a:lnTo>
                  <a:lnTo>
                    <a:pt x="885465" y="296958"/>
                  </a:lnTo>
                  <a:lnTo>
                    <a:pt x="923392" y="273748"/>
                  </a:lnTo>
                  <a:lnTo>
                    <a:pt x="961934" y="251395"/>
                  </a:lnTo>
                  <a:lnTo>
                    <a:pt x="1001078" y="229912"/>
                  </a:lnTo>
                  <a:lnTo>
                    <a:pt x="1040813" y="209308"/>
                  </a:lnTo>
                  <a:lnTo>
                    <a:pt x="1081128" y="189597"/>
                  </a:lnTo>
                  <a:lnTo>
                    <a:pt x="1122011" y="170790"/>
                  </a:lnTo>
                  <a:lnTo>
                    <a:pt x="1163451" y="152898"/>
                  </a:lnTo>
                  <a:lnTo>
                    <a:pt x="1205435" y="135933"/>
                  </a:lnTo>
                  <a:lnTo>
                    <a:pt x="1247952" y="119907"/>
                  </a:lnTo>
                  <a:lnTo>
                    <a:pt x="1290992" y="104830"/>
                  </a:lnTo>
                  <a:lnTo>
                    <a:pt x="1334541" y="90715"/>
                  </a:lnTo>
                  <a:lnTo>
                    <a:pt x="1378588" y="77574"/>
                  </a:lnTo>
                  <a:lnTo>
                    <a:pt x="1423123" y="65417"/>
                  </a:lnTo>
                  <a:lnTo>
                    <a:pt x="1468133" y="54256"/>
                  </a:lnTo>
                  <a:lnTo>
                    <a:pt x="1513607" y="44104"/>
                  </a:lnTo>
                  <a:lnTo>
                    <a:pt x="1559533" y="34971"/>
                  </a:lnTo>
                  <a:lnTo>
                    <a:pt x="1605899" y="26869"/>
                  </a:lnTo>
                  <a:lnTo>
                    <a:pt x="1652695" y="19810"/>
                  </a:lnTo>
                  <a:lnTo>
                    <a:pt x="1699908" y="13805"/>
                  </a:lnTo>
                  <a:lnTo>
                    <a:pt x="1747527" y="8866"/>
                  </a:lnTo>
                  <a:lnTo>
                    <a:pt x="1795540" y="5004"/>
                  </a:lnTo>
                  <a:lnTo>
                    <a:pt x="1843936" y="2232"/>
                  </a:lnTo>
                  <a:lnTo>
                    <a:pt x="1892703" y="559"/>
                  </a:lnTo>
                  <a:lnTo>
                    <a:pt x="1941829" y="0"/>
                  </a:lnTo>
                  <a:close/>
                </a:path>
                <a:path w="3886200" h="3886200">
                  <a:moveTo>
                    <a:pt x="0" y="0"/>
                  </a:moveTo>
                  <a:lnTo>
                    <a:pt x="0" y="0"/>
                  </a:lnTo>
                </a:path>
                <a:path w="3886200" h="3886200">
                  <a:moveTo>
                    <a:pt x="3886200" y="3886200"/>
                  </a:moveTo>
                  <a:lnTo>
                    <a:pt x="3886200" y="3886200"/>
                  </a:lnTo>
                </a:path>
              </a:pathLst>
            </a:custGeom>
            <a:ln w="25518">
              <a:solidFill>
                <a:srgbClr val="375C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80" y="847089"/>
              <a:ext cx="9088120" cy="5645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59" y="2265679"/>
              <a:ext cx="3048000" cy="2757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790" y="124459"/>
            <a:ext cx="8679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Typical </a:t>
            </a:r>
            <a:r>
              <a:rPr sz="3200" dirty="0"/>
              <a:t>Application Lifecycle </a:t>
            </a:r>
            <a:r>
              <a:rPr sz="3200" spc="5" dirty="0"/>
              <a:t>Management</a:t>
            </a:r>
            <a:r>
              <a:rPr sz="3200" spc="-195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3992879" y="3475990"/>
            <a:ext cx="1290320" cy="30734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70"/>
              </a:spcBef>
            </a:pPr>
            <a:r>
              <a:rPr sz="1400" b="1" spc="-55" dirty="0">
                <a:latin typeface="Arial"/>
                <a:cs typeface="Arial"/>
              </a:rPr>
              <a:t>Without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125" dirty="0">
                <a:latin typeface="Arial"/>
                <a:cs typeface="Arial"/>
              </a:rPr>
              <a:t>ALM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8637" y="1021397"/>
            <a:ext cx="1263650" cy="5219065"/>
            <a:chOff x="528637" y="1021397"/>
            <a:chExt cx="1263650" cy="5219065"/>
          </a:xfrm>
        </p:grpSpPr>
        <p:sp>
          <p:nvSpPr>
            <p:cNvPr id="10" name="object 10"/>
            <p:cNvSpPr/>
            <p:nvPr/>
          </p:nvSpPr>
          <p:spPr>
            <a:xfrm>
              <a:off x="533400" y="1026160"/>
              <a:ext cx="990600" cy="5209540"/>
            </a:xfrm>
            <a:custGeom>
              <a:avLst/>
              <a:gdLst/>
              <a:ahLst/>
              <a:cxnLst/>
              <a:rect l="l" t="t" r="r" b="b"/>
              <a:pathLst>
                <a:path w="990600" h="5209540">
                  <a:moveTo>
                    <a:pt x="990600" y="0"/>
                  </a:moveTo>
                  <a:lnTo>
                    <a:pt x="923245" y="978"/>
                  </a:lnTo>
                  <a:lnTo>
                    <a:pt x="857006" y="3793"/>
                  </a:lnTo>
                  <a:lnTo>
                    <a:pt x="793000" y="8269"/>
                  </a:lnTo>
                  <a:lnTo>
                    <a:pt x="732344" y="14228"/>
                  </a:lnTo>
                  <a:lnTo>
                    <a:pt x="676153" y="21492"/>
                  </a:lnTo>
                  <a:lnTo>
                    <a:pt x="625544" y="29884"/>
                  </a:lnTo>
                  <a:lnTo>
                    <a:pt x="581633" y="39226"/>
                  </a:lnTo>
                  <a:lnTo>
                    <a:pt x="518371" y="60052"/>
                  </a:lnTo>
                  <a:lnTo>
                    <a:pt x="495300" y="82550"/>
                  </a:lnTo>
                  <a:lnTo>
                    <a:pt x="495300" y="2508250"/>
                  </a:lnTo>
                  <a:lnTo>
                    <a:pt x="489345" y="2519332"/>
                  </a:lnTo>
                  <a:lnTo>
                    <a:pt x="445062" y="2540908"/>
                  </a:lnTo>
                  <a:lnTo>
                    <a:pt x="365055" y="2560400"/>
                  </a:lnTo>
                  <a:lnTo>
                    <a:pt x="314446" y="2568877"/>
                  </a:lnTo>
                  <a:lnTo>
                    <a:pt x="258255" y="2576250"/>
                  </a:lnTo>
                  <a:lnTo>
                    <a:pt x="197599" y="2582324"/>
                  </a:lnTo>
                  <a:lnTo>
                    <a:pt x="133593" y="2586903"/>
                  </a:lnTo>
                  <a:lnTo>
                    <a:pt x="67354" y="2589793"/>
                  </a:lnTo>
                  <a:lnTo>
                    <a:pt x="0" y="2590800"/>
                  </a:lnTo>
                  <a:lnTo>
                    <a:pt x="67354" y="2591778"/>
                  </a:lnTo>
                  <a:lnTo>
                    <a:pt x="133593" y="2594593"/>
                  </a:lnTo>
                  <a:lnTo>
                    <a:pt x="197599" y="2599069"/>
                  </a:lnTo>
                  <a:lnTo>
                    <a:pt x="258255" y="2605028"/>
                  </a:lnTo>
                  <a:lnTo>
                    <a:pt x="314446" y="2612292"/>
                  </a:lnTo>
                  <a:lnTo>
                    <a:pt x="365055" y="2620684"/>
                  </a:lnTo>
                  <a:lnTo>
                    <a:pt x="408966" y="2630026"/>
                  </a:lnTo>
                  <a:lnTo>
                    <a:pt x="472228" y="2650852"/>
                  </a:lnTo>
                  <a:lnTo>
                    <a:pt x="495300" y="2673350"/>
                  </a:lnTo>
                  <a:lnTo>
                    <a:pt x="495300" y="5126990"/>
                  </a:lnTo>
                  <a:lnTo>
                    <a:pt x="501254" y="5138358"/>
                  </a:lnTo>
                  <a:lnTo>
                    <a:pt x="545537" y="5160197"/>
                  </a:lnTo>
                  <a:lnTo>
                    <a:pt x="625544" y="5179655"/>
                  </a:lnTo>
                  <a:lnTo>
                    <a:pt x="676153" y="5188047"/>
                  </a:lnTo>
                  <a:lnTo>
                    <a:pt x="732344" y="5195311"/>
                  </a:lnTo>
                  <a:lnTo>
                    <a:pt x="793000" y="5201270"/>
                  </a:lnTo>
                  <a:lnTo>
                    <a:pt x="857006" y="5205746"/>
                  </a:lnTo>
                  <a:lnTo>
                    <a:pt x="923245" y="5208561"/>
                  </a:lnTo>
                  <a:lnTo>
                    <a:pt x="990600" y="5209540"/>
                  </a:lnTo>
                </a:path>
                <a:path w="990600" h="5209540">
                  <a:moveTo>
                    <a:pt x="0" y="0"/>
                  </a:moveTo>
                  <a:lnTo>
                    <a:pt x="0" y="0"/>
                  </a:lnTo>
                </a:path>
                <a:path w="990600" h="5209540">
                  <a:moveTo>
                    <a:pt x="990600" y="5209540"/>
                  </a:moveTo>
                  <a:lnTo>
                    <a:pt x="990600" y="5209540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3669" y="2910839"/>
              <a:ext cx="368300" cy="1132840"/>
            </a:xfrm>
            <a:custGeom>
              <a:avLst/>
              <a:gdLst/>
              <a:ahLst/>
              <a:cxnLst/>
              <a:rect l="l" t="t" r="r" b="b"/>
              <a:pathLst>
                <a:path w="368300" h="1132839">
                  <a:moveTo>
                    <a:pt x="0" y="1132840"/>
                  </a:moveTo>
                  <a:lnTo>
                    <a:pt x="0" y="0"/>
                  </a:lnTo>
                  <a:lnTo>
                    <a:pt x="368300" y="0"/>
                  </a:lnTo>
                  <a:lnTo>
                    <a:pt x="368300" y="1132840"/>
                  </a:lnTo>
                  <a:lnTo>
                    <a:pt x="0" y="113284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15110" y="2989168"/>
            <a:ext cx="254000" cy="978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-60" dirty="0">
                <a:solidFill>
                  <a:srgbClr val="0C0C0C"/>
                </a:solidFill>
                <a:latin typeface="Arial"/>
                <a:cs typeface="Arial"/>
              </a:rPr>
              <a:t>With</a:t>
            </a:r>
            <a:r>
              <a:rPr sz="1800" b="1" spc="-16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C0C0C"/>
                </a:solidFill>
                <a:latin typeface="Arial"/>
                <a:cs typeface="Arial"/>
              </a:rPr>
              <a:t>ALM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92059" y="1032827"/>
            <a:ext cx="1121410" cy="5220335"/>
            <a:chOff x="7592059" y="1032827"/>
            <a:chExt cx="1121410" cy="5220335"/>
          </a:xfrm>
        </p:grpSpPr>
        <p:sp>
          <p:nvSpPr>
            <p:cNvPr id="14" name="object 14"/>
            <p:cNvSpPr/>
            <p:nvPr/>
          </p:nvSpPr>
          <p:spPr>
            <a:xfrm>
              <a:off x="7619999" y="1037589"/>
              <a:ext cx="1088390" cy="5210810"/>
            </a:xfrm>
            <a:custGeom>
              <a:avLst/>
              <a:gdLst/>
              <a:ahLst/>
              <a:cxnLst/>
              <a:rect l="l" t="t" r="r" b="b"/>
              <a:pathLst>
                <a:path w="1088390" h="5210810">
                  <a:moveTo>
                    <a:pt x="0" y="0"/>
                  </a:moveTo>
                  <a:lnTo>
                    <a:pt x="67787" y="925"/>
                  </a:lnTo>
                  <a:lnTo>
                    <a:pt x="134631" y="3592"/>
                  </a:lnTo>
                  <a:lnTo>
                    <a:pt x="199588" y="7838"/>
                  </a:lnTo>
                  <a:lnTo>
                    <a:pt x="261714" y="13499"/>
                  </a:lnTo>
                  <a:lnTo>
                    <a:pt x="320064" y="20413"/>
                  </a:lnTo>
                  <a:lnTo>
                    <a:pt x="373697" y="28416"/>
                  </a:lnTo>
                  <a:lnTo>
                    <a:pt x="421667" y="37345"/>
                  </a:lnTo>
                  <a:lnTo>
                    <a:pt x="463032" y="47037"/>
                  </a:lnTo>
                  <a:lnTo>
                    <a:pt x="522169" y="68056"/>
                  </a:lnTo>
                  <a:lnTo>
                    <a:pt x="543559" y="90170"/>
                  </a:lnTo>
                  <a:lnTo>
                    <a:pt x="543559" y="2514600"/>
                  </a:lnTo>
                  <a:lnTo>
                    <a:pt x="549089" y="2526003"/>
                  </a:lnTo>
                  <a:lnTo>
                    <a:pt x="590470" y="2548175"/>
                  </a:lnTo>
                  <a:lnTo>
                    <a:pt x="665929" y="2568442"/>
                  </a:lnTo>
                  <a:lnTo>
                    <a:pt x="714057" y="2577465"/>
                  </a:lnTo>
                  <a:lnTo>
                    <a:pt x="767847" y="2585534"/>
                  </a:lnTo>
                  <a:lnTo>
                    <a:pt x="826346" y="2592493"/>
                  </a:lnTo>
                  <a:lnTo>
                    <a:pt x="888603" y="2598181"/>
                  </a:lnTo>
                  <a:lnTo>
                    <a:pt x="953664" y="2602441"/>
                  </a:lnTo>
                  <a:lnTo>
                    <a:pt x="1020577" y="2605113"/>
                  </a:lnTo>
                  <a:lnTo>
                    <a:pt x="1088390" y="2606040"/>
                  </a:lnTo>
                  <a:lnTo>
                    <a:pt x="1020577" y="2606941"/>
                  </a:lnTo>
                  <a:lnTo>
                    <a:pt x="953664" y="2609544"/>
                  </a:lnTo>
                  <a:lnTo>
                    <a:pt x="888603" y="2613699"/>
                  </a:lnTo>
                  <a:lnTo>
                    <a:pt x="826346" y="2619257"/>
                  </a:lnTo>
                  <a:lnTo>
                    <a:pt x="767847" y="2626067"/>
                  </a:lnTo>
                  <a:lnTo>
                    <a:pt x="714057" y="2633980"/>
                  </a:lnTo>
                  <a:lnTo>
                    <a:pt x="665929" y="2642845"/>
                  </a:lnTo>
                  <a:lnTo>
                    <a:pt x="624416" y="2652512"/>
                  </a:lnTo>
                  <a:lnTo>
                    <a:pt x="565044" y="2673655"/>
                  </a:lnTo>
                  <a:lnTo>
                    <a:pt x="543559" y="2696210"/>
                  </a:lnTo>
                  <a:lnTo>
                    <a:pt x="543559" y="5120640"/>
                  </a:lnTo>
                  <a:lnTo>
                    <a:pt x="538055" y="5131751"/>
                  </a:lnTo>
                  <a:lnTo>
                    <a:pt x="496847" y="5153481"/>
                  </a:lnTo>
                  <a:lnTo>
                    <a:pt x="421667" y="5173464"/>
                  </a:lnTo>
                  <a:lnTo>
                    <a:pt x="373697" y="5182393"/>
                  </a:lnTo>
                  <a:lnTo>
                    <a:pt x="320064" y="5190396"/>
                  </a:lnTo>
                  <a:lnTo>
                    <a:pt x="261714" y="5197310"/>
                  </a:lnTo>
                  <a:lnTo>
                    <a:pt x="199588" y="5202971"/>
                  </a:lnTo>
                  <a:lnTo>
                    <a:pt x="134631" y="5207217"/>
                  </a:lnTo>
                  <a:lnTo>
                    <a:pt x="67787" y="5209884"/>
                  </a:lnTo>
                  <a:lnTo>
                    <a:pt x="0" y="5210810"/>
                  </a:lnTo>
                </a:path>
                <a:path w="1088390" h="5210810">
                  <a:moveTo>
                    <a:pt x="1088390" y="0"/>
                  </a:moveTo>
                  <a:lnTo>
                    <a:pt x="1088390" y="0"/>
                  </a:lnTo>
                </a:path>
                <a:path w="1088390" h="5210810">
                  <a:moveTo>
                    <a:pt x="0" y="5210810"/>
                  </a:moveTo>
                  <a:lnTo>
                    <a:pt x="0" y="5210810"/>
                  </a:lnTo>
                </a:path>
              </a:pathLst>
            </a:custGeom>
            <a:ln w="93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92059" y="2819400"/>
              <a:ext cx="369570" cy="1145540"/>
            </a:xfrm>
            <a:custGeom>
              <a:avLst/>
              <a:gdLst/>
              <a:ahLst/>
              <a:cxnLst/>
              <a:rect l="l" t="t" r="r" b="b"/>
              <a:pathLst>
                <a:path w="369570" h="1145539">
                  <a:moveTo>
                    <a:pt x="369570" y="1145539"/>
                  </a:moveTo>
                  <a:lnTo>
                    <a:pt x="369570" y="0"/>
                  </a:lnTo>
                  <a:lnTo>
                    <a:pt x="0" y="0"/>
                  </a:lnTo>
                  <a:lnTo>
                    <a:pt x="0" y="1145539"/>
                  </a:lnTo>
                  <a:lnTo>
                    <a:pt x="369570" y="11455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16190" y="2895301"/>
            <a:ext cx="255904" cy="9779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800" b="1" spc="-65" dirty="0">
                <a:solidFill>
                  <a:srgbClr val="0C0C0C"/>
                </a:solidFill>
                <a:latin typeface="Arial"/>
                <a:cs typeface="Arial"/>
              </a:rPr>
              <a:t>With</a:t>
            </a:r>
            <a:r>
              <a:rPr sz="1800" b="1" spc="-16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C0C0C"/>
                </a:solidFill>
                <a:latin typeface="Arial"/>
                <a:cs typeface="Arial"/>
              </a:rPr>
              <a:t>ALM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3478529"/>
            <a:ext cx="8319770" cy="337820"/>
          </a:xfrm>
          <a:custGeom>
            <a:avLst/>
            <a:gdLst/>
            <a:ahLst/>
            <a:cxnLst/>
            <a:rect l="l" t="t" r="r" b="b"/>
            <a:pathLst>
              <a:path w="8319770" h="337820">
                <a:moveTo>
                  <a:pt x="228600" y="0"/>
                </a:moveTo>
                <a:lnTo>
                  <a:pt x="0" y="0"/>
                </a:lnTo>
                <a:lnTo>
                  <a:pt x="0" y="306070"/>
                </a:lnTo>
                <a:lnTo>
                  <a:pt x="228600" y="306070"/>
                </a:lnTo>
                <a:lnTo>
                  <a:pt x="228600" y="0"/>
                </a:lnTo>
                <a:close/>
              </a:path>
              <a:path w="8319770" h="337820">
                <a:moveTo>
                  <a:pt x="8319770" y="29210"/>
                </a:moveTo>
                <a:lnTo>
                  <a:pt x="8091170" y="29210"/>
                </a:lnTo>
                <a:lnTo>
                  <a:pt x="8091170" y="337820"/>
                </a:lnTo>
                <a:lnTo>
                  <a:pt x="8319770" y="337820"/>
                </a:lnTo>
                <a:lnTo>
                  <a:pt x="8319770" y="2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4494529" y="661543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342900" y="6628130"/>
            <a:ext cx="2510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Kovair Software Copyright </a:t>
            </a:r>
            <a:r>
              <a:rPr dirty="0"/>
              <a:t>©</a:t>
            </a:r>
            <a:r>
              <a:rPr spc="20" dirty="0"/>
              <a:t> </a:t>
            </a:r>
            <a:r>
              <a:rPr dirty="0"/>
              <a:t>2000-2014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1369</Words>
  <Application>Microsoft Office PowerPoint</Application>
  <PresentationFormat>On-screen Show (4:3)</PresentationFormat>
  <Paragraphs>289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Times New Roman</vt:lpstr>
      <vt:lpstr>UnDotum</vt:lpstr>
      <vt:lpstr>Office Theme</vt:lpstr>
      <vt:lpstr>Software Development Life Cycle &amp; ALM Basics </vt:lpstr>
      <vt:lpstr>Business Strategy and IT</vt:lpstr>
      <vt:lpstr>Three Aspects of ALM</vt:lpstr>
      <vt:lpstr>Three Aspects of ALM</vt:lpstr>
      <vt:lpstr>Three Aspects of ALM</vt:lpstr>
      <vt:lpstr>Three Aspects of ALM</vt:lpstr>
      <vt:lpstr>Absence of ALM –Missed Expectations</vt:lpstr>
      <vt:lpstr>ALM Maturity Stages</vt:lpstr>
      <vt:lpstr>Typical Application Lifecycle Management Model</vt:lpstr>
      <vt:lpstr>ALM Delivers Reports and Dashboards</vt:lpstr>
      <vt:lpstr>1.Requirement Management</vt:lpstr>
      <vt:lpstr>Requirement Management Activities</vt:lpstr>
      <vt:lpstr>1.Requirement Management</vt:lpstr>
      <vt:lpstr>2.Design</vt:lpstr>
      <vt:lpstr>3.Coding</vt:lpstr>
      <vt:lpstr>4.Configuration Management</vt:lpstr>
      <vt:lpstr>5.Build and Deployment Management</vt:lpstr>
      <vt:lpstr>6.Test Management</vt:lpstr>
      <vt:lpstr>6.Test Management</vt:lpstr>
      <vt:lpstr>7.User Experience</vt:lpstr>
      <vt:lpstr>The Bus Concept for Integration</vt:lpstr>
      <vt:lpstr>Omnibus Integration Bus – Off-the-shelf Integrations from Kovair ≈ 50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&amp; ALM Basics </dc:title>
  <cp:lastModifiedBy>Srinivasan S Iyer</cp:lastModifiedBy>
  <cp:revision>2</cp:revision>
  <dcterms:created xsi:type="dcterms:W3CDTF">2020-10-19T01:09:47Z</dcterms:created>
  <dcterms:modified xsi:type="dcterms:W3CDTF">2020-10-19T01:15:43Z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2020-10-19T00:00:00Z</vt:filetime>
  </property>
</Properties>
</file>