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6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1650" y="1995170"/>
            <a:ext cx="4000499" cy="143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53080" y="4565650"/>
            <a:ext cx="3977639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00FFFF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88900" y="6216650"/>
            <a:ext cx="99949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88900" y="6216650"/>
            <a:ext cx="99949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88900" y="6216650"/>
            <a:ext cx="99949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88900" y="6216650"/>
            <a:ext cx="99949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4190" y="6767830"/>
            <a:ext cx="6695440" cy="0"/>
          </a:xfrm>
          <a:custGeom>
            <a:avLst/>
            <a:gdLst/>
            <a:ahLst/>
            <a:cxnLst/>
            <a:rect l="l" t="t" r="r" b="b"/>
            <a:pathLst>
              <a:path w="6695440">
                <a:moveTo>
                  <a:pt x="0" y="0"/>
                </a:moveTo>
                <a:lnTo>
                  <a:pt x="669543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94880" y="6490970"/>
            <a:ext cx="2716529" cy="1000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51520" y="676783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0" y="0"/>
                </a:moveTo>
                <a:lnTo>
                  <a:pt x="115188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739" y="2493009"/>
            <a:ext cx="5354320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440" y="1159509"/>
            <a:ext cx="8884919" cy="527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88900" y="6216650"/>
            <a:ext cx="9994900" cy="175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82675" marR="5080" indent="-1046480">
              <a:lnSpc>
                <a:spcPts val="5320"/>
              </a:lnSpc>
              <a:spcBef>
                <a:spcPts val="640"/>
              </a:spcBef>
            </a:pPr>
            <a:r>
              <a:rPr spc="-10" dirty="0"/>
              <a:t>Introduction</a:t>
            </a:r>
            <a:r>
              <a:rPr spc="-60" dirty="0"/>
              <a:t> </a:t>
            </a:r>
            <a:r>
              <a:rPr spc="-229" dirty="0"/>
              <a:t>To  </a:t>
            </a:r>
            <a:r>
              <a:rPr i="1" spc="-5" dirty="0"/>
              <a:t>AGILE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49909"/>
            <a:ext cx="741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WATERFALL </a:t>
            </a:r>
            <a:r>
              <a:rPr spc="-5" dirty="0"/>
              <a:t>vs</a:t>
            </a:r>
            <a:r>
              <a:rPr spc="-290" dirty="0"/>
              <a:t> </a:t>
            </a:r>
            <a:r>
              <a:rPr spc="-5" dirty="0"/>
              <a:t>AGILE</a:t>
            </a:r>
          </a:p>
        </p:txBody>
      </p:sp>
      <p:sp>
        <p:nvSpPr>
          <p:cNvPr id="3" name="object 3"/>
          <p:cNvSpPr/>
          <p:nvPr/>
        </p:nvSpPr>
        <p:spPr>
          <a:xfrm>
            <a:off x="769959" y="2356459"/>
            <a:ext cx="8407185" cy="326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49909"/>
            <a:ext cx="703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WATERFALL </a:t>
            </a:r>
            <a:r>
              <a:rPr spc="-5" dirty="0"/>
              <a:t>vs</a:t>
            </a:r>
            <a:r>
              <a:rPr spc="-290" dirty="0"/>
              <a:t> </a:t>
            </a:r>
            <a:r>
              <a:rPr spc="-5" dirty="0"/>
              <a:t>AGILE</a:t>
            </a:r>
          </a:p>
        </p:txBody>
      </p:sp>
      <p:sp>
        <p:nvSpPr>
          <p:cNvPr id="3" name="object 3"/>
          <p:cNvSpPr/>
          <p:nvPr/>
        </p:nvSpPr>
        <p:spPr>
          <a:xfrm>
            <a:off x="1866274" y="1927093"/>
            <a:ext cx="6333003" cy="404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25450"/>
            <a:ext cx="515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45" dirty="0"/>
              <a:t> </a:t>
            </a:r>
            <a:r>
              <a:rPr spc="-15" dirty="0"/>
              <a:t>MANIFESTO</a:t>
            </a:r>
          </a:p>
        </p:txBody>
      </p:sp>
      <p:sp>
        <p:nvSpPr>
          <p:cNvPr id="3" name="object 3"/>
          <p:cNvSpPr/>
          <p:nvPr/>
        </p:nvSpPr>
        <p:spPr>
          <a:xfrm>
            <a:off x="2086610" y="1769110"/>
            <a:ext cx="5905499" cy="438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60" y="364489"/>
            <a:ext cx="8079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spc="-60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00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3530"/>
            <a:ext cx="3930650" cy="45034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i="1" spc="-5" dirty="0">
                <a:latin typeface="Liberation Sans"/>
                <a:cs typeface="Liberation Sans"/>
              </a:rPr>
              <a:t>Scrum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i="1" spc="-5" dirty="0">
                <a:latin typeface="Liberation Sans"/>
                <a:cs typeface="Liberation Sans"/>
              </a:rPr>
              <a:t>Extreme </a:t>
            </a:r>
            <a:r>
              <a:rPr sz="2400" i="1" spc="-10" dirty="0">
                <a:latin typeface="Liberation Sans"/>
                <a:cs typeface="Liberation Sans"/>
              </a:rPr>
              <a:t>Programming</a:t>
            </a:r>
            <a:r>
              <a:rPr sz="2400" i="1" spc="-4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(XP)</a:t>
            </a:r>
            <a:endParaRPr sz="2400">
              <a:latin typeface="Liberation Sans"/>
              <a:cs typeface="Liberation Sans"/>
            </a:endParaRPr>
          </a:p>
          <a:p>
            <a:pPr marL="12700" marR="1019175">
              <a:lnSpc>
                <a:spcPct val="92900"/>
              </a:lnSpc>
              <a:spcBef>
                <a:spcPts val="1425"/>
              </a:spcBef>
            </a:pPr>
            <a:r>
              <a:rPr sz="2400" i="1" spc="-10" dirty="0">
                <a:latin typeface="Liberation Sans"/>
                <a:cs typeface="Liberation Sans"/>
              </a:rPr>
              <a:t>Dynamic Systems  Development </a:t>
            </a:r>
            <a:r>
              <a:rPr sz="2400" i="1" spc="-5" dirty="0">
                <a:latin typeface="Liberation Sans"/>
                <a:cs typeface="Liberation Sans"/>
              </a:rPr>
              <a:t>Method  (DSDM)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2680"/>
              </a:lnSpc>
              <a:spcBef>
                <a:spcPts val="1465"/>
              </a:spcBef>
            </a:pPr>
            <a:r>
              <a:rPr sz="2400" i="1" spc="-5" dirty="0">
                <a:latin typeface="Liberation Sans"/>
                <a:cs typeface="Liberation Sans"/>
              </a:rPr>
              <a:t>Feature-Driven </a:t>
            </a:r>
            <a:r>
              <a:rPr sz="2400" i="1" spc="-10" dirty="0">
                <a:latin typeface="Liberation Sans"/>
                <a:cs typeface="Liberation Sans"/>
              </a:rPr>
              <a:t>Development  </a:t>
            </a:r>
            <a:r>
              <a:rPr sz="2400" i="1" spc="-5" dirty="0">
                <a:latin typeface="Liberation Sans"/>
                <a:cs typeface="Liberation Sans"/>
              </a:rPr>
              <a:t>(FDD)</a:t>
            </a:r>
            <a:endParaRPr sz="2400">
              <a:latin typeface="Liberation Sans"/>
              <a:cs typeface="Liberation Sans"/>
            </a:endParaRPr>
          </a:p>
          <a:p>
            <a:pPr marL="12700" marR="222250">
              <a:lnSpc>
                <a:spcPts val="2680"/>
              </a:lnSpc>
              <a:spcBef>
                <a:spcPts val="1410"/>
              </a:spcBef>
            </a:pPr>
            <a:r>
              <a:rPr sz="2400" i="1" spc="-5" dirty="0">
                <a:latin typeface="Liberation Sans"/>
                <a:cs typeface="Liberation Sans"/>
              </a:rPr>
              <a:t>Lean </a:t>
            </a:r>
            <a:r>
              <a:rPr sz="2400" i="1" spc="-10" dirty="0">
                <a:latin typeface="Liberation Sans"/>
                <a:cs typeface="Liberation Sans"/>
              </a:rPr>
              <a:t>and Kanban </a:t>
            </a:r>
            <a:r>
              <a:rPr sz="2400" i="1" spc="-5" dirty="0">
                <a:latin typeface="Liberation Sans"/>
                <a:cs typeface="Liberation Sans"/>
              </a:rPr>
              <a:t>Software  </a:t>
            </a:r>
            <a:r>
              <a:rPr sz="2400" i="1" spc="-10" dirty="0">
                <a:latin typeface="Liberation Sans"/>
                <a:cs typeface="Liberation Sans"/>
              </a:rPr>
              <a:t>Development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i="1" spc="-5" dirty="0">
                <a:latin typeface="Liberation Sans"/>
                <a:cs typeface="Liberation Sans"/>
              </a:rPr>
              <a:t>Crystal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94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70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0690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92887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578865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2390" y="2207260"/>
            <a:ext cx="4427220" cy="350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273050"/>
            <a:ext cx="33566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CR</a:t>
            </a:r>
            <a:r>
              <a:rPr spc="-5" dirty="0"/>
              <a:t>UM</a:t>
            </a:r>
          </a:p>
        </p:txBody>
      </p:sp>
      <p:sp>
        <p:nvSpPr>
          <p:cNvPr id="3" name="object 3"/>
          <p:cNvSpPr/>
          <p:nvPr/>
        </p:nvSpPr>
        <p:spPr>
          <a:xfrm>
            <a:off x="504190" y="1106169"/>
            <a:ext cx="5250180" cy="540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4720" y="123316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5709" y="1134110"/>
            <a:ext cx="3233420" cy="46329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83820" indent="78740">
              <a:lnSpc>
                <a:spcPct val="94100"/>
              </a:lnSpc>
              <a:spcBef>
                <a:spcPts val="285"/>
              </a:spcBef>
            </a:pPr>
            <a:r>
              <a:rPr sz="2200" spc="15" dirty="0">
                <a:latin typeface="Liberation Sans"/>
                <a:cs typeface="Liberation Sans"/>
              </a:rPr>
              <a:t>Ken </a:t>
            </a:r>
            <a:r>
              <a:rPr sz="2200" spc="-5" dirty="0">
                <a:latin typeface="Liberation Sans"/>
                <a:cs typeface="Liberation Sans"/>
              </a:rPr>
              <a:t>Schwaber, </a:t>
            </a:r>
            <a:r>
              <a:rPr sz="2200" spc="10" dirty="0">
                <a:latin typeface="Liberation Sans"/>
                <a:cs typeface="Liberation Sans"/>
              </a:rPr>
              <a:t>Mike  Beedle, </a:t>
            </a:r>
            <a:r>
              <a:rPr sz="2200" dirty="0">
                <a:latin typeface="Liberation Sans"/>
                <a:cs typeface="Liberation Sans"/>
              </a:rPr>
              <a:t>Jeff </a:t>
            </a:r>
            <a:r>
              <a:rPr sz="2200" spc="10" dirty="0">
                <a:latin typeface="Liberation Sans"/>
                <a:cs typeface="Liberation Sans"/>
              </a:rPr>
              <a:t>Sutherland  and </a:t>
            </a:r>
            <a:r>
              <a:rPr sz="2200" spc="5" dirty="0">
                <a:latin typeface="Liberation Sans"/>
                <a:cs typeface="Liberation Sans"/>
              </a:rPr>
              <a:t>others </a:t>
            </a:r>
            <a:r>
              <a:rPr sz="2200" spc="10" dirty="0">
                <a:latin typeface="Liberation Sans"/>
                <a:cs typeface="Liberation Sans"/>
              </a:rPr>
              <a:t>have  </a:t>
            </a:r>
            <a:r>
              <a:rPr sz="2200" spc="5" dirty="0">
                <a:latin typeface="Liberation Sans"/>
                <a:cs typeface="Liberation Sans"/>
              </a:rPr>
              <a:t>contributed significantly  </a:t>
            </a:r>
            <a:r>
              <a:rPr sz="2200" spc="10" dirty="0">
                <a:latin typeface="Liberation Sans"/>
                <a:cs typeface="Liberation Sans"/>
              </a:rPr>
              <a:t>to the </a:t>
            </a:r>
            <a:r>
              <a:rPr sz="2200" spc="5" dirty="0">
                <a:latin typeface="Liberation Sans"/>
                <a:cs typeface="Liberation Sans"/>
              </a:rPr>
              <a:t>evolution </a:t>
            </a:r>
            <a:r>
              <a:rPr sz="2200" spc="10" dirty="0">
                <a:latin typeface="Liberation Sans"/>
                <a:cs typeface="Liberation Sans"/>
              </a:rPr>
              <a:t>of Scrum  over the </a:t>
            </a:r>
            <a:r>
              <a:rPr sz="2200" spc="5" dirty="0">
                <a:latin typeface="Liberation Sans"/>
                <a:cs typeface="Liberation Sans"/>
              </a:rPr>
              <a:t>last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decade.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ct val="94000"/>
              </a:lnSpc>
              <a:spcBef>
                <a:spcPts val="1320"/>
              </a:spcBef>
            </a:pPr>
            <a:r>
              <a:rPr sz="2200" spc="10" dirty="0">
                <a:latin typeface="Liberation Sans"/>
                <a:cs typeface="Liberation Sans"/>
              </a:rPr>
              <a:t>Scrum </a:t>
            </a:r>
            <a:r>
              <a:rPr sz="2200" spc="5" dirty="0">
                <a:latin typeface="Liberation Sans"/>
                <a:cs typeface="Liberation Sans"/>
              </a:rPr>
              <a:t>is </a:t>
            </a:r>
            <a:r>
              <a:rPr sz="2200" spc="15" dirty="0">
                <a:latin typeface="Liberation Sans"/>
                <a:cs typeface="Liberation Sans"/>
              </a:rPr>
              <a:t>a </a:t>
            </a:r>
            <a:r>
              <a:rPr sz="2200" spc="5" dirty="0">
                <a:latin typeface="Liberation Sans"/>
                <a:cs typeface="Liberation Sans"/>
              </a:rPr>
              <a:t>lightweight  agile project  </a:t>
            </a:r>
            <a:r>
              <a:rPr sz="2200" spc="10" dirty="0">
                <a:latin typeface="Liberation Sans"/>
                <a:cs typeface="Liberation Sans"/>
              </a:rPr>
              <a:t>management framework  with broad </a:t>
            </a:r>
            <a:r>
              <a:rPr sz="2200" spc="5" dirty="0">
                <a:latin typeface="Liberation Sans"/>
                <a:cs typeface="Liberation Sans"/>
              </a:rPr>
              <a:t>applicability  for </a:t>
            </a:r>
            <a:r>
              <a:rPr sz="2200" spc="10" dirty="0">
                <a:latin typeface="Liberation Sans"/>
                <a:cs typeface="Liberation Sans"/>
              </a:rPr>
              <a:t>managing and  </a:t>
            </a:r>
            <a:r>
              <a:rPr sz="2200" spc="5" dirty="0">
                <a:latin typeface="Liberation Sans"/>
                <a:cs typeface="Liberation Sans"/>
              </a:rPr>
              <a:t>controlling iterative </a:t>
            </a:r>
            <a:r>
              <a:rPr sz="2200" spc="10" dirty="0">
                <a:latin typeface="Liberation Sans"/>
                <a:cs typeface="Liberation Sans"/>
              </a:rPr>
              <a:t>and  incremental projects </a:t>
            </a:r>
            <a:r>
              <a:rPr sz="2200" spc="5" dirty="0">
                <a:latin typeface="Liberation Sans"/>
                <a:cs typeface="Liberation Sans"/>
              </a:rPr>
              <a:t>of</a:t>
            </a:r>
            <a:r>
              <a:rPr sz="2200" spc="-65" dirty="0">
                <a:latin typeface="Liberation Sans"/>
                <a:cs typeface="Liberation Sans"/>
              </a:rPr>
              <a:t> </a:t>
            </a:r>
            <a:r>
              <a:rPr sz="2200" spc="5" dirty="0">
                <a:latin typeface="Liberation Sans"/>
                <a:cs typeface="Liberation Sans"/>
              </a:rPr>
              <a:t>all  types.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4720" y="329184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080" y="2106929"/>
            <a:ext cx="9051290" cy="420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500" y="577850"/>
            <a:ext cx="78816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SCRUM</a:t>
            </a:r>
            <a:r>
              <a:rPr sz="4000" spc="-65" dirty="0"/>
              <a:t> </a:t>
            </a:r>
            <a:r>
              <a:rPr sz="4000" spc="-10" dirty="0"/>
              <a:t>ELEMENTS-ROLES</a:t>
            </a:r>
            <a:endParaRPr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248919"/>
            <a:ext cx="59499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60" dirty="0"/>
              <a:t> </a:t>
            </a:r>
            <a:r>
              <a:rPr spc="-5" dirty="0"/>
              <a:t>Owner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1150" y="117983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600" y="1084580"/>
            <a:ext cx="6403975" cy="56191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334"/>
              </a:spcBef>
            </a:pPr>
            <a:r>
              <a:rPr sz="2200" spc="-5" dirty="0">
                <a:latin typeface="Liberation Sans"/>
                <a:cs typeface="Liberation Sans"/>
              </a:rPr>
              <a:t>Single person responsible </a:t>
            </a:r>
            <a:r>
              <a:rPr sz="2200" dirty="0">
                <a:latin typeface="Liberation Sans"/>
                <a:cs typeface="Liberation Sans"/>
              </a:rPr>
              <a:t>for maximizing the </a:t>
            </a:r>
            <a:r>
              <a:rPr sz="2200" spc="-5" dirty="0">
                <a:latin typeface="Liberation Sans"/>
                <a:cs typeface="Liberation Sans"/>
              </a:rPr>
              <a:t>return  </a:t>
            </a:r>
            <a:r>
              <a:rPr sz="2200" dirty="0">
                <a:latin typeface="Liberation Sans"/>
                <a:cs typeface="Liberation Sans"/>
              </a:rPr>
              <a:t>on </a:t>
            </a:r>
            <a:r>
              <a:rPr sz="2200" spc="-5" dirty="0">
                <a:latin typeface="Liberation Sans"/>
                <a:cs typeface="Liberation Sans"/>
              </a:rPr>
              <a:t>investment (ROI) of </a:t>
            </a:r>
            <a:r>
              <a:rPr sz="2200" dirty="0">
                <a:latin typeface="Liberation Sans"/>
                <a:cs typeface="Liberation Sans"/>
              </a:rPr>
              <a:t>the development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10" dirty="0">
                <a:latin typeface="Liberation Sans"/>
                <a:cs typeface="Liberation Sans"/>
              </a:rPr>
              <a:t>effort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200" spc="-5" dirty="0">
                <a:latin typeface="Liberation Sans"/>
                <a:cs typeface="Liberation Sans"/>
              </a:rPr>
              <a:t>Responsible </a:t>
            </a:r>
            <a:r>
              <a:rPr sz="2200" dirty="0">
                <a:latin typeface="Liberation Sans"/>
                <a:cs typeface="Liberation Sans"/>
              </a:rPr>
              <a:t>for </a:t>
            </a:r>
            <a:r>
              <a:rPr sz="2200" spc="-5" dirty="0">
                <a:latin typeface="Liberation Sans"/>
                <a:cs typeface="Liberation Sans"/>
              </a:rPr>
              <a:t>product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vision</a:t>
            </a:r>
            <a:endParaRPr sz="2200">
              <a:latin typeface="Liberation Sans"/>
              <a:cs typeface="Liberation Sans"/>
            </a:endParaRPr>
          </a:p>
          <a:p>
            <a:pPr marL="12700" marR="784860">
              <a:lnSpc>
                <a:spcPts val="2470"/>
              </a:lnSpc>
              <a:spcBef>
                <a:spcPts val="1365"/>
              </a:spcBef>
            </a:pPr>
            <a:r>
              <a:rPr sz="2200" spc="-5" dirty="0">
                <a:latin typeface="Liberation Sans"/>
                <a:cs typeface="Liberation Sans"/>
              </a:rPr>
              <a:t>Constantly re-prioritizes the Product </a:t>
            </a:r>
            <a:r>
              <a:rPr sz="2200" dirty="0">
                <a:latin typeface="Liberation Sans"/>
                <a:cs typeface="Liberation Sans"/>
              </a:rPr>
              <a:t>Backlog,  </a:t>
            </a:r>
            <a:r>
              <a:rPr sz="2200" spc="-5" dirty="0">
                <a:latin typeface="Liberation Sans"/>
                <a:cs typeface="Liberation Sans"/>
              </a:rPr>
              <a:t>adjusting </a:t>
            </a:r>
            <a:r>
              <a:rPr sz="2200" dirty="0">
                <a:latin typeface="Liberation Sans"/>
                <a:cs typeface="Liberation Sans"/>
              </a:rPr>
              <a:t>any </a:t>
            </a:r>
            <a:r>
              <a:rPr sz="2200" spc="-5" dirty="0">
                <a:latin typeface="Liberation Sans"/>
                <a:cs typeface="Liberation Sans"/>
              </a:rPr>
              <a:t>longterm expectations </a:t>
            </a:r>
            <a:r>
              <a:rPr sz="2200" dirty="0">
                <a:latin typeface="Liberation Sans"/>
                <a:cs typeface="Liberation Sans"/>
              </a:rPr>
              <a:t>such as  </a:t>
            </a:r>
            <a:r>
              <a:rPr sz="2200" spc="-5" dirty="0">
                <a:latin typeface="Liberation Sans"/>
                <a:cs typeface="Liberation Sans"/>
              </a:rPr>
              <a:t>release</a:t>
            </a:r>
            <a:r>
              <a:rPr sz="2200" spc="-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plans</a:t>
            </a:r>
            <a:endParaRPr sz="2200">
              <a:latin typeface="Liberation Sans"/>
              <a:cs typeface="Liberation Sans"/>
            </a:endParaRPr>
          </a:p>
          <a:p>
            <a:pPr marL="12700" marR="1156970">
              <a:lnSpc>
                <a:spcPts val="3770"/>
              </a:lnSpc>
              <a:spcBef>
                <a:spcPts val="265"/>
              </a:spcBef>
            </a:pPr>
            <a:r>
              <a:rPr sz="2200" spc="-5" dirty="0">
                <a:latin typeface="Liberation Sans"/>
                <a:cs typeface="Liberation Sans"/>
              </a:rPr>
              <a:t>Final arbiter of requirements questions  </a:t>
            </a:r>
            <a:r>
              <a:rPr sz="2200" dirty="0">
                <a:latin typeface="Liberation Sans"/>
                <a:cs typeface="Liberation Sans"/>
              </a:rPr>
              <a:t>Accepts </a:t>
            </a:r>
            <a:r>
              <a:rPr sz="2200" spc="-5" dirty="0">
                <a:latin typeface="Liberation Sans"/>
                <a:cs typeface="Liberation Sans"/>
              </a:rPr>
              <a:t>or rejects </a:t>
            </a:r>
            <a:r>
              <a:rPr sz="2200" dirty="0">
                <a:latin typeface="Liberation Sans"/>
                <a:cs typeface="Liberation Sans"/>
              </a:rPr>
              <a:t>each </a:t>
            </a:r>
            <a:r>
              <a:rPr sz="2200" spc="-5" dirty="0">
                <a:latin typeface="Liberation Sans"/>
                <a:cs typeface="Liberation Sans"/>
              </a:rPr>
              <a:t>product</a:t>
            </a:r>
            <a:r>
              <a:rPr sz="2200" spc="-3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increment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Liberation Sans"/>
                <a:cs typeface="Liberation Sans"/>
              </a:rPr>
              <a:t>Decides whether </a:t>
            </a:r>
            <a:r>
              <a:rPr sz="2200" dirty="0">
                <a:latin typeface="Liberation Sans"/>
                <a:cs typeface="Liberation Sans"/>
              </a:rPr>
              <a:t>to</a:t>
            </a:r>
            <a:r>
              <a:rPr sz="2200" spc="-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ship</a:t>
            </a:r>
            <a:endParaRPr sz="2200">
              <a:latin typeface="Liberation Sans"/>
              <a:cs typeface="Liberation Sans"/>
            </a:endParaRPr>
          </a:p>
          <a:p>
            <a:pPr marL="12700" marR="1174115">
              <a:lnSpc>
                <a:spcPct val="1428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Decides whether </a:t>
            </a:r>
            <a:r>
              <a:rPr sz="2200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continue development  </a:t>
            </a:r>
            <a:r>
              <a:rPr sz="2200" dirty="0">
                <a:latin typeface="Liberation Sans"/>
                <a:cs typeface="Liberation Sans"/>
              </a:rPr>
              <a:t>Considers </a:t>
            </a:r>
            <a:r>
              <a:rPr sz="2200" spc="-5" dirty="0">
                <a:latin typeface="Liberation Sans"/>
                <a:cs typeface="Liberation Sans"/>
              </a:rPr>
              <a:t>stakeholder</a:t>
            </a:r>
            <a:r>
              <a:rPr sz="2200" spc="-3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interests</a:t>
            </a:r>
            <a:endParaRPr sz="2200">
              <a:latin typeface="Liberation Sans"/>
              <a:cs typeface="Liberation Sans"/>
            </a:endParaRPr>
          </a:p>
          <a:p>
            <a:pPr marL="12700" marR="2131060">
              <a:lnSpc>
                <a:spcPct val="1428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May contribute </a:t>
            </a:r>
            <a:r>
              <a:rPr sz="2200" dirty="0">
                <a:latin typeface="Liberation Sans"/>
                <a:cs typeface="Liberation Sans"/>
              </a:rPr>
              <a:t>as </a:t>
            </a:r>
            <a:r>
              <a:rPr sz="2200" spc="5" dirty="0">
                <a:latin typeface="Liberation Sans"/>
                <a:cs typeface="Liberation Sans"/>
              </a:rPr>
              <a:t>a </a:t>
            </a:r>
            <a:r>
              <a:rPr sz="2200" dirty="0">
                <a:latin typeface="Liberation Sans"/>
                <a:cs typeface="Liberation Sans"/>
              </a:rPr>
              <a:t>team </a:t>
            </a:r>
            <a:r>
              <a:rPr sz="2200" spc="5" dirty="0">
                <a:latin typeface="Liberation Sans"/>
                <a:cs typeface="Liberation Sans"/>
              </a:rPr>
              <a:t>member  </a:t>
            </a:r>
            <a:r>
              <a:rPr sz="2200" dirty="0">
                <a:latin typeface="Liberation Sans"/>
                <a:cs typeface="Liberation Sans"/>
              </a:rPr>
              <a:t>Has </a:t>
            </a:r>
            <a:r>
              <a:rPr sz="2200" spc="5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leadership</a:t>
            </a:r>
            <a:r>
              <a:rPr sz="2200" spc="-4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role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0" y="197358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1150" y="245363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150" y="355981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150" y="403987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50" y="451992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150" y="499872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547877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5957570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1150" y="643762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1150" y="994410"/>
            <a:ext cx="2322830" cy="209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278130"/>
            <a:ext cx="6377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ScrumMaster</a:t>
            </a:r>
          </a:p>
        </p:txBody>
      </p:sp>
      <p:sp>
        <p:nvSpPr>
          <p:cNvPr id="3" name="object 3"/>
          <p:cNvSpPr/>
          <p:nvPr/>
        </p:nvSpPr>
        <p:spPr>
          <a:xfrm>
            <a:off x="341629" y="1111250"/>
            <a:ext cx="2049780" cy="2049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1289" y="129540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27605" marR="772160">
              <a:lnSpc>
                <a:spcPts val="3470"/>
              </a:lnSpc>
              <a:spcBef>
                <a:spcPts val="425"/>
              </a:spcBef>
            </a:pPr>
            <a:r>
              <a:rPr sz="3100" dirty="0"/>
              <a:t>Scrum master is a core </a:t>
            </a:r>
            <a:r>
              <a:rPr sz="3100" spc="-5" dirty="0"/>
              <a:t>of</a:t>
            </a:r>
            <a:r>
              <a:rPr sz="3100" spc="-70" dirty="0"/>
              <a:t> </a:t>
            </a:r>
            <a:r>
              <a:rPr sz="3100" dirty="0"/>
              <a:t>scrum  team</a:t>
            </a:r>
            <a:endParaRPr sz="3100"/>
          </a:p>
          <a:p>
            <a:pPr marL="2427605" marR="5080">
              <a:lnSpc>
                <a:spcPts val="3470"/>
              </a:lnSpc>
              <a:spcBef>
                <a:spcPts val="730"/>
              </a:spcBef>
            </a:pPr>
            <a:r>
              <a:rPr sz="3100" dirty="0"/>
              <a:t>Doing scrum planning for a </a:t>
            </a:r>
            <a:r>
              <a:rPr sz="3100" spc="-5" dirty="0"/>
              <a:t>particular  </a:t>
            </a:r>
            <a:r>
              <a:rPr sz="3100" dirty="0"/>
              <a:t>sprint</a:t>
            </a:r>
            <a:endParaRPr sz="3100"/>
          </a:p>
          <a:p>
            <a:pPr marL="2427605" marR="1691639">
              <a:lnSpc>
                <a:spcPts val="3470"/>
              </a:lnSpc>
              <a:spcBef>
                <a:spcPts val="720"/>
              </a:spcBef>
            </a:pPr>
            <a:r>
              <a:rPr sz="3100" dirty="0"/>
              <a:t>Manage </a:t>
            </a:r>
            <a:r>
              <a:rPr sz="3100" spc="-5" dirty="0"/>
              <a:t>dependencies </a:t>
            </a:r>
            <a:r>
              <a:rPr sz="3100" dirty="0"/>
              <a:t>and  </a:t>
            </a:r>
            <a:r>
              <a:rPr sz="3100" spc="-5" dirty="0"/>
              <a:t>impediments</a:t>
            </a:r>
            <a:endParaRPr sz="3100"/>
          </a:p>
          <a:p>
            <a:pPr marL="2427605" marR="1431925">
              <a:lnSpc>
                <a:spcPts val="3460"/>
              </a:lnSpc>
              <a:spcBef>
                <a:spcPts val="735"/>
              </a:spcBef>
            </a:pPr>
            <a:r>
              <a:rPr sz="3100" dirty="0"/>
              <a:t>Is a </a:t>
            </a:r>
            <a:r>
              <a:rPr sz="3100" spc="-5" dirty="0"/>
              <a:t>part </a:t>
            </a:r>
            <a:r>
              <a:rPr sz="3100" dirty="0"/>
              <a:t>of scrum </a:t>
            </a:r>
            <a:r>
              <a:rPr sz="3100" spc="-5" dirty="0"/>
              <a:t>team not </a:t>
            </a:r>
            <a:r>
              <a:rPr sz="3100" dirty="0"/>
              <a:t>a  </a:t>
            </a:r>
            <a:r>
              <a:rPr sz="3100" spc="-5" dirty="0"/>
              <a:t>manager</a:t>
            </a:r>
            <a:endParaRPr sz="3100"/>
          </a:p>
          <a:p>
            <a:pPr marL="2427605" marR="375920">
              <a:lnSpc>
                <a:spcPts val="3470"/>
              </a:lnSpc>
              <a:spcBef>
                <a:spcPts val="735"/>
              </a:spcBef>
            </a:pPr>
            <a:r>
              <a:rPr sz="3100" dirty="0"/>
              <a:t>Responsible for scrum</a:t>
            </a:r>
            <a:r>
              <a:rPr sz="3100" spc="-70" dirty="0"/>
              <a:t> </a:t>
            </a:r>
            <a:r>
              <a:rPr sz="3100" dirty="0"/>
              <a:t>ceremonies  (like daily </a:t>
            </a:r>
            <a:r>
              <a:rPr sz="3100" spc="-5" dirty="0"/>
              <a:t>stand-up ,demo,  </a:t>
            </a:r>
            <a:r>
              <a:rPr sz="3100" dirty="0"/>
              <a:t>retrospective)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2701289" y="2269489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9" y="324231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289" y="4215129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1289" y="5189220"/>
            <a:ext cx="123189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OpenSymbol"/>
                <a:cs typeface="OpenSymbol"/>
              </a:rPr>
              <a:t></a:t>
            </a:r>
            <a:endParaRPr sz="13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04468"/>
            <a:ext cx="838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 Development</a:t>
            </a:r>
            <a:r>
              <a:rPr spc="-80" dirty="0"/>
              <a:t> </a:t>
            </a:r>
            <a:r>
              <a:rPr spc="-105" dirty="0"/>
              <a:t>Team</a:t>
            </a:r>
          </a:p>
        </p:txBody>
      </p:sp>
      <p:sp>
        <p:nvSpPr>
          <p:cNvPr id="3" name="object 3"/>
          <p:cNvSpPr/>
          <p:nvPr/>
        </p:nvSpPr>
        <p:spPr>
          <a:xfrm>
            <a:off x="797453" y="1779270"/>
            <a:ext cx="3519160" cy="351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2659" y="177418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7929" y="1678939"/>
            <a:ext cx="4509770" cy="344233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334"/>
              </a:spcBef>
            </a:pPr>
            <a:r>
              <a:rPr sz="2200" dirty="0">
                <a:latin typeface="Liberation Sans"/>
                <a:cs typeface="Liberation Sans"/>
              </a:rPr>
              <a:t>Scrum </a:t>
            </a:r>
            <a:r>
              <a:rPr sz="2200" spc="-55" dirty="0">
                <a:latin typeface="Liberation Sans"/>
                <a:cs typeface="Liberation Sans"/>
              </a:rPr>
              <a:t>Team </a:t>
            </a:r>
            <a:r>
              <a:rPr sz="2200" dirty="0">
                <a:latin typeface="Liberation Sans"/>
                <a:cs typeface="Liberation Sans"/>
              </a:rPr>
              <a:t>works </a:t>
            </a:r>
            <a:r>
              <a:rPr sz="2200" spc="-5" dirty="0">
                <a:latin typeface="Liberation Sans"/>
                <a:cs typeface="Liberation Sans"/>
              </a:rPr>
              <a:t>towards  acheiving goal 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-5" dirty="0">
                <a:latin typeface="Liberation Sans"/>
                <a:cs typeface="Liberation Sans"/>
              </a:rPr>
              <a:t>sprint. </a:t>
            </a:r>
            <a:r>
              <a:rPr sz="2200" dirty="0">
                <a:latin typeface="Liberation Sans"/>
                <a:cs typeface="Liberation Sans"/>
              </a:rPr>
              <a:t>They  work on scrum </a:t>
            </a:r>
            <a:r>
              <a:rPr sz="2200" spc="-5" dirty="0">
                <a:latin typeface="Liberation Sans"/>
                <a:cs typeface="Liberation Sans"/>
              </a:rPr>
              <a:t>baklog </a:t>
            </a:r>
            <a:r>
              <a:rPr sz="2200" dirty="0">
                <a:latin typeface="Liberation Sans"/>
                <a:cs typeface="Liberation Sans"/>
              </a:rPr>
              <a:t>item and take  </a:t>
            </a:r>
            <a:r>
              <a:rPr sz="2200" spc="-5" dirty="0">
                <a:latin typeface="Liberation Sans"/>
                <a:cs typeface="Liberation Sans"/>
              </a:rPr>
              <a:t>part </a:t>
            </a:r>
            <a:r>
              <a:rPr sz="2200" dirty="0">
                <a:latin typeface="Liberation Sans"/>
                <a:cs typeface="Liberation Sans"/>
              </a:rPr>
              <a:t>in scrum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ceremonies.</a:t>
            </a:r>
            <a:endParaRPr sz="2200">
              <a:latin typeface="Liberation Sans"/>
              <a:cs typeface="Liberation Sans"/>
            </a:endParaRPr>
          </a:p>
          <a:p>
            <a:pPr marL="12700" marR="803910">
              <a:lnSpc>
                <a:spcPts val="2470"/>
              </a:lnSpc>
              <a:spcBef>
                <a:spcPts val="1115"/>
              </a:spcBef>
            </a:pPr>
            <a:r>
              <a:rPr sz="2200" dirty="0">
                <a:latin typeface="Liberation Sans"/>
                <a:cs typeface="Liberation Sans"/>
              </a:rPr>
              <a:t>Scrum team take </a:t>
            </a:r>
            <a:r>
              <a:rPr sz="2200" spc="-5" dirty="0">
                <a:latin typeface="Liberation Sans"/>
                <a:cs typeface="Liberation Sans"/>
              </a:rPr>
              <a:t>part </a:t>
            </a:r>
            <a:r>
              <a:rPr sz="2200" spc="5" dirty="0">
                <a:latin typeface="Liberation Sans"/>
                <a:cs typeface="Liberation Sans"/>
              </a:rPr>
              <a:t>in </a:t>
            </a:r>
            <a:r>
              <a:rPr sz="2200" spc="-5" dirty="0">
                <a:latin typeface="Liberation Sans"/>
                <a:cs typeface="Liberation Sans"/>
              </a:rPr>
              <a:t>daily  </a:t>
            </a:r>
            <a:r>
              <a:rPr sz="2200" dirty="0">
                <a:latin typeface="Liberation Sans"/>
                <a:cs typeface="Liberation Sans"/>
              </a:rPr>
              <a:t>standup and discuss </a:t>
            </a:r>
            <a:r>
              <a:rPr sz="2200" spc="5" dirty="0">
                <a:latin typeface="Liberation Sans"/>
                <a:cs typeface="Liberation Sans"/>
              </a:rPr>
              <a:t>3</a:t>
            </a:r>
            <a:r>
              <a:rPr sz="2200" spc="-1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things:</a:t>
            </a:r>
            <a:endParaRPr sz="2200">
              <a:latin typeface="Liberation Sans"/>
              <a:cs typeface="Liberation Sans"/>
            </a:endParaRPr>
          </a:p>
          <a:p>
            <a:pPr marL="323850" indent="-31178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324485" algn="l"/>
              </a:tabLst>
            </a:pPr>
            <a:r>
              <a:rPr sz="2200" dirty="0">
                <a:latin typeface="Liberation Sans"/>
                <a:cs typeface="Liberation Sans"/>
              </a:rPr>
              <a:t>What was </a:t>
            </a:r>
            <a:r>
              <a:rPr sz="2200" spc="-5" dirty="0">
                <a:latin typeface="Liberation Sans"/>
                <a:cs typeface="Liberation Sans"/>
              </a:rPr>
              <a:t>done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yesterday?</a:t>
            </a:r>
            <a:endParaRPr sz="2200">
              <a:latin typeface="Liberation Sans"/>
              <a:cs typeface="Liberation Sans"/>
            </a:endParaRPr>
          </a:p>
          <a:p>
            <a:pPr marL="323850" indent="-31178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24485" algn="l"/>
              </a:tabLst>
            </a:pPr>
            <a:r>
              <a:rPr sz="2200" dirty="0">
                <a:latin typeface="Liberation Sans"/>
                <a:cs typeface="Liberation Sans"/>
              </a:rPr>
              <a:t>What's the </a:t>
            </a:r>
            <a:r>
              <a:rPr sz="2200" spc="-5" dirty="0">
                <a:latin typeface="Liberation Sans"/>
                <a:cs typeface="Liberation Sans"/>
              </a:rPr>
              <a:t>plan </a:t>
            </a:r>
            <a:r>
              <a:rPr sz="2200" dirty="0">
                <a:latin typeface="Liberation Sans"/>
                <a:cs typeface="Liberation Sans"/>
              </a:rPr>
              <a:t>for</a:t>
            </a:r>
            <a:r>
              <a:rPr sz="2200" spc="-5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today?</a:t>
            </a:r>
            <a:endParaRPr sz="2200">
              <a:latin typeface="Liberation Sans"/>
              <a:cs typeface="Liberation Sans"/>
            </a:endParaRPr>
          </a:p>
          <a:p>
            <a:pPr marL="308610" indent="-29654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309245" algn="l"/>
                <a:tab pos="946785" algn="l"/>
              </a:tabLst>
            </a:pPr>
            <a:r>
              <a:rPr sz="2200" dirty="0">
                <a:latin typeface="Liberation Sans"/>
                <a:cs typeface="Liberation Sans"/>
              </a:rPr>
              <a:t>Any	impediments?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2659" y="3171189"/>
            <a:ext cx="1244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4" y="481647"/>
            <a:ext cx="4030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0" spc="-5" dirty="0">
                <a:latin typeface="Liberation Sans"/>
                <a:cs typeface="Liberation Sans"/>
              </a:rPr>
              <a:t>THE</a:t>
            </a:r>
            <a:r>
              <a:rPr b="0" i="0" spc="-75" dirty="0">
                <a:latin typeface="Liberation Sans"/>
                <a:cs typeface="Liberation Sans"/>
              </a:rPr>
              <a:t> </a:t>
            </a:r>
            <a:r>
              <a:rPr b="0" i="0" spc="-5" dirty="0">
                <a:latin typeface="Liberation Sans"/>
                <a:cs typeface="Liberation Sans"/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641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56079"/>
            <a:ext cx="353441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2600" spc="-5" dirty="0">
                <a:latin typeface="Liberation Sans"/>
                <a:cs typeface="Liberation Sans"/>
              </a:rPr>
              <a:t>Sprint Planning Meeting  Sprint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600" spc="-5" dirty="0">
                <a:latin typeface="Liberation Sans"/>
                <a:cs typeface="Liberation Sans"/>
              </a:rPr>
              <a:t>Daily</a:t>
            </a:r>
            <a:r>
              <a:rPr sz="2600" spc="-20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Scrum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600" spc="-5" dirty="0">
                <a:latin typeface="Liberation Sans"/>
                <a:cs typeface="Liberation Sans"/>
              </a:rPr>
              <a:t>Sprint </a:t>
            </a:r>
            <a:r>
              <a:rPr sz="2600" dirty="0">
                <a:latin typeface="Liberation Sans"/>
                <a:cs typeface="Liberation Sans"/>
              </a:rPr>
              <a:t>Review</a:t>
            </a:r>
            <a:r>
              <a:rPr sz="2600" spc="-5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Meeting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29996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76478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2833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OpenSymbol"/>
                <a:cs typeface="OpenSymbol"/>
              </a:rPr>
              <a:t>➢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64" y="364490"/>
            <a:ext cx="4140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Agenda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300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3530"/>
            <a:ext cx="3686810" cy="36639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i="1" spc="-5" dirty="0">
                <a:latin typeface="Liberation Sans"/>
                <a:cs typeface="Liberation Sans"/>
              </a:rPr>
              <a:t>History</a:t>
            </a:r>
            <a:endParaRPr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i="1" spc="-5" dirty="0">
                <a:latin typeface="Liberation Sans"/>
                <a:cs typeface="Liberation Sans"/>
              </a:rPr>
              <a:t>What </a:t>
            </a:r>
            <a:r>
              <a:rPr sz="2400" i="1" spc="-10" dirty="0">
                <a:latin typeface="Liberation Sans"/>
                <a:cs typeface="Liberation Sans"/>
              </a:rPr>
              <a:t>is</a:t>
            </a:r>
            <a:r>
              <a:rPr sz="2400" i="1" spc="-75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Agile</a:t>
            </a:r>
            <a:endParaRPr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i="1" spc="-5" dirty="0">
                <a:latin typeface="Liberation Sans"/>
                <a:cs typeface="Liberation Sans"/>
              </a:rPr>
              <a:t>How does it</a:t>
            </a:r>
            <a:r>
              <a:rPr sz="2400" i="1" spc="-10" dirty="0">
                <a:latin typeface="Liberation Sans"/>
                <a:cs typeface="Liberation Sans"/>
              </a:rPr>
              <a:t> </a:t>
            </a:r>
            <a:r>
              <a:rPr sz="2400" i="1" spc="-5" dirty="0" smtClean="0">
                <a:latin typeface="Liberation Sans"/>
                <a:cs typeface="Liberation Sans"/>
              </a:rPr>
              <a:t>work</a:t>
            </a:r>
            <a:r>
              <a:rPr lang="en-US" sz="2400" i="1" spc="-5" dirty="0" smtClean="0">
                <a:latin typeface="Liberation Sans"/>
                <a:cs typeface="Liberation Sans"/>
              </a:rPr>
              <a:t>?</a:t>
            </a:r>
            <a:endParaRPr sz="2400" dirty="0">
              <a:latin typeface="Liberation Sans"/>
              <a:cs typeface="Liberation Sans"/>
            </a:endParaRPr>
          </a:p>
          <a:p>
            <a:pPr marL="12700" marR="5080">
              <a:lnSpc>
                <a:spcPct val="142000"/>
              </a:lnSpc>
            </a:pPr>
            <a:r>
              <a:rPr sz="2400" i="1" spc="-5" dirty="0">
                <a:latin typeface="Liberation Sans"/>
                <a:cs typeface="Liberation Sans"/>
              </a:rPr>
              <a:t>Why we </a:t>
            </a:r>
            <a:r>
              <a:rPr sz="2400" i="1" dirty="0">
                <a:latin typeface="Liberation Sans"/>
                <a:cs typeface="Liberation Sans"/>
              </a:rPr>
              <a:t>use </a:t>
            </a: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15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Methods  </a:t>
            </a: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5" dirty="0">
                <a:latin typeface="Liberation Sans"/>
                <a:cs typeface="Liberation Sans"/>
              </a:rPr>
              <a:t> Manifesto</a:t>
            </a:r>
            <a:endParaRPr sz="2400" dirty="0">
              <a:latin typeface="Liberation Sans"/>
              <a:cs typeface="Liberation Sans"/>
            </a:endParaRPr>
          </a:p>
          <a:p>
            <a:pPr marL="12700" marR="927735">
              <a:lnSpc>
                <a:spcPct val="142000"/>
              </a:lnSpc>
              <a:spcBef>
                <a:spcPts val="10"/>
              </a:spcBef>
            </a:pPr>
            <a:r>
              <a:rPr sz="2400" i="1" spc="-10" dirty="0">
                <a:latin typeface="Liberation Sans"/>
                <a:cs typeface="Liberation Sans"/>
              </a:rPr>
              <a:t>Agile</a:t>
            </a:r>
            <a:r>
              <a:rPr sz="2400" i="1" spc="-80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Methodologies  Scrum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94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70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3896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9090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297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9491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49250"/>
            <a:ext cx="449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CE</a:t>
            </a:r>
            <a:r>
              <a:rPr spc="-5"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750762" y="2487229"/>
            <a:ext cx="8940525" cy="3886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6855459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4279" y="6855459"/>
            <a:ext cx="2560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Agile </a:t>
            </a:r>
            <a:r>
              <a:rPr sz="1400" spc="-5" dirty="0">
                <a:latin typeface="Times New Roman"/>
                <a:cs typeface="Times New Roman"/>
              </a:rPr>
              <a:t>Project Management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5459" y="688751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190" y="6767830"/>
            <a:ext cx="6695440" cy="0"/>
          </a:xfrm>
          <a:custGeom>
            <a:avLst/>
            <a:gdLst/>
            <a:ahLst/>
            <a:cxnLst/>
            <a:rect l="l" t="t" r="r" b="b"/>
            <a:pathLst>
              <a:path w="6695440">
                <a:moveTo>
                  <a:pt x="0" y="0"/>
                </a:moveTo>
                <a:lnTo>
                  <a:pt x="669543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94880" y="6490970"/>
            <a:ext cx="2716530" cy="1000760"/>
            <a:chOff x="7294880" y="6490970"/>
            <a:chExt cx="2716530" cy="1000760"/>
          </a:xfrm>
        </p:grpSpPr>
        <p:sp>
          <p:nvSpPr>
            <p:cNvPr id="7" name="object 7"/>
            <p:cNvSpPr/>
            <p:nvPr/>
          </p:nvSpPr>
          <p:spPr>
            <a:xfrm>
              <a:off x="7294880" y="6490970"/>
              <a:ext cx="2716529" cy="1000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1520" y="6767830"/>
              <a:ext cx="1151890" cy="0"/>
            </a:xfrm>
            <a:custGeom>
              <a:avLst/>
              <a:gdLst/>
              <a:ahLst/>
              <a:cxnLst/>
              <a:rect l="l" t="t" r="r" b="b"/>
              <a:pathLst>
                <a:path w="1151890">
                  <a:moveTo>
                    <a:pt x="0" y="0"/>
                  </a:moveTo>
                  <a:lnTo>
                    <a:pt x="1151889" y="0"/>
                  </a:lnTo>
                </a:path>
              </a:pathLst>
            </a:custGeom>
            <a:ln w="35941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3289" y="549909"/>
            <a:ext cx="51219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</a:t>
            </a:r>
            <a:r>
              <a:rPr dirty="0"/>
              <a:t>R</a:t>
            </a:r>
            <a:r>
              <a:rPr spc="-5" dirty="0"/>
              <a:t>INT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1722120"/>
            <a:ext cx="8100059" cy="22275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latin typeface="Liberation Sans"/>
                <a:cs typeface="Liberation Sans"/>
              </a:rPr>
              <a:t>A month-long iteration, </a:t>
            </a:r>
            <a:r>
              <a:rPr sz="2800" spc="-5" dirty="0">
                <a:latin typeface="Liberation Sans"/>
                <a:cs typeface="Liberation Sans"/>
              </a:rPr>
              <a:t>during which </a:t>
            </a:r>
            <a:r>
              <a:rPr sz="2800" dirty="0">
                <a:latin typeface="Liberation Sans"/>
                <a:cs typeface="Liberation Sans"/>
              </a:rPr>
              <a:t>is</a:t>
            </a:r>
            <a:r>
              <a:rPr sz="2800" spc="-1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incremented 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product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functionality</a:t>
            </a:r>
            <a:endParaRPr sz="2800" dirty="0">
              <a:latin typeface="Liberation Sans"/>
              <a:cs typeface="Liberation Sans"/>
            </a:endParaRPr>
          </a:p>
          <a:p>
            <a:pPr marL="12700" marR="806450">
              <a:lnSpc>
                <a:spcPts val="3120"/>
              </a:lnSpc>
              <a:spcBef>
                <a:spcPts val="745"/>
              </a:spcBef>
            </a:pPr>
            <a:r>
              <a:rPr sz="2800" spc="-5" dirty="0">
                <a:latin typeface="Liberation Sans"/>
                <a:cs typeface="Liberation Sans"/>
              </a:rPr>
              <a:t>NO outside influence </a:t>
            </a:r>
            <a:r>
              <a:rPr sz="2800" dirty="0">
                <a:latin typeface="Liberation Sans"/>
                <a:cs typeface="Liberation Sans"/>
              </a:rPr>
              <a:t>can </a:t>
            </a:r>
            <a:r>
              <a:rPr sz="2800" spc="-5" dirty="0">
                <a:latin typeface="Liberation Sans"/>
                <a:cs typeface="Liberation Sans"/>
              </a:rPr>
              <a:t>interference with the  Scrum team during the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Sprint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Liberation Sans"/>
                <a:cs typeface="Liberation Sans"/>
              </a:rPr>
              <a:t>Each Sprint begins with the Daily Scrum Meeting</a:t>
            </a:r>
            <a:endParaRPr sz="2800" dirty="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27305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6182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369050"/>
            <a:ext cx="10083800" cy="112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286384"/>
            <a:ext cx="80244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 Planning</a:t>
            </a:r>
            <a:r>
              <a:rPr spc="-60" dirty="0"/>
              <a:t> </a:t>
            </a:r>
            <a:r>
              <a:rPr spc="-5" dirty="0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90" y="181863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19" y="1732280"/>
            <a:ext cx="8403590" cy="6038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315"/>
              </a:spcBef>
            </a:pPr>
            <a:r>
              <a:rPr sz="1950" spc="10" dirty="0">
                <a:latin typeface="Liberation Sans"/>
                <a:cs typeface="Liberation Sans"/>
              </a:rPr>
              <a:t>A </a:t>
            </a:r>
            <a:r>
              <a:rPr sz="1950" dirty="0">
                <a:latin typeface="Liberation Sans"/>
                <a:cs typeface="Liberation Sans"/>
              </a:rPr>
              <a:t>collaborative </a:t>
            </a:r>
            <a:r>
              <a:rPr sz="1950" spc="5" dirty="0">
                <a:latin typeface="Liberation Sans"/>
                <a:cs typeface="Liberation Sans"/>
              </a:rPr>
              <a:t>meeting in the </a:t>
            </a:r>
            <a:r>
              <a:rPr sz="1950" dirty="0">
                <a:latin typeface="Liberation Sans"/>
                <a:cs typeface="Liberation Sans"/>
              </a:rPr>
              <a:t>beginning of </a:t>
            </a:r>
            <a:r>
              <a:rPr sz="1950" spc="5" dirty="0">
                <a:latin typeface="Liberation Sans"/>
                <a:cs typeface="Liberation Sans"/>
              </a:rPr>
              <a:t>each </a:t>
            </a:r>
            <a:r>
              <a:rPr sz="1950" dirty="0">
                <a:latin typeface="Liberation Sans"/>
                <a:cs typeface="Liberation Sans"/>
              </a:rPr>
              <a:t>Sprint between </a:t>
            </a:r>
            <a:r>
              <a:rPr sz="1950" spc="5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 </a:t>
            </a:r>
            <a:r>
              <a:rPr sz="1950" spc="-15" dirty="0">
                <a:latin typeface="Liberation Sans"/>
                <a:cs typeface="Liberation Sans"/>
              </a:rPr>
              <a:t>Owner, </a:t>
            </a:r>
            <a:r>
              <a:rPr sz="1950" spc="5" dirty="0">
                <a:latin typeface="Liberation Sans"/>
                <a:cs typeface="Liberation Sans"/>
              </a:rPr>
              <a:t>the Scrum </a:t>
            </a:r>
            <a:r>
              <a:rPr sz="1950" dirty="0">
                <a:latin typeface="Liberation Sans"/>
                <a:cs typeface="Liberation Sans"/>
              </a:rPr>
              <a:t>Master and </a:t>
            </a:r>
            <a:r>
              <a:rPr sz="1950" spc="5" dirty="0">
                <a:latin typeface="Liberation Sans"/>
                <a:cs typeface="Liberation Sans"/>
              </a:rPr>
              <a:t>the</a:t>
            </a:r>
            <a:r>
              <a:rPr sz="1950" spc="30" dirty="0">
                <a:latin typeface="Liberation Sans"/>
                <a:cs typeface="Liberation Sans"/>
              </a:rPr>
              <a:t> </a:t>
            </a:r>
            <a:r>
              <a:rPr sz="1950" spc="-45" dirty="0">
                <a:latin typeface="Liberation Sans"/>
                <a:cs typeface="Liberation Sans"/>
              </a:rPr>
              <a:t>Team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81177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819" y="2724150"/>
            <a:ext cx="764857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35" dirty="0">
                <a:latin typeface="Liberation Sans"/>
                <a:cs typeface="Liberation Sans"/>
              </a:rPr>
              <a:t>Takes </a:t>
            </a:r>
            <a:r>
              <a:rPr sz="1950" spc="10" dirty="0">
                <a:latin typeface="Liberation Sans"/>
                <a:cs typeface="Liberation Sans"/>
              </a:rPr>
              <a:t>8 </a:t>
            </a:r>
            <a:r>
              <a:rPr sz="1950" spc="5" dirty="0">
                <a:latin typeface="Liberation Sans"/>
                <a:cs typeface="Liberation Sans"/>
              </a:rPr>
              <a:t>hours and </a:t>
            </a:r>
            <a:r>
              <a:rPr sz="1950" dirty="0">
                <a:latin typeface="Liberation Sans"/>
                <a:cs typeface="Liberation Sans"/>
              </a:rPr>
              <a:t>consists of </a:t>
            </a:r>
            <a:r>
              <a:rPr sz="1950" spc="10" dirty="0">
                <a:latin typeface="Liberation Sans"/>
                <a:cs typeface="Liberation Sans"/>
              </a:rPr>
              <a:t>2 </a:t>
            </a:r>
            <a:r>
              <a:rPr sz="1950" dirty="0">
                <a:latin typeface="Liberation Sans"/>
                <a:cs typeface="Liberation Sans"/>
              </a:rPr>
              <a:t>parts </a:t>
            </a:r>
            <a:r>
              <a:rPr sz="1950" spc="5" dirty="0">
                <a:latin typeface="Liberation Sans"/>
                <a:cs typeface="Liberation Sans"/>
              </a:rPr>
              <a:t>(“before </a:t>
            </a:r>
            <a:r>
              <a:rPr sz="1950" dirty="0">
                <a:latin typeface="Liberation Sans"/>
                <a:cs typeface="Liberation Sans"/>
              </a:rPr>
              <a:t>lunch and </a:t>
            </a:r>
            <a:r>
              <a:rPr sz="1950" spc="5" dirty="0">
                <a:latin typeface="Liberation Sans"/>
                <a:cs typeface="Liberation Sans"/>
              </a:rPr>
              <a:t>after</a:t>
            </a:r>
            <a:r>
              <a:rPr sz="1950" spc="6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lunch”)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352552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819" y="3437889"/>
            <a:ext cx="8630920" cy="8832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800"/>
              </a:lnSpc>
              <a:spcBef>
                <a:spcPts val="265"/>
              </a:spcBef>
            </a:pP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Owner and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negotiate which Product Backlog </a:t>
            </a:r>
            <a:r>
              <a:rPr sz="1950" spc="10" dirty="0">
                <a:latin typeface="Liberation Sans"/>
                <a:cs typeface="Liberation Sans"/>
              </a:rPr>
              <a:t>Items </a:t>
            </a:r>
            <a:r>
              <a:rPr sz="1950" spc="5" dirty="0">
                <a:latin typeface="Liberation Sans"/>
                <a:cs typeface="Liberation Sans"/>
              </a:rPr>
              <a:t>they </a:t>
            </a:r>
            <a:r>
              <a:rPr sz="1950" spc="-5" dirty="0">
                <a:latin typeface="Liberation Sans"/>
                <a:cs typeface="Liberation Sans"/>
              </a:rPr>
              <a:t>will  </a:t>
            </a:r>
            <a:r>
              <a:rPr sz="1950" spc="10" dirty="0">
                <a:latin typeface="Liberation Sans"/>
                <a:cs typeface="Liberation Sans"/>
              </a:rPr>
              <a:t>attempt </a:t>
            </a:r>
            <a:r>
              <a:rPr sz="1950" spc="5" dirty="0">
                <a:latin typeface="Liberation Sans"/>
                <a:cs typeface="Liberation Sans"/>
              </a:rPr>
              <a:t>to convert to </a:t>
            </a:r>
            <a:r>
              <a:rPr sz="1950" dirty="0">
                <a:latin typeface="Liberation Sans"/>
                <a:cs typeface="Liberation Sans"/>
              </a:rPr>
              <a:t>working product during </a:t>
            </a:r>
            <a:r>
              <a:rPr sz="1950" spc="5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Sprint. </a:t>
            </a: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dirty="0">
                <a:latin typeface="Liberation Sans"/>
                <a:cs typeface="Liberation Sans"/>
              </a:rPr>
              <a:t>Product </a:t>
            </a:r>
            <a:r>
              <a:rPr sz="1950" spc="5" dirty="0">
                <a:latin typeface="Liberation Sans"/>
                <a:cs typeface="Liberation Sans"/>
              </a:rPr>
              <a:t>Owner </a:t>
            </a:r>
            <a:r>
              <a:rPr sz="1950" dirty="0">
                <a:latin typeface="Liberation Sans"/>
                <a:cs typeface="Liberation Sans"/>
              </a:rPr>
              <a:t>is  responsible </a:t>
            </a:r>
            <a:r>
              <a:rPr sz="1950" spc="5" dirty="0">
                <a:latin typeface="Liberation Sans"/>
                <a:cs typeface="Liberation Sans"/>
              </a:rPr>
              <a:t>for </a:t>
            </a:r>
            <a:r>
              <a:rPr sz="1950" dirty="0">
                <a:latin typeface="Liberation Sans"/>
                <a:cs typeface="Liberation Sans"/>
              </a:rPr>
              <a:t>declaring which </a:t>
            </a:r>
            <a:r>
              <a:rPr sz="1950" spc="10" dirty="0">
                <a:latin typeface="Liberation Sans"/>
                <a:cs typeface="Liberation Sans"/>
              </a:rPr>
              <a:t>items </a:t>
            </a:r>
            <a:r>
              <a:rPr sz="1950" spc="5" dirty="0">
                <a:latin typeface="Liberation Sans"/>
                <a:cs typeface="Liberation Sans"/>
              </a:rPr>
              <a:t>are the </a:t>
            </a:r>
            <a:r>
              <a:rPr sz="1950" spc="10" dirty="0">
                <a:latin typeface="Liberation Sans"/>
                <a:cs typeface="Liberation Sans"/>
              </a:rPr>
              <a:t>most </a:t>
            </a:r>
            <a:r>
              <a:rPr sz="1950" spc="5" dirty="0">
                <a:latin typeface="Liberation Sans"/>
                <a:cs typeface="Liberation Sans"/>
              </a:rPr>
              <a:t>important to the</a:t>
            </a:r>
            <a:r>
              <a:rPr sz="1950" spc="2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business.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90" y="479679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19" y="4709159"/>
            <a:ext cx="8315959" cy="8845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09"/>
              </a:spcBef>
            </a:pP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is responsible for selecting </a:t>
            </a:r>
            <a:r>
              <a:rPr sz="1950" spc="5" dirty="0">
                <a:latin typeface="Liberation Sans"/>
                <a:cs typeface="Liberation Sans"/>
              </a:rPr>
              <a:t>the amount of </a:t>
            </a:r>
            <a:r>
              <a:rPr sz="1950" dirty="0">
                <a:latin typeface="Liberation Sans"/>
                <a:cs typeface="Liberation Sans"/>
              </a:rPr>
              <a:t>work </a:t>
            </a:r>
            <a:r>
              <a:rPr sz="1950" spc="5" dirty="0">
                <a:latin typeface="Liberation Sans"/>
                <a:cs typeface="Liberation Sans"/>
              </a:rPr>
              <a:t>they feel </a:t>
            </a:r>
            <a:r>
              <a:rPr sz="1950" dirty="0">
                <a:latin typeface="Liberation Sans"/>
                <a:cs typeface="Liberation Sans"/>
              </a:rPr>
              <a:t>they can  </a:t>
            </a:r>
            <a:r>
              <a:rPr sz="1950" spc="10" dirty="0">
                <a:latin typeface="Liberation Sans"/>
                <a:cs typeface="Liberation Sans"/>
              </a:rPr>
              <a:t>implement </a:t>
            </a:r>
            <a:r>
              <a:rPr sz="1950" dirty="0">
                <a:latin typeface="Liberation Sans"/>
                <a:cs typeface="Liberation Sans"/>
              </a:rPr>
              <a:t>without accruing technical debt. </a:t>
            </a:r>
            <a:r>
              <a:rPr sz="1950" spc="10" dirty="0">
                <a:latin typeface="Liberation Sans"/>
                <a:cs typeface="Liberation Sans"/>
              </a:rPr>
              <a:t>The </a:t>
            </a:r>
            <a:r>
              <a:rPr sz="1950" spc="5" dirty="0">
                <a:latin typeface="Liberation Sans"/>
                <a:cs typeface="Liberation Sans"/>
              </a:rPr>
              <a:t>team </a:t>
            </a:r>
            <a:r>
              <a:rPr sz="1950" dirty="0">
                <a:latin typeface="Liberation Sans"/>
                <a:cs typeface="Liberation Sans"/>
              </a:rPr>
              <a:t>“pulls” work </a:t>
            </a:r>
            <a:r>
              <a:rPr sz="1950" spc="5" dirty="0">
                <a:latin typeface="Liberation Sans"/>
                <a:cs typeface="Liberation Sans"/>
              </a:rPr>
              <a:t>from the  </a:t>
            </a:r>
            <a:r>
              <a:rPr sz="1950" dirty="0">
                <a:latin typeface="Liberation Sans"/>
                <a:cs typeface="Liberation Sans"/>
              </a:rPr>
              <a:t>Product Backlog </a:t>
            </a:r>
            <a:r>
              <a:rPr sz="1950" spc="5" dirty="0">
                <a:latin typeface="Liberation Sans"/>
                <a:cs typeface="Liberation Sans"/>
              </a:rPr>
              <a:t>to the </a:t>
            </a:r>
            <a:r>
              <a:rPr sz="1950" dirty="0">
                <a:latin typeface="Liberation Sans"/>
                <a:cs typeface="Liberation Sans"/>
              </a:rPr>
              <a:t>Sprint</a:t>
            </a:r>
            <a:r>
              <a:rPr sz="1950" spc="5" dirty="0">
                <a:latin typeface="Liberation Sans"/>
                <a:cs typeface="Liberation Sans"/>
              </a:rPr>
              <a:t> </a:t>
            </a:r>
            <a:r>
              <a:rPr sz="1950" dirty="0">
                <a:latin typeface="Liberation Sans"/>
                <a:cs typeface="Liberation Sans"/>
              </a:rPr>
              <a:t>Backlog.</a:t>
            </a:r>
            <a:endParaRPr sz="19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119" y="1767839"/>
            <a:ext cx="7458709" cy="493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104" y="349250"/>
            <a:ext cx="74999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</a:t>
            </a:r>
            <a:r>
              <a:rPr spc="-80" dirty="0"/>
              <a:t> </a:t>
            </a:r>
            <a:r>
              <a:rPr spc="-5" dirty="0"/>
              <a:t>PLANNING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49250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8500" algn="l"/>
              </a:tabLst>
            </a:pPr>
            <a:r>
              <a:rPr spc="-5" dirty="0"/>
              <a:t>Parts</a:t>
            </a:r>
            <a:r>
              <a:rPr spc="5" dirty="0"/>
              <a:t> </a:t>
            </a:r>
            <a:r>
              <a:rPr dirty="0"/>
              <a:t>of	</a:t>
            </a:r>
            <a:r>
              <a:rPr spc="-5" dirty="0"/>
              <a:t>Sprint Planning</a:t>
            </a:r>
            <a:r>
              <a:rPr spc="-55" dirty="0"/>
              <a:t> </a:t>
            </a:r>
            <a:r>
              <a:rPr spc="-5" dirty="0"/>
              <a:t>Meeting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980" y="1681479"/>
            <a:ext cx="8076565" cy="394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240"/>
              </a:lnSpc>
              <a:spcBef>
                <a:spcPts val="100"/>
              </a:spcBef>
            </a:pPr>
            <a:r>
              <a:rPr sz="2800" spc="-180" dirty="0">
                <a:latin typeface="Liberation Sans"/>
                <a:cs typeface="Liberation Sans"/>
              </a:rPr>
              <a:t>1</a:t>
            </a:r>
            <a:r>
              <a:rPr sz="2400" spc="-270" baseline="29513" dirty="0">
                <a:latin typeface="Liberation Sans"/>
                <a:cs typeface="Liberation Sans"/>
              </a:rPr>
              <a:t>st</a:t>
            </a:r>
            <a:r>
              <a:rPr sz="2400" spc="104" baseline="29513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Part: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0"/>
              </a:lnSpc>
            </a:pPr>
            <a:r>
              <a:rPr sz="2800" spc="-5" dirty="0">
                <a:latin typeface="Liberation Sans"/>
                <a:cs typeface="Liberation Sans"/>
              </a:rPr>
              <a:t>Creating Product Backlog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  <a:spcBef>
                <a:spcPts val="1180"/>
              </a:spcBef>
            </a:pPr>
            <a:r>
              <a:rPr sz="2800" spc="-5" dirty="0">
                <a:latin typeface="Liberation Sans"/>
                <a:cs typeface="Liberation Sans"/>
              </a:rPr>
              <a:t>Determining the Sprint Goal.</a:t>
            </a:r>
            <a:endParaRPr sz="2800">
              <a:latin typeface="Liberation Sans"/>
              <a:cs typeface="Liberation Sans"/>
            </a:endParaRPr>
          </a:p>
          <a:p>
            <a:pPr marL="25400" marR="17780">
              <a:lnSpc>
                <a:spcPts val="3120"/>
              </a:lnSpc>
              <a:spcBef>
                <a:spcPts val="1480"/>
              </a:spcBef>
            </a:pPr>
            <a:r>
              <a:rPr sz="2800" spc="-5" dirty="0">
                <a:latin typeface="Liberation Sans"/>
                <a:cs typeface="Liberation Sans"/>
              </a:rPr>
              <a:t>Participants: Product </a:t>
            </a:r>
            <a:r>
              <a:rPr sz="2800" spc="-35" dirty="0">
                <a:latin typeface="Liberation Sans"/>
                <a:cs typeface="Liberation Sans"/>
              </a:rPr>
              <a:t>Owner, </a:t>
            </a:r>
            <a:r>
              <a:rPr sz="2800" spc="-5" dirty="0">
                <a:latin typeface="Liberation Sans"/>
                <a:cs typeface="Liberation Sans"/>
              </a:rPr>
              <a:t>Scrum </a:t>
            </a:r>
            <a:r>
              <a:rPr sz="2800" spc="-25" dirty="0">
                <a:latin typeface="Liberation Sans"/>
                <a:cs typeface="Liberation Sans"/>
              </a:rPr>
              <a:t>Master, </a:t>
            </a:r>
            <a:r>
              <a:rPr sz="2800" spc="-5" dirty="0">
                <a:latin typeface="Liberation Sans"/>
                <a:cs typeface="Liberation Sans"/>
              </a:rPr>
              <a:t>Scrum  </a:t>
            </a:r>
            <a:r>
              <a:rPr sz="2800" spc="-85" dirty="0">
                <a:latin typeface="Liberation Sans"/>
                <a:cs typeface="Liberation Sans"/>
              </a:rPr>
              <a:t>Team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5"/>
              </a:lnSpc>
              <a:spcBef>
                <a:spcPts val="1110"/>
              </a:spcBef>
            </a:pPr>
            <a:r>
              <a:rPr sz="2800" spc="-250" dirty="0">
                <a:latin typeface="Liberation Sans"/>
                <a:cs typeface="Liberation Sans"/>
              </a:rPr>
              <a:t>2</a:t>
            </a:r>
            <a:r>
              <a:rPr sz="2400" spc="-375" baseline="29513" dirty="0">
                <a:latin typeface="Liberation Sans"/>
                <a:cs typeface="Liberation Sans"/>
              </a:rPr>
              <a:t>nd</a:t>
            </a:r>
            <a:r>
              <a:rPr sz="2400" spc="-97" baseline="29513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Part: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ts val="3245"/>
              </a:lnSpc>
            </a:pPr>
            <a:r>
              <a:rPr sz="2800" spc="-5" dirty="0">
                <a:latin typeface="Liberation Sans"/>
                <a:cs typeface="Liberation Sans"/>
              </a:rPr>
              <a:t>Participants: Scrum </a:t>
            </a:r>
            <a:r>
              <a:rPr sz="2800" spc="-25" dirty="0">
                <a:latin typeface="Liberation Sans"/>
                <a:cs typeface="Liberation Sans"/>
              </a:rPr>
              <a:t>Master, </a:t>
            </a:r>
            <a:r>
              <a:rPr sz="2800" spc="-5" dirty="0">
                <a:latin typeface="Liberation Sans"/>
                <a:cs typeface="Liberation Sans"/>
              </a:rPr>
              <a:t>Scrum</a:t>
            </a:r>
            <a:r>
              <a:rPr sz="2800" spc="15" dirty="0">
                <a:latin typeface="Liberation Sans"/>
                <a:cs typeface="Liberation Sans"/>
              </a:rPr>
              <a:t> </a:t>
            </a:r>
            <a:r>
              <a:rPr sz="2800" spc="-85" dirty="0">
                <a:latin typeface="Liberation Sans"/>
                <a:cs typeface="Liberation Sans"/>
              </a:rPr>
              <a:t>Team</a:t>
            </a:r>
            <a:endParaRPr sz="28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800" spc="-5" dirty="0">
                <a:latin typeface="Liberation Sans"/>
                <a:cs typeface="Liberation Sans"/>
              </a:rPr>
              <a:t>Creating Sprint Backlog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71118"/>
            <a:ext cx="9422131" cy="13449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92350" marR="5080" indent="-2279650">
              <a:lnSpc>
                <a:spcPts val="4870"/>
              </a:lnSpc>
              <a:spcBef>
                <a:spcPts val="600"/>
              </a:spcBef>
            </a:pPr>
            <a:r>
              <a:rPr spc="-15" dirty="0"/>
              <a:t>Difference </a:t>
            </a:r>
            <a:r>
              <a:rPr spc="-5" dirty="0"/>
              <a:t>between Product Backlog  </a:t>
            </a:r>
            <a:r>
              <a:rPr i="1" dirty="0"/>
              <a:t>&amp; </a:t>
            </a:r>
            <a:r>
              <a:rPr i="1" spc="-5" dirty="0"/>
              <a:t>Sprint</a:t>
            </a:r>
            <a:r>
              <a:rPr i="1" spc="-25" dirty="0"/>
              <a:t> </a:t>
            </a:r>
            <a:r>
              <a:rPr i="1" spc="-5"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850" y="163067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" y="1548130"/>
            <a:ext cx="8721725" cy="3752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00"/>
              </a:spcBef>
            </a:pPr>
            <a:r>
              <a:rPr sz="1900" spc="5" dirty="0">
                <a:latin typeface="Liberation Sans"/>
                <a:cs typeface="Liberation Sans"/>
              </a:rPr>
              <a:t>Managed by 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and contains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high-level </a:t>
            </a:r>
            <a:r>
              <a:rPr sz="1900" spc="10" dirty="0">
                <a:latin typeface="Liberation Sans"/>
                <a:cs typeface="Liberation Sans"/>
              </a:rPr>
              <a:t>view </a:t>
            </a:r>
            <a:r>
              <a:rPr sz="1900" spc="5" dirty="0">
                <a:latin typeface="Liberation Sans"/>
                <a:cs typeface="Liberation Sans"/>
              </a:rPr>
              <a:t>of all </a:t>
            </a:r>
            <a:r>
              <a:rPr sz="1900" dirty="0">
                <a:latin typeface="Liberation Sans"/>
                <a:cs typeface="Liberation Sans"/>
              </a:rPr>
              <a:t>the </a:t>
            </a:r>
            <a:r>
              <a:rPr sz="1900" spc="-5" dirty="0">
                <a:latin typeface="Liberation Sans"/>
                <a:cs typeface="Liberation Sans"/>
              </a:rPr>
              <a:t>work </a:t>
            </a:r>
            <a:r>
              <a:rPr sz="1900" dirty="0">
                <a:latin typeface="Liberation Sans"/>
                <a:cs typeface="Liberation Sans"/>
              </a:rPr>
              <a:t>that  </a:t>
            </a:r>
            <a:r>
              <a:rPr sz="1900" spc="5" dirty="0">
                <a:latin typeface="Liberation Sans"/>
                <a:cs typeface="Liberation Sans"/>
              </a:rPr>
              <a:t>your team must complete to create the </a:t>
            </a:r>
            <a:r>
              <a:rPr sz="1900" dirty="0">
                <a:latin typeface="Liberation Sans"/>
                <a:cs typeface="Liberation Sans"/>
              </a:rPr>
              <a:t>product. </a:t>
            </a: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owner </a:t>
            </a:r>
            <a:r>
              <a:rPr sz="1900" spc="5" dirty="0">
                <a:latin typeface="Liberation Sans"/>
                <a:cs typeface="Liberation Sans"/>
              </a:rPr>
              <a:t>ranks </a:t>
            </a:r>
            <a:r>
              <a:rPr sz="1900" dirty="0">
                <a:latin typeface="Liberation Sans"/>
                <a:cs typeface="Liberation Sans"/>
              </a:rPr>
              <a:t>the  </a:t>
            </a:r>
            <a:r>
              <a:rPr sz="1900" spc="5" dirty="0">
                <a:latin typeface="Liberation Sans"/>
                <a:cs typeface="Liberation Sans"/>
              </a:rPr>
              <a:t>user </a:t>
            </a:r>
            <a:r>
              <a:rPr sz="1900" dirty="0">
                <a:latin typeface="Liberation Sans"/>
                <a:cs typeface="Liberation Sans"/>
              </a:rPr>
              <a:t>stories </a:t>
            </a:r>
            <a:r>
              <a:rPr sz="1900" spc="5" dirty="0">
                <a:latin typeface="Liberation Sans"/>
                <a:cs typeface="Liberation Sans"/>
              </a:rPr>
              <a:t>in </a:t>
            </a:r>
            <a:r>
              <a:rPr sz="1900" dirty="0">
                <a:latin typeface="Liberation Sans"/>
                <a:cs typeface="Liberation Sans"/>
              </a:rPr>
              <a:t>the product </a:t>
            </a:r>
            <a:r>
              <a:rPr sz="1900" spc="5" dirty="0">
                <a:latin typeface="Liberation Sans"/>
                <a:cs typeface="Liberation Sans"/>
              </a:rPr>
              <a:t>backlog and provides </a:t>
            </a:r>
            <a:r>
              <a:rPr sz="1900" dirty="0">
                <a:latin typeface="Liberation Sans"/>
                <a:cs typeface="Liberation Sans"/>
              </a:rPr>
              <a:t>sufficient </a:t>
            </a:r>
            <a:r>
              <a:rPr sz="1900" spc="5" dirty="0">
                <a:latin typeface="Liberation Sans"/>
                <a:cs typeface="Liberation Sans"/>
              </a:rPr>
              <a:t>detail during the </a:t>
            </a:r>
            <a:r>
              <a:rPr sz="1900" dirty="0">
                <a:latin typeface="Liberation Sans"/>
                <a:cs typeface="Liberation Sans"/>
              </a:rPr>
              <a:t>sprint  </a:t>
            </a:r>
            <a:r>
              <a:rPr sz="1900" spc="5" dirty="0">
                <a:latin typeface="Liberation Sans"/>
                <a:cs typeface="Liberation Sans"/>
              </a:rPr>
              <a:t>planning meeting </a:t>
            </a:r>
            <a:r>
              <a:rPr sz="1900" spc="10" dirty="0">
                <a:latin typeface="Liberation Sans"/>
                <a:cs typeface="Liberation Sans"/>
              </a:rPr>
              <a:t>so </a:t>
            </a:r>
            <a:r>
              <a:rPr sz="1900" dirty="0">
                <a:latin typeface="Liberation Sans"/>
                <a:cs typeface="Liberation Sans"/>
              </a:rPr>
              <a:t>that </a:t>
            </a:r>
            <a:r>
              <a:rPr sz="1900" spc="5" dirty="0">
                <a:latin typeface="Liberation Sans"/>
                <a:cs typeface="Liberation Sans"/>
              </a:rPr>
              <a:t>your team </a:t>
            </a:r>
            <a:r>
              <a:rPr sz="1900" spc="10" dirty="0">
                <a:latin typeface="Liberation Sans"/>
                <a:cs typeface="Liberation Sans"/>
              </a:rPr>
              <a:t>can </a:t>
            </a:r>
            <a:r>
              <a:rPr sz="1900" spc="5" dirty="0">
                <a:latin typeface="Liberation Sans"/>
                <a:cs typeface="Liberation Sans"/>
              </a:rPr>
              <a:t>estimate and implement each </a:t>
            </a:r>
            <a:r>
              <a:rPr sz="1900" dirty="0">
                <a:latin typeface="Liberation Sans"/>
                <a:cs typeface="Liberation Sans"/>
              </a:rPr>
              <a:t>user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spc="-20" dirty="0">
                <a:latin typeface="Liberation Sans"/>
                <a:cs typeface="Liberation Sans"/>
              </a:rPr>
              <a:t>story.</a:t>
            </a:r>
            <a:endParaRPr sz="1900">
              <a:latin typeface="Liberation Sans"/>
              <a:cs typeface="Liberation Sans"/>
            </a:endParaRPr>
          </a:p>
          <a:p>
            <a:pPr marL="12700" marR="22225">
              <a:lnSpc>
                <a:spcPts val="2150"/>
              </a:lnSpc>
              <a:spcBef>
                <a:spcPts val="1130"/>
              </a:spcBef>
            </a:pPr>
            <a:r>
              <a:rPr sz="1900" spc="5" dirty="0">
                <a:latin typeface="Liberation Sans"/>
                <a:cs typeface="Liberation Sans"/>
              </a:rPr>
              <a:t>In contrast, your </a:t>
            </a:r>
            <a:r>
              <a:rPr sz="1900" dirty="0">
                <a:latin typeface="Liberation Sans"/>
                <a:cs typeface="Liberation Sans"/>
              </a:rPr>
              <a:t>team creates </a:t>
            </a:r>
            <a:r>
              <a:rPr sz="1900" spc="5" dirty="0">
                <a:latin typeface="Liberation Sans"/>
                <a:cs typeface="Liberation Sans"/>
              </a:rPr>
              <a:t>the sprint backlog, </a:t>
            </a:r>
            <a:r>
              <a:rPr sz="1900" dirty="0">
                <a:latin typeface="Liberation Sans"/>
                <a:cs typeface="Liberation Sans"/>
              </a:rPr>
              <a:t>which </a:t>
            </a:r>
            <a:r>
              <a:rPr sz="1900" spc="5" dirty="0">
                <a:latin typeface="Liberation Sans"/>
                <a:cs typeface="Liberation Sans"/>
              </a:rPr>
              <a:t>contains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detailed list </a:t>
            </a:r>
            <a:r>
              <a:rPr sz="1900" dirty="0">
                <a:latin typeface="Liberation Sans"/>
                <a:cs typeface="Liberation Sans"/>
              </a:rPr>
              <a:t>of  </a:t>
            </a:r>
            <a:r>
              <a:rPr sz="1900" spc="5" dirty="0">
                <a:latin typeface="Liberation Sans"/>
                <a:cs typeface="Liberation Sans"/>
              </a:rPr>
              <a:t>all the tasks </a:t>
            </a:r>
            <a:r>
              <a:rPr sz="1900" dirty="0">
                <a:latin typeface="Liberation Sans"/>
                <a:cs typeface="Liberation Sans"/>
              </a:rPr>
              <a:t>that </a:t>
            </a:r>
            <a:r>
              <a:rPr sz="1900" spc="5" dirty="0">
                <a:latin typeface="Liberation Sans"/>
                <a:cs typeface="Liberation Sans"/>
              </a:rPr>
              <a:t>your team </a:t>
            </a:r>
            <a:r>
              <a:rPr sz="1900" spc="10" dirty="0">
                <a:latin typeface="Liberation Sans"/>
                <a:cs typeface="Liberation Sans"/>
              </a:rPr>
              <a:t>must </a:t>
            </a:r>
            <a:r>
              <a:rPr sz="1900" spc="5" dirty="0">
                <a:latin typeface="Liberation Sans"/>
                <a:cs typeface="Liberation Sans"/>
              </a:rPr>
              <a:t>complete </a:t>
            </a:r>
            <a:r>
              <a:rPr sz="1900" dirty="0">
                <a:latin typeface="Liberation Sans"/>
                <a:cs typeface="Liberation Sans"/>
              </a:rPr>
              <a:t>to </a:t>
            </a:r>
            <a:r>
              <a:rPr sz="1900" spc="5" dirty="0">
                <a:latin typeface="Liberation Sans"/>
                <a:cs typeface="Liberation Sans"/>
              </a:rPr>
              <a:t>finish </a:t>
            </a:r>
            <a:r>
              <a:rPr sz="1900" dirty="0">
                <a:latin typeface="Liberation Sans"/>
                <a:cs typeface="Liberation Sans"/>
              </a:rPr>
              <a:t>the user </a:t>
            </a:r>
            <a:r>
              <a:rPr sz="1900" spc="5" dirty="0">
                <a:latin typeface="Liberation Sans"/>
                <a:cs typeface="Liberation Sans"/>
              </a:rPr>
              <a:t>stories </a:t>
            </a:r>
            <a:r>
              <a:rPr sz="1900" dirty="0">
                <a:latin typeface="Liberation Sans"/>
                <a:cs typeface="Liberation Sans"/>
              </a:rPr>
              <a:t>for the </a:t>
            </a:r>
            <a:r>
              <a:rPr sz="1900" spc="5" dirty="0">
                <a:latin typeface="Liberation Sans"/>
                <a:cs typeface="Liberation Sans"/>
              </a:rPr>
              <a:t>sprint.  In the product </a:t>
            </a:r>
            <a:r>
              <a:rPr sz="1900" dirty="0">
                <a:latin typeface="Liberation Sans"/>
                <a:cs typeface="Liberation Sans"/>
              </a:rPr>
              <a:t>backlog, </a:t>
            </a:r>
            <a:r>
              <a:rPr sz="1900" spc="5" dirty="0">
                <a:latin typeface="Liberation Sans"/>
                <a:cs typeface="Liberation Sans"/>
              </a:rPr>
              <a:t>your team estimates user </a:t>
            </a:r>
            <a:r>
              <a:rPr sz="1900" dirty="0">
                <a:latin typeface="Liberation Sans"/>
                <a:cs typeface="Liberation Sans"/>
              </a:rPr>
              <a:t>stories </a:t>
            </a:r>
            <a:r>
              <a:rPr sz="1900" spc="-5" dirty="0">
                <a:latin typeface="Liberation Sans"/>
                <a:cs typeface="Liberation Sans"/>
              </a:rPr>
              <a:t>with </a:t>
            </a:r>
            <a:r>
              <a:rPr sz="1900" spc="5" dirty="0">
                <a:latin typeface="Liberation Sans"/>
                <a:cs typeface="Liberation Sans"/>
              </a:rPr>
              <a:t>the relative unit </a:t>
            </a:r>
            <a:r>
              <a:rPr sz="1900" dirty="0">
                <a:latin typeface="Liberation Sans"/>
                <a:cs typeface="Liberation Sans"/>
              </a:rPr>
              <a:t>of  story points. </a:t>
            </a:r>
            <a:r>
              <a:rPr sz="1900" spc="5" dirty="0">
                <a:latin typeface="Liberation Sans"/>
                <a:cs typeface="Liberation Sans"/>
              </a:rPr>
              <a:t>In the sprint </a:t>
            </a:r>
            <a:r>
              <a:rPr sz="1900" dirty="0">
                <a:latin typeface="Liberation Sans"/>
                <a:cs typeface="Liberation Sans"/>
              </a:rPr>
              <a:t>backlog, </a:t>
            </a:r>
            <a:r>
              <a:rPr sz="1900" spc="5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team </a:t>
            </a:r>
            <a:r>
              <a:rPr sz="1900" spc="5" dirty="0">
                <a:latin typeface="Liberation Sans"/>
                <a:cs typeface="Liberation Sans"/>
              </a:rPr>
              <a:t>estimates tasks in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dirty="0">
                <a:latin typeface="Liberation Sans"/>
                <a:cs typeface="Liberation Sans"/>
              </a:rPr>
              <a:t>hours.</a:t>
            </a:r>
            <a:endParaRPr sz="1900">
              <a:latin typeface="Liberation Sans"/>
              <a:cs typeface="Liberation Sans"/>
            </a:endParaRPr>
          </a:p>
          <a:p>
            <a:pPr marL="12700" marR="565785">
              <a:lnSpc>
                <a:spcPts val="2150"/>
              </a:lnSpc>
              <a:spcBef>
                <a:spcPts val="1130"/>
              </a:spcBef>
            </a:pP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updates </a:t>
            </a:r>
            <a:r>
              <a:rPr sz="1900" dirty="0">
                <a:latin typeface="Liberation Sans"/>
                <a:cs typeface="Liberation Sans"/>
              </a:rPr>
              <a:t>the product </a:t>
            </a:r>
            <a:r>
              <a:rPr sz="1900" spc="5" dirty="0">
                <a:latin typeface="Liberation Sans"/>
                <a:cs typeface="Liberation Sans"/>
              </a:rPr>
              <a:t>backlog every </a:t>
            </a:r>
            <a:r>
              <a:rPr sz="1900" spc="-5" dirty="0">
                <a:latin typeface="Liberation Sans"/>
                <a:cs typeface="Liberation Sans"/>
              </a:rPr>
              <a:t>week, </a:t>
            </a:r>
            <a:r>
              <a:rPr sz="1900" dirty="0">
                <a:latin typeface="Liberation Sans"/>
                <a:cs typeface="Liberation Sans"/>
              </a:rPr>
              <a:t>but </a:t>
            </a:r>
            <a:r>
              <a:rPr sz="1900" spc="5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team  </a:t>
            </a:r>
            <a:r>
              <a:rPr sz="1900" spc="5" dirty="0">
                <a:latin typeface="Liberation Sans"/>
                <a:cs typeface="Liberation Sans"/>
              </a:rPr>
              <a:t>updates </a:t>
            </a:r>
            <a:r>
              <a:rPr sz="1900" dirty="0">
                <a:latin typeface="Liberation Sans"/>
                <a:cs typeface="Liberation Sans"/>
              </a:rPr>
              <a:t>the </a:t>
            </a:r>
            <a:r>
              <a:rPr sz="1900" spc="5" dirty="0">
                <a:latin typeface="Liberation Sans"/>
                <a:cs typeface="Liberation Sans"/>
              </a:rPr>
              <a:t>sprint backlog at least</a:t>
            </a:r>
            <a:r>
              <a:rPr sz="1900" spc="-50" dirty="0">
                <a:latin typeface="Liberation Sans"/>
                <a:cs typeface="Liberation Sans"/>
              </a:rPr>
              <a:t> </a:t>
            </a:r>
            <a:r>
              <a:rPr sz="1900" spc="-20" dirty="0">
                <a:latin typeface="Liberation Sans"/>
                <a:cs typeface="Liberation Sans"/>
              </a:rPr>
              <a:t>daily.</a:t>
            </a:r>
            <a:endParaRPr sz="1900">
              <a:latin typeface="Liberation Sans"/>
              <a:cs typeface="Liberation Sans"/>
            </a:endParaRPr>
          </a:p>
          <a:p>
            <a:pPr marL="12700" marR="140335">
              <a:lnSpc>
                <a:spcPts val="2150"/>
              </a:lnSpc>
              <a:spcBef>
                <a:spcPts val="1130"/>
              </a:spcBef>
            </a:pPr>
            <a:r>
              <a:rPr sz="1900" spc="-40" dirty="0">
                <a:latin typeface="Liberation Sans"/>
                <a:cs typeface="Liberation Sans"/>
              </a:rPr>
              <a:t>Your </a:t>
            </a:r>
            <a:r>
              <a:rPr sz="1900" dirty="0">
                <a:latin typeface="Liberation Sans"/>
                <a:cs typeface="Liberation Sans"/>
              </a:rPr>
              <a:t>product </a:t>
            </a:r>
            <a:r>
              <a:rPr sz="1900" spc="-5" dirty="0">
                <a:latin typeface="Liberation Sans"/>
                <a:cs typeface="Liberation Sans"/>
              </a:rPr>
              <a:t>owner </a:t>
            </a:r>
            <a:r>
              <a:rPr sz="1900" spc="5" dirty="0">
                <a:latin typeface="Liberation Sans"/>
                <a:cs typeface="Liberation Sans"/>
              </a:rPr>
              <a:t>maintains the </a:t>
            </a:r>
            <a:r>
              <a:rPr sz="1900" spc="10" dirty="0">
                <a:latin typeface="Liberation Sans"/>
                <a:cs typeface="Liberation Sans"/>
              </a:rPr>
              <a:t>same </a:t>
            </a:r>
            <a:r>
              <a:rPr sz="1900" spc="5" dirty="0">
                <a:latin typeface="Liberation Sans"/>
                <a:cs typeface="Liberation Sans"/>
              </a:rPr>
              <a:t>product backlog </a:t>
            </a:r>
            <a:r>
              <a:rPr sz="1900" dirty="0">
                <a:latin typeface="Liberation Sans"/>
                <a:cs typeface="Liberation Sans"/>
              </a:rPr>
              <a:t>throughout the project,  </a:t>
            </a:r>
            <a:r>
              <a:rPr sz="1900" spc="5" dirty="0">
                <a:latin typeface="Liberation Sans"/>
                <a:cs typeface="Liberation Sans"/>
              </a:rPr>
              <a:t>but your team creates </a:t>
            </a:r>
            <a:r>
              <a:rPr sz="1900" spc="10" dirty="0">
                <a:latin typeface="Liberation Sans"/>
                <a:cs typeface="Liberation Sans"/>
              </a:rPr>
              <a:t>a </a:t>
            </a:r>
            <a:r>
              <a:rPr sz="1900" spc="5" dirty="0">
                <a:latin typeface="Liberation Sans"/>
                <a:cs typeface="Liberation Sans"/>
              </a:rPr>
              <a:t>new sprint backlog </a:t>
            </a:r>
            <a:r>
              <a:rPr sz="1900" dirty="0">
                <a:latin typeface="Liberation Sans"/>
                <a:cs typeface="Liberation Sans"/>
              </a:rPr>
              <a:t>for </a:t>
            </a:r>
            <a:r>
              <a:rPr sz="1900" spc="5" dirty="0">
                <a:latin typeface="Liberation Sans"/>
                <a:cs typeface="Liberation Sans"/>
              </a:rPr>
              <a:t>each</a:t>
            </a:r>
            <a:r>
              <a:rPr sz="1900" spc="-120" dirty="0">
                <a:latin typeface="Liberation Sans"/>
                <a:cs typeface="Liberation Sans"/>
              </a:rPr>
              <a:t> </a:t>
            </a:r>
            <a:r>
              <a:rPr sz="1900" dirty="0">
                <a:latin typeface="Liberation Sans"/>
                <a:cs typeface="Liberation Sans"/>
              </a:rPr>
              <a:t>sprint.</a:t>
            </a:r>
            <a:endParaRPr sz="19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" y="286638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0" y="410210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" y="4791709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OpenSymbol"/>
                <a:cs typeface="OpenSymbol"/>
              </a:rPr>
              <a:t>●</a:t>
            </a:r>
            <a:endParaRPr sz="8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89" y="549908"/>
            <a:ext cx="75476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10" dirty="0">
                <a:latin typeface="Liberation Serif"/>
                <a:cs typeface="Liberation Serif"/>
              </a:rPr>
              <a:t>Pre-Project/Kickoff</a:t>
            </a:r>
            <a:r>
              <a:rPr sz="4400" b="1" i="1" spc="-15" dirty="0">
                <a:latin typeface="Liberation Serif"/>
                <a:cs typeface="Liberation Serif"/>
              </a:rPr>
              <a:t> </a:t>
            </a:r>
            <a:r>
              <a:rPr sz="4400" b="1" i="1" spc="-5" dirty="0">
                <a:latin typeface="Liberation Serif"/>
                <a:cs typeface="Liberation Serif"/>
              </a:rPr>
              <a:t>Meeting</a:t>
            </a:r>
            <a:endParaRPr sz="4400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180" y="2192020"/>
            <a:ext cx="65278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marR="5080" indent="-5461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special form of Sprint Planning</a:t>
            </a:r>
            <a:r>
              <a:rPr sz="2800" spc="-17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Meeting  Meeting before the begin of the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Project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349250"/>
            <a:ext cx="5943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DAILY</a:t>
            </a:r>
            <a:r>
              <a:rPr spc="-245" dirty="0"/>
              <a:t> </a:t>
            </a:r>
            <a:r>
              <a:rPr spc="-5" dirty="0"/>
              <a:t>SCRUM</a:t>
            </a:r>
          </a:p>
        </p:txBody>
      </p:sp>
      <p:sp>
        <p:nvSpPr>
          <p:cNvPr id="3" name="object 3"/>
          <p:cNvSpPr/>
          <p:nvPr/>
        </p:nvSpPr>
        <p:spPr>
          <a:xfrm>
            <a:off x="1786219" y="1838697"/>
            <a:ext cx="6519151" cy="425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6855459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4279" y="6855459"/>
            <a:ext cx="2560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Agile </a:t>
            </a:r>
            <a:r>
              <a:rPr sz="1400" spc="-5" dirty="0">
                <a:latin typeface="Times New Roman"/>
                <a:cs typeface="Times New Roman"/>
              </a:rPr>
              <a:t>Project Management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5459" y="688751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190" y="6767830"/>
            <a:ext cx="6695440" cy="0"/>
          </a:xfrm>
          <a:custGeom>
            <a:avLst/>
            <a:gdLst/>
            <a:ahLst/>
            <a:cxnLst/>
            <a:rect l="l" t="t" r="r" b="b"/>
            <a:pathLst>
              <a:path w="6695440">
                <a:moveTo>
                  <a:pt x="0" y="0"/>
                </a:moveTo>
                <a:lnTo>
                  <a:pt x="669543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94880" y="6490970"/>
            <a:ext cx="2716530" cy="1000760"/>
            <a:chOff x="7294880" y="6490970"/>
            <a:chExt cx="2716530" cy="1000760"/>
          </a:xfrm>
        </p:grpSpPr>
        <p:sp>
          <p:nvSpPr>
            <p:cNvPr id="7" name="object 7"/>
            <p:cNvSpPr/>
            <p:nvPr/>
          </p:nvSpPr>
          <p:spPr>
            <a:xfrm>
              <a:off x="7294880" y="6490970"/>
              <a:ext cx="2716529" cy="1000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1520" y="6767830"/>
              <a:ext cx="1151890" cy="0"/>
            </a:xfrm>
            <a:custGeom>
              <a:avLst/>
              <a:gdLst/>
              <a:ahLst/>
              <a:cxnLst/>
              <a:rect l="l" t="t" r="r" b="b"/>
              <a:pathLst>
                <a:path w="1151890">
                  <a:moveTo>
                    <a:pt x="0" y="0"/>
                  </a:moveTo>
                  <a:lnTo>
                    <a:pt x="1151889" y="0"/>
                  </a:lnTo>
                </a:path>
              </a:pathLst>
            </a:custGeom>
            <a:ln w="35941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482" y="270826"/>
            <a:ext cx="92700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 </a:t>
            </a:r>
            <a:r>
              <a:rPr dirty="0"/>
              <a:t>REVIEW</a:t>
            </a:r>
            <a:r>
              <a:rPr spc="-160" dirty="0"/>
              <a:t> </a:t>
            </a:r>
            <a:r>
              <a:rPr spc="-5" dirty="0"/>
              <a:t>MEETING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850" y="18084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700" y="1624329"/>
            <a:ext cx="7637780" cy="2292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-5" dirty="0">
                <a:latin typeface="Liberation Sans"/>
                <a:cs typeface="Liberation Sans"/>
              </a:rPr>
              <a:t>held at the end of each Sprint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20"/>
              </a:lnSpc>
              <a:spcBef>
                <a:spcPts val="815"/>
              </a:spcBef>
            </a:pPr>
            <a:r>
              <a:rPr sz="2800" spc="-5" dirty="0">
                <a:latin typeface="Liberation Sans"/>
                <a:cs typeface="Liberation Sans"/>
              </a:rPr>
              <a:t>Business functionality which </a:t>
            </a:r>
            <a:r>
              <a:rPr sz="2800" spc="-10" dirty="0">
                <a:latin typeface="Liberation Sans"/>
                <a:cs typeface="Liberation Sans"/>
              </a:rPr>
              <a:t>was </a:t>
            </a:r>
            <a:r>
              <a:rPr sz="2800" spc="-5" dirty="0">
                <a:latin typeface="Liberation Sans"/>
                <a:cs typeface="Liberation Sans"/>
              </a:rPr>
              <a:t>created during  </a:t>
            </a:r>
            <a:r>
              <a:rPr sz="2800" dirty="0">
                <a:latin typeface="Liberation Sans"/>
                <a:cs typeface="Liberation Sans"/>
              </a:rPr>
              <a:t>the </a:t>
            </a:r>
            <a:r>
              <a:rPr sz="2800" spc="-5" dirty="0">
                <a:latin typeface="Liberation Sans"/>
                <a:cs typeface="Liberation Sans"/>
              </a:rPr>
              <a:t>Sprint is </a:t>
            </a:r>
            <a:r>
              <a:rPr sz="2800" dirty="0">
                <a:latin typeface="Liberation Sans"/>
                <a:cs typeface="Liberation Sans"/>
              </a:rPr>
              <a:t>demonstrated to </a:t>
            </a:r>
            <a:r>
              <a:rPr sz="2800" spc="-5" dirty="0">
                <a:latin typeface="Liberation Sans"/>
                <a:cs typeface="Liberation Sans"/>
              </a:rPr>
              <a:t>the Product</a:t>
            </a:r>
            <a:r>
              <a:rPr sz="2800" spc="-3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Owner</a:t>
            </a:r>
            <a:endParaRPr sz="2800">
              <a:latin typeface="Liberation Sans"/>
              <a:cs typeface="Liberation Sans"/>
            </a:endParaRPr>
          </a:p>
          <a:p>
            <a:pPr marL="12700" marR="298450">
              <a:lnSpc>
                <a:spcPts val="3120"/>
              </a:lnSpc>
              <a:spcBef>
                <a:spcPts val="750"/>
              </a:spcBef>
            </a:pPr>
            <a:r>
              <a:rPr sz="2800" dirty="0">
                <a:latin typeface="Liberation Sans"/>
                <a:cs typeface="Liberation Sans"/>
              </a:rPr>
              <a:t>Informal, </a:t>
            </a:r>
            <a:r>
              <a:rPr sz="2800" spc="-5" dirty="0">
                <a:latin typeface="Liberation Sans"/>
                <a:cs typeface="Liberation Sans"/>
              </a:rPr>
              <a:t>should not distract </a:t>
            </a:r>
            <a:r>
              <a:rPr sz="2800" spc="-85" dirty="0">
                <a:latin typeface="Liberation Sans"/>
                <a:cs typeface="Liberation Sans"/>
              </a:rPr>
              <a:t>Team </a:t>
            </a:r>
            <a:r>
              <a:rPr sz="2800" dirty="0">
                <a:latin typeface="Liberation Sans"/>
                <a:cs typeface="Liberation Sans"/>
              </a:rPr>
              <a:t>members </a:t>
            </a:r>
            <a:r>
              <a:rPr sz="2800" spc="-5" dirty="0">
                <a:latin typeface="Liberation Sans"/>
                <a:cs typeface="Liberation Sans"/>
              </a:rPr>
              <a:t>of  doing their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work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" y="22999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" y="31877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100" y="6403342"/>
            <a:ext cx="9918700" cy="125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49250"/>
            <a:ext cx="769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225" dirty="0"/>
              <a:t> </a:t>
            </a:r>
            <a:r>
              <a:rPr spc="-50" dirty="0"/>
              <a:t>ARTIFACTS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819" y="223265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670" y="2048509"/>
            <a:ext cx="286766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Product Backlog  Sprint Backlog  Burn </a:t>
            </a:r>
            <a:r>
              <a:rPr sz="2800" spc="-10" dirty="0">
                <a:latin typeface="Liberation Sans"/>
                <a:cs typeface="Liberation Sans"/>
              </a:rPr>
              <a:t>down</a:t>
            </a:r>
            <a:r>
              <a:rPr sz="2800" spc="-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Charts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819" y="2724150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819" y="321563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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97" y="271294"/>
            <a:ext cx="41408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t</a:t>
            </a:r>
            <a:r>
              <a:rPr dirty="0"/>
              <a:t>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30" y="18554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80" y="1761490"/>
            <a:ext cx="8409940" cy="27762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  <a:tabLst>
                <a:tab pos="1177290" algn="l"/>
              </a:tabLst>
            </a:pPr>
            <a:r>
              <a:rPr sz="2200" spc="-5" dirty="0">
                <a:latin typeface="Liberation Sans"/>
                <a:cs typeface="Liberation Sans"/>
              </a:rPr>
              <a:t>In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2001,	this new management paradigm began </a:t>
            </a:r>
            <a:r>
              <a:rPr sz="2200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pick up  momentum, agile </a:t>
            </a:r>
            <a:r>
              <a:rPr sz="2200" spc="-10" dirty="0">
                <a:latin typeface="Liberation Sans"/>
                <a:cs typeface="Liberation Sans"/>
              </a:rPr>
              <a:t>was </a:t>
            </a:r>
            <a:r>
              <a:rPr sz="2200" spc="-5" dirty="0">
                <a:latin typeface="Liberation Sans"/>
                <a:cs typeface="Liberation Sans"/>
              </a:rPr>
              <a:t>formalized </a:t>
            </a:r>
            <a:r>
              <a:rPr sz="2200" spc="-10" dirty="0">
                <a:latin typeface="Liberation Sans"/>
                <a:cs typeface="Liberation Sans"/>
              </a:rPr>
              <a:t>when </a:t>
            </a:r>
            <a:r>
              <a:rPr sz="2200" spc="-5" dirty="0">
                <a:latin typeface="Liberation Sans"/>
                <a:cs typeface="Liberation Sans"/>
              </a:rPr>
              <a:t>17 pioneers </a:t>
            </a:r>
            <a:r>
              <a:rPr sz="2200" dirty="0">
                <a:latin typeface="Liberation Sans"/>
                <a:cs typeface="Liberation Sans"/>
              </a:rPr>
              <a:t>of </a:t>
            </a:r>
            <a:r>
              <a:rPr sz="2200" spc="-5" dirty="0">
                <a:latin typeface="Liberation Sans"/>
                <a:cs typeface="Liberation Sans"/>
              </a:rPr>
              <a:t>the agile  methodology met at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-5" dirty="0">
                <a:latin typeface="Liberation Sans"/>
                <a:cs typeface="Liberation Sans"/>
              </a:rPr>
              <a:t>Snowbird </a:t>
            </a:r>
            <a:r>
              <a:rPr sz="2200" dirty="0">
                <a:latin typeface="Liberation Sans"/>
                <a:cs typeface="Liberation Sans"/>
              </a:rPr>
              <a:t>Ski </a:t>
            </a:r>
            <a:r>
              <a:rPr sz="2200" spc="-5" dirty="0">
                <a:latin typeface="Liberation Sans"/>
                <a:cs typeface="Liberation Sans"/>
              </a:rPr>
              <a:t>Resort in Utah and issued the  Agile Manifesto.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1819910" algn="l"/>
                <a:tab pos="3822700" algn="l"/>
              </a:tabLst>
            </a:pPr>
            <a:r>
              <a:rPr sz="2200" b="1" spc="-5" dirty="0">
                <a:latin typeface="Liberation Serif"/>
                <a:cs typeface="Liberation Serif"/>
              </a:rPr>
              <a:t>1.</a:t>
            </a:r>
            <a:r>
              <a:rPr sz="2200" b="1" spc="-5" dirty="0">
                <a:latin typeface="Liberation Sans"/>
                <a:cs typeface="Liberation Sans"/>
              </a:rPr>
              <a:t>Kent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Beck	2.Mike</a:t>
            </a:r>
            <a:r>
              <a:rPr sz="2200" b="1" spc="1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Beedle	</a:t>
            </a:r>
            <a:r>
              <a:rPr sz="2200" b="1" dirty="0">
                <a:latin typeface="Liberation Sans"/>
                <a:cs typeface="Liberation Sans"/>
              </a:rPr>
              <a:t>3. </a:t>
            </a:r>
            <a:r>
              <a:rPr sz="2200" b="1" spc="-10" dirty="0">
                <a:latin typeface="Liberation Sans"/>
                <a:cs typeface="Liberation Sans"/>
              </a:rPr>
              <a:t>Arie </a:t>
            </a:r>
            <a:r>
              <a:rPr sz="2200" b="1" spc="-5" dirty="0">
                <a:latin typeface="Liberation Sans"/>
                <a:cs typeface="Liberation Sans"/>
              </a:rPr>
              <a:t>van</a:t>
            </a:r>
            <a:r>
              <a:rPr sz="2200" b="1" spc="-9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Bennekum</a:t>
            </a:r>
            <a:endParaRPr sz="2200">
              <a:latin typeface="Liberation Sans"/>
              <a:cs typeface="Liberation Sans"/>
            </a:endParaRPr>
          </a:p>
          <a:p>
            <a:pPr marL="12700" marR="702310">
              <a:lnSpc>
                <a:spcPct val="147000"/>
              </a:lnSpc>
              <a:tabLst>
                <a:tab pos="2665730" algn="l"/>
                <a:tab pos="2791460" algn="l"/>
                <a:tab pos="5055235" algn="l"/>
                <a:tab pos="5652135" algn="l"/>
              </a:tabLst>
            </a:pPr>
            <a:r>
              <a:rPr sz="2200" b="1" spc="-5" dirty="0">
                <a:latin typeface="Liberation Sans"/>
                <a:cs typeface="Liberation Sans"/>
              </a:rPr>
              <a:t>4.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Alistair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Cockburn		</a:t>
            </a:r>
            <a:r>
              <a:rPr sz="2200" b="1" spc="-15" dirty="0">
                <a:latin typeface="Liberation Sans"/>
                <a:cs typeface="Liberation Sans"/>
              </a:rPr>
              <a:t>5.Ward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Cunningham	6.Martin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Fowler  7.James</a:t>
            </a:r>
            <a:r>
              <a:rPr sz="2200" b="1" spc="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Grenning	8.Jim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Highsmith	9.Andrew</a:t>
            </a:r>
            <a:r>
              <a:rPr sz="2200" b="1" spc="-2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Hunt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680" y="4512309"/>
            <a:ext cx="731710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47000"/>
              </a:lnSpc>
              <a:spcBef>
                <a:spcPts val="100"/>
              </a:spcBef>
              <a:tabLst>
                <a:tab pos="2401570" algn="l"/>
                <a:tab pos="2742565" algn="l"/>
                <a:tab pos="2804160" algn="l"/>
                <a:tab pos="4154170" algn="l"/>
                <a:tab pos="4993005" algn="l"/>
              </a:tabLst>
            </a:pPr>
            <a:r>
              <a:rPr sz="2200" b="1" spc="-5" dirty="0">
                <a:latin typeface="Liberation Sans"/>
                <a:cs typeface="Liberation Sans"/>
              </a:rPr>
              <a:t>10.Ron Jeffries	11.Jon Kern	12.Brian Marick  13.Robert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C.</a:t>
            </a:r>
            <a:r>
              <a:rPr sz="2200" b="1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Martin		14.Steve</a:t>
            </a:r>
            <a:r>
              <a:rPr sz="2200" b="1" spc="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Mellor	15.Ken</a:t>
            </a:r>
            <a:r>
              <a:rPr sz="2200" b="1" spc="-8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Schwaber  16.Jeff</a:t>
            </a:r>
            <a:r>
              <a:rPr sz="2200" b="1" spc="5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Sutherland	17.Dave</a:t>
            </a:r>
            <a:r>
              <a:rPr sz="2200" b="1" spc="-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Thomas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605" y="309245"/>
            <a:ext cx="75024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</a:t>
            </a:r>
            <a:r>
              <a:rPr spc="-70" dirty="0"/>
              <a:t> </a:t>
            </a:r>
            <a:r>
              <a:rPr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4045" rIns="0" bIns="0" rtlCol="0">
            <a:spAutoFit/>
          </a:bodyPr>
          <a:lstStyle/>
          <a:p>
            <a:pPr marL="335915" marR="5080">
              <a:lnSpc>
                <a:spcPts val="3120"/>
              </a:lnSpc>
              <a:spcBef>
                <a:spcPts val="405"/>
              </a:spcBef>
            </a:pPr>
            <a:r>
              <a:rPr spc="-5" dirty="0"/>
              <a:t>Requirements for </a:t>
            </a:r>
            <a:r>
              <a:rPr dirty="0"/>
              <a:t>a system, </a:t>
            </a:r>
            <a:r>
              <a:rPr spc="-5" dirty="0"/>
              <a:t>expressed as </a:t>
            </a:r>
            <a:r>
              <a:rPr dirty="0"/>
              <a:t>a </a:t>
            </a:r>
            <a:r>
              <a:rPr spc="-5" dirty="0"/>
              <a:t>prioritized  </a:t>
            </a:r>
            <a:r>
              <a:rPr dirty="0"/>
              <a:t>list </a:t>
            </a:r>
            <a:r>
              <a:rPr spc="-5" dirty="0"/>
              <a:t>of Backlog</a:t>
            </a:r>
            <a:r>
              <a:rPr spc="5" dirty="0"/>
              <a:t> </a:t>
            </a:r>
            <a:r>
              <a:rPr dirty="0"/>
              <a:t>Items</a:t>
            </a:r>
          </a:p>
          <a:p>
            <a:pPr marL="335915" marR="1574165">
              <a:lnSpc>
                <a:spcPts val="3770"/>
              </a:lnSpc>
              <a:spcBef>
                <a:spcPts val="125"/>
              </a:spcBef>
            </a:pPr>
            <a:r>
              <a:rPr dirty="0"/>
              <a:t>Is </a:t>
            </a:r>
            <a:r>
              <a:rPr spc="-5" dirty="0"/>
              <a:t>managed and </a:t>
            </a:r>
            <a:r>
              <a:rPr spc="-10" dirty="0"/>
              <a:t>owned </a:t>
            </a:r>
            <a:r>
              <a:rPr spc="-5" dirty="0"/>
              <a:t>by </a:t>
            </a:r>
            <a:r>
              <a:rPr dirty="0"/>
              <a:t>a </a:t>
            </a:r>
            <a:r>
              <a:rPr spc="-5" dirty="0"/>
              <a:t>Product </a:t>
            </a:r>
            <a:r>
              <a:rPr spc="-10" dirty="0"/>
              <a:t>Owner  </a:t>
            </a:r>
            <a:r>
              <a:rPr spc="-5" dirty="0"/>
              <a:t>Spreadsheet (typically)</a:t>
            </a:r>
          </a:p>
          <a:p>
            <a:pPr marL="335915" marR="147955">
              <a:lnSpc>
                <a:spcPts val="3770"/>
              </a:lnSpc>
            </a:pPr>
            <a:r>
              <a:rPr spc="-5" dirty="0"/>
              <a:t>Usually is created during the Sprint Planning Meeting  Can be </a:t>
            </a:r>
            <a:r>
              <a:rPr dirty="0"/>
              <a:t>changed </a:t>
            </a:r>
            <a:r>
              <a:rPr spc="-5" dirty="0"/>
              <a:t>and re-prioritized before each</a:t>
            </a:r>
            <a:r>
              <a:rPr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27178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965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6753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1541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475" y="277812"/>
            <a:ext cx="72612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Sprint</a:t>
            </a:r>
            <a:r>
              <a:rPr spc="-50" dirty="0"/>
              <a:t> </a:t>
            </a:r>
            <a:r>
              <a:rPr spc="-5" dirty="0"/>
              <a:t>Backlog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657350"/>
            <a:ext cx="8354695" cy="2292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latin typeface="Liberation Sans"/>
                <a:cs typeface="Liberation Sans"/>
              </a:rPr>
              <a:t>No </a:t>
            </a:r>
            <a:r>
              <a:rPr sz="2800" dirty="0">
                <a:latin typeface="Liberation Sans"/>
                <a:cs typeface="Liberation Sans"/>
              </a:rPr>
              <a:t>more </a:t>
            </a:r>
            <a:r>
              <a:rPr sz="2800" spc="-5" dirty="0">
                <a:latin typeface="Liberation Sans"/>
                <a:cs typeface="Liberation Sans"/>
              </a:rPr>
              <a:t>then 300 </a:t>
            </a:r>
            <a:r>
              <a:rPr sz="2800" dirty="0">
                <a:latin typeface="Liberation Sans"/>
                <a:cs typeface="Liberation Sans"/>
              </a:rPr>
              <a:t>tasks </a:t>
            </a:r>
            <a:r>
              <a:rPr sz="2800" spc="-5" dirty="0">
                <a:latin typeface="Liberation Sans"/>
                <a:cs typeface="Liberation Sans"/>
              </a:rPr>
              <a:t>in the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list</a:t>
            </a:r>
            <a:endParaRPr sz="2800">
              <a:latin typeface="Liberation Sans"/>
              <a:cs typeface="Liberation Sans"/>
            </a:endParaRPr>
          </a:p>
          <a:p>
            <a:pPr marL="12700" marR="501015">
              <a:lnSpc>
                <a:spcPts val="3120"/>
              </a:lnSpc>
              <a:spcBef>
                <a:spcPts val="810"/>
              </a:spcBef>
            </a:pPr>
            <a:r>
              <a:rPr sz="2800" dirty="0">
                <a:latin typeface="Liberation Sans"/>
                <a:cs typeface="Liberation Sans"/>
              </a:rPr>
              <a:t>If a </a:t>
            </a:r>
            <a:r>
              <a:rPr sz="2800" spc="-5" dirty="0">
                <a:latin typeface="Liberation Sans"/>
                <a:cs typeface="Liberation Sans"/>
              </a:rPr>
              <a:t>task requires </a:t>
            </a:r>
            <a:r>
              <a:rPr sz="2800" dirty="0">
                <a:latin typeface="Liberation Sans"/>
                <a:cs typeface="Liberation Sans"/>
              </a:rPr>
              <a:t>more </a:t>
            </a:r>
            <a:r>
              <a:rPr sz="2800" spc="-5" dirty="0">
                <a:latin typeface="Liberation Sans"/>
                <a:cs typeface="Liberation Sans"/>
              </a:rPr>
              <a:t>than 16 hours, it </a:t>
            </a:r>
            <a:r>
              <a:rPr sz="2800" dirty="0">
                <a:latin typeface="Liberation Sans"/>
                <a:cs typeface="Liberation Sans"/>
              </a:rPr>
              <a:t>should </a:t>
            </a:r>
            <a:r>
              <a:rPr sz="2800" spc="-5" dirty="0">
                <a:latin typeface="Liberation Sans"/>
                <a:cs typeface="Liberation Sans"/>
              </a:rPr>
              <a:t>be  broken</a:t>
            </a:r>
            <a:r>
              <a:rPr sz="2800" spc="-10" dirty="0">
                <a:latin typeface="Liberation Sans"/>
                <a:cs typeface="Liberation Sans"/>
              </a:rPr>
              <a:t> down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20"/>
              </a:lnSpc>
              <a:spcBef>
                <a:spcPts val="750"/>
              </a:spcBef>
            </a:pPr>
            <a:r>
              <a:rPr sz="2800" spc="-85" dirty="0">
                <a:latin typeface="Liberation Sans"/>
                <a:cs typeface="Liberation Sans"/>
              </a:rPr>
              <a:t>Team </a:t>
            </a:r>
            <a:r>
              <a:rPr sz="2800" dirty="0">
                <a:latin typeface="Liberation Sans"/>
                <a:cs typeface="Liberation Sans"/>
              </a:rPr>
              <a:t>can </a:t>
            </a:r>
            <a:r>
              <a:rPr sz="2800" spc="-5" dirty="0">
                <a:latin typeface="Liberation Sans"/>
                <a:cs typeface="Liberation Sans"/>
              </a:rPr>
              <a:t>add or subtract </a:t>
            </a:r>
            <a:r>
              <a:rPr sz="2800" dirty="0">
                <a:latin typeface="Liberation Sans"/>
                <a:cs typeface="Liberation Sans"/>
              </a:rPr>
              <a:t>items </a:t>
            </a:r>
            <a:r>
              <a:rPr sz="2800" spc="-5" dirty="0">
                <a:latin typeface="Liberation Sans"/>
                <a:cs typeface="Liberation Sans"/>
              </a:rPr>
              <a:t>from the </a:t>
            </a:r>
            <a:r>
              <a:rPr sz="2800" dirty="0">
                <a:latin typeface="Liberation Sans"/>
                <a:cs typeface="Liberation Sans"/>
              </a:rPr>
              <a:t>list. </a:t>
            </a:r>
            <a:r>
              <a:rPr sz="2800" spc="-5" dirty="0">
                <a:latin typeface="Liberation Sans"/>
                <a:cs typeface="Liberation Sans"/>
              </a:rPr>
              <a:t>Product  </a:t>
            </a:r>
            <a:r>
              <a:rPr sz="2800" spc="-10" dirty="0">
                <a:latin typeface="Liberation Sans"/>
                <a:cs typeface="Liberation Sans"/>
              </a:rPr>
              <a:t>Owner </a:t>
            </a: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-5" dirty="0">
                <a:latin typeface="Liberation Sans"/>
                <a:cs typeface="Liberation Sans"/>
              </a:rPr>
              <a:t>not </a:t>
            </a:r>
            <a:r>
              <a:rPr sz="2800" spc="-10" dirty="0">
                <a:latin typeface="Liberation Sans"/>
                <a:cs typeface="Liberation Sans"/>
              </a:rPr>
              <a:t>allowed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do</a:t>
            </a:r>
            <a:r>
              <a:rPr sz="2800" dirty="0">
                <a:latin typeface="Liberation Sans"/>
                <a:cs typeface="Liberation Sans"/>
              </a:rPr>
              <a:t> it.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329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22198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474" y="425449"/>
            <a:ext cx="69564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Burn </a:t>
            </a:r>
            <a:r>
              <a:rPr dirty="0"/>
              <a:t>down</a:t>
            </a:r>
            <a:r>
              <a:rPr spc="-70" dirty="0"/>
              <a:t> </a:t>
            </a:r>
            <a:r>
              <a:rPr spc="-5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83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1607819"/>
            <a:ext cx="8005445" cy="322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57425" indent="35560">
              <a:lnSpc>
                <a:spcPct val="135100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Are used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represent </a:t>
            </a:r>
            <a:r>
              <a:rPr sz="2800" spc="-10" dirty="0">
                <a:latin typeface="Liberation Sans"/>
                <a:cs typeface="Liberation Sans"/>
              </a:rPr>
              <a:t>“work </a:t>
            </a:r>
            <a:r>
              <a:rPr sz="2800" spc="-5" dirty="0">
                <a:latin typeface="Liberation Sans"/>
                <a:cs typeface="Liberation Sans"/>
              </a:rPr>
              <a:t>done”.  Are wonderful Information Radiators  </a:t>
            </a:r>
            <a:r>
              <a:rPr sz="2800" dirty="0">
                <a:latin typeface="Liberation Sans"/>
                <a:cs typeface="Liberation Sans"/>
              </a:rPr>
              <a:t>3</a:t>
            </a:r>
            <a:r>
              <a:rPr sz="2800" spc="-55" dirty="0">
                <a:latin typeface="Liberation Sans"/>
                <a:cs typeface="Liberation Sans"/>
              </a:rPr>
              <a:t> </a:t>
            </a:r>
            <a:r>
              <a:rPr sz="2800" spc="-30" dirty="0">
                <a:latin typeface="Liberation Sans"/>
                <a:cs typeface="Liberation Sans"/>
              </a:rPr>
              <a:t>Types:</a:t>
            </a:r>
            <a:endParaRPr sz="2800">
              <a:latin typeface="Liberation Sans"/>
              <a:cs typeface="Liberation Sans"/>
            </a:endParaRPr>
          </a:p>
          <a:p>
            <a:pPr marL="47625" marR="5080">
              <a:lnSpc>
                <a:spcPct val="115199"/>
              </a:lnSpc>
            </a:pPr>
            <a:r>
              <a:rPr sz="2800" spc="-5" dirty="0">
                <a:latin typeface="Liberation Sans"/>
                <a:cs typeface="Liberation Sans"/>
              </a:rPr>
              <a:t>Sprint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the Sprint)  Release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release)  Product Burn </a:t>
            </a:r>
            <a:r>
              <a:rPr sz="2800" spc="-10" dirty="0">
                <a:latin typeface="Liberation Sans"/>
                <a:cs typeface="Liberation Sans"/>
              </a:rPr>
              <a:t>down </a:t>
            </a:r>
            <a:r>
              <a:rPr sz="2800" spc="-5" dirty="0">
                <a:latin typeface="Liberation Sans"/>
                <a:cs typeface="Liberation Sans"/>
              </a:rPr>
              <a:t>chart (progress of the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Product)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549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217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0132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50469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2493009"/>
            <a:ext cx="5354320" cy="70596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90880" marR="5080" indent="-678180">
              <a:lnSpc>
                <a:spcPts val="4870"/>
              </a:lnSpc>
              <a:spcBef>
                <a:spcPts val="605"/>
              </a:spcBef>
            </a:pPr>
            <a:r>
              <a:rPr lang="en-US" spc="-5" dirty="0" smtClean="0"/>
              <a:t>Thank You!</a:t>
            </a:r>
            <a:endParaRPr i="1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420" y="1438910"/>
            <a:ext cx="4629150" cy="209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151130"/>
            <a:ext cx="6248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240" dirty="0"/>
              <a:t> </a:t>
            </a:r>
            <a:r>
              <a:rPr spc="-5" dirty="0"/>
              <a:t>Agile?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90" y="4116070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89" y="4018279"/>
            <a:ext cx="8630285" cy="2140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7145">
              <a:lnSpc>
                <a:spcPts val="2520"/>
              </a:lnSpc>
              <a:spcBef>
                <a:spcPts val="340"/>
              </a:spcBef>
            </a:pPr>
            <a:r>
              <a:rPr sz="2250" dirty="0">
                <a:latin typeface="Liberation Sans"/>
                <a:cs typeface="Liberation Sans"/>
              </a:rPr>
              <a:t>Agile is </a:t>
            </a:r>
            <a:r>
              <a:rPr sz="2250" spc="5" dirty="0">
                <a:latin typeface="Liberation Sans"/>
                <a:cs typeface="Liberation Sans"/>
              </a:rPr>
              <a:t>a </a:t>
            </a:r>
            <a:r>
              <a:rPr sz="2250" dirty="0">
                <a:latin typeface="Liberation Sans"/>
                <a:cs typeface="Liberation Sans"/>
              </a:rPr>
              <a:t>time boxed, iterative </a:t>
            </a:r>
            <a:r>
              <a:rPr sz="2250" spc="5" dirty="0">
                <a:latin typeface="Liberation Sans"/>
                <a:cs typeface="Liberation Sans"/>
              </a:rPr>
              <a:t>approach </a:t>
            </a:r>
            <a:r>
              <a:rPr sz="2250" dirty="0">
                <a:latin typeface="Liberation Sans"/>
                <a:cs typeface="Liberation Sans"/>
              </a:rPr>
              <a:t>to software delivery that  builds software incrementally from the start of the project, instead of  trying to deliver </a:t>
            </a:r>
            <a:r>
              <a:rPr sz="2250" spc="5" dirty="0">
                <a:latin typeface="Liberation Sans"/>
                <a:cs typeface="Liberation Sans"/>
              </a:rPr>
              <a:t>it </a:t>
            </a:r>
            <a:r>
              <a:rPr sz="2250" dirty="0">
                <a:latin typeface="Liberation Sans"/>
                <a:cs typeface="Liberation Sans"/>
              </a:rPr>
              <a:t>all at once </a:t>
            </a:r>
            <a:r>
              <a:rPr sz="2250" spc="5" dirty="0">
                <a:latin typeface="Liberation Sans"/>
                <a:cs typeface="Liberation Sans"/>
              </a:rPr>
              <a:t>near </a:t>
            </a:r>
            <a:r>
              <a:rPr sz="2250" dirty="0">
                <a:latin typeface="Liberation Sans"/>
                <a:cs typeface="Liberation Sans"/>
              </a:rPr>
              <a:t>the</a:t>
            </a:r>
            <a:r>
              <a:rPr sz="2250" spc="-45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end.</a:t>
            </a:r>
            <a:endParaRPr sz="2250">
              <a:latin typeface="Liberation Sans"/>
              <a:cs typeface="Liberation Sans"/>
            </a:endParaRPr>
          </a:p>
          <a:p>
            <a:pPr marL="12700" marR="5080">
              <a:lnSpc>
                <a:spcPts val="2520"/>
              </a:lnSpc>
              <a:spcBef>
                <a:spcPts val="1345"/>
              </a:spcBef>
            </a:pPr>
            <a:r>
              <a:rPr sz="2250" spc="-5" dirty="0">
                <a:latin typeface="Liberation Sans"/>
                <a:cs typeface="Liberation Sans"/>
              </a:rPr>
              <a:t>It </a:t>
            </a:r>
            <a:r>
              <a:rPr sz="2250" dirty="0">
                <a:latin typeface="Liberation Sans"/>
                <a:cs typeface="Liberation Sans"/>
              </a:rPr>
              <a:t>works </a:t>
            </a:r>
            <a:r>
              <a:rPr sz="2250" spc="10" dirty="0">
                <a:latin typeface="Liberation Sans"/>
                <a:cs typeface="Liberation Sans"/>
              </a:rPr>
              <a:t>by </a:t>
            </a:r>
            <a:r>
              <a:rPr sz="2250" dirty="0">
                <a:latin typeface="Liberation Sans"/>
                <a:cs typeface="Liberation Sans"/>
              </a:rPr>
              <a:t>breaking projects down into little bits of user functionality  called user stories, prioritizing </a:t>
            </a:r>
            <a:r>
              <a:rPr sz="2250" spc="5" dirty="0">
                <a:latin typeface="Liberation Sans"/>
                <a:cs typeface="Liberation Sans"/>
              </a:rPr>
              <a:t>them, and </a:t>
            </a:r>
            <a:r>
              <a:rPr sz="2250" dirty="0">
                <a:latin typeface="Liberation Sans"/>
                <a:cs typeface="Liberation Sans"/>
              </a:rPr>
              <a:t>then continuously  delivering </a:t>
            </a:r>
            <a:r>
              <a:rPr sz="2250" spc="5" dirty="0">
                <a:latin typeface="Liberation Sans"/>
                <a:cs typeface="Liberation Sans"/>
              </a:rPr>
              <a:t>them </a:t>
            </a:r>
            <a:r>
              <a:rPr sz="2250" dirty="0">
                <a:latin typeface="Liberation Sans"/>
                <a:cs typeface="Liberation Sans"/>
              </a:rPr>
              <a:t>in short </a:t>
            </a:r>
            <a:r>
              <a:rPr sz="2250" spc="-5" dirty="0">
                <a:latin typeface="Liberation Sans"/>
                <a:cs typeface="Liberation Sans"/>
              </a:rPr>
              <a:t>two </a:t>
            </a:r>
            <a:r>
              <a:rPr sz="2250" dirty="0">
                <a:latin typeface="Liberation Sans"/>
                <a:cs typeface="Liberation Sans"/>
              </a:rPr>
              <a:t>week cycles called</a:t>
            </a:r>
            <a:r>
              <a:rPr sz="2250" spc="-15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iterations.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90" y="5245100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1" y="251712"/>
            <a:ext cx="6790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spc="-5" dirty="0"/>
              <a:t>How	does </a:t>
            </a:r>
            <a:r>
              <a:rPr dirty="0"/>
              <a:t>it</a:t>
            </a:r>
            <a:r>
              <a:rPr spc="-60" dirty="0"/>
              <a:t> </a:t>
            </a:r>
            <a:r>
              <a:rPr spc="-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595373"/>
            <a:ext cx="8606155" cy="42621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spc="5" dirty="0">
                <a:latin typeface="Liberation Sans"/>
                <a:cs typeface="Liberation Sans"/>
              </a:rPr>
              <a:t>make a</a:t>
            </a:r>
            <a:r>
              <a:rPr sz="2100" b="1" spc="40" dirty="0">
                <a:latin typeface="Liberation Sans"/>
                <a:cs typeface="Liberation Sans"/>
              </a:rPr>
              <a:t> </a:t>
            </a:r>
            <a:r>
              <a:rPr sz="2100" b="1" dirty="0">
                <a:latin typeface="Liberation Sans"/>
                <a:cs typeface="Liberation Sans"/>
              </a:rPr>
              <a:t>list:</a:t>
            </a:r>
            <a:endParaRPr sz="2100">
              <a:latin typeface="Liberation Sans"/>
              <a:cs typeface="Liberation Sans"/>
            </a:endParaRPr>
          </a:p>
          <a:p>
            <a:pPr marL="12700" marR="234315" algn="just">
              <a:lnSpc>
                <a:spcPts val="2350"/>
              </a:lnSpc>
              <a:spcBef>
                <a:spcPts val="1300"/>
              </a:spcBef>
            </a:pPr>
            <a:r>
              <a:rPr sz="2100" dirty="0">
                <a:latin typeface="Liberation Sans"/>
                <a:cs typeface="Liberation Sans"/>
              </a:rPr>
              <a:t>Sitting down with your </a:t>
            </a:r>
            <a:r>
              <a:rPr sz="2100" spc="5" dirty="0">
                <a:latin typeface="Liberation Sans"/>
                <a:cs typeface="Liberation Sans"/>
              </a:rPr>
              <a:t>customer </a:t>
            </a:r>
            <a:r>
              <a:rPr sz="2100" dirty="0">
                <a:latin typeface="Liberation Sans"/>
                <a:cs typeface="Liberation Sans"/>
              </a:rPr>
              <a:t>you </a:t>
            </a:r>
            <a:r>
              <a:rPr sz="2100" spc="5" dirty="0">
                <a:latin typeface="Liberation Sans"/>
                <a:cs typeface="Liberation Sans"/>
              </a:rPr>
              <a:t>make a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dirty="0">
                <a:latin typeface="Liberation Sans"/>
                <a:cs typeface="Liberation Sans"/>
              </a:rPr>
              <a:t>of features they would  like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see </a:t>
            </a:r>
            <a:r>
              <a:rPr sz="2100" spc="5" dirty="0">
                <a:latin typeface="Liberation Sans"/>
                <a:cs typeface="Liberation Sans"/>
              </a:rPr>
              <a:t>in </a:t>
            </a:r>
            <a:r>
              <a:rPr sz="2100" dirty="0">
                <a:latin typeface="Liberation Sans"/>
                <a:cs typeface="Liberation Sans"/>
              </a:rPr>
              <a:t>their software. </a:t>
            </a:r>
            <a:r>
              <a:rPr sz="2100" spc="-10" dirty="0">
                <a:latin typeface="Liberation Sans"/>
                <a:cs typeface="Liberation Sans"/>
              </a:rPr>
              <a:t>We </a:t>
            </a:r>
            <a:r>
              <a:rPr sz="2100" dirty="0">
                <a:latin typeface="Liberation Sans"/>
                <a:cs typeface="Liberation Sans"/>
              </a:rPr>
              <a:t>call these things user stories </a:t>
            </a:r>
            <a:r>
              <a:rPr sz="2100" spc="5" dirty="0">
                <a:latin typeface="Liberation Sans"/>
                <a:cs typeface="Liberation Sans"/>
              </a:rPr>
              <a:t>and </a:t>
            </a:r>
            <a:r>
              <a:rPr sz="2100" dirty="0">
                <a:latin typeface="Liberation Sans"/>
                <a:cs typeface="Liberation Sans"/>
              </a:rPr>
              <a:t>they  </a:t>
            </a:r>
            <a:r>
              <a:rPr sz="2100" spc="5" dirty="0">
                <a:latin typeface="Liberation Sans"/>
                <a:cs typeface="Liberation Sans"/>
              </a:rPr>
              <a:t>become </a:t>
            </a:r>
            <a:r>
              <a:rPr sz="2100" dirty="0">
                <a:latin typeface="Liberation Sans"/>
                <a:cs typeface="Liberation Sans"/>
              </a:rPr>
              <a:t>the </a:t>
            </a:r>
            <a:r>
              <a:rPr sz="2100" spc="-105" dirty="0">
                <a:latin typeface="Liberation Sans"/>
                <a:cs typeface="Liberation Sans"/>
              </a:rPr>
              <a:t>To </a:t>
            </a:r>
            <a:r>
              <a:rPr sz="2100" spc="5" dirty="0">
                <a:latin typeface="Liberation Sans"/>
                <a:cs typeface="Liberation Sans"/>
              </a:rPr>
              <a:t>Do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dirty="0">
                <a:latin typeface="Liberation Sans"/>
                <a:cs typeface="Liberation Sans"/>
              </a:rPr>
              <a:t>for your</a:t>
            </a:r>
            <a:r>
              <a:rPr sz="2100" spc="75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project.</a:t>
            </a:r>
            <a:endParaRPr sz="21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dirty="0">
                <a:latin typeface="Liberation Sans"/>
                <a:cs typeface="Liberation Sans"/>
              </a:rPr>
              <a:t>size </a:t>
            </a:r>
            <a:r>
              <a:rPr sz="2100" b="1" spc="5" dirty="0">
                <a:latin typeface="Liberation Sans"/>
                <a:cs typeface="Liberation Sans"/>
              </a:rPr>
              <a:t>things</a:t>
            </a:r>
            <a:r>
              <a:rPr sz="2100" b="1" spc="45" dirty="0">
                <a:latin typeface="Liberation Sans"/>
                <a:cs typeface="Liberation Sans"/>
              </a:rPr>
              <a:t> </a:t>
            </a:r>
            <a:r>
              <a:rPr sz="2100" b="1" spc="5" dirty="0">
                <a:latin typeface="Liberation Sans"/>
                <a:cs typeface="Liberation Sans"/>
              </a:rPr>
              <a:t>up:</a:t>
            </a:r>
            <a:endParaRPr sz="2100">
              <a:latin typeface="Liberation Sans"/>
              <a:cs typeface="Liberation Sans"/>
            </a:endParaRPr>
          </a:p>
          <a:p>
            <a:pPr marL="12700" marR="5080">
              <a:lnSpc>
                <a:spcPts val="2360"/>
              </a:lnSpc>
              <a:spcBef>
                <a:spcPts val="1295"/>
              </a:spcBef>
            </a:pPr>
            <a:r>
              <a:rPr sz="2100" spc="-60" dirty="0">
                <a:latin typeface="Liberation Sans"/>
                <a:cs typeface="Liberation Sans"/>
              </a:rPr>
              <a:t>You </a:t>
            </a:r>
            <a:r>
              <a:rPr sz="2100" dirty="0">
                <a:latin typeface="Liberation Sans"/>
                <a:cs typeface="Liberation Sans"/>
              </a:rPr>
              <a:t>size(estimate) your stories relatively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each </a:t>
            </a:r>
            <a:r>
              <a:rPr sz="2100" spc="-20" dirty="0">
                <a:latin typeface="Liberation Sans"/>
                <a:cs typeface="Liberation Sans"/>
              </a:rPr>
              <a:t>other, </a:t>
            </a:r>
            <a:r>
              <a:rPr sz="2100" spc="5" dirty="0">
                <a:latin typeface="Liberation Sans"/>
                <a:cs typeface="Liberation Sans"/>
              </a:rPr>
              <a:t>coming </a:t>
            </a:r>
            <a:r>
              <a:rPr sz="2100" dirty="0">
                <a:latin typeface="Liberation Sans"/>
                <a:cs typeface="Liberation Sans"/>
              </a:rPr>
              <a:t>up with </a:t>
            </a:r>
            <a:r>
              <a:rPr sz="2100" spc="5" dirty="0">
                <a:latin typeface="Liberation Sans"/>
                <a:cs typeface="Liberation Sans"/>
              </a:rPr>
              <a:t>a  </a:t>
            </a:r>
            <a:r>
              <a:rPr sz="2100" dirty="0">
                <a:latin typeface="Liberation Sans"/>
                <a:cs typeface="Liberation Sans"/>
              </a:rPr>
              <a:t>guess </a:t>
            </a:r>
            <a:r>
              <a:rPr sz="2100" spc="5" dirty="0">
                <a:latin typeface="Liberation Sans"/>
                <a:cs typeface="Liberation Sans"/>
              </a:rPr>
              <a:t>as </a:t>
            </a:r>
            <a:r>
              <a:rPr sz="2100" dirty="0">
                <a:latin typeface="Liberation Sans"/>
                <a:cs typeface="Liberation Sans"/>
              </a:rPr>
              <a:t>to how long you think each user story </a:t>
            </a:r>
            <a:r>
              <a:rPr sz="2100" spc="-5" dirty="0">
                <a:latin typeface="Liberation Sans"/>
                <a:cs typeface="Liberation Sans"/>
              </a:rPr>
              <a:t>will</a:t>
            </a:r>
            <a:r>
              <a:rPr sz="2100" spc="20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take.</a:t>
            </a:r>
            <a:endParaRPr sz="21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100" b="1" spc="-45" dirty="0">
                <a:latin typeface="Liberation Sans"/>
                <a:cs typeface="Liberation Sans"/>
              </a:rPr>
              <a:t>You </a:t>
            </a:r>
            <a:r>
              <a:rPr sz="2100" b="1" dirty="0">
                <a:latin typeface="Liberation Sans"/>
                <a:cs typeface="Liberation Sans"/>
              </a:rPr>
              <a:t>set </a:t>
            </a:r>
            <a:r>
              <a:rPr sz="2100" b="1" spc="5" dirty="0">
                <a:latin typeface="Liberation Sans"/>
                <a:cs typeface="Liberation Sans"/>
              </a:rPr>
              <a:t>some</a:t>
            </a:r>
            <a:r>
              <a:rPr sz="2100" b="1" spc="45" dirty="0">
                <a:latin typeface="Liberation Sans"/>
                <a:cs typeface="Liberation Sans"/>
              </a:rPr>
              <a:t> </a:t>
            </a:r>
            <a:r>
              <a:rPr sz="2100" b="1" dirty="0">
                <a:latin typeface="Liberation Sans"/>
                <a:cs typeface="Liberation Sans"/>
              </a:rPr>
              <a:t>priorities:</a:t>
            </a:r>
            <a:endParaRPr sz="2100">
              <a:latin typeface="Liberation Sans"/>
              <a:cs typeface="Liberation Sans"/>
            </a:endParaRPr>
          </a:p>
          <a:p>
            <a:pPr marL="12700" marR="276860">
              <a:lnSpc>
                <a:spcPts val="2350"/>
              </a:lnSpc>
              <a:spcBef>
                <a:spcPts val="1300"/>
              </a:spcBef>
            </a:pPr>
            <a:r>
              <a:rPr sz="2100" dirty="0">
                <a:latin typeface="Liberation Sans"/>
                <a:cs typeface="Liberation Sans"/>
              </a:rPr>
              <a:t>Like </a:t>
            </a:r>
            <a:r>
              <a:rPr sz="2100" spc="5" dirty="0">
                <a:latin typeface="Liberation Sans"/>
                <a:cs typeface="Liberation Sans"/>
              </a:rPr>
              <a:t>most </a:t>
            </a:r>
            <a:r>
              <a:rPr sz="2100" dirty="0">
                <a:latin typeface="Liberation Sans"/>
                <a:cs typeface="Liberation Sans"/>
              </a:rPr>
              <a:t>lists, there always </a:t>
            </a:r>
            <a:r>
              <a:rPr sz="2100" spc="5" dirty="0">
                <a:latin typeface="Liberation Sans"/>
                <a:cs typeface="Liberation Sans"/>
              </a:rPr>
              <a:t>seems </a:t>
            </a:r>
            <a:r>
              <a:rPr sz="2100" dirty="0">
                <a:latin typeface="Liberation Sans"/>
                <a:cs typeface="Liberation Sans"/>
              </a:rPr>
              <a:t>to be </a:t>
            </a:r>
            <a:r>
              <a:rPr sz="2100" spc="5" dirty="0">
                <a:latin typeface="Liberation Sans"/>
                <a:cs typeface="Liberation Sans"/>
              </a:rPr>
              <a:t>more </a:t>
            </a:r>
            <a:r>
              <a:rPr sz="2100" dirty="0">
                <a:latin typeface="Liberation Sans"/>
                <a:cs typeface="Liberation Sans"/>
              </a:rPr>
              <a:t>to </a:t>
            </a:r>
            <a:r>
              <a:rPr sz="2100" spc="5" dirty="0">
                <a:latin typeface="Liberation Sans"/>
                <a:cs typeface="Liberation Sans"/>
              </a:rPr>
              <a:t>do </a:t>
            </a:r>
            <a:r>
              <a:rPr sz="2100" dirty="0">
                <a:latin typeface="Liberation Sans"/>
                <a:cs typeface="Liberation Sans"/>
              </a:rPr>
              <a:t>than </a:t>
            </a:r>
            <a:r>
              <a:rPr sz="2100" spc="5" dirty="0">
                <a:latin typeface="Liberation Sans"/>
                <a:cs typeface="Liberation Sans"/>
              </a:rPr>
              <a:t>time </a:t>
            </a:r>
            <a:r>
              <a:rPr sz="2100" dirty="0">
                <a:latin typeface="Liberation Sans"/>
                <a:cs typeface="Liberation Sans"/>
              </a:rPr>
              <a:t>allows.  </a:t>
            </a:r>
            <a:r>
              <a:rPr sz="2100" spc="5" dirty="0">
                <a:latin typeface="Liberation Sans"/>
                <a:cs typeface="Liberation Sans"/>
              </a:rPr>
              <a:t>So </a:t>
            </a:r>
            <a:r>
              <a:rPr sz="2100" dirty="0">
                <a:latin typeface="Liberation Sans"/>
                <a:cs typeface="Liberation Sans"/>
              </a:rPr>
              <a:t>you ask your </a:t>
            </a:r>
            <a:r>
              <a:rPr sz="2100" spc="5" dirty="0">
                <a:latin typeface="Liberation Sans"/>
                <a:cs typeface="Liberation Sans"/>
              </a:rPr>
              <a:t>customer </a:t>
            </a:r>
            <a:r>
              <a:rPr sz="2100" spc="-5" dirty="0">
                <a:latin typeface="Liberation Sans"/>
                <a:cs typeface="Liberation Sans"/>
              </a:rPr>
              <a:t>to </a:t>
            </a:r>
            <a:r>
              <a:rPr sz="2100" dirty="0">
                <a:latin typeface="Liberation Sans"/>
                <a:cs typeface="Liberation Sans"/>
              </a:rPr>
              <a:t>prioritize their </a:t>
            </a:r>
            <a:r>
              <a:rPr sz="2100" spc="-5" dirty="0">
                <a:latin typeface="Liberation Sans"/>
                <a:cs typeface="Liberation Sans"/>
              </a:rPr>
              <a:t>list </a:t>
            </a:r>
            <a:r>
              <a:rPr sz="2100" spc="5" dirty="0">
                <a:latin typeface="Liberation Sans"/>
                <a:cs typeface="Liberation Sans"/>
              </a:rPr>
              <a:t>so </a:t>
            </a:r>
            <a:r>
              <a:rPr sz="2100" dirty="0">
                <a:latin typeface="Liberation Sans"/>
                <a:cs typeface="Liberation Sans"/>
              </a:rPr>
              <a:t>you get the </a:t>
            </a:r>
            <a:r>
              <a:rPr sz="2100" spc="5" dirty="0">
                <a:latin typeface="Liberation Sans"/>
                <a:cs typeface="Liberation Sans"/>
              </a:rPr>
              <a:t>most  important </a:t>
            </a:r>
            <a:r>
              <a:rPr sz="2100" spc="-10" dirty="0">
                <a:latin typeface="Liberation Sans"/>
                <a:cs typeface="Liberation Sans"/>
              </a:rPr>
              <a:t>stuff </a:t>
            </a:r>
            <a:r>
              <a:rPr sz="2100" dirty="0">
                <a:latin typeface="Liberation Sans"/>
                <a:cs typeface="Liberation Sans"/>
              </a:rPr>
              <a:t>done first, and save the least important for</a:t>
            </a:r>
            <a:r>
              <a:rPr sz="2100" spc="25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last.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2278379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" y="3790950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5003800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780" y="1394459"/>
            <a:ext cx="28130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60" dirty="0">
                <a:latin typeface="Liberation Sans"/>
                <a:cs typeface="Liberation Sans"/>
              </a:rPr>
              <a:t>You </a:t>
            </a:r>
            <a:r>
              <a:rPr sz="2300" b="1" dirty="0">
                <a:latin typeface="Liberation Sans"/>
                <a:cs typeface="Liberation Sans"/>
              </a:rPr>
              <a:t>start</a:t>
            </a:r>
            <a:r>
              <a:rPr sz="2300" b="1" spc="-20" dirty="0">
                <a:latin typeface="Liberation Sans"/>
                <a:cs typeface="Liberation Sans"/>
              </a:rPr>
              <a:t> </a:t>
            </a:r>
            <a:r>
              <a:rPr sz="2300" b="1" spc="-5" dirty="0">
                <a:latin typeface="Liberation Sans"/>
                <a:cs typeface="Liberation Sans"/>
              </a:rPr>
              <a:t>executing:</a:t>
            </a:r>
            <a:endParaRPr sz="23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630" y="1993899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" y="1894840"/>
            <a:ext cx="8360409" cy="45199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102870" algn="just">
              <a:lnSpc>
                <a:spcPts val="2580"/>
              </a:lnSpc>
              <a:spcBef>
                <a:spcPts val="335"/>
              </a:spcBef>
            </a:pPr>
            <a:r>
              <a:rPr sz="2300" dirty="0">
                <a:latin typeface="Liberation Sans"/>
                <a:cs typeface="Liberation Sans"/>
              </a:rPr>
              <a:t>Then you </a:t>
            </a:r>
            <a:r>
              <a:rPr sz="2300" spc="-5" dirty="0">
                <a:latin typeface="Liberation Sans"/>
                <a:cs typeface="Liberation Sans"/>
              </a:rPr>
              <a:t>start delivering </a:t>
            </a:r>
            <a:r>
              <a:rPr sz="2300" dirty="0">
                <a:latin typeface="Liberation Sans"/>
                <a:cs typeface="Liberation Sans"/>
              </a:rPr>
              <a:t>some </a:t>
            </a:r>
            <a:r>
              <a:rPr sz="2300" spc="-5" dirty="0">
                <a:latin typeface="Liberation Sans"/>
                <a:cs typeface="Liberation Sans"/>
              </a:rPr>
              <a:t>value. </a:t>
            </a:r>
            <a:r>
              <a:rPr sz="2300" spc="-70" dirty="0">
                <a:latin typeface="Liberation Sans"/>
                <a:cs typeface="Liberation Sans"/>
              </a:rPr>
              <a:t>You </a:t>
            </a:r>
            <a:r>
              <a:rPr sz="2300" spc="-5" dirty="0">
                <a:latin typeface="Liberation Sans"/>
                <a:cs typeface="Liberation Sans"/>
              </a:rPr>
              <a:t>start at the top. </a:t>
            </a:r>
            <a:r>
              <a:rPr sz="2300" spc="-10" dirty="0">
                <a:latin typeface="Liberation Sans"/>
                <a:cs typeface="Liberation Sans"/>
              </a:rPr>
              <a:t>Work  </a:t>
            </a:r>
            <a:r>
              <a:rPr sz="2300" dirty="0">
                <a:latin typeface="Liberation Sans"/>
                <a:cs typeface="Liberation Sans"/>
              </a:rPr>
              <a:t>your way </a:t>
            </a:r>
            <a:r>
              <a:rPr sz="2300" spc="-5" dirty="0">
                <a:latin typeface="Liberation Sans"/>
                <a:cs typeface="Liberation Sans"/>
              </a:rPr>
              <a:t>to the bottom. </a:t>
            </a:r>
            <a:r>
              <a:rPr sz="2300" dirty="0">
                <a:latin typeface="Liberation Sans"/>
                <a:cs typeface="Liberation Sans"/>
              </a:rPr>
              <a:t>Building, </a:t>
            </a:r>
            <a:r>
              <a:rPr sz="2300" spc="-5" dirty="0">
                <a:latin typeface="Liberation Sans"/>
                <a:cs typeface="Liberation Sans"/>
              </a:rPr>
              <a:t>iterating, </a:t>
            </a:r>
            <a:r>
              <a:rPr sz="2300" dirty="0">
                <a:latin typeface="Liberation Sans"/>
                <a:cs typeface="Liberation Sans"/>
              </a:rPr>
              <a:t>and </a:t>
            </a:r>
            <a:r>
              <a:rPr sz="2300" spc="-5" dirty="0">
                <a:latin typeface="Liberation Sans"/>
                <a:cs typeface="Liberation Sans"/>
              </a:rPr>
              <a:t>getting feedback  from your </a:t>
            </a:r>
            <a:r>
              <a:rPr sz="2300" dirty="0">
                <a:latin typeface="Liberation Sans"/>
                <a:cs typeface="Liberation Sans"/>
              </a:rPr>
              <a:t>customer </a:t>
            </a:r>
            <a:r>
              <a:rPr sz="2300" spc="-5" dirty="0">
                <a:latin typeface="Liberation Sans"/>
                <a:cs typeface="Liberation Sans"/>
              </a:rPr>
              <a:t>as </a:t>
            </a:r>
            <a:r>
              <a:rPr sz="2300" dirty="0">
                <a:latin typeface="Liberation Sans"/>
                <a:cs typeface="Liberation Sans"/>
              </a:rPr>
              <a:t>you</a:t>
            </a:r>
            <a:r>
              <a:rPr sz="2300" spc="1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go.</a:t>
            </a:r>
            <a:endParaRPr sz="23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135"/>
              </a:spcBef>
            </a:pPr>
            <a:r>
              <a:rPr sz="2300" b="1" spc="-60" dirty="0">
                <a:latin typeface="Liberation Sans"/>
                <a:cs typeface="Liberation Sans"/>
              </a:rPr>
              <a:t>You </a:t>
            </a:r>
            <a:r>
              <a:rPr sz="2300" b="1" spc="-5" dirty="0">
                <a:latin typeface="Liberation Sans"/>
                <a:cs typeface="Liberation Sans"/>
              </a:rPr>
              <a:t>update </a:t>
            </a:r>
            <a:r>
              <a:rPr sz="2300" b="1" dirty="0">
                <a:latin typeface="Liberation Sans"/>
                <a:cs typeface="Liberation Sans"/>
              </a:rPr>
              <a:t>the </a:t>
            </a:r>
            <a:r>
              <a:rPr sz="2300" b="1" spc="-5" dirty="0">
                <a:latin typeface="Liberation Sans"/>
                <a:cs typeface="Liberation Sans"/>
              </a:rPr>
              <a:t>plan as </a:t>
            </a:r>
            <a:r>
              <a:rPr sz="2300" b="1" dirty="0">
                <a:latin typeface="Liberation Sans"/>
                <a:cs typeface="Liberation Sans"/>
              </a:rPr>
              <a:t>you </a:t>
            </a:r>
            <a:r>
              <a:rPr sz="2300" b="1" spc="-5" dirty="0">
                <a:latin typeface="Liberation Sans"/>
                <a:cs typeface="Liberation Sans"/>
              </a:rPr>
              <a:t>go</a:t>
            </a:r>
            <a:r>
              <a:rPr sz="2300" b="1" spc="25" dirty="0">
                <a:latin typeface="Liberation Sans"/>
                <a:cs typeface="Liberation Sans"/>
              </a:rPr>
              <a:t> </a:t>
            </a:r>
            <a:r>
              <a:rPr sz="2300" b="1" dirty="0">
                <a:latin typeface="Liberation Sans"/>
                <a:cs typeface="Liberation Sans"/>
              </a:rPr>
              <a:t>:</a:t>
            </a:r>
            <a:endParaRPr sz="2300">
              <a:latin typeface="Liberation Sans"/>
              <a:cs typeface="Liberation Sans"/>
            </a:endParaRPr>
          </a:p>
          <a:p>
            <a:pPr marL="12700" marR="424180">
              <a:lnSpc>
                <a:spcPts val="2580"/>
              </a:lnSpc>
              <a:spcBef>
                <a:spcPts val="1415"/>
              </a:spcBef>
            </a:pPr>
            <a:r>
              <a:rPr sz="2300" dirty="0">
                <a:latin typeface="Liberation Sans"/>
                <a:cs typeface="Liberation Sans"/>
              </a:rPr>
              <a:t>Then as you and your customer </a:t>
            </a:r>
            <a:r>
              <a:rPr sz="2300" spc="-5" dirty="0">
                <a:latin typeface="Liberation Sans"/>
                <a:cs typeface="Liberation Sans"/>
              </a:rPr>
              <a:t>starting delivering </a:t>
            </a:r>
            <a:r>
              <a:rPr sz="2300" dirty="0">
                <a:latin typeface="Liberation Sans"/>
                <a:cs typeface="Liberation Sans"/>
              </a:rPr>
              <a:t>one of two  </a:t>
            </a:r>
            <a:r>
              <a:rPr sz="2300" spc="-5" dirty="0">
                <a:latin typeface="Liberation Sans"/>
                <a:cs typeface="Liberation Sans"/>
              </a:rPr>
              <a:t>things is </a:t>
            </a:r>
            <a:r>
              <a:rPr sz="2300" dirty="0">
                <a:latin typeface="Liberation Sans"/>
                <a:cs typeface="Liberation Sans"/>
              </a:rPr>
              <a:t>going </a:t>
            </a:r>
            <a:r>
              <a:rPr sz="2300" spc="-5" dirty="0">
                <a:latin typeface="Liberation Sans"/>
                <a:cs typeface="Liberation Sans"/>
              </a:rPr>
              <a:t>to happen. </a:t>
            </a:r>
            <a:r>
              <a:rPr sz="2300" spc="-35" dirty="0">
                <a:latin typeface="Liberation Sans"/>
                <a:cs typeface="Liberation Sans"/>
              </a:rPr>
              <a:t>You'll</a:t>
            </a:r>
            <a:r>
              <a:rPr sz="2300" spc="-5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discover:</a:t>
            </a:r>
            <a:endParaRPr sz="2300">
              <a:latin typeface="Liberation Sans"/>
              <a:cs typeface="Liberation Sans"/>
            </a:endParaRPr>
          </a:p>
          <a:p>
            <a:pPr marL="334645">
              <a:lnSpc>
                <a:spcPct val="100000"/>
              </a:lnSpc>
              <a:spcBef>
                <a:spcPts val="1135"/>
              </a:spcBef>
            </a:pPr>
            <a:r>
              <a:rPr sz="2300" spc="-40" dirty="0">
                <a:latin typeface="Liberation Sans"/>
                <a:cs typeface="Liberation Sans"/>
              </a:rPr>
              <a:t>You're </a:t>
            </a:r>
            <a:r>
              <a:rPr sz="2300" dirty="0">
                <a:latin typeface="Liberation Sans"/>
                <a:cs typeface="Liberation Sans"/>
              </a:rPr>
              <a:t>going </a:t>
            </a:r>
            <a:r>
              <a:rPr sz="2300" spc="-5" dirty="0">
                <a:latin typeface="Liberation Sans"/>
                <a:cs typeface="Liberation Sans"/>
              </a:rPr>
              <a:t>fast </a:t>
            </a:r>
            <a:r>
              <a:rPr sz="2300" dirty="0">
                <a:latin typeface="Liberation Sans"/>
                <a:cs typeface="Liberation Sans"/>
              </a:rPr>
              <a:t>enough. All is good.</a:t>
            </a:r>
            <a:r>
              <a:rPr sz="2300" spc="-165" dirty="0">
                <a:latin typeface="Liberation Sans"/>
                <a:cs typeface="Liberation Sans"/>
              </a:rPr>
              <a:t> </a:t>
            </a:r>
            <a:r>
              <a:rPr sz="2300" spc="-45" dirty="0">
                <a:latin typeface="Liberation Sans"/>
                <a:cs typeface="Liberation Sans"/>
              </a:rPr>
              <a:t>Or,</a:t>
            </a:r>
            <a:endParaRPr sz="2300">
              <a:latin typeface="Liberation Sans"/>
              <a:cs typeface="Liberation Sans"/>
            </a:endParaRPr>
          </a:p>
          <a:p>
            <a:pPr marL="334645">
              <a:lnSpc>
                <a:spcPct val="100000"/>
              </a:lnSpc>
              <a:spcBef>
                <a:spcPts val="1180"/>
              </a:spcBef>
            </a:pPr>
            <a:r>
              <a:rPr sz="2300" spc="-75" dirty="0">
                <a:latin typeface="Liberation Sans"/>
                <a:cs typeface="Liberation Sans"/>
              </a:rPr>
              <a:t>You </a:t>
            </a:r>
            <a:r>
              <a:rPr sz="2300" spc="-5" dirty="0">
                <a:latin typeface="Liberation Sans"/>
                <a:cs typeface="Liberation Sans"/>
              </a:rPr>
              <a:t>have too </a:t>
            </a:r>
            <a:r>
              <a:rPr sz="2300" dirty="0">
                <a:latin typeface="Liberation Sans"/>
                <a:cs typeface="Liberation Sans"/>
              </a:rPr>
              <a:t>much </a:t>
            </a:r>
            <a:r>
              <a:rPr sz="2300" spc="-5" dirty="0">
                <a:latin typeface="Liberation Sans"/>
                <a:cs typeface="Liberation Sans"/>
              </a:rPr>
              <a:t>to do </a:t>
            </a:r>
            <a:r>
              <a:rPr sz="2300" dirty="0">
                <a:latin typeface="Liberation Sans"/>
                <a:cs typeface="Liberation Sans"/>
              </a:rPr>
              <a:t>and not </a:t>
            </a:r>
            <a:r>
              <a:rPr sz="2300" spc="-5" dirty="0">
                <a:latin typeface="Liberation Sans"/>
                <a:cs typeface="Liberation Sans"/>
              </a:rPr>
              <a:t>enough</a:t>
            </a:r>
            <a:r>
              <a:rPr sz="2300" spc="40" dirty="0">
                <a:latin typeface="Liberation Sans"/>
                <a:cs typeface="Liberation Sans"/>
              </a:rPr>
              <a:t> </a:t>
            </a:r>
            <a:r>
              <a:rPr sz="2300" spc="-5" dirty="0">
                <a:latin typeface="Liberation Sans"/>
                <a:cs typeface="Liberation Sans"/>
              </a:rPr>
              <a:t>time.</a:t>
            </a:r>
            <a:endParaRPr sz="2300">
              <a:latin typeface="Liberation Sans"/>
              <a:cs typeface="Liberation Sans"/>
            </a:endParaRPr>
          </a:p>
          <a:p>
            <a:pPr marL="12700" marR="5080">
              <a:lnSpc>
                <a:spcPct val="93700"/>
              </a:lnSpc>
              <a:spcBef>
                <a:spcPts val="1350"/>
              </a:spcBef>
            </a:pPr>
            <a:r>
              <a:rPr sz="2300" spc="-5" dirty="0">
                <a:latin typeface="Liberation Sans"/>
                <a:cs typeface="Liberation Sans"/>
              </a:rPr>
              <a:t>At this </a:t>
            </a:r>
            <a:r>
              <a:rPr sz="2300" dirty="0">
                <a:latin typeface="Liberation Sans"/>
                <a:cs typeface="Liberation Sans"/>
              </a:rPr>
              <a:t>point you </a:t>
            </a:r>
            <a:r>
              <a:rPr sz="2300" spc="-5" dirty="0">
                <a:latin typeface="Liberation Sans"/>
                <a:cs typeface="Liberation Sans"/>
              </a:rPr>
              <a:t>have </a:t>
            </a:r>
            <a:r>
              <a:rPr sz="2300" dirty="0">
                <a:latin typeface="Liberation Sans"/>
                <a:cs typeface="Liberation Sans"/>
              </a:rPr>
              <a:t>two choices. </a:t>
            </a:r>
            <a:r>
              <a:rPr sz="2300" spc="-75" dirty="0">
                <a:latin typeface="Liberation Sans"/>
                <a:cs typeface="Liberation Sans"/>
              </a:rPr>
              <a:t>You </a:t>
            </a:r>
            <a:r>
              <a:rPr sz="2300" dirty="0">
                <a:latin typeface="Liberation Sans"/>
                <a:cs typeface="Liberation Sans"/>
              </a:rPr>
              <a:t>can </a:t>
            </a:r>
            <a:r>
              <a:rPr sz="2300" spc="-5" dirty="0">
                <a:latin typeface="Liberation Sans"/>
                <a:cs typeface="Liberation Sans"/>
              </a:rPr>
              <a:t>either </a:t>
            </a:r>
            <a:r>
              <a:rPr sz="2300" dirty="0">
                <a:latin typeface="Liberation Sans"/>
                <a:cs typeface="Liberation Sans"/>
              </a:rPr>
              <a:t>a) do less and  cut scope (recommended). </a:t>
            </a:r>
            <a:r>
              <a:rPr sz="2300" spc="-5" dirty="0">
                <a:latin typeface="Liberation Sans"/>
                <a:cs typeface="Liberation Sans"/>
              </a:rPr>
              <a:t>Or </a:t>
            </a:r>
            <a:r>
              <a:rPr sz="2300" dirty="0">
                <a:latin typeface="Liberation Sans"/>
                <a:cs typeface="Liberation Sans"/>
              </a:rPr>
              <a:t>you can </a:t>
            </a:r>
            <a:r>
              <a:rPr sz="2300" spc="-5" dirty="0">
                <a:latin typeface="Liberation Sans"/>
                <a:cs typeface="Liberation Sans"/>
              </a:rPr>
              <a:t>b) </a:t>
            </a:r>
            <a:r>
              <a:rPr sz="2300" dirty="0">
                <a:latin typeface="Liberation Sans"/>
                <a:cs typeface="Liberation Sans"/>
              </a:rPr>
              <a:t>push out </a:t>
            </a:r>
            <a:r>
              <a:rPr sz="2300" spc="-5" dirty="0">
                <a:latin typeface="Liberation Sans"/>
                <a:cs typeface="Liberation Sans"/>
              </a:rPr>
              <a:t>the date and  ask for </a:t>
            </a:r>
            <a:r>
              <a:rPr sz="2300" dirty="0">
                <a:latin typeface="Liberation Sans"/>
                <a:cs typeface="Liberation Sans"/>
              </a:rPr>
              <a:t>more</a:t>
            </a:r>
            <a:r>
              <a:rPr sz="2300" spc="-10" dirty="0">
                <a:latin typeface="Liberation Sans"/>
                <a:cs typeface="Liberation Sans"/>
              </a:rPr>
              <a:t> </a:t>
            </a:r>
            <a:r>
              <a:rPr sz="2300" spc="-30" dirty="0">
                <a:latin typeface="Liberation Sans"/>
                <a:cs typeface="Liberation Sans"/>
              </a:rPr>
              <a:t>money.</a:t>
            </a:r>
            <a:endParaRPr sz="23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630" y="4479290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" y="4980940"/>
            <a:ext cx="1295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90" y="354330"/>
            <a:ext cx="1764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Liberation Sans"/>
                <a:cs typeface="Liberation Sans"/>
              </a:rPr>
              <a:t>Co</a:t>
            </a:r>
            <a:r>
              <a:rPr i="0" spc="-10" dirty="0">
                <a:latin typeface="Liberation Sans"/>
                <a:cs typeface="Liberation Sans"/>
              </a:rPr>
              <a:t>n</a:t>
            </a:r>
            <a:r>
              <a:rPr i="0" dirty="0">
                <a:latin typeface="Liberation Sans"/>
                <a:cs typeface="Liberation Sans"/>
              </a:rPr>
              <a:t>t.</a:t>
            </a:r>
            <a:r>
              <a:rPr i="0" spc="5" dirty="0">
                <a:latin typeface="Liberation Sans"/>
                <a:cs typeface="Liberation Sans"/>
              </a:rPr>
              <a:t>.</a:t>
            </a:r>
            <a:r>
              <a:rPr i="0" dirty="0">
                <a:latin typeface="Liberation Sans"/>
                <a:cs typeface="Liberation Sans"/>
              </a:rPr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273050"/>
            <a:ext cx="7489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Use Agile</a:t>
            </a:r>
            <a:r>
              <a:rPr spc="-2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2260"/>
            <a:ext cx="4965700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2800" i="1" spc="-5" dirty="0">
                <a:latin typeface="Liberation Sans"/>
                <a:cs typeface="Liberation Sans"/>
              </a:rPr>
              <a:t>Improve Customer Involvement  Increase</a:t>
            </a:r>
            <a:r>
              <a:rPr sz="2800" i="1" spc="-10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Quality</a:t>
            </a:r>
            <a:endParaRPr sz="2800">
              <a:latin typeface="Liberation Sans"/>
              <a:cs typeface="Liberation Sans"/>
            </a:endParaRPr>
          </a:p>
          <a:p>
            <a:pPr marL="12700" marR="2120900">
              <a:lnSpc>
                <a:spcPct val="135100"/>
              </a:lnSpc>
            </a:pPr>
            <a:r>
              <a:rPr sz="2800" i="1" spc="-5" dirty="0">
                <a:latin typeface="Liberation Sans"/>
                <a:cs typeface="Liberation Sans"/>
              </a:rPr>
              <a:t>Simplify</a:t>
            </a:r>
            <a:r>
              <a:rPr sz="2800" i="1" spc="-75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Releases  Drive </a:t>
            </a:r>
            <a:r>
              <a:rPr sz="2800" i="1" spc="-10" dirty="0">
                <a:latin typeface="Liberation Sans"/>
                <a:cs typeface="Liberation Sans"/>
              </a:rPr>
              <a:t>Down</a:t>
            </a:r>
            <a:r>
              <a:rPr sz="2800" i="1" spc="-25" dirty="0">
                <a:latin typeface="Liberation Sans"/>
                <a:cs typeface="Liberation Sans"/>
              </a:rPr>
              <a:t> </a:t>
            </a:r>
            <a:r>
              <a:rPr sz="2800" i="1" spc="-5" dirty="0">
                <a:latin typeface="Liberation Sans"/>
                <a:cs typeface="Liberation Sans"/>
              </a:rPr>
              <a:t>Risk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1807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9946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57123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8" y="349250"/>
            <a:ext cx="8575041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of </a:t>
            </a:r>
            <a:r>
              <a:rPr spc="-5" dirty="0"/>
              <a:t>Agile</a:t>
            </a:r>
            <a:r>
              <a:rPr spc="-220" dirty="0"/>
              <a:t> </a:t>
            </a:r>
            <a:r>
              <a:rPr lang="en-US" spc="-5" dirty="0"/>
              <a:t>M</a:t>
            </a:r>
            <a:r>
              <a:rPr spc="-5" dirty="0" smtClean="0"/>
              <a:t>odel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9926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780286"/>
            <a:ext cx="7934325" cy="37566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10" dirty="0">
                <a:latin typeface="Arial"/>
                <a:cs typeface="Arial"/>
              </a:rPr>
              <a:t>Customer satisfaction </a:t>
            </a:r>
            <a:r>
              <a:rPr sz="2000" spc="-1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rapid, continuous delivery of useful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20"/>
              </a:lnSpc>
              <a:spcBef>
                <a:spcPts val="1215"/>
              </a:spcBef>
            </a:pPr>
            <a:r>
              <a:rPr sz="2000" spc="-10" dirty="0">
                <a:latin typeface="Arial"/>
                <a:cs typeface="Arial"/>
              </a:rPr>
              <a:t>People and interactions are emphasized </a:t>
            </a:r>
            <a:r>
              <a:rPr sz="2000" spc="-15" dirty="0">
                <a:latin typeface="Arial"/>
                <a:cs typeface="Arial"/>
              </a:rPr>
              <a:t>rather </a:t>
            </a:r>
            <a:r>
              <a:rPr sz="2000" spc="-10" dirty="0">
                <a:latin typeface="Arial"/>
                <a:cs typeface="Arial"/>
              </a:rPr>
              <a:t>than process and tools.  Customers, developers and testers constantly interact with </a:t>
            </a:r>
            <a:r>
              <a:rPr sz="2000" spc="-15" dirty="0">
                <a:latin typeface="Arial"/>
                <a:cs typeface="Arial"/>
              </a:rPr>
              <a:t>each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other.</a:t>
            </a:r>
            <a:endParaRPr sz="2000">
              <a:latin typeface="Arial"/>
              <a:cs typeface="Arial"/>
            </a:endParaRPr>
          </a:p>
          <a:p>
            <a:pPr marL="12700" marR="238125">
              <a:lnSpc>
                <a:spcPts val="3390"/>
              </a:lnSpc>
              <a:spcBef>
                <a:spcPts val="245"/>
              </a:spcBef>
            </a:pPr>
            <a:r>
              <a:rPr sz="2000" spc="-15" dirty="0">
                <a:latin typeface="Arial"/>
                <a:cs typeface="Arial"/>
              </a:rPr>
              <a:t>Working software </a:t>
            </a:r>
            <a:r>
              <a:rPr sz="2000" spc="-10" dirty="0">
                <a:latin typeface="Arial"/>
                <a:cs typeface="Arial"/>
              </a:rPr>
              <a:t>is delivered frequently </a:t>
            </a:r>
            <a:r>
              <a:rPr sz="2000" spc="-15" dirty="0">
                <a:latin typeface="Arial"/>
                <a:cs typeface="Arial"/>
              </a:rPr>
              <a:t>(weeks </a:t>
            </a:r>
            <a:r>
              <a:rPr sz="2000" spc="-10" dirty="0">
                <a:latin typeface="Arial"/>
                <a:cs typeface="Arial"/>
              </a:rPr>
              <a:t>rather than months).  Face-to-face conversation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the best form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communication.</a:t>
            </a:r>
            <a:endParaRPr sz="2000">
              <a:latin typeface="Arial"/>
              <a:cs typeface="Arial"/>
            </a:endParaRPr>
          </a:p>
          <a:p>
            <a:pPr marL="12700" marR="441959">
              <a:lnSpc>
                <a:spcPts val="3400"/>
              </a:lnSpc>
            </a:pPr>
            <a:r>
              <a:rPr sz="2000" spc="-10" dirty="0">
                <a:latin typeface="Arial"/>
                <a:cs typeface="Arial"/>
              </a:rPr>
              <a:t>Close, daily cooperation </a:t>
            </a:r>
            <a:r>
              <a:rPr sz="2000" spc="-15" dirty="0">
                <a:latin typeface="Arial"/>
                <a:cs typeface="Arial"/>
              </a:rPr>
              <a:t>between </a:t>
            </a:r>
            <a:r>
              <a:rPr sz="2000" spc="-10" dirty="0">
                <a:latin typeface="Arial"/>
                <a:cs typeface="Arial"/>
              </a:rPr>
              <a:t>business people and developers.  Continuous attention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technical excellence and good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10" dirty="0">
                <a:latin typeface="Arial"/>
                <a:cs typeface="Arial"/>
              </a:rPr>
              <a:t>Regular adaptation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changing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circumstances.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10" dirty="0">
                <a:latin typeface="Arial"/>
                <a:cs typeface="Arial"/>
              </a:rPr>
              <a:t>Even late changes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requirements 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welcomed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42316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313690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568700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39992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443102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486155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5293359"/>
            <a:ext cx="11557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425450"/>
            <a:ext cx="82346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</a:t>
            </a:r>
            <a:r>
              <a:rPr dirty="0"/>
              <a:t>of Agile</a:t>
            </a:r>
            <a:r>
              <a:rPr spc="-220" dirty="0"/>
              <a:t> </a:t>
            </a:r>
            <a:r>
              <a:rPr spc="-5" dirty="0"/>
              <a:t>model: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450" y="183007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950" y="1727200"/>
            <a:ext cx="8259445" cy="10515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spc="-5" dirty="0">
                <a:latin typeface="Liberation Sans"/>
                <a:cs typeface="Liberation Sans"/>
              </a:rPr>
              <a:t>In case of some </a:t>
            </a:r>
            <a:r>
              <a:rPr sz="2350" spc="-10" dirty="0">
                <a:latin typeface="Liberation Sans"/>
                <a:cs typeface="Liberation Sans"/>
              </a:rPr>
              <a:t>software </a:t>
            </a:r>
            <a:r>
              <a:rPr sz="2350" spc="-5" dirty="0">
                <a:latin typeface="Liberation Sans"/>
                <a:cs typeface="Liberation Sans"/>
              </a:rPr>
              <a:t>deliverables, especially the large  ones, </a:t>
            </a:r>
            <a:r>
              <a:rPr sz="2350" dirty="0">
                <a:latin typeface="Liberation Sans"/>
                <a:cs typeface="Liberation Sans"/>
              </a:rPr>
              <a:t>it is </a:t>
            </a:r>
            <a:r>
              <a:rPr sz="2350" spc="-10" dirty="0">
                <a:latin typeface="Liberation Sans"/>
                <a:cs typeface="Liberation Sans"/>
              </a:rPr>
              <a:t>difficult to </a:t>
            </a:r>
            <a:r>
              <a:rPr sz="2350" spc="-5" dirty="0">
                <a:latin typeface="Liberation Sans"/>
                <a:cs typeface="Liberation Sans"/>
              </a:rPr>
              <a:t>assess the </a:t>
            </a:r>
            <a:r>
              <a:rPr sz="2350" spc="-15" dirty="0">
                <a:latin typeface="Liberation Sans"/>
                <a:cs typeface="Liberation Sans"/>
              </a:rPr>
              <a:t>effort </a:t>
            </a:r>
            <a:r>
              <a:rPr sz="2350" spc="-5" dirty="0">
                <a:latin typeface="Liberation Sans"/>
                <a:cs typeface="Liberation Sans"/>
              </a:rPr>
              <a:t>required at the beginning  of the software </a:t>
            </a:r>
            <a:r>
              <a:rPr sz="2350" spc="-10" dirty="0">
                <a:latin typeface="Liberation Sans"/>
                <a:cs typeface="Liberation Sans"/>
              </a:rPr>
              <a:t>development </a:t>
            </a:r>
            <a:r>
              <a:rPr sz="2350" spc="-5" dirty="0">
                <a:latin typeface="Liberation Sans"/>
                <a:cs typeface="Liberation Sans"/>
              </a:rPr>
              <a:t>life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cycle.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0" y="351790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950" y="3415029"/>
            <a:ext cx="8021320" cy="7175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project can easily get taken </a:t>
            </a:r>
            <a:r>
              <a:rPr sz="2350" spc="-20" dirty="0">
                <a:latin typeface="Liberation Sans"/>
                <a:cs typeface="Liberation Sans"/>
              </a:rPr>
              <a:t>off </a:t>
            </a:r>
            <a:r>
              <a:rPr sz="2350" spc="-5" dirty="0">
                <a:latin typeface="Liberation Sans"/>
                <a:cs typeface="Liberation Sans"/>
              </a:rPr>
              <a:t>track </a:t>
            </a:r>
            <a:r>
              <a:rPr sz="2350" dirty="0">
                <a:latin typeface="Liberation Sans"/>
                <a:cs typeface="Liberation Sans"/>
              </a:rPr>
              <a:t>if </a:t>
            </a: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customer  representative </a:t>
            </a:r>
            <a:r>
              <a:rPr sz="2350" dirty="0">
                <a:latin typeface="Liberation Sans"/>
                <a:cs typeface="Liberation Sans"/>
              </a:rPr>
              <a:t>is </a:t>
            </a:r>
            <a:r>
              <a:rPr sz="2350" spc="-5" dirty="0">
                <a:latin typeface="Liberation Sans"/>
                <a:cs typeface="Liberation Sans"/>
              </a:rPr>
              <a:t>not clear </a:t>
            </a:r>
            <a:r>
              <a:rPr sz="2350" spc="-10" dirty="0">
                <a:latin typeface="Liberation Sans"/>
                <a:cs typeface="Liberation Sans"/>
              </a:rPr>
              <a:t>what </a:t>
            </a:r>
            <a:r>
              <a:rPr sz="2350" spc="-5" dirty="0">
                <a:latin typeface="Liberation Sans"/>
                <a:cs typeface="Liberation Sans"/>
              </a:rPr>
              <a:t>final </a:t>
            </a:r>
            <a:r>
              <a:rPr sz="2350" spc="-10" dirty="0">
                <a:latin typeface="Liberation Sans"/>
                <a:cs typeface="Liberation Sans"/>
              </a:rPr>
              <a:t>outcome </a:t>
            </a:r>
            <a:r>
              <a:rPr sz="2350" spc="-5" dirty="0">
                <a:latin typeface="Liberation Sans"/>
                <a:cs typeface="Liberation Sans"/>
              </a:rPr>
              <a:t>that </a:t>
            </a:r>
            <a:r>
              <a:rPr sz="2350" spc="-10" dirty="0">
                <a:latin typeface="Liberation Sans"/>
                <a:cs typeface="Liberation Sans"/>
              </a:rPr>
              <a:t>they</a:t>
            </a:r>
            <a:r>
              <a:rPr sz="2350" spc="-5" dirty="0">
                <a:latin typeface="Liberation Sans"/>
                <a:cs typeface="Liberation Sans"/>
              </a:rPr>
              <a:t> </a:t>
            </a:r>
            <a:r>
              <a:rPr sz="2350" spc="-10" dirty="0">
                <a:latin typeface="Liberation Sans"/>
                <a:cs typeface="Liberation Sans"/>
              </a:rPr>
              <a:t>want.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450" y="487172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950" y="4768850"/>
            <a:ext cx="8039734" cy="1385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45"/>
              </a:spcBef>
            </a:pPr>
            <a:r>
              <a:rPr sz="2350" spc="-5" dirty="0">
                <a:latin typeface="Liberation Sans"/>
                <a:cs typeface="Liberation Sans"/>
              </a:rPr>
              <a:t>Only senior programmers are capable of taking the kind of  decisions required during the development process. Hence </a:t>
            </a:r>
            <a:r>
              <a:rPr sz="2350" dirty="0">
                <a:latin typeface="Liberation Sans"/>
                <a:cs typeface="Liberation Sans"/>
              </a:rPr>
              <a:t>it  </a:t>
            </a:r>
            <a:r>
              <a:rPr sz="2350" spc="-5" dirty="0">
                <a:latin typeface="Liberation Sans"/>
                <a:cs typeface="Liberation Sans"/>
              </a:rPr>
              <a:t>has no place for newbie programmers, unless combined with  experienced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resources.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1456</Words>
  <Application>Microsoft Office PowerPoint</Application>
  <PresentationFormat>Custom</PresentationFormat>
  <Paragraphs>223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Liberation Sans</vt:lpstr>
      <vt:lpstr>Liberation Serif</vt:lpstr>
      <vt:lpstr>OpenSymbol</vt:lpstr>
      <vt:lpstr>Times New Roman</vt:lpstr>
      <vt:lpstr>Office Theme</vt:lpstr>
      <vt:lpstr>Introduction To  AGILE</vt:lpstr>
      <vt:lpstr>Agenda</vt:lpstr>
      <vt:lpstr>History</vt:lpstr>
      <vt:lpstr>What is Agile?</vt:lpstr>
      <vt:lpstr>How does it work?</vt:lpstr>
      <vt:lpstr>Cont...</vt:lpstr>
      <vt:lpstr>Why Use Agile Methods</vt:lpstr>
      <vt:lpstr>Advantages of Agile Model:</vt:lpstr>
      <vt:lpstr>Disadvantages of Agile model:</vt:lpstr>
      <vt:lpstr>WATERFALL vs AGILE</vt:lpstr>
      <vt:lpstr>WATERFALL vs AGILE</vt:lpstr>
      <vt:lpstr>AGILE MANIFESTO</vt:lpstr>
      <vt:lpstr>Agile Methodologies</vt:lpstr>
      <vt:lpstr>SCRUM</vt:lpstr>
      <vt:lpstr>SCRUM ELEMENTS-ROLES</vt:lpstr>
      <vt:lpstr>Product Owner</vt:lpstr>
      <vt:lpstr>ScrumMaster</vt:lpstr>
      <vt:lpstr>Scrum Development Team</vt:lpstr>
      <vt:lpstr>THE PROCESS</vt:lpstr>
      <vt:lpstr>PROCESS</vt:lpstr>
      <vt:lpstr>SPRINT</vt:lpstr>
      <vt:lpstr>Sprint Planning Meeting</vt:lpstr>
      <vt:lpstr>SPRINT PLANNING</vt:lpstr>
      <vt:lpstr>Parts of Sprint Planning Meeting</vt:lpstr>
      <vt:lpstr>Difference between Product Backlog  &amp; Sprint Backlog</vt:lpstr>
      <vt:lpstr>PowerPoint Presentation</vt:lpstr>
      <vt:lpstr>DAILY SCRUM</vt:lpstr>
      <vt:lpstr>SPRINT REVIEW MEETING</vt:lpstr>
      <vt:lpstr>SCRUM ARTIFACTS</vt:lpstr>
      <vt:lpstr>Product Backlog</vt:lpstr>
      <vt:lpstr>Sprint Backlog</vt:lpstr>
      <vt:lpstr>Burn down Charts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AGILE</dc:title>
  <cp:lastModifiedBy>Srinivasan S Iyer</cp:lastModifiedBy>
  <cp:revision>2</cp:revision>
  <dcterms:created xsi:type="dcterms:W3CDTF">2020-10-19T01:49:50Z</dcterms:created>
  <dcterms:modified xsi:type="dcterms:W3CDTF">2020-10-19T01:57:03Z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2020-10-19T00:00:00Z</vt:filetime>
  </property>
</Properties>
</file>