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505" r:id="rId2"/>
    <p:sldId id="442" r:id="rId3"/>
    <p:sldId id="443" r:id="rId4"/>
    <p:sldId id="53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37" r:id="rId14"/>
    <p:sldId id="538" r:id="rId15"/>
    <p:sldId id="536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34" r:id="rId29"/>
    <p:sldId id="526" r:id="rId30"/>
    <p:sldId id="528" r:id="rId31"/>
    <p:sldId id="527" r:id="rId32"/>
    <p:sldId id="532" r:id="rId33"/>
    <p:sldId id="533" r:id="rId34"/>
    <p:sldId id="529" r:id="rId35"/>
    <p:sldId id="530" r:id="rId36"/>
    <p:sldId id="531" r:id="rId37"/>
    <p:sldId id="539" r:id="rId38"/>
    <p:sldId id="540" r:id="rId39"/>
    <p:sldId id="541" r:id="rId40"/>
    <p:sldId id="542" r:id="rId41"/>
    <p:sldId id="543" r:id="rId42"/>
    <p:sldId id="544" r:id="rId43"/>
    <p:sldId id="545" r:id="rId44"/>
    <p:sldId id="546" r:id="rId45"/>
    <p:sldId id="548" r:id="rId46"/>
    <p:sldId id="547" r:id="rId47"/>
    <p:sldId id="549" r:id="rId48"/>
    <p:sldId id="550" r:id="rId49"/>
    <p:sldId id="551" r:id="rId50"/>
  </p:sldIdLst>
  <p:sldSz cx="9144000" cy="6858000" type="screen4x3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1B294C"/>
    <a:srgbClr val="184077"/>
    <a:srgbClr val="2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12" autoAdjust="0"/>
  </p:normalViewPr>
  <p:slideViewPr>
    <p:cSldViewPr>
      <p:cViewPr varScale="1">
        <p:scale>
          <a:sx n="62" d="100"/>
          <a:sy n="62" d="100"/>
        </p:scale>
        <p:origin x="21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5E209-B2E7-41B3-A0E4-D1443DEB34A3}" type="doc">
      <dgm:prSet loTypeId="urn:microsoft.com/office/officeart/2005/8/layout/target3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5D5B813B-2E80-4F3F-A9D4-A70A986A10D9}">
      <dgm:prSet/>
      <dgm:spPr>
        <a:solidFill>
          <a:srgbClr val="FFFF99"/>
        </a:solidFill>
      </dgm:spPr>
      <dgm:t>
        <a:bodyPr/>
        <a:lstStyle/>
        <a:p>
          <a:pPr algn="l" rtl="0"/>
          <a:r>
            <a:rPr lang="en-US" dirty="0" smtClean="0"/>
            <a:t>1. Create a </a:t>
          </a:r>
          <a:r>
            <a:rPr lang="en-US" dirty="0" err="1" smtClean="0"/>
            <a:t>StorageClass</a:t>
          </a:r>
          <a:r>
            <a:rPr lang="en-US" dirty="0" smtClean="0"/>
            <a:t> with a desired </a:t>
          </a:r>
          <a:r>
            <a:rPr lang="en-US" dirty="0" err="1" smtClean="0"/>
            <a:t>provisioner</a:t>
          </a:r>
          <a:r>
            <a:rPr lang="en-US" dirty="0" smtClean="0"/>
            <a:t>.</a:t>
          </a:r>
          <a:endParaRPr lang="en-IN" dirty="0"/>
        </a:p>
      </dgm:t>
    </dgm:pt>
    <dgm:pt modelId="{A2CF6874-744B-4F69-A536-77F76D4152C8}" type="parTrans" cxnId="{A1703F3C-34D5-4372-9963-39CEE2BA6A53}">
      <dgm:prSet/>
      <dgm:spPr/>
      <dgm:t>
        <a:bodyPr/>
        <a:lstStyle/>
        <a:p>
          <a:pPr algn="l"/>
          <a:endParaRPr lang="en-IN"/>
        </a:p>
      </dgm:t>
    </dgm:pt>
    <dgm:pt modelId="{9C024A34-8810-45F2-A633-A16B72C52455}" type="sibTrans" cxnId="{A1703F3C-34D5-4372-9963-39CEE2BA6A53}">
      <dgm:prSet/>
      <dgm:spPr/>
      <dgm:t>
        <a:bodyPr/>
        <a:lstStyle/>
        <a:p>
          <a:pPr algn="l"/>
          <a:endParaRPr lang="en-IN"/>
        </a:p>
      </dgm:t>
    </dgm:pt>
    <dgm:pt modelId="{3CF0B6DC-4A45-416B-B6F7-D674544AE8C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US" dirty="0" smtClean="0"/>
            <a:t>2. Create a </a:t>
          </a:r>
          <a:r>
            <a:rPr lang="en-US" b="1" dirty="0" err="1" smtClean="0"/>
            <a:t>PersistentVolumeClaim</a:t>
          </a:r>
          <a:r>
            <a:rPr lang="en-US" dirty="0" smtClean="0"/>
            <a:t> that uses the SC.</a:t>
          </a:r>
          <a:endParaRPr lang="en-IN" dirty="0"/>
        </a:p>
      </dgm:t>
    </dgm:pt>
    <dgm:pt modelId="{0E5C7C82-E47C-490B-AE46-39721211EB0E}" type="parTrans" cxnId="{840E4B90-6E3B-4EEE-AD79-419753CC655A}">
      <dgm:prSet/>
      <dgm:spPr/>
      <dgm:t>
        <a:bodyPr/>
        <a:lstStyle/>
        <a:p>
          <a:pPr algn="l"/>
          <a:endParaRPr lang="en-IN"/>
        </a:p>
      </dgm:t>
    </dgm:pt>
    <dgm:pt modelId="{432A59D3-85C3-4BAD-9ADA-2CE36088C96A}" type="sibTrans" cxnId="{840E4B90-6E3B-4EEE-AD79-419753CC655A}">
      <dgm:prSet/>
      <dgm:spPr/>
      <dgm:t>
        <a:bodyPr/>
        <a:lstStyle/>
        <a:p>
          <a:pPr algn="l"/>
          <a:endParaRPr lang="en-IN"/>
        </a:p>
      </dgm:t>
    </dgm:pt>
    <dgm:pt modelId="{E1C57068-C638-4414-AC4D-9283DD4665C4}">
      <dgm:prSet/>
      <dgm:spPr>
        <a:solidFill>
          <a:srgbClr val="92D050"/>
        </a:solidFill>
      </dgm:spPr>
      <dgm:t>
        <a:bodyPr/>
        <a:lstStyle/>
        <a:p>
          <a:pPr algn="l" rtl="0"/>
          <a:r>
            <a:rPr lang="en-US" dirty="0" smtClean="0"/>
            <a:t>3. </a:t>
          </a:r>
          <a:r>
            <a:rPr lang="en-US" b="1" dirty="0" err="1" smtClean="0"/>
            <a:t>PersistentVolume</a:t>
          </a:r>
          <a:r>
            <a:rPr lang="en-US" dirty="0" smtClean="0"/>
            <a:t> is dynamically provisioned.</a:t>
          </a:r>
          <a:endParaRPr lang="en-IN" dirty="0"/>
        </a:p>
      </dgm:t>
    </dgm:pt>
    <dgm:pt modelId="{9D396064-4E42-4A3C-9D7C-2553264B8AFE}" type="parTrans" cxnId="{4E946F92-7341-4F5A-A62A-97A2C8DEE31A}">
      <dgm:prSet/>
      <dgm:spPr/>
      <dgm:t>
        <a:bodyPr/>
        <a:lstStyle/>
        <a:p>
          <a:pPr algn="l"/>
          <a:endParaRPr lang="en-IN"/>
        </a:p>
      </dgm:t>
    </dgm:pt>
    <dgm:pt modelId="{27E6487D-36A2-4313-82F9-85DA0A6FF45E}" type="sibTrans" cxnId="{4E946F92-7341-4F5A-A62A-97A2C8DEE31A}">
      <dgm:prSet/>
      <dgm:spPr/>
      <dgm:t>
        <a:bodyPr/>
        <a:lstStyle/>
        <a:p>
          <a:pPr algn="l"/>
          <a:endParaRPr lang="en-IN"/>
        </a:p>
      </dgm:t>
    </dgm:pt>
    <dgm:pt modelId="{EE3D19CD-3825-46CA-B954-83F209FECAAC}">
      <dgm:prSet/>
      <dgm:spPr/>
      <dgm:t>
        <a:bodyPr/>
        <a:lstStyle/>
        <a:p>
          <a:pPr algn="l" rtl="0"/>
          <a:r>
            <a:rPr lang="en-US" smtClean="0"/>
            <a:t>4. When creating a Pod, mount the PVC as a Volume.</a:t>
          </a:r>
          <a:endParaRPr lang="en-IN"/>
        </a:p>
      </dgm:t>
    </dgm:pt>
    <dgm:pt modelId="{1F574C3C-98D4-4C7A-9FF4-91B8751EDED6}" type="parTrans" cxnId="{2F92B65B-597A-4BEB-8780-8AAF09F1063D}">
      <dgm:prSet/>
      <dgm:spPr/>
      <dgm:t>
        <a:bodyPr/>
        <a:lstStyle/>
        <a:p>
          <a:pPr algn="l"/>
          <a:endParaRPr lang="en-IN"/>
        </a:p>
      </dgm:t>
    </dgm:pt>
    <dgm:pt modelId="{3937AFDE-18E6-413A-BA7C-18AE652700F4}" type="sibTrans" cxnId="{2F92B65B-597A-4BEB-8780-8AAF09F1063D}">
      <dgm:prSet/>
      <dgm:spPr/>
      <dgm:t>
        <a:bodyPr/>
        <a:lstStyle/>
        <a:p>
          <a:pPr algn="l"/>
          <a:endParaRPr lang="en-IN"/>
        </a:p>
      </dgm:t>
    </dgm:pt>
    <dgm:pt modelId="{9BDC446D-A12E-498D-90E5-CB03B7344265}" type="pres">
      <dgm:prSet presAssocID="{CF95E209-B2E7-41B3-A0E4-D1443DEB34A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86E7A2C-6C31-43DB-8854-851B06F9B74D}" type="pres">
      <dgm:prSet presAssocID="{5D5B813B-2E80-4F3F-A9D4-A70A986A10D9}" presName="circle1" presStyleLbl="node1" presStyleIdx="0" presStyleCnt="4"/>
      <dgm:spPr/>
    </dgm:pt>
    <dgm:pt modelId="{63A84528-AB96-4EF7-AEDB-39E242B08D5C}" type="pres">
      <dgm:prSet presAssocID="{5D5B813B-2E80-4F3F-A9D4-A70A986A10D9}" presName="space" presStyleCnt="0"/>
      <dgm:spPr/>
    </dgm:pt>
    <dgm:pt modelId="{E328386B-CB6C-4854-84DB-CC32EAEBEA45}" type="pres">
      <dgm:prSet presAssocID="{5D5B813B-2E80-4F3F-A9D4-A70A986A10D9}" presName="rect1" presStyleLbl="alignAcc1" presStyleIdx="0" presStyleCnt="4"/>
      <dgm:spPr/>
    </dgm:pt>
    <dgm:pt modelId="{1C052B26-1875-425B-9AEF-43F6A5F703A9}" type="pres">
      <dgm:prSet presAssocID="{3CF0B6DC-4A45-416B-B6F7-D674544AE8C2}" presName="vertSpace2" presStyleLbl="node1" presStyleIdx="0" presStyleCnt="4"/>
      <dgm:spPr/>
    </dgm:pt>
    <dgm:pt modelId="{5B59E26E-1BB9-4350-A10F-2AADD8321CDE}" type="pres">
      <dgm:prSet presAssocID="{3CF0B6DC-4A45-416B-B6F7-D674544AE8C2}" presName="circle2" presStyleLbl="node1" presStyleIdx="1" presStyleCnt="4"/>
      <dgm:spPr/>
    </dgm:pt>
    <dgm:pt modelId="{EB555384-1EFB-43D8-ACDB-C04B7A9996CB}" type="pres">
      <dgm:prSet presAssocID="{3CF0B6DC-4A45-416B-B6F7-D674544AE8C2}" presName="rect2" presStyleLbl="alignAcc1" presStyleIdx="1" presStyleCnt="4"/>
      <dgm:spPr/>
    </dgm:pt>
    <dgm:pt modelId="{9F95D5D7-518E-41C3-8812-971FE9A338D7}" type="pres">
      <dgm:prSet presAssocID="{E1C57068-C638-4414-AC4D-9283DD4665C4}" presName="vertSpace3" presStyleLbl="node1" presStyleIdx="1" presStyleCnt="4"/>
      <dgm:spPr/>
    </dgm:pt>
    <dgm:pt modelId="{C3C85B81-91C9-46C9-B25E-8CC9D352BA68}" type="pres">
      <dgm:prSet presAssocID="{E1C57068-C638-4414-AC4D-9283DD4665C4}" presName="circle3" presStyleLbl="node1" presStyleIdx="2" presStyleCnt="4"/>
      <dgm:spPr/>
    </dgm:pt>
    <dgm:pt modelId="{56436A45-8CD9-4012-B828-DA5AD85ADE09}" type="pres">
      <dgm:prSet presAssocID="{E1C57068-C638-4414-AC4D-9283DD4665C4}" presName="rect3" presStyleLbl="alignAcc1" presStyleIdx="2" presStyleCnt="4"/>
      <dgm:spPr/>
    </dgm:pt>
    <dgm:pt modelId="{6AC93FE5-285E-43C3-868B-4A408C1FC8F4}" type="pres">
      <dgm:prSet presAssocID="{EE3D19CD-3825-46CA-B954-83F209FECAAC}" presName="vertSpace4" presStyleLbl="node1" presStyleIdx="2" presStyleCnt="4"/>
      <dgm:spPr/>
    </dgm:pt>
    <dgm:pt modelId="{6AB0D49A-61CC-4277-A57E-ABC68226BABE}" type="pres">
      <dgm:prSet presAssocID="{EE3D19CD-3825-46CA-B954-83F209FECAAC}" presName="circle4" presStyleLbl="node1" presStyleIdx="3" presStyleCnt="4"/>
      <dgm:spPr/>
    </dgm:pt>
    <dgm:pt modelId="{B899C178-C9FD-46FF-A6D6-47661D60A760}" type="pres">
      <dgm:prSet presAssocID="{EE3D19CD-3825-46CA-B954-83F209FECAAC}" presName="rect4" presStyleLbl="alignAcc1" presStyleIdx="3" presStyleCnt="4"/>
      <dgm:spPr/>
    </dgm:pt>
    <dgm:pt modelId="{3D1CE61D-4557-4C27-BB91-C78060E74E74}" type="pres">
      <dgm:prSet presAssocID="{5D5B813B-2E80-4F3F-A9D4-A70A986A10D9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745AFA0A-983D-4BC4-9874-FBD243F65119}" type="pres">
      <dgm:prSet presAssocID="{3CF0B6DC-4A45-416B-B6F7-D674544AE8C2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1422E4F1-0C79-4593-9F7C-DF260EC81206}" type="pres">
      <dgm:prSet presAssocID="{E1C57068-C638-4414-AC4D-9283DD4665C4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D80918A2-334B-4575-AECA-348F3892C449}" type="pres">
      <dgm:prSet presAssocID="{EE3D19CD-3825-46CA-B954-83F209FECAAC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96D86498-3049-45F8-9BF1-32B9B9B26A1D}" type="presOf" srcId="{5D5B813B-2E80-4F3F-A9D4-A70A986A10D9}" destId="{3D1CE61D-4557-4C27-BB91-C78060E74E74}" srcOrd="1" destOrd="0" presId="urn:microsoft.com/office/officeart/2005/8/layout/target3"/>
    <dgm:cxn modelId="{020A882A-4138-4CCB-A9B5-3F7624262800}" type="presOf" srcId="{E1C57068-C638-4414-AC4D-9283DD4665C4}" destId="{56436A45-8CD9-4012-B828-DA5AD85ADE09}" srcOrd="0" destOrd="0" presId="urn:microsoft.com/office/officeart/2005/8/layout/target3"/>
    <dgm:cxn modelId="{0750EAD6-6652-4535-97B4-BB54CB00D71D}" type="presOf" srcId="{3CF0B6DC-4A45-416B-B6F7-D674544AE8C2}" destId="{EB555384-1EFB-43D8-ACDB-C04B7A9996CB}" srcOrd="0" destOrd="0" presId="urn:microsoft.com/office/officeart/2005/8/layout/target3"/>
    <dgm:cxn modelId="{6F60B4BA-0E84-489C-9F1A-777FE1BD5F4D}" type="presOf" srcId="{3CF0B6DC-4A45-416B-B6F7-D674544AE8C2}" destId="{745AFA0A-983D-4BC4-9874-FBD243F65119}" srcOrd="1" destOrd="0" presId="urn:microsoft.com/office/officeart/2005/8/layout/target3"/>
    <dgm:cxn modelId="{2F92B65B-597A-4BEB-8780-8AAF09F1063D}" srcId="{CF95E209-B2E7-41B3-A0E4-D1443DEB34A3}" destId="{EE3D19CD-3825-46CA-B954-83F209FECAAC}" srcOrd="3" destOrd="0" parTransId="{1F574C3C-98D4-4C7A-9FF4-91B8751EDED6}" sibTransId="{3937AFDE-18E6-413A-BA7C-18AE652700F4}"/>
    <dgm:cxn modelId="{4E946F92-7341-4F5A-A62A-97A2C8DEE31A}" srcId="{CF95E209-B2E7-41B3-A0E4-D1443DEB34A3}" destId="{E1C57068-C638-4414-AC4D-9283DD4665C4}" srcOrd="2" destOrd="0" parTransId="{9D396064-4E42-4A3C-9D7C-2553264B8AFE}" sibTransId="{27E6487D-36A2-4313-82F9-85DA0A6FF45E}"/>
    <dgm:cxn modelId="{AE00D374-D2CB-4472-9E6D-95553983EE78}" type="presOf" srcId="{EE3D19CD-3825-46CA-B954-83F209FECAAC}" destId="{D80918A2-334B-4575-AECA-348F3892C449}" srcOrd="1" destOrd="0" presId="urn:microsoft.com/office/officeart/2005/8/layout/target3"/>
    <dgm:cxn modelId="{84BCB226-3D5F-4DC7-A27D-EA84AB3EA8DD}" type="presOf" srcId="{5D5B813B-2E80-4F3F-A9D4-A70A986A10D9}" destId="{E328386B-CB6C-4854-84DB-CC32EAEBEA45}" srcOrd="0" destOrd="0" presId="urn:microsoft.com/office/officeart/2005/8/layout/target3"/>
    <dgm:cxn modelId="{8D645594-DD1D-4D23-92C4-0F153A5097E9}" type="presOf" srcId="{CF95E209-B2E7-41B3-A0E4-D1443DEB34A3}" destId="{9BDC446D-A12E-498D-90E5-CB03B7344265}" srcOrd="0" destOrd="0" presId="urn:microsoft.com/office/officeart/2005/8/layout/target3"/>
    <dgm:cxn modelId="{840E4B90-6E3B-4EEE-AD79-419753CC655A}" srcId="{CF95E209-B2E7-41B3-A0E4-D1443DEB34A3}" destId="{3CF0B6DC-4A45-416B-B6F7-D674544AE8C2}" srcOrd="1" destOrd="0" parTransId="{0E5C7C82-E47C-490B-AE46-39721211EB0E}" sibTransId="{432A59D3-85C3-4BAD-9ADA-2CE36088C96A}"/>
    <dgm:cxn modelId="{727CF8D6-3350-4251-8B7D-BC269C87279D}" type="presOf" srcId="{EE3D19CD-3825-46CA-B954-83F209FECAAC}" destId="{B899C178-C9FD-46FF-A6D6-47661D60A760}" srcOrd="0" destOrd="0" presId="urn:microsoft.com/office/officeart/2005/8/layout/target3"/>
    <dgm:cxn modelId="{A1703F3C-34D5-4372-9963-39CEE2BA6A53}" srcId="{CF95E209-B2E7-41B3-A0E4-D1443DEB34A3}" destId="{5D5B813B-2E80-4F3F-A9D4-A70A986A10D9}" srcOrd="0" destOrd="0" parTransId="{A2CF6874-744B-4F69-A536-77F76D4152C8}" sibTransId="{9C024A34-8810-45F2-A633-A16B72C52455}"/>
    <dgm:cxn modelId="{633017D6-DDC3-44F6-9CAA-2D35DE0D58F6}" type="presOf" srcId="{E1C57068-C638-4414-AC4D-9283DD4665C4}" destId="{1422E4F1-0C79-4593-9F7C-DF260EC81206}" srcOrd="1" destOrd="0" presId="urn:microsoft.com/office/officeart/2005/8/layout/target3"/>
    <dgm:cxn modelId="{BD76429B-0EA8-415C-9B2F-9A23FF4781A4}" type="presParOf" srcId="{9BDC446D-A12E-498D-90E5-CB03B7344265}" destId="{986E7A2C-6C31-43DB-8854-851B06F9B74D}" srcOrd="0" destOrd="0" presId="urn:microsoft.com/office/officeart/2005/8/layout/target3"/>
    <dgm:cxn modelId="{CBB6BF65-B20D-4A44-92E0-D6D3D1040F5E}" type="presParOf" srcId="{9BDC446D-A12E-498D-90E5-CB03B7344265}" destId="{63A84528-AB96-4EF7-AEDB-39E242B08D5C}" srcOrd="1" destOrd="0" presId="urn:microsoft.com/office/officeart/2005/8/layout/target3"/>
    <dgm:cxn modelId="{314381E7-EFB2-43D2-9322-073711771DA0}" type="presParOf" srcId="{9BDC446D-A12E-498D-90E5-CB03B7344265}" destId="{E328386B-CB6C-4854-84DB-CC32EAEBEA45}" srcOrd="2" destOrd="0" presId="urn:microsoft.com/office/officeart/2005/8/layout/target3"/>
    <dgm:cxn modelId="{268A4EFB-48BA-47DC-BA83-17B4D2FC41D2}" type="presParOf" srcId="{9BDC446D-A12E-498D-90E5-CB03B7344265}" destId="{1C052B26-1875-425B-9AEF-43F6A5F703A9}" srcOrd="3" destOrd="0" presId="urn:microsoft.com/office/officeart/2005/8/layout/target3"/>
    <dgm:cxn modelId="{2FD5D0F3-D3C4-4F1D-8E74-BC94994857CD}" type="presParOf" srcId="{9BDC446D-A12E-498D-90E5-CB03B7344265}" destId="{5B59E26E-1BB9-4350-A10F-2AADD8321CDE}" srcOrd="4" destOrd="0" presId="urn:microsoft.com/office/officeart/2005/8/layout/target3"/>
    <dgm:cxn modelId="{F171EEA3-07FB-4991-9794-0B51A94D5C00}" type="presParOf" srcId="{9BDC446D-A12E-498D-90E5-CB03B7344265}" destId="{EB555384-1EFB-43D8-ACDB-C04B7A9996CB}" srcOrd="5" destOrd="0" presId="urn:microsoft.com/office/officeart/2005/8/layout/target3"/>
    <dgm:cxn modelId="{525B91C5-ADBF-4024-BF9B-17EF1947B682}" type="presParOf" srcId="{9BDC446D-A12E-498D-90E5-CB03B7344265}" destId="{9F95D5D7-518E-41C3-8812-971FE9A338D7}" srcOrd="6" destOrd="0" presId="urn:microsoft.com/office/officeart/2005/8/layout/target3"/>
    <dgm:cxn modelId="{0DEE9C47-7625-4D7B-AF68-325D327AAF53}" type="presParOf" srcId="{9BDC446D-A12E-498D-90E5-CB03B7344265}" destId="{C3C85B81-91C9-46C9-B25E-8CC9D352BA68}" srcOrd="7" destOrd="0" presId="urn:microsoft.com/office/officeart/2005/8/layout/target3"/>
    <dgm:cxn modelId="{09C62608-8163-402F-A1F3-8E6FEBCEC8A0}" type="presParOf" srcId="{9BDC446D-A12E-498D-90E5-CB03B7344265}" destId="{56436A45-8CD9-4012-B828-DA5AD85ADE09}" srcOrd="8" destOrd="0" presId="urn:microsoft.com/office/officeart/2005/8/layout/target3"/>
    <dgm:cxn modelId="{002CF63D-FF62-45BF-861E-C91C6ABFF53F}" type="presParOf" srcId="{9BDC446D-A12E-498D-90E5-CB03B7344265}" destId="{6AC93FE5-285E-43C3-868B-4A408C1FC8F4}" srcOrd="9" destOrd="0" presId="urn:microsoft.com/office/officeart/2005/8/layout/target3"/>
    <dgm:cxn modelId="{15C27528-2671-4515-8006-F8F63C361FAD}" type="presParOf" srcId="{9BDC446D-A12E-498D-90E5-CB03B7344265}" destId="{6AB0D49A-61CC-4277-A57E-ABC68226BABE}" srcOrd="10" destOrd="0" presId="urn:microsoft.com/office/officeart/2005/8/layout/target3"/>
    <dgm:cxn modelId="{122FEA0A-3AFC-4681-86B7-FE6DC16312C4}" type="presParOf" srcId="{9BDC446D-A12E-498D-90E5-CB03B7344265}" destId="{B899C178-C9FD-46FF-A6D6-47661D60A760}" srcOrd="11" destOrd="0" presId="urn:microsoft.com/office/officeart/2005/8/layout/target3"/>
    <dgm:cxn modelId="{E8E84214-C1C7-4AE7-94E8-C879DD23DBF6}" type="presParOf" srcId="{9BDC446D-A12E-498D-90E5-CB03B7344265}" destId="{3D1CE61D-4557-4C27-BB91-C78060E74E74}" srcOrd="12" destOrd="0" presId="urn:microsoft.com/office/officeart/2005/8/layout/target3"/>
    <dgm:cxn modelId="{A904E42F-E767-4E2C-B1B9-2324ED4FCDFE}" type="presParOf" srcId="{9BDC446D-A12E-498D-90E5-CB03B7344265}" destId="{745AFA0A-983D-4BC4-9874-FBD243F65119}" srcOrd="13" destOrd="0" presId="urn:microsoft.com/office/officeart/2005/8/layout/target3"/>
    <dgm:cxn modelId="{A60D988B-99F7-4B48-91CC-C155D0C1216B}" type="presParOf" srcId="{9BDC446D-A12E-498D-90E5-CB03B7344265}" destId="{1422E4F1-0C79-4593-9F7C-DF260EC81206}" srcOrd="14" destOrd="0" presId="urn:microsoft.com/office/officeart/2005/8/layout/target3"/>
    <dgm:cxn modelId="{DEE641FF-07CF-4A7A-AA0E-BC52397EAE26}" type="presParOf" srcId="{9BDC446D-A12E-498D-90E5-CB03B7344265}" destId="{D80918A2-334B-4575-AECA-348F3892C449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E7A2C-6C31-43DB-8854-851B06F9B74D}">
      <dsp:nvSpPr>
        <dsp:cNvPr id="0" name=""/>
        <dsp:cNvSpPr/>
      </dsp:nvSpPr>
      <dsp:spPr>
        <a:xfrm>
          <a:off x="0" y="0"/>
          <a:ext cx="4191000" cy="419100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8386B-CB6C-4854-84DB-CC32EAEBEA45}">
      <dsp:nvSpPr>
        <dsp:cNvPr id="0" name=""/>
        <dsp:cNvSpPr/>
      </dsp:nvSpPr>
      <dsp:spPr>
        <a:xfrm>
          <a:off x="2095500" y="0"/>
          <a:ext cx="6835140" cy="4191000"/>
        </a:xfrm>
        <a:prstGeom prst="rect">
          <a:avLst/>
        </a:prstGeom>
        <a:solidFill>
          <a:srgbClr val="FFFF99"/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 Create a </a:t>
          </a:r>
          <a:r>
            <a:rPr lang="en-US" sz="2600" kern="1200" dirty="0" err="1" smtClean="0"/>
            <a:t>StorageClass</a:t>
          </a:r>
          <a:r>
            <a:rPr lang="en-US" sz="2600" kern="1200" dirty="0" smtClean="0"/>
            <a:t> with a desired </a:t>
          </a:r>
          <a:r>
            <a:rPr lang="en-US" sz="2600" kern="1200" dirty="0" err="1" smtClean="0"/>
            <a:t>provisioner</a:t>
          </a:r>
          <a:r>
            <a:rPr lang="en-US" sz="2600" kern="1200" dirty="0" smtClean="0"/>
            <a:t>.</a:t>
          </a:r>
          <a:endParaRPr lang="en-IN" sz="2600" kern="1200" dirty="0"/>
        </a:p>
      </dsp:txBody>
      <dsp:txXfrm>
        <a:off x="2095500" y="0"/>
        <a:ext cx="6835140" cy="890587"/>
      </dsp:txXfrm>
    </dsp:sp>
    <dsp:sp modelId="{5B59E26E-1BB9-4350-A10F-2AADD8321CDE}">
      <dsp:nvSpPr>
        <dsp:cNvPr id="0" name=""/>
        <dsp:cNvSpPr/>
      </dsp:nvSpPr>
      <dsp:spPr>
        <a:xfrm>
          <a:off x="550068" y="890587"/>
          <a:ext cx="3090862" cy="3090862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55384-1EFB-43D8-ACDB-C04B7A9996CB}">
      <dsp:nvSpPr>
        <dsp:cNvPr id="0" name=""/>
        <dsp:cNvSpPr/>
      </dsp:nvSpPr>
      <dsp:spPr>
        <a:xfrm>
          <a:off x="2095500" y="890587"/>
          <a:ext cx="6835140" cy="3090862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2. Create a </a:t>
          </a:r>
          <a:r>
            <a:rPr lang="en-US" sz="2600" b="1" kern="1200" dirty="0" err="1" smtClean="0"/>
            <a:t>PersistentVolumeClaim</a:t>
          </a:r>
          <a:r>
            <a:rPr lang="en-US" sz="2600" kern="1200" dirty="0" smtClean="0"/>
            <a:t> that uses the SC.</a:t>
          </a:r>
          <a:endParaRPr lang="en-IN" sz="2600" kern="1200" dirty="0"/>
        </a:p>
      </dsp:txBody>
      <dsp:txXfrm>
        <a:off x="2095500" y="890587"/>
        <a:ext cx="6835140" cy="890587"/>
      </dsp:txXfrm>
    </dsp:sp>
    <dsp:sp modelId="{C3C85B81-91C9-46C9-B25E-8CC9D352BA68}">
      <dsp:nvSpPr>
        <dsp:cNvPr id="0" name=""/>
        <dsp:cNvSpPr/>
      </dsp:nvSpPr>
      <dsp:spPr>
        <a:xfrm>
          <a:off x="1100137" y="1781175"/>
          <a:ext cx="1990725" cy="1990725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36A45-8CD9-4012-B828-DA5AD85ADE09}">
      <dsp:nvSpPr>
        <dsp:cNvPr id="0" name=""/>
        <dsp:cNvSpPr/>
      </dsp:nvSpPr>
      <dsp:spPr>
        <a:xfrm>
          <a:off x="2095500" y="1781175"/>
          <a:ext cx="6835140" cy="1990725"/>
        </a:xfrm>
        <a:prstGeom prst="rect">
          <a:avLst/>
        </a:prstGeom>
        <a:solidFill>
          <a:srgbClr val="92D050"/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3. </a:t>
          </a:r>
          <a:r>
            <a:rPr lang="en-US" sz="2600" b="1" kern="1200" dirty="0" err="1" smtClean="0"/>
            <a:t>PersistentVolume</a:t>
          </a:r>
          <a:r>
            <a:rPr lang="en-US" sz="2600" kern="1200" dirty="0" smtClean="0"/>
            <a:t> is dynamically provisioned.</a:t>
          </a:r>
          <a:endParaRPr lang="en-IN" sz="2600" kern="1200" dirty="0"/>
        </a:p>
      </dsp:txBody>
      <dsp:txXfrm>
        <a:off x="2095500" y="1781175"/>
        <a:ext cx="6835140" cy="890587"/>
      </dsp:txXfrm>
    </dsp:sp>
    <dsp:sp modelId="{6AB0D49A-61CC-4277-A57E-ABC68226BABE}">
      <dsp:nvSpPr>
        <dsp:cNvPr id="0" name=""/>
        <dsp:cNvSpPr/>
      </dsp:nvSpPr>
      <dsp:spPr>
        <a:xfrm>
          <a:off x="1650206" y="2671762"/>
          <a:ext cx="890587" cy="89058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9C178-C9FD-46FF-A6D6-47661D60A760}">
      <dsp:nvSpPr>
        <dsp:cNvPr id="0" name=""/>
        <dsp:cNvSpPr/>
      </dsp:nvSpPr>
      <dsp:spPr>
        <a:xfrm>
          <a:off x="2095500" y="2671762"/>
          <a:ext cx="6835140" cy="890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4. When creating a Pod, mount the PVC as a Volume.</a:t>
          </a:r>
          <a:endParaRPr lang="en-IN" sz="2600" kern="1200"/>
        </a:p>
      </dsp:txBody>
      <dsp:txXfrm>
        <a:off x="2095500" y="2671762"/>
        <a:ext cx="6835140" cy="890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BCEF-AAF1-441C-BA6C-36D8DBCBD64C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D5DC2-688B-4B4C-B9BD-1A003F54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9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25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97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6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97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69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0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54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9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7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3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8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2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2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2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93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710" y="17033"/>
            <a:ext cx="774290" cy="685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51" y="2355851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191000" y="648866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EFEECD7-B763-45B1-947F-9F86DDD1EF68}" type="slidenum">
              <a:rPr lang="en-US" smtClean="0"/>
              <a:pPr/>
              <a:t>‹#›</a:t>
            </a:fld>
            <a:r>
              <a:rPr lang="en-US" dirty="0" smtClean="0"/>
              <a:t> of 4</a:t>
            </a:r>
            <a:endParaRPr lang="en-US" dirty="0"/>
          </a:p>
        </p:txBody>
      </p:sp>
      <p:pic>
        <p:nvPicPr>
          <p:cNvPr id="6" name="Picture 5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1595"/>
            <a:ext cx="1895475" cy="44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09726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133600" y="641159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r>
              <a:rPr lang="en-US" b="0" cap="none" spc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Architecture and Design Workshop</a:t>
            </a:r>
            <a:endParaRPr lang="en-IN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600"/>
            <a:ext cx="602226" cy="5334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" y="5765074"/>
            <a:ext cx="1233948" cy="109292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4"/>
            <a:ext cx="4114800" cy="2153153"/>
          </a:xfrm>
        </p:spPr>
        <p:txBody>
          <a:bodyPr/>
          <a:lstStyle>
            <a:lvl1pPr marL="339948" indent="-339948">
              <a:lnSpc>
                <a:spcPct val="90000"/>
              </a:lnSpc>
              <a:defRPr sz="2800"/>
            </a:lvl1pPr>
            <a:lvl2pPr marL="673284" indent="-325398">
              <a:lnSpc>
                <a:spcPct val="90000"/>
              </a:lnSpc>
              <a:defRPr sz="2400"/>
            </a:lvl2pPr>
            <a:lvl3pPr marL="953709" indent="-288362">
              <a:lnSpc>
                <a:spcPct val="90000"/>
              </a:lnSpc>
              <a:defRPr sz="2000"/>
            </a:lvl3pPr>
            <a:lvl4pPr marL="1227520" indent="-273811">
              <a:lnSpc>
                <a:spcPct val="90000"/>
              </a:lnSpc>
              <a:defRPr sz="1800"/>
            </a:lvl4pPr>
            <a:lvl5pPr marL="1515880" indent="-280424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4"/>
            <a:ext cx="4114800" cy="2153153"/>
          </a:xfrm>
        </p:spPr>
        <p:txBody>
          <a:bodyPr/>
          <a:lstStyle>
            <a:lvl1pPr marL="347886" indent="-347886">
              <a:lnSpc>
                <a:spcPct val="90000"/>
              </a:lnSpc>
              <a:defRPr sz="2800"/>
            </a:lvl1pPr>
            <a:lvl2pPr marL="673284" indent="-339948">
              <a:lnSpc>
                <a:spcPct val="90000"/>
              </a:lnSpc>
              <a:defRPr sz="2400"/>
            </a:lvl2pPr>
            <a:lvl3pPr marL="961645" indent="-302912">
              <a:lnSpc>
                <a:spcPct val="90000"/>
              </a:lnSpc>
              <a:defRPr sz="2000"/>
            </a:lvl3pPr>
            <a:lvl4pPr marL="1227520" indent="-265874">
              <a:lnSpc>
                <a:spcPct val="90000"/>
              </a:lnSpc>
              <a:defRPr sz="1800"/>
            </a:lvl4pPr>
            <a:lvl5pPr marL="1515880" indent="-273811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3" descr="C:\Program Files\Microsoft Resource DVD Artwork\DVD_ART\BoxShots_Logos\MICROSOFT\Microsoft logo and tagline.png"/>
          <p:cNvPicPr>
            <a:picLocks noChangeAspect="1" noChangeArrowheads="1"/>
          </p:cNvPicPr>
          <p:nvPr/>
        </p:nvPicPr>
        <p:blipFill>
          <a:blip r:embed="rId2" cstate="print"/>
          <a:srcRect r="25734" b="41261"/>
          <a:stretch>
            <a:fillRect/>
          </a:stretch>
        </p:blipFill>
        <p:spPr bwMode="auto">
          <a:xfrm>
            <a:off x="7872680" y="84669"/>
            <a:ext cx="996156" cy="16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688258" cy="609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859483"/>
          </a:xfrm>
        </p:spPr>
        <p:txBody>
          <a:bodyPr/>
          <a:lstStyle>
            <a:lvl1pPr marL="281748" indent="-281748">
              <a:defRPr sz="2300"/>
            </a:lvl1pPr>
            <a:lvl2pPr marL="562173" indent="-265874">
              <a:defRPr sz="2000"/>
            </a:lvl2pPr>
            <a:lvl3pPr marL="813497" indent="-243387">
              <a:defRPr sz="1800"/>
            </a:lvl3pPr>
            <a:lvl4pPr marL="1050270" indent="-228838">
              <a:defRPr sz="1700"/>
            </a:lvl4pPr>
            <a:lvl5pPr marL="1279108" indent="-206350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859483"/>
          </a:xfrm>
        </p:spPr>
        <p:txBody>
          <a:bodyPr/>
          <a:lstStyle>
            <a:lvl1pPr marL="296297" indent="-296297">
              <a:defRPr sz="2300"/>
            </a:lvl1pPr>
            <a:lvl2pPr marL="570109" indent="-273811">
              <a:defRPr sz="2000"/>
            </a:lvl2pPr>
            <a:lvl3pPr marL="821433" indent="-244710">
              <a:defRPr sz="1800"/>
            </a:lvl3pPr>
            <a:lvl4pPr marL="1050270" indent="-236775">
              <a:defRPr sz="1700"/>
            </a:lvl4pPr>
            <a:lvl5pPr marL="1279108" indent="-220901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Image result for kubernetes logo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37"/>
            <a:ext cx="654685" cy="654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688258" cy="609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084173"/>
            <a:ext cx="8740142" cy="1796217"/>
          </a:xfrm>
          <a:noFill/>
        </p:spPr>
        <p:txBody>
          <a:bodyPr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97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7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</p:sldLayoutIdLst>
  <p:transition>
    <p:fade/>
  </p:transition>
  <p:hf hdr="0" ftr="0" dt="0"/>
  <p:txStyles>
    <p:titleStyle>
      <a:lvl1pPr algn="l" defTabSz="914290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43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27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788" indent="-344461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835" indent="-346047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358" indent="-33652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5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7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torag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torage/volumes/#types-of-volum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1/api/v1/namespaces/kubernetes-dashboard/services/https:kubernetes-dashboard:/proxy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39486" y="1981200"/>
            <a:ext cx="8610600" cy="2243691"/>
          </a:xfrm>
        </p:spPr>
        <p:txBody>
          <a:bodyPr/>
          <a:lstStyle/>
          <a:p>
            <a:pPr algn="ctr"/>
            <a:r>
              <a:rPr sz="5400" dirty="0" smtClean="0">
                <a:latin typeface="Arial" pitchFamily="34" charset="0"/>
                <a:cs typeface="Arial" pitchFamily="34" charset="0"/>
              </a:rPr>
              <a:t>Working with Kubernetes</a:t>
            </a:r>
            <a:r>
              <a:rPr sz="5400" dirty="0" smtClean="0">
                <a:latin typeface="Arial" pitchFamily="34" charset="0"/>
                <a:cs typeface="Arial" pitchFamily="34" charset="0"/>
              </a:rPr>
              <a:t/>
            </a:r>
            <a:br>
              <a:rPr sz="5400" dirty="0" smtClean="0">
                <a:latin typeface="Arial" pitchFamily="34" charset="0"/>
                <a:cs typeface="Arial" pitchFamily="34" charset="0"/>
              </a:rPr>
            </a:br>
            <a:r>
              <a:rPr sz="5400" dirty="0" smtClean="0">
                <a:latin typeface="Arial" pitchFamily="34" charset="0"/>
                <a:cs typeface="Arial" pitchFamily="34" charset="0"/>
              </a:rPr>
              <a:t/>
            </a:r>
            <a:br>
              <a:rPr sz="5400" dirty="0" smtClean="0">
                <a:latin typeface="Arial" pitchFamily="34" charset="0"/>
                <a:cs typeface="Arial" pitchFamily="34" charset="0"/>
              </a:rPr>
            </a:br>
            <a:endParaRPr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00600" y="5257800"/>
            <a:ext cx="4038600" cy="6858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dirty="0" smtClean="0">
                <a:ln w="3175"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  <a:endParaRPr kumimoji="0" lang="en-US" sz="4000" b="0" i="0" u="none" strike="noStrike" kern="1200" cap="none" spc="-150" normalizeH="0" baseline="0" noProof="0" dirty="0">
              <a:ln w="3175"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39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Accessing the Dashboard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171248"/>
            <a:ext cx="8305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Step 4 : Provide Token in the Dashboard UI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286000"/>
            <a:ext cx="82677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013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Accessing the Dashboard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371600"/>
            <a:ext cx="8703733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382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Kubernetes Objects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95300" y="990601"/>
            <a:ext cx="8001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Kubernetes cluster, the cluster state is managed by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kube-apiserver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and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persisted in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cluster.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state is abstracted and modeled as a set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these entities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describe:</a:t>
            </a:r>
          </a:p>
          <a:p>
            <a:pPr marL="971532" lvl="1" indent="-514350">
              <a:buFont typeface="+mj-lt"/>
              <a:buAutoNum type="arabicParenR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containerized applications should be </a:t>
            </a: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run?</a:t>
            </a: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32" lvl="1" indent="-514350">
              <a:buFont typeface="+mj-lt"/>
              <a:buAutoNum type="arabicParenR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should be </a:t>
            </a: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scheduled?</a:t>
            </a:r>
          </a:p>
          <a:p>
            <a:pPr marL="971532" lvl="1" indent="-514350">
              <a:buFont typeface="+mj-lt"/>
              <a:buAutoNum type="arabicParenR"/>
            </a:pP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must be the policies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concerning restarting or scaling </a:t>
            </a: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them?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4398735"/>
            <a:ext cx="6934200" cy="120032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anything you would like to achieve in your Kubernetes cluster, then you have to create or update Kubernetes objects. </a:t>
            </a:r>
          </a:p>
        </p:txBody>
      </p:sp>
    </p:spTree>
    <p:extLst>
      <p:ext uri="{BB962C8B-B14F-4D97-AF65-F5344CB8AC3E}">
        <p14:creationId xmlns:p14="http://schemas.microsoft.com/office/powerpoint/2010/main" val="16700539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Kubernetes Objects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685800" y="1997839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Kubernetes provides for a </a:t>
            </a:r>
            <a:r>
              <a:rPr lang="en-US" sz="2400" b="1" dirty="0">
                <a:solidFill>
                  <a:srgbClr val="FFFF00"/>
                </a:solidFill>
              </a:rPr>
              <a:t>declarative model </a:t>
            </a:r>
            <a:r>
              <a:rPr lang="en-US" sz="2400" dirty="0" smtClean="0"/>
              <a:t>for objects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You declare </a:t>
            </a:r>
            <a:r>
              <a:rPr lang="en-US" sz="2400" dirty="0"/>
              <a:t>your intent and Kubernetes is responsible for changing the current state of </a:t>
            </a:r>
            <a:r>
              <a:rPr lang="en-US" sz="2400" dirty="0" smtClean="0"/>
              <a:t>the cluster </a:t>
            </a:r>
            <a:r>
              <a:rPr lang="en-US" sz="2400" dirty="0"/>
              <a:t>to the desired (intended) one.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The </a:t>
            </a:r>
            <a:r>
              <a:rPr lang="en-US" sz="2400" dirty="0"/>
              <a:t>declarative model and the idea of maintaining </a:t>
            </a:r>
            <a:r>
              <a:rPr lang="en-US" sz="2400" dirty="0" smtClean="0"/>
              <a:t>the desired </a:t>
            </a:r>
            <a:r>
              <a:rPr lang="en-US" sz="2400" dirty="0"/>
              <a:t>state is what makes Kubernetes so powerful and easy to use.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77025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Kubernetes Objects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7848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All Kubernetes Objects have the same Object State philosophy :</a:t>
            </a:r>
          </a:p>
          <a:p>
            <a:r>
              <a:rPr lang="en-US" sz="2400" b="1" dirty="0"/>
              <a:t>Spec</a:t>
            </a:r>
            <a:r>
              <a:rPr lang="en-US" sz="2400" dirty="0"/>
              <a:t>: This defines the </a:t>
            </a:r>
            <a:r>
              <a:rPr lang="en-US" sz="2400" i="1" dirty="0"/>
              <a:t>desired state </a:t>
            </a:r>
            <a:r>
              <a:rPr lang="en-US" sz="2400" dirty="0"/>
              <a:t>of the Object. This is where you define </a:t>
            </a:r>
            <a:r>
              <a:rPr lang="en-US" sz="2400" dirty="0" smtClean="0"/>
              <a:t>your requirements </a:t>
            </a:r>
            <a:r>
              <a:rPr lang="en-US" sz="2400" dirty="0"/>
              <a:t>when creating or updating an Object.</a:t>
            </a:r>
          </a:p>
          <a:p>
            <a:r>
              <a:rPr lang="en-US" sz="2400" b="1" dirty="0"/>
              <a:t>Status</a:t>
            </a:r>
            <a:r>
              <a:rPr lang="en-US" sz="2400" dirty="0"/>
              <a:t>: This is provided by Kubernetes and describes the </a:t>
            </a:r>
            <a:r>
              <a:rPr lang="en-US" sz="2400" i="1" dirty="0"/>
              <a:t>current state </a:t>
            </a:r>
            <a:r>
              <a:rPr lang="en-US" sz="2400" dirty="0"/>
              <a:t>of </a:t>
            </a:r>
            <a:r>
              <a:rPr lang="en-US" sz="2400" dirty="0" smtClean="0"/>
              <a:t>the </a:t>
            </a:r>
            <a:r>
              <a:rPr lang="en-IN" sz="2400" dirty="0" smtClean="0"/>
              <a:t>Object</a:t>
            </a:r>
            <a:r>
              <a:rPr lang="en-IN" sz="2400" dirty="0"/>
              <a:t>.</a:t>
            </a:r>
          </a:p>
          <a:p>
            <a:r>
              <a:rPr lang="en-US" sz="2400" dirty="0"/>
              <a:t>Working with Kubernetes objects always requires using the Kubernetes API. </a:t>
            </a:r>
            <a:r>
              <a:rPr lang="en-US" sz="2400" dirty="0" smtClean="0"/>
              <a:t>Most commonly</a:t>
            </a:r>
            <a:r>
              <a:rPr lang="en-US" sz="2400" dirty="0"/>
              <a:t>, you will manage Kubernetes objects using the </a:t>
            </a:r>
            <a:r>
              <a:rPr lang="en-US" sz="2400" b="1" dirty="0"/>
              <a:t>command-line interface </a:t>
            </a:r>
            <a:r>
              <a:rPr lang="en-US" sz="2400" dirty="0"/>
              <a:t>(</a:t>
            </a:r>
            <a:r>
              <a:rPr lang="en-US" sz="2400" b="1" dirty="0"/>
              <a:t>CLI</a:t>
            </a:r>
            <a:r>
              <a:rPr lang="en-US" sz="2400" dirty="0" smtClean="0"/>
              <a:t>) for </a:t>
            </a:r>
            <a:r>
              <a:rPr lang="en-US" sz="2400" dirty="0"/>
              <a:t>Kubernetes, which comes as a </a:t>
            </a:r>
            <a:r>
              <a:rPr lang="en-US" sz="2400" dirty="0" err="1"/>
              <a:t>kubectl</a:t>
            </a:r>
            <a:r>
              <a:rPr lang="en-US" sz="2400" dirty="0"/>
              <a:t> binary. It is also possible to interact with </a:t>
            </a:r>
            <a:r>
              <a:rPr lang="en-US" sz="2400" dirty="0" smtClean="0"/>
              <a:t>the Kubernetes </a:t>
            </a:r>
            <a:r>
              <a:rPr lang="en-US" sz="2400" dirty="0"/>
              <a:t>API directly using client libraries.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50342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Structuring Kubernetes Object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609600" y="1371600"/>
            <a:ext cx="800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PalatinoLinotype-Roman"/>
              </a:rPr>
              <a:t>When </a:t>
            </a:r>
            <a:r>
              <a:rPr lang="en-US" sz="2800" dirty="0" smtClean="0">
                <a:latin typeface="PalatinoLinotype-Roman"/>
              </a:rPr>
              <a:t>interacting </a:t>
            </a:r>
            <a:r>
              <a:rPr lang="en-US" sz="2800" dirty="0">
                <a:latin typeface="PalatinoLinotype-Roman"/>
              </a:rPr>
              <a:t>directly with the Kubernetes API, objects must be specified in </a:t>
            </a:r>
            <a:r>
              <a:rPr lang="en-US" sz="2800" dirty="0">
                <a:solidFill>
                  <a:srgbClr val="FFC000"/>
                </a:solidFill>
                <a:latin typeface="PalatinoLinotype-Roman"/>
              </a:rPr>
              <a:t>JSON</a:t>
            </a:r>
            <a:r>
              <a:rPr lang="en-US" sz="2800" dirty="0">
                <a:latin typeface="PalatinoLinotype-Roman"/>
              </a:rPr>
              <a:t> format</a:t>
            </a:r>
            <a:r>
              <a:rPr lang="en-US" sz="2800" dirty="0" smtClean="0">
                <a:latin typeface="PalatinoLinotype-Roman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PalatinoLinotype-Roman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PalatinoLinotype-Roman"/>
              </a:rPr>
              <a:t>However, </a:t>
            </a:r>
            <a:r>
              <a:rPr lang="en-US" sz="2800" dirty="0" err="1">
                <a:latin typeface="FreeMono"/>
              </a:rPr>
              <a:t>kubectl</a:t>
            </a:r>
            <a:r>
              <a:rPr lang="en-US" sz="2800" dirty="0">
                <a:latin typeface="FreeMono"/>
              </a:rPr>
              <a:t> </a:t>
            </a:r>
            <a:r>
              <a:rPr lang="en-US" sz="2800" dirty="0">
                <a:latin typeface="PalatinoLinotype-Roman"/>
              </a:rPr>
              <a:t>allows us to use </a:t>
            </a:r>
            <a:r>
              <a:rPr lang="en-US" sz="2800" dirty="0">
                <a:solidFill>
                  <a:srgbClr val="FFC000"/>
                </a:solidFill>
                <a:latin typeface="PalatinoLinotype-Roman"/>
              </a:rPr>
              <a:t>YAML</a:t>
            </a:r>
            <a:r>
              <a:rPr lang="en-US" sz="2800" dirty="0">
                <a:latin typeface="PalatinoLinotype-Roman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PalatinoLinotype-Roman"/>
              </a:rPr>
              <a:t>manifest</a:t>
            </a:r>
            <a:r>
              <a:rPr lang="en-US" sz="2800" dirty="0">
                <a:latin typeface="PalatinoLinotype-Roman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PalatinoLinotype-Roman"/>
              </a:rPr>
              <a:t>files</a:t>
            </a:r>
            <a:r>
              <a:rPr lang="en-US" sz="2800" dirty="0">
                <a:latin typeface="PalatinoLinotype-Roman"/>
              </a:rPr>
              <a:t>, which are translated into </a:t>
            </a:r>
            <a:r>
              <a:rPr lang="en-US" sz="2800" dirty="0">
                <a:solidFill>
                  <a:srgbClr val="FFC000"/>
                </a:solidFill>
                <a:latin typeface="PalatinoLinotype-Roman"/>
              </a:rPr>
              <a:t>JSON</a:t>
            </a:r>
            <a:r>
              <a:rPr lang="en-US" sz="2800" dirty="0" smtClean="0">
                <a:latin typeface="PalatinoLinotype-Roman"/>
              </a:rPr>
              <a:t> when </a:t>
            </a:r>
            <a:r>
              <a:rPr lang="en-US" sz="2800" dirty="0">
                <a:latin typeface="PalatinoLinotype-Roman"/>
              </a:rPr>
              <a:t>you perform operations. </a:t>
            </a:r>
            <a:endParaRPr lang="en-US" sz="2800" dirty="0" smtClean="0">
              <a:latin typeface="PalatinoLinotype-Roman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PalatinoLinotype-Roman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PalatinoLinotype-Roman"/>
              </a:rPr>
              <a:t>Using </a:t>
            </a:r>
            <a:r>
              <a:rPr lang="en-US" sz="2800" dirty="0">
                <a:solidFill>
                  <a:srgbClr val="FFC000"/>
                </a:solidFill>
                <a:latin typeface="PalatinoLinotype-Roman"/>
              </a:rPr>
              <a:t>YAML</a:t>
            </a:r>
            <a:r>
              <a:rPr lang="en-US" sz="2800" dirty="0">
                <a:latin typeface="PalatinoLinotype-Roman"/>
              </a:rPr>
              <a:t> manifest files is generally recommended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051585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dirty="0" smtClean="0"/>
              <a:t>A Pod Definition in YAML -Manifest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98120" y="1600200"/>
            <a:ext cx="3444240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apiVersion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v1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kind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Pod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metadata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nginx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-pod-example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labels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app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nginx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-host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spec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containers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nginx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image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nginx:1.17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ports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containerPort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628C"/>
                </a:solidFill>
                <a:latin typeface="Consolas" panose="020B0609020204030204" pitchFamily="49" charset="0"/>
              </a:rPr>
              <a:t>80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0" y="1219200"/>
            <a:ext cx="5516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version of the Kubernetes API being used for this Object.</a:t>
            </a:r>
          </a:p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type of Kubernetes Object. In this case, this is Pod.</a:t>
            </a:r>
          </a:p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Additional metadata for the Object.</a:t>
            </a:r>
          </a:p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Object Spec. In the example specification,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container uses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nginx:1.17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image and exposes port 80.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 is different </a:t>
            </a:r>
            <a:r>
              <a:rPr lang="en-US" sz="2400" b="1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Object and has to follow the API documentation</a:t>
            </a:r>
            <a:endParaRPr lang="en-IN" sz="2400" b="1" i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0" y="1905000"/>
            <a:ext cx="2286000" cy="381000"/>
          </a:xfrm>
          <a:prstGeom prst="ellipse">
            <a:avLst/>
          </a:prstGeom>
          <a:noFill/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581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Deploying the Manifest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28600" y="1295400"/>
            <a:ext cx="69342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&gt; </a:t>
            </a:r>
            <a:r>
              <a:rPr lang="en-IN" dirty="0" err="1"/>
              <a:t>kubectl</a:t>
            </a:r>
            <a:r>
              <a:rPr lang="en-IN" dirty="0"/>
              <a:t> apply -f .\01-FirstPod.yaml</a:t>
            </a:r>
          </a:p>
          <a:p>
            <a:r>
              <a:rPr lang="en-IN" dirty="0"/>
              <a:t>pod/</a:t>
            </a:r>
            <a:r>
              <a:rPr lang="en-IN" dirty="0" err="1"/>
              <a:t>nginx</a:t>
            </a:r>
            <a:r>
              <a:rPr lang="en-IN" dirty="0"/>
              <a:t>-pod-example created</a:t>
            </a:r>
          </a:p>
          <a:p>
            <a:r>
              <a:rPr lang="en-IN" dirty="0" smtClean="0"/>
              <a:t>&gt;</a:t>
            </a:r>
            <a:r>
              <a:rPr lang="en-US" dirty="0" err="1"/>
              <a:t>kubectl</a:t>
            </a:r>
            <a:r>
              <a:rPr lang="en-US" dirty="0"/>
              <a:t> get pods</a:t>
            </a:r>
          </a:p>
          <a:p>
            <a:r>
              <a:rPr lang="en-US" dirty="0"/>
              <a:t>NAME                READY   STATUS    RESTARTS   AGE</a:t>
            </a:r>
          </a:p>
          <a:p>
            <a:r>
              <a:rPr lang="en-US" dirty="0" err="1"/>
              <a:t>nginx</a:t>
            </a:r>
            <a:r>
              <a:rPr lang="en-US" dirty="0"/>
              <a:t>-pod-example   1/1     Running   0          119s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5" y="2895600"/>
            <a:ext cx="6449905" cy="362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8767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dirty="0" smtClean="0"/>
              <a:t>Deploying the Manifest </a:t>
            </a:r>
            <a:r>
              <a:rPr lang="en-IN" dirty="0" smtClean="0"/>
              <a:t>–</a:t>
            </a:r>
            <a:r>
              <a:rPr dirty="0" smtClean="0"/>
              <a:t> </a:t>
            </a:r>
            <a:r>
              <a:rPr dirty="0" err="1" smtClean="0"/>
              <a:t>Katacoda</a:t>
            </a:r>
            <a:r>
              <a:rPr dirty="0" smtClean="0"/>
              <a:t> Playground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0"/>
            <a:ext cx="8199463" cy="3448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2131" y="1676400"/>
            <a:ext cx="77724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apply -f https://raw.githubusercontent.com/PacktPublishing/Hands-On-Kubernetes-on-Windows/master/Chapter04/01_pod-example/nginx.yaml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25971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About Pods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72440" y="12192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Linotype-Roman"/>
              </a:rPr>
              <a:t>Kubernetes uses Pods as its basic, atomic unit for Deployment and scaling, and </a:t>
            </a:r>
            <a:r>
              <a:rPr lang="en-US" sz="2400" dirty="0" smtClean="0">
                <a:latin typeface="PalatinoLinotype-Roman"/>
              </a:rPr>
              <a:t>represents processes </a:t>
            </a:r>
            <a:r>
              <a:rPr lang="en-US" sz="2400" dirty="0">
                <a:latin typeface="PalatinoLinotype-Roman"/>
              </a:rPr>
              <a:t>running in the cluster </a:t>
            </a:r>
            <a:r>
              <a:rPr lang="en-US" sz="2400" dirty="0">
                <a:latin typeface="FreeSerif"/>
              </a:rPr>
              <a:t>– </a:t>
            </a:r>
            <a:r>
              <a:rPr lang="en-US" sz="2400" dirty="0">
                <a:latin typeface="PalatinoLinotype-Roman"/>
              </a:rPr>
              <a:t>an analogy from Microsoft Hyper-V would be a </a:t>
            </a:r>
            <a:r>
              <a:rPr lang="en-US" sz="2400" dirty="0" smtClean="0">
                <a:latin typeface="PalatinoLinotype-Roman"/>
              </a:rPr>
              <a:t>single virtual </a:t>
            </a:r>
            <a:r>
              <a:rPr lang="en-US" sz="2400" dirty="0">
                <a:latin typeface="PalatinoLinotype-Roman"/>
              </a:rPr>
              <a:t>machine that you deploy as an atomic unit in your Hyper-V cluster. </a:t>
            </a:r>
            <a:endParaRPr lang="en-US" sz="2400" dirty="0" smtClean="0">
              <a:latin typeface="PalatinoLinotype-Roman"/>
            </a:endParaRPr>
          </a:p>
          <a:p>
            <a:endParaRPr lang="en-US" sz="2400" dirty="0" smtClean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PalatinoLinotype-Roman"/>
              </a:rPr>
              <a:t>A Kubernetes Pod </a:t>
            </a:r>
            <a:r>
              <a:rPr lang="en-US" sz="2400" b="1" dirty="0">
                <a:solidFill>
                  <a:srgbClr val="FFFF00"/>
                </a:solidFill>
                <a:latin typeface="PalatinoLinotype-Roman"/>
              </a:rPr>
              <a:t>consists of </a:t>
            </a:r>
            <a:r>
              <a:rPr lang="en-US" sz="2400" b="1" i="1" u="sng" dirty="0">
                <a:solidFill>
                  <a:srgbClr val="92D050"/>
                </a:solidFill>
                <a:latin typeface="PalatinoLinotype-Roman"/>
              </a:rPr>
              <a:t>one or more containers </a:t>
            </a:r>
            <a:r>
              <a:rPr lang="en-US" sz="2400" b="1" dirty="0">
                <a:solidFill>
                  <a:srgbClr val="FFFF00"/>
                </a:solidFill>
                <a:latin typeface="PalatinoLinotype-Roman"/>
              </a:rPr>
              <a:t>that share kernel namespaces, IPC, </a:t>
            </a:r>
            <a:r>
              <a:rPr lang="en-IN" sz="2400" b="1" dirty="0">
                <a:solidFill>
                  <a:srgbClr val="FFFF00"/>
                </a:solidFill>
                <a:latin typeface="PalatinoLinotype-Roman"/>
              </a:rPr>
              <a:t>storage </a:t>
            </a:r>
            <a:r>
              <a:rPr lang="en-IN" sz="2400" b="1" dirty="0" smtClean="0">
                <a:solidFill>
                  <a:srgbClr val="FFFF00"/>
                </a:solidFill>
                <a:latin typeface="PalatinoLinotype-Roman"/>
              </a:rPr>
              <a:t>and </a:t>
            </a:r>
            <a:r>
              <a:rPr lang="en-US" sz="2400" b="1" dirty="0" smtClean="0">
                <a:solidFill>
                  <a:srgbClr val="FFFF00"/>
                </a:solidFill>
                <a:latin typeface="PalatinoLinotype-Roman"/>
              </a:rPr>
              <a:t>network stack </a:t>
            </a:r>
            <a:r>
              <a:rPr lang="en-US" sz="2400" dirty="0" smtClean="0">
                <a:latin typeface="PalatinoLinotype-Roman"/>
              </a:rPr>
              <a:t>(</a:t>
            </a:r>
            <a:r>
              <a:rPr lang="en-US" sz="2400" dirty="0">
                <a:latin typeface="PalatinoLinotype-Roman"/>
              </a:rPr>
              <a:t>you address them by the same cluster IP and they can communicate via </a:t>
            </a:r>
            <a:r>
              <a:rPr lang="en-US" sz="2400" dirty="0" err="1">
                <a:latin typeface="PalatinoLinotype-Roman"/>
              </a:rPr>
              <a:t>localhost</a:t>
            </a:r>
            <a:r>
              <a:rPr lang="en-US" sz="2400" dirty="0" smtClean="0">
                <a:latin typeface="PalatinoLinotype-Roman"/>
              </a:rPr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17073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7928740" cy="99059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Kubernetes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762000" y="2828836"/>
            <a:ext cx="792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 container (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) orchestration system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cluster management system for running distributed applications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6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Multi Container Pods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72440" y="12192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For some scenarios</a:t>
            </a:r>
            <a:r>
              <a:rPr lang="en-IN" sz="2000" dirty="0" smtClean="0"/>
              <a:t>, </a:t>
            </a:r>
            <a:r>
              <a:rPr lang="en-US" sz="2000" dirty="0" smtClean="0"/>
              <a:t>you </a:t>
            </a:r>
            <a:r>
              <a:rPr lang="en-US" sz="2000" dirty="0"/>
              <a:t>may need multiple-container Pods, where the main container is accompanied </a:t>
            </a:r>
            <a:r>
              <a:rPr lang="en-US" sz="2000" dirty="0" smtClean="0"/>
              <a:t>by additional </a:t>
            </a:r>
            <a:r>
              <a:rPr lang="en-US" sz="2000" dirty="0"/>
              <a:t>containers that serve multiple </a:t>
            </a:r>
            <a:r>
              <a:rPr lang="en-US" sz="2000" dirty="0" smtClean="0"/>
              <a:t>purposes: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FFFF00"/>
                </a:solidFill>
              </a:rPr>
              <a:t>Sidecar </a:t>
            </a:r>
            <a:r>
              <a:rPr lang="en-US" sz="2000" b="1" dirty="0">
                <a:solidFill>
                  <a:srgbClr val="FFFF00"/>
                </a:solidFill>
              </a:rPr>
              <a:t>containers</a:t>
            </a:r>
            <a:r>
              <a:rPr lang="en-US" sz="2000" dirty="0"/>
              <a:t>, </a:t>
            </a:r>
            <a:r>
              <a:rPr lang="en-US" sz="2000" dirty="0" smtClean="0"/>
              <a:t>which can </a:t>
            </a:r>
            <a:r>
              <a:rPr lang="en-US" sz="2000" dirty="0"/>
              <a:t>perform various </a:t>
            </a:r>
            <a:r>
              <a:rPr lang="en-US" sz="2000" i="1" dirty="0"/>
              <a:t>helper </a:t>
            </a:r>
            <a:r>
              <a:rPr lang="en-US" sz="2000" dirty="0"/>
              <a:t>operations, such as </a:t>
            </a:r>
            <a:r>
              <a:rPr lang="en-US" sz="2000" dirty="0" smtClean="0"/>
              <a:t>log collection</a:t>
            </a:r>
            <a:r>
              <a:rPr lang="en-US" sz="2000" dirty="0"/>
              <a:t>, data synchronization for the main container, and so 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FF00"/>
                </a:solidFill>
              </a:rPr>
              <a:t>Adapter containers, </a:t>
            </a:r>
            <a:r>
              <a:rPr lang="en-US" sz="2000" dirty="0"/>
              <a:t>which can normalize output or monitor the data of the </a:t>
            </a:r>
            <a:r>
              <a:rPr lang="en-US" sz="2000" dirty="0" smtClean="0"/>
              <a:t>main container </a:t>
            </a:r>
            <a:r>
              <a:rPr lang="en-US" sz="2000" dirty="0"/>
              <a:t>so that it can be used by other services.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FF00"/>
                </a:solidFill>
              </a:rPr>
              <a:t>Ambassador containers, </a:t>
            </a:r>
            <a:r>
              <a:rPr lang="en-US" sz="2000" dirty="0"/>
              <a:t>which proxy the communication of the main </a:t>
            </a:r>
            <a:r>
              <a:rPr lang="en-US" sz="2000" dirty="0" smtClean="0"/>
              <a:t>container </a:t>
            </a:r>
            <a:r>
              <a:rPr lang="en-IN" sz="2000" dirty="0" smtClean="0"/>
              <a:t>with </a:t>
            </a:r>
            <a:r>
              <a:rPr lang="en-IN" sz="2000" dirty="0"/>
              <a:t>the outside world.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FFFF00"/>
                </a:solidFill>
              </a:rPr>
              <a:t>Init</a:t>
            </a:r>
            <a:r>
              <a:rPr lang="en-US" sz="2000" b="1" dirty="0">
                <a:solidFill>
                  <a:srgbClr val="FFFF00"/>
                </a:solidFill>
              </a:rPr>
              <a:t> containers, </a:t>
            </a:r>
            <a:r>
              <a:rPr lang="en-US" sz="2000" dirty="0"/>
              <a:t>which are specialized containers that run before </a:t>
            </a:r>
            <a:r>
              <a:rPr lang="en-US" sz="2000" dirty="0" smtClean="0"/>
              <a:t>application containers </a:t>
            </a:r>
            <a:r>
              <a:rPr lang="en-US" sz="2000" dirty="0"/>
              <a:t>in the Pod. For example, they may set up the environment, which </a:t>
            </a:r>
            <a:r>
              <a:rPr lang="en-US" sz="2000" dirty="0" smtClean="0"/>
              <a:t>isn't performed </a:t>
            </a:r>
            <a:r>
              <a:rPr lang="en-US" sz="2000" dirty="0"/>
              <a:t>in the main container image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5906000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Multi Container Pods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42900" y="57150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Delegate Cross-cuts to Support Containers in a Pod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342900" y="1143000"/>
            <a:ext cx="8572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Technically, even single-container Pods contain an extra infra container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often a pause image. It acts as a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parent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container for all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containers 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pod and enables kernel namespaces sharing.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58663"/>
            <a:ext cx="6935102" cy="358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07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Pod Considerations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42900" y="1143000"/>
            <a:ext cx="85725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FF00"/>
                </a:solidFill>
              </a:rPr>
              <a:t>Pod's containers always run on one node and once a Pod </a:t>
            </a:r>
            <a:r>
              <a:rPr lang="en-US" sz="2200" dirty="0"/>
              <a:t>is created, it is </a:t>
            </a:r>
            <a:r>
              <a:rPr lang="en-US" sz="2200" dirty="0" smtClean="0"/>
              <a:t>always </a:t>
            </a:r>
            <a:r>
              <a:rPr lang="en-IN" sz="2200" dirty="0" smtClean="0"/>
              <a:t>bound </a:t>
            </a:r>
            <a:r>
              <a:rPr lang="en-IN" sz="2200" dirty="0"/>
              <a:t>to one node.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FF00"/>
                </a:solidFill>
              </a:rPr>
              <a:t>You scale your application by adding more Pods</a:t>
            </a:r>
            <a:r>
              <a:rPr lang="en-US" sz="2200" dirty="0"/>
              <a:t>, not by adding more </a:t>
            </a:r>
            <a:r>
              <a:rPr lang="en-US" sz="2200" dirty="0" smtClean="0"/>
              <a:t>containers </a:t>
            </a:r>
            <a:r>
              <a:rPr lang="en-IN" sz="2200" dirty="0" smtClean="0"/>
              <a:t>inside </a:t>
            </a:r>
            <a:r>
              <a:rPr lang="en-IN" sz="2200" dirty="0"/>
              <a:t>the same Pod.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FF00"/>
                </a:solidFill>
              </a:rPr>
              <a:t>A Pod is considered </a:t>
            </a:r>
            <a:r>
              <a:rPr lang="en-US" sz="2200" i="1" dirty="0">
                <a:solidFill>
                  <a:srgbClr val="FFFF00"/>
                </a:solidFill>
              </a:rPr>
              <a:t>ready </a:t>
            </a:r>
            <a:r>
              <a:rPr lang="en-US" sz="2200" dirty="0">
                <a:solidFill>
                  <a:srgbClr val="FFFF00"/>
                </a:solidFill>
              </a:rPr>
              <a:t>and able to serve requests when </a:t>
            </a:r>
            <a:r>
              <a:rPr lang="en-US" sz="2200" i="1" dirty="0">
                <a:solidFill>
                  <a:srgbClr val="FFFF00"/>
                </a:solidFill>
              </a:rPr>
              <a:t>all </a:t>
            </a:r>
            <a:r>
              <a:rPr lang="en-US" sz="2200" dirty="0">
                <a:solidFill>
                  <a:srgbClr val="FFFF00"/>
                </a:solidFill>
              </a:rPr>
              <a:t>its containers </a:t>
            </a:r>
            <a:r>
              <a:rPr lang="en-US" sz="2200" dirty="0" smtClean="0">
                <a:solidFill>
                  <a:srgbClr val="FFFF00"/>
                </a:solidFill>
              </a:rPr>
              <a:t>are ready</a:t>
            </a:r>
            <a:r>
              <a:rPr lang="en-US" sz="2200" dirty="0"/>
              <a:t>. The status of a container is determined by Probes, for example, </a:t>
            </a:r>
            <a:r>
              <a:rPr lang="en-US" sz="2200" dirty="0" err="1" smtClean="0"/>
              <a:t>liveness</a:t>
            </a:r>
            <a:r>
              <a:rPr lang="en-US" sz="2200" dirty="0" smtClean="0"/>
              <a:t> and </a:t>
            </a:r>
            <a:r>
              <a:rPr lang="en-US" sz="2200" dirty="0"/>
              <a:t>readiness Probes, which can be defined in the Spec.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Pods are ephemeral. They are created, they die, and new ones are recreated </a:t>
            </a:r>
            <a:r>
              <a:rPr lang="en-US" sz="2200" dirty="0" smtClean="0"/>
              <a:t>in </a:t>
            </a:r>
            <a:r>
              <a:rPr lang="en-IN" sz="2200" dirty="0" smtClean="0"/>
              <a:t>their </a:t>
            </a:r>
            <a:r>
              <a:rPr lang="en-IN" sz="2200" dirty="0"/>
              <a:t>place (if needed).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FF00"/>
                </a:solidFill>
              </a:rPr>
              <a:t>When a Pod is recreated, it receives a new cluster IP</a:t>
            </a:r>
            <a:r>
              <a:rPr lang="en-US" sz="2200" dirty="0"/>
              <a:t>. This means that </a:t>
            </a:r>
            <a:r>
              <a:rPr lang="en-US" sz="2200" dirty="0" smtClean="0"/>
              <a:t>your application </a:t>
            </a:r>
            <a:r>
              <a:rPr lang="en-US" sz="2200" dirty="0"/>
              <a:t>design should never rely on static IP assignments and assume </a:t>
            </a:r>
            <a:r>
              <a:rPr lang="en-US" sz="2200" dirty="0" smtClean="0"/>
              <a:t>that the </a:t>
            </a:r>
            <a:r>
              <a:rPr lang="en-US" sz="2200" dirty="0"/>
              <a:t>Pod may even be recreated on a different node.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5921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 smtClean="0"/>
              <a:t>Replicasets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38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Linotype-Roman"/>
              </a:rPr>
              <a:t>Kubernetes builds many powerful concepts on top of Pods, which makes </a:t>
            </a:r>
            <a:r>
              <a:rPr lang="en-US" sz="2000" dirty="0" smtClean="0">
                <a:latin typeface="PalatinoLinotype-Roman"/>
              </a:rPr>
              <a:t>container management </a:t>
            </a:r>
            <a:r>
              <a:rPr lang="en-US" sz="2000" dirty="0">
                <a:latin typeface="PalatinoLinotype-Roman"/>
              </a:rPr>
              <a:t>easy and predictable. </a:t>
            </a:r>
            <a:endParaRPr lang="en-US" sz="2000" dirty="0" smtClean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PalatinoLinotype-Roman"/>
              </a:rPr>
              <a:t>The </a:t>
            </a:r>
            <a:r>
              <a:rPr lang="en-US" sz="2000" dirty="0">
                <a:latin typeface="PalatinoLinotype-Roman"/>
              </a:rPr>
              <a:t>simplest one is the </a:t>
            </a:r>
            <a:r>
              <a:rPr lang="en-US" sz="2000" dirty="0" err="1">
                <a:latin typeface="FreeMono"/>
              </a:rPr>
              <a:t>ReplicaSet</a:t>
            </a:r>
            <a:r>
              <a:rPr lang="en-US" sz="2000" dirty="0">
                <a:latin typeface="FreeMono"/>
              </a:rPr>
              <a:t> </a:t>
            </a:r>
            <a:r>
              <a:rPr lang="en-US" sz="2000" dirty="0">
                <a:latin typeface="PalatinoLinotype-Roman"/>
              </a:rPr>
              <a:t>API Object (</a:t>
            </a:r>
            <a:r>
              <a:rPr lang="en-US" sz="2000" dirty="0" smtClean="0">
                <a:latin typeface="PalatinoLinotype-Roman"/>
              </a:rPr>
              <a:t>the successor </a:t>
            </a:r>
            <a:r>
              <a:rPr lang="en-US" sz="2000" dirty="0">
                <a:latin typeface="PalatinoLinotype-Roman"/>
              </a:rPr>
              <a:t>of </a:t>
            </a:r>
            <a:r>
              <a:rPr lang="en-US" sz="2000" dirty="0" err="1">
                <a:latin typeface="PalatinoLinotype-Roman"/>
              </a:rPr>
              <a:t>ReplicationController</a:t>
            </a:r>
            <a:r>
              <a:rPr lang="en-US" sz="2000" dirty="0">
                <a:latin typeface="PalatinoLinotype-Roman"/>
              </a:rPr>
              <a:t>), which aims at maintaining a fixed number of </a:t>
            </a:r>
            <a:r>
              <a:rPr lang="en-US" sz="2000" dirty="0" smtClean="0">
                <a:latin typeface="PalatinoLinotype-Roman"/>
              </a:rPr>
              <a:t>healthy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Linotype-Roman"/>
              </a:rPr>
              <a:t>Pods (replicas) to fulfill certain conditions. In other words, if you say </a:t>
            </a:r>
            <a:r>
              <a:rPr lang="en-US" sz="2000" i="1" dirty="0">
                <a:latin typeface="PalatinoLinotype-Italic"/>
              </a:rPr>
              <a:t>I want three </a:t>
            </a:r>
            <a:r>
              <a:rPr lang="en-US" sz="2000" i="1" dirty="0" err="1">
                <a:latin typeface="PalatinoLinotype-Italic"/>
              </a:rPr>
              <a:t>nginx</a:t>
            </a:r>
            <a:r>
              <a:rPr lang="en-US" sz="2000" i="1" dirty="0">
                <a:latin typeface="PalatinoLinotype-Italic"/>
              </a:rPr>
              <a:t> </a:t>
            </a:r>
            <a:r>
              <a:rPr lang="en-US" sz="2000" i="1" dirty="0" smtClean="0">
                <a:latin typeface="PalatinoLinotype-Italic"/>
              </a:rPr>
              <a:t>Pods running </a:t>
            </a:r>
            <a:r>
              <a:rPr lang="en-US" sz="2000" i="1" dirty="0">
                <a:latin typeface="PalatinoLinotype-Italic"/>
              </a:rPr>
              <a:t>in my cluster</a:t>
            </a:r>
            <a:r>
              <a:rPr lang="en-US" sz="2000" dirty="0">
                <a:latin typeface="PalatinoLinotype-Roman"/>
              </a:rPr>
              <a:t>, </a:t>
            </a:r>
            <a:r>
              <a:rPr lang="en-US" sz="2000" dirty="0" err="1">
                <a:latin typeface="PalatinoLinotype-Roman"/>
              </a:rPr>
              <a:t>ReplicaSet</a:t>
            </a:r>
            <a:r>
              <a:rPr lang="en-US" sz="2000" dirty="0">
                <a:latin typeface="PalatinoLinotype-Roman"/>
              </a:rPr>
              <a:t> does that for you. </a:t>
            </a:r>
            <a:endParaRPr lang="en-US" sz="2000" dirty="0" smtClean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PalatinoLinotype-Roman"/>
              </a:rPr>
              <a:t>If </a:t>
            </a:r>
            <a:r>
              <a:rPr lang="en-US" sz="2000" dirty="0">
                <a:latin typeface="PalatinoLinotype-Roman"/>
              </a:rPr>
              <a:t>a Pod is destroyed, </a:t>
            </a:r>
            <a:r>
              <a:rPr lang="en-US" sz="2000" dirty="0" err="1">
                <a:latin typeface="FreeMono"/>
              </a:rPr>
              <a:t>ReplicaSet</a:t>
            </a:r>
            <a:r>
              <a:rPr lang="en-US" sz="2000" dirty="0">
                <a:latin typeface="FreeMono"/>
              </a:rPr>
              <a:t> </a:t>
            </a:r>
            <a:r>
              <a:rPr lang="en-US" sz="2000" dirty="0" smtClean="0">
                <a:latin typeface="PalatinoLinotype-Roman"/>
              </a:rPr>
              <a:t>will automatically </a:t>
            </a:r>
            <a:r>
              <a:rPr lang="en-US" sz="2000" dirty="0">
                <a:latin typeface="PalatinoLinotype-Roman"/>
              </a:rPr>
              <a:t>create a new Pod replica to restore the desired state.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708206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Defining a </a:t>
            </a:r>
            <a:r>
              <a:rPr lang="en-US" dirty="0" err="1" smtClean="0"/>
              <a:t>Replicaset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4343400" cy="54101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apiVersion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apps/v1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kind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ReplicaSet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metadata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nginx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-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replicaset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-example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spec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replicas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628C"/>
                </a:solidFill>
                <a:latin typeface="Consolas" panose="020B0609020204030204" pitchFamily="49" charset="0"/>
              </a:rPr>
              <a:t>3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selector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matchLabels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environment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test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template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metadata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labels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environment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test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spec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containers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nginx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image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nginx:1.17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ports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containerPort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628C"/>
                </a:solidFill>
                <a:latin typeface="Consolas" panose="020B0609020204030204" pitchFamily="49" charset="0"/>
              </a:rPr>
              <a:t>80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524000"/>
            <a:ext cx="4572000" cy="44627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FreeMono"/>
              </a:rPr>
              <a:t>replicas</a:t>
            </a:r>
            <a:r>
              <a:rPr lang="en-US" sz="2000" dirty="0">
                <a:latin typeface="PalatinoLinotype-Roman"/>
              </a:rPr>
              <a:t>: Defines the number of Pod replicas that should run using the </a:t>
            </a:r>
            <a:r>
              <a:rPr lang="en-US" sz="2000" dirty="0" smtClean="0">
                <a:latin typeface="PalatinoLinotype-Roman"/>
              </a:rPr>
              <a:t>given </a:t>
            </a:r>
            <a:r>
              <a:rPr lang="en-US" sz="2000" dirty="0" smtClean="0">
                <a:latin typeface="FreeMono"/>
              </a:rPr>
              <a:t>template </a:t>
            </a:r>
            <a:r>
              <a:rPr lang="en-US" sz="2000" dirty="0">
                <a:latin typeface="PalatinoLinotype-Roman"/>
              </a:rPr>
              <a:t>and matching </a:t>
            </a:r>
            <a:r>
              <a:rPr lang="en-US" sz="2000" dirty="0">
                <a:latin typeface="FreeMono"/>
              </a:rPr>
              <a:t>selector</a:t>
            </a:r>
            <a:r>
              <a:rPr lang="en-US" sz="2000" dirty="0">
                <a:latin typeface="PalatinoLinotype-Roman"/>
              </a:rPr>
              <a:t>. Pods may be created or deleted in order </a:t>
            </a:r>
            <a:r>
              <a:rPr lang="en-US" sz="2000" dirty="0" smtClean="0">
                <a:latin typeface="PalatinoLinotype-Roman"/>
              </a:rPr>
              <a:t>to </a:t>
            </a:r>
            <a:r>
              <a:rPr lang="en-IN" sz="2000" dirty="0" smtClean="0">
                <a:latin typeface="PalatinoLinotype-Roman"/>
              </a:rPr>
              <a:t>maintain </a:t>
            </a:r>
            <a:r>
              <a:rPr lang="en-IN" sz="2000" dirty="0">
                <a:latin typeface="PalatinoLinotype-Roman"/>
              </a:rPr>
              <a:t>the required number.</a:t>
            </a:r>
          </a:p>
          <a:p>
            <a:r>
              <a:rPr lang="en-US" sz="2200" b="1" dirty="0">
                <a:solidFill>
                  <a:srgbClr val="FFFF00"/>
                </a:solidFill>
                <a:latin typeface="FreeMono"/>
              </a:rPr>
              <a:t>selector</a:t>
            </a:r>
            <a:r>
              <a:rPr lang="en-US" sz="2000" dirty="0">
                <a:latin typeface="PalatinoLinotype-Roman"/>
              </a:rPr>
              <a:t>: A label selector, which defines how to identify Pods that the</a:t>
            </a:r>
          </a:p>
          <a:p>
            <a:r>
              <a:rPr lang="en-US" sz="2000" dirty="0" err="1">
                <a:latin typeface="PalatinoLinotype-Roman"/>
              </a:rPr>
              <a:t>ReplicaSet</a:t>
            </a:r>
            <a:r>
              <a:rPr lang="en-US" sz="2000" dirty="0">
                <a:latin typeface="PalatinoLinotype-Roman"/>
              </a:rPr>
              <a:t> will acquire. Note that this may have a consequence of acquiring</a:t>
            </a:r>
          </a:p>
          <a:p>
            <a:r>
              <a:rPr lang="en-US" sz="2000" dirty="0">
                <a:latin typeface="PalatinoLinotype-Roman"/>
              </a:rPr>
              <a:t>existing bare Pods by </a:t>
            </a:r>
            <a:r>
              <a:rPr lang="en-US" sz="2000" dirty="0" err="1">
                <a:latin typeface="FreeMono"/>
              </a:rPr>
              <a:t>ReplicaSet</a:t>
            </a:r>
            <a:r>
              <a:rPr lang="en-US" sz="2000" dirty="0">
                <a:latin typeface="PalatinoLinotype-Roman"/>
              </a:rPr>
              <a:t>!</a:t>
            </a:r>
          </a:p>
          <a:p>
            <a:r>
              <a:rPr lang="en-US" sz="2200" b="1" dirty="0">
                <a:solidFill>
                  <a:srgbClr val="FFFF00"/>
                </a:solidFill>
                <a:latin typeface="FreeMono"/>
              </a:rPr>
              <a:t>template</a:t>
            </a:r>
            <a:r>
              <a:rPr lang="en-US" sz="2000" dirty="0">
                <a:latin typeface="PalatinoLinotype-Roman"/>
              </a:rPr>
              <a:t>: Defines the template for Pod creation. Labels used in metadata must</a:t>
            </a:r>
          </a:p>
          <a:p>
            <a:r>
              <a:rPr lang="en-IN" sz="2000" dirty="0">
                <a:latin typeface="PalatinoLinotype-Roman"/>
              </a:rPr>
              <a:t>positively match the </a:t>
            </a:r>
            <a:r>
              <a:rPr lang="en-IN" sz="2000" dirty="0">
                <a:latin typeface="FreeMono"/>
              </a:rPr>
              <a:t>selector</a:t>
            </a:r>
            <a:r>
              <a:rPr lang="en-IN" sz="2000" dirty="0">
                <a:latin typeface="PalatinoLinotype-Roman"/>
              </a:rPr>
              <a:t>.</a:t>
            </a:r>
            <a:endParaRPr lang="en-IN" sz="2000" dirty="0"/>
          </a:p>
        </p:txBody>
      </p:sp>
      <p:sp>
        <p:nvSpPr>
          <p:cNvPr id="6" name="Oval 5"/>
          <p:cNvSpPr/>
          <p:nvPr/>
        </p:nvSpPr>
        <p:spPr bwMode="auto">
          <a:xfrm>
            <a:off x="0" y="1333500"/>
            <a:ext cx="2667000" cy="381000"/>
          </a:xfrm>
          <a:prstGeom prst="ellipse">
            <a:avLst/>
          </a:prstGeom>
          <a:noFill/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561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 smtClean="0"/>
              <a:t>Replicaset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Single Bare Pod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4" y="1524000"/>
            <a:ext cx="807497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3991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US" dirty="0" err="1" smtClean="0"/>
              <a:t>Replicaset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Single Bare Pod</a:t>
            </a:r>
            <a:br>
              <a:rPr lang="en-US" dirty="0" smtClean="0"/>
            </a:br>
            <a:r>
              <a:rPr lang="en-US" dirty="0" smtClean="0"/>
              <a:t>Best Practice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533400" y="2136338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single pod is created it is created as a bare Pods which are tied to the original </a:t>
            </a:r>
            <a:r>
              <a:rPr lang="en-IN" sz="24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endParaRPr lang="en-US" sz="2400" b="1" dirty="0" smtClean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need to create a single Pod in Kubernetes cluster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is a much better idea to use a </a:t>
            </a:r>
            <a:r>
              <a:rPr lang="en-US" sz="2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ReplicaSet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the replicas field set to</a:t>
            </a:r>
            <a:r>
              <a:rPr lang="en-U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1(one)</a:t>
            </a:r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will act as a container supervisor. </a:t>
            </a:r>
            <a:endParaRPr lang="en-US" sz="24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6311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Replicaset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124200"/>
            <a:ext cx="818061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2917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Updating the </a:t>
            </a:r>
            <a:r>
              <a:rPr lang="en-US" dirty="0" err="1" smtClean="0"/>
              <a:t>Replicaset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766762"/>
            <a:ext cx="8905875" cy="53244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609600" y="2438400"/>
            <a:ext cx="2667000" cy="381000"/>
          </a:xfrm>
          <a:prstGeom prst="ellipse">
            <a:avLst/>
          </a:prstGeom>
          <a:noFill/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2108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Deployments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7696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Deployments are Kubernetes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objects that provide declarative updates for Pods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ReplicaSets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declaratively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 operations such as the following by using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them:</a:t>
            </a:r>
          </a:p>
          <a:p>
            <a:endParaRPr lang="en-US" dirty="0" smtClean="0"/>
          </a:p>
          <a:p>
            <a:pPr marL="800082" lvl="1" indent="-342900">
              <a:buFont typeface="+mj-lt"/>
              <a:buAutoNum type="arabicParenR"/>
            </a:pPr>
            <a:r>
              <a:rPr lang="en-US" sz="2000" dirty="0"/>
              <a:t>Perform a </a:t>
            </a:r>
            <a:r>
              <a:rPr lang="en-US" sz="2000" i="1" dirty="0"/>
              <a:t>rollout </a:t>
            </a:r>
            <a:r>
              <a:rPr lang="en-US" sz="2000" dirty="0"/>
              <a:t>of a new </a:t>
            </a:r>
            <a:r>
              <a:rPr lang="en-US" sz="2000" dirty="0" err="1"/>
              <a:t>ReplicaSet</a:t>
            </a:r>
            <a:r>
              <a:rPr lang="en-US" sz="2000" dirty="0"/>
              <a:t>.</a:t>
            </a:r>
          </a:p>
          <a:p>
            <a:pPr marL="800082" lvl="1" indent="-342900">
              <a:buFont typeface="+mj-lt"/>
              <a:buAutoNum type="arabicParenR"/>
            </a:pPr>
            <a:r>
              <a:rPr lang="en-US" sz="2000" dirty="0"/>
              <a:t>Change the Pod template and perform a controlled rollout. The old </a:t>
            </a:r>
            <a:r>
              <a:rPr lang="en-US" sz="2000" dirty="0" err="1" smtClean="0"/>
              <a:t>ReplicaSet</a:t>
            </a:r>
            <a:r>
              <a:rPr lang="en-US" sz="2000" dirty="0" smtClean="0"/>
              <a:t> will </a:t>
            </a:r>
            <a:r>
              <a:rPr lang="en-US" sz="2000" dirty="0"/>
              <a:t>be gradually scaled down, whereas the new </a:t>
            </a:r>
            <a:r>
              <a:rPr lang="en-US" sz="2000" dirty="0" err="1"/>
              <a:t>ReplicaSet</a:t>
            </a:r>
            <a:r>
              <a:rPr lang="en-US" sz="2000" dirty="0"/>
              <a:t> will scale up at </a:t>
            </a:r>
            <a:r>
              <a:rPr lang="en-US" sz="2000" dirty="0" smtClean="0"/>
              <a:t>the </a:t>
            </a:r>
            <a:r>
              <a:rPr lang="en-IN" sz="2000" dirty="0" smtClean="0"/>
              <a:t>same </a:t>
            </a:r>
            <a:r>
              <a:rPr lang="en-IN" sz="2000" dirty="0"/>
              <a:t>rate.</a:t>
            </a:r>
          </a:p>
          <a:p>
            <a:pPr marL="800082" lvl="1" indent="-342900">
              <a:buFont typeface="+mj-lt"/>
              <a:buAutoNum type="arabicParenR"/>
            </a:pPr>
            <a:r>
              <a:rPr lang="en-US" sz="2000" dirty="0"/>
              <a:t>Perform a </a:t>
            </a:r>
            <a:r>
              <a:rPr lang="en-US" sz="2000" i="1" dirty="0"/>
              <a:t>rollback </a:t>
            </a:r>
            <a:r>
              <a:rPr lang="en-US" sz="2000" dirty="0"/>
              <a:t>to an earlier version of the Deployment.</a:t>
            </a:r>
          </a:p>
          <a:p>
            <a:pPr marL="800082" lvl="1" indent="-342900">
              <a:buFont typeface="+mj-lt"/>
              <a:buAutoNum type="arabicParenR"/>
            </a:pPr>
            <a:r>
              <a:rPr lang="en-US" sz="2000" dirty="0"/>
              <a:t>Scale the </a:t>
            </a:r>
            <a:r>
              <a:rPr lang="en-US" sz="2000" dirty="0" err="1"/>
              <a:t>ReplicaSet</a:t>
            </a:r>
            <a:r>
              <a:rPr lang="en-US" sz="2000" dirty="0"/>
              <a:t> up or down.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44953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What </a:t>
            </a:r>
            <a:r>
              <a:rPr dirty="0"/>
              <a:t>Does Kubernetes </a:t>
            </a:r>
            <a:r>
              <a:rPr dirty="0" smtClean="0"/>
              <a:t>provide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447800"/>
            <a:ext cx="853440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Provisioning and deploying containers on multiple container hosts (nodes</a:t>
            </a:r>
            <a:r>
              <a:rPr lang="en-US" sz="2400" dirty="0" smtClean="0"/>
              <a:t>) Service </a:t>
            </a:r>
            <a:r>
              <a:rPr lang="en-US" sz="2400" dirty="0"/>
              <a:t>discovery and load balancing network traffic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Automatically scaling container instances up and down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Automated rollouts and rollbacks of new container image versions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Automatic, optimal bin-packing of containers with regard to resources such </a:t>
            </a:r>
            <a:r>
              <a:rPr lang="en-US" sz="2400" dirty="0" smtClean="0"/>
              <a:t>as </a:t>
            </a:r>
            <a:r>
              <a:rPr lang="en-IN" sz="2400" dirty="0" smtClean="0"/>
              <a:t>CPU </a:t>
            </a:r>
            <a:r>
              <a:rPr lang="en-IN" sz="2400" dirty="0"/>
              <a:t>or memory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Application monitoring, telemetry gathering, and health </a:t>
            </a:r>
            <a:r>
              <a:rPr lang="en-US" sz="2400" dirty="0" smtClean="0"/>
              <a:t>checks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Orchestrating </a:t>
            </a:r>
            <a:r>
              <a:rPr lang="en-US" sz="2400" dirty="0"/>
              <a:t>and abstracting storage (local, on-premises, or the cloud)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844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Deployments-</a:t>
            </a:r>
            <a:r>
              <a:rPr lang="en-US" dirty="0" err="1" smtClean="0"/>
              <a:t>ReplicaSets</a:t>
            </a:r>
            <a:r>
              <a:rPr lang="en-US" dirty="0" smtClean="0"/>
              <a:t>-Pods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8726851" cy="27379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4572000"/>
            <a:ext cx="792480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PalatinoLinotype-Roman"/>
              </a:rPr>
              <a:t>**Caution : You may be tempted to </a:t>
            </a:r>
            <a:r>
              <a:rPr lang="en-US" b="1" dirty="0" smtClean="0">
                <a:solidFill>
                  <a:srgbClr val="FF0000"/>
                </a:solidFill>
                <a:latin typeface="PalatinoLinotype-Bold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PalatinoLinotype-Roman"/>
              </a:rPr>
              <a:t>manage </a:t>
            </a:r>
            <a:r>
              <a:rPr lang="en-US" dirty="0" err="1">
                <a:solidFill>
                  <a:srgbClr val="FF0000"/>
                </a:solidFill>
                <a:latin typeface="PalatinoLinotype-Roman"/>
              </a:rPr>
              <a:t>ReplicaSets</a:t>
            </a:r>
            <a:r>
              <a:rPr lang="en-US" dirty="0">
                <a:solidFill>
                  <a:srgbClr val="FF0000"/>
                </a:solidFill>
                <a:latin typeface="PalatinoLinotype-Roman"/>
              </a:rPr>
              <a:t> created by a Deployment </a:t>
            </a:r>
            <a:r>
              <a:rPr lang="en-US" dirty="0" smtClean="0">
                <a:solidFill>
                  <a:srgbClr val="FF0000"/>
                </a:solidFill>
                <a:latin typeface="PalatinoLinotype-Roman"/>
              </a:rPr>
              <a:t>on your </a:t>
            </a:r>
            <a:r>
              <a:rPr lang="en-US" dirty="0">
                <a:solidFill>
                  <a:srgbClr val="FF0000"/>
                </a:solidFill>
                <a:latin typeface="PalatinoLinotype-Roman"/>
              </a:rPr>
              <a:t>own. </a:t>
            </a:r>
            <a:endParaRPr lang="en-US" dirty="0" smtClean="0">
              <a:solidFill>
                <a:srgbClr val="FF0000"/>
              </a:solidFill>
              <a:latin typeface="PalatinoLinotype-Roman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PalatinoLinotype-Roman"/>
              </a:rPr>
              <a:t>If </a:t>
            </a:r>
            <a:r>
              <a:rPr lang="en-US" dirty="0">
                <a:solidFill>
                  <a:srgbClr val="FF0000"/>
                </a:solidFill>
                <a:latin typeface="PalatinoLinotype-Roman"/>
              </a:rPr>
              <a:t>you need to make any changes to the </a:t>
            </a:r>
            <a:r>
              <a:rPr lang="en-US" dirty="0" err="1">
                <a:solidFill>
                  <a:srgbClr val="FF0000"/>
                </a:solidFill>
                <a:latin typeface="PalatinoLinotype-Roman"/>
              </a:rPr>
              <a:t>ReplicaSet</a:t>
            </a:r>
            <a:r>
              <a:rPr lang="en-US" dirty="0">
                <a:solidFill>
                  <a:srgbClr val="FF0000"/>
                </a:solidFill>
                <a:latin typeface="PalatinoLinotype-Roman"/>
              </a:rPr>
              <a:t>, perform the</a:t>
            </a:r>
          </a:p>
          <a:p>
            <a:r>
              <a:rPr lang="en-US" dirty="0">
                <a:solidFill>
                  <a:srgbClr val="FF0000"/>
                </a:solidFill>
                <a:latin typeface="PalatinoLinotype-Roman"/>
              </a:rPr>
              <a:t>changes on the owning Deployment Object</a:t>
            </a:r>
            <a:r>
              <a:rPr lang="en-US" dirty="0" smtClean="0">
                <a:solidFill>
                  <a:srgbClr val="FF0000"/>
                </a:solidFill>
                <a:latin typeface="PalatinoLinotype-Roman"/>
              </a:rPr>
              <a:t>.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26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Deployments-</a:t>
            </a:r>
            <a:r>
              <a:rPr lang="en-US" dirty="0" err="1" smtClean="0"/>
              <a:t>ReplicaSets</a:t>
            </a:r>
            <a:r>
              <a:rPr lang="en-US" dirty="0" smtClean="0"/>
              <a:t>-Pods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4" y="2286000"/>
            <a:ext cx="8726851" cy="27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08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Deployment Sample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81000" y="1051562"/>
            <a:ext cx="4572000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apiVersion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apps/v1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kind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Deployment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metadata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nginx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-deployment-example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spec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replicas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628C"/>
                </a:solidFill>
                <a:latin typeface="Consolas" panose="020B0609020204030204" pitchFamily="49" charset="0"/>
              </a:rPr>
              <a:t>3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selector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matchLabels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environment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test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template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metadata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labels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environment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test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spec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containers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nginx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image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nginx:1.17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ports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containerPort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628C"/>
                </a:solidFill>
                <a:latin typeface="Consolas" panose="020B0609020204030204" pitchFamily="49" charset="0"/>
              </a:rPr>
              <a:t>80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" y="1333500"/>
            <a:ext cx="2667000" cy="381000"/>
          </a:xfrm>
          <a:prstGeom prst="ellipse">
            <a:avLst/>
          </a:prstGeom>
          <a:noFill/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86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Deployment Sample – Life cycle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2601"/>
            <a:ext cx="862552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4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 smtClean="0"/>
              <a:t>StatefulSets</a:t>
            </a:r>
            <a:r>
              <a:rPr lang="en-US" dirty="0" smtClean="0"/>
              <a:t> &amp;  Rationale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762000" y="1720840"/>
            <a:ext cx="7315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Deployments are usually used to deploy stateless components of your application.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stateful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components, Kubernetes provides another API Object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called  </a:t>
            </a: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StatefulSet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principle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this operation is very similar to Deployment – it manages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ReplicaSets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Pods 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declarative way and provides smooth rollouts and rollbacks.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95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 smtClean="0"/>
              <a:t>StatefulSets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Deployment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StatefulSets</a:t>
            </a:r>
            <a:r>
              <a:rPr lang="en-US" sz="2400" dirty="0"/>
              <a:t> ensure a deterministic (sticky) ID of Pods, which </a:t>
            </a:r>
            <a:r>
              <a:rPr lang="en-US" sz="2400" dirty="0" smtClean="0"/>
              <a:t>consists of </a:t>
            </a:r>
            <a:r>
              <a:rPr lang="en-US" sz="2400" dirty="0">
                <a:solidFill>
                  <a:srgbClr val="FFFF00"/>
                </a:solidFill>
              </a:rPr>
              <a:t>&lt;</a:t>
            </a:r>
            <a:r>
              <a:rPr lang="en-US" sz="2400" dirty="0" err="1">
                <a:solidFill>
                  <a:srgbClr val="FFFF00"/>
                </a:solidFill>
              </a:rPr>
              <a:t>statefulSetName</a:t>
            </a:r>
            <a:r>
              <a:rPr lang="en-US" sz="2400" dirty="0">
                <a:solidFill>
                  <a:srgbClr val="FFFF00"/>
                </a:solidFill>
              </a:rPr>
              <a:t>&gt;-&lt;ordinal&gt;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For </a:t>
            </a:r>
            <a:r>
              <a:rPr lang="en-US" sz="2400" dirty="0"/>
              <a:t>Deployments, you would have </a:t>
            </a:r>
            <a:r>
              <a:rPr lang="en-US" sz="2400" dirty="0" smtClean="0"/>
              <a:t>a random </a:t>
            </a:r>
            <a:r>
              <a:rPr lang="en-US" sz="2400" dirty="0"/>
              <a:t>ID consisting of </a:t>
            </a:r>
            <a:r>
              <a:rPr lang="en-US" sz="2400" dirty="0">
                <a:solidFill>
                  <a:srgbClr val="FFFF00"/>
                </a:solidFill>
              </a:rPr>
              <a:t>&lt;</a:t>
            </a:r>
            <a:r>
              <a:rPr lang="en-US" sz="2400" dirty="0" err="1">
                <a:solidFill>
                  <a:srgbClr val="FFFF00"/>
                </a:solidFill>
              </a:rPr>
              <a:t>deploymentName</a:t>
            </a:r>
            <a:r>
              <a:rPr lang="en-US" sz="2400" dirty="0">
                <a:solidFill>
                  <a:srgbClr val="FFFF00"/>
                </a:solidFill>
              </a:rPr>
              <a:t>&gt;-&lt;</a:t>
            </a:r>
            <a:r>
              <a:rPr lang="en-US" sz="2400" dirty="0" err="1">
                <a:solidFill>
                  <a:srgbClr val="FFFF00"/>
                </a:solidFill>
              </a:rPr>
              <a:t>randomHash</a:t>
            </a:r>
            <a:r>
              <a:rPr lang="en-US" sz="2400" dirty="0" smtClean="0">
                <a:solidFill>
                  <a:srgbClr val="FFFF00"/>
                </a:solidFill>
              </a:rPr>
              <a:t>&gt;.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For </a:t>
            </a:r>
            <a:r>
              <a:rPr lang="en-US" sz="2400" dirty="0" err="1"/>
              <a:t>StatefulSets</a:t>
            </a:r>
            <a:r>
              <a:rPr lang="en-US" sz="2400" dirty="0"/>
              <a:t>, the Pods are started and terminated in a specific, </a:t>
            </a:r>
            <a:r>
              <a:rPr lang="en-US" sz="2400" dirty="0" smtClean="0"/>
              <a:t>predictable order </a:t>
            </a:r>
            <a:r>
              <a:rPr lang="en-US" sz="2400" dirty="0"/>
              <a:t>while scaling the </a:t>
            </a:r>
            <a:r>
              <a:rPr lang="en-US" sz="2400" dirty="0" err="1"/>
              <a:t>ReplicaSet</a:t>
            </a:r>
            <a:r>
              <a:rPr lang="en-US" sz="2400" dirty="0"/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3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 smtClean="0"/>
              <a:t>DaemonSets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98120" y="1005841"/>
            <a:ext cx="87172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 </a:t>
            </a:r>
            <a:r>
              <a:rPr lang="en-US" sz="2400" dirty="0" err="1">
                <a:solidFill>
                  <a:srgbClr val="FFFF00"/>
                </a:solidFill>
              </a:rPr>
              <a:t>DaemonSet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another controller-backed Object that is similar to a </a:t>
            </a:r>
            <a:r>
              <a:rPr lang="en-US" sz="2400" dirty="0" err="1"/>
              <a:t>ReplicaSet</a:t>
            </a:r>
            <a:r>
              <a:rPr lang="en-US" sz="2400" dirty="0"/>
              <a:t> but aims </a:t>
            </a:r>
            <a:r>
              <a:rPr lang="en-US" sz="2400" dirty="0" smtClean="0"/>
              <a:t>at running </a:t>
            </a:r>
            <a:r>
              <a:rPr lang="en-US" sz="2400" i="1" dirty="0"/>
              <a:t>exactly one </a:t>
            </a:r>
            <a:r>
              <a:rPr lang="en-US" sz="2400" dirty="0" err="1"/>
              <a:t>templated</a:t>
            </a:r>
            <a:r>
              <a:rPr lang="en-US" sz="2400" dirty="0"/>
              <a:t> Pod replica per node in the cluster (optionally </a:t>
            </a:r>
            <a:r>
              <a:rPr lang="en-US" sz="2400" dirty="0" smtClean="0"/>
              <a:t>matching selectors</a:t>
            </a:r>
            <a:r>
              <a:rPr lang="en-US" sz="2400" dirty="0"/>
              <a:t>).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Some common use </a:t>
            </a:r>
            <a:r>
              <a:rPr lang="en-US" sz="2400" dirty="0"/>
              <a:t>cases for running a </a:t>
            </a:r>
            <a:r>
              <a:rPr lang="en-US" sz="2400" dirty="0" err="1" smtClean="0"/>
              <a:t>DaemonSet</a:t>
            </a:r>
            <a:r>
              <a:rPr lang="en-US" sz="2400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Managing monitoring telemetry for a given cluster node, for example, </a:t>
            </a:r>
            <a:r>
              <a:rPr lang="en-US" sz="2400" dirty="0" smtClean="0"/>
              <a:t>running </a:t>
            </a:r>
            <a:r>
              <a:rPr lang="en-IN" sz="2400" dirty="0" smtClean="0">
                <a:solidFill>
                  <a:srgbClr val="FFFF00"/>
                </a:solidFill>
              </a:rPr>
              <a:t>Prometheus </a:t>
            </a:r>
            <a:r>
              <a:rPr lang="en-IN" sz="2400" dirty="0">
                <a:solidFill>
                  <a:srgbClr val="FFFF00"/>
                </a:solidFill>
              </a:rPr>
              <a:t>Node Exporter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Running a log collection daemon on each node, for example, </a:t>
            </a:r>
            <a:r>
              <a:rPr lang="en-US" sz="2400" dirty="0" err="1"/>
              <a:t>fluentd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IN" sz="2400" dirty="0" err="1" smtClean="0"/>
              <a:t>logstash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Running troubleshooting Pods, for example, node-problem-detector (https</a:t>
            </a:r>
            <a:r>
              <a:rPr lang="en-US" sz="2400" dirty="0" smtClean="0"/>
              <a:t>://</a:t>
            </a:r>
            <a:r>
              <a:rPr lang="pt-BR" sz="2400" dirty="0" smtClean="0"/>
              <a:t>github.com</a:t>
            </a:r>
            <a:r>
              <a:rPr lang="pt-BR" sz="2400" dirty="0"/>
              <a:t>/ </a:t>
            </a:r>
            <a:r>
              <a:rPr lang="pt-BR" sz="2400" dirty="0" smtClean="0"/>
              <a:t>kubernetes/node-problem-detector</a:t>
            </a:r>
            <a:r>
              <a:rPr lang="pt-BR" sz="2400" dirty="0"/>
              <a:t>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 smtClean="0"/>
              <a:t>DaemonSets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98120" y="1005841"/>
            <a:ext cx="8717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/>
              <a:t>Kube</a:t>
            </a:r>
            <a:r>
              <a:rPr lang="en-US" sz="2400" dirty="0" smtClean="0"/>
              <a:t> Proxy is an Out-of-the-Box </a:t>
            </a:r>
            <a:r>
              <a:rPr lang="en-US" sz="2400" dirty="0" err="1" smtClean="0"/>
              <a:t>DaemonSet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r>
              <a:rPr lang="en-IN" sz="2400" dirty="0">
                <a:solidFill>
                  <a:srgbClr val="FFFF00"/>
                </a:solidFill>
              </a:rPr>
              <a:t>In </a:t>
            </a:r>
            <a:r>
              <a:rPr lang="en-IN" sz="2400" dirty="0" smtClean="0">
                <a:solidFill>
                  <a:srgbClr val="FFFF00"/>
                </a:solidFill>
              </a:rPr>
              <a:t>a </a:t>
            </a:r>
            <a:r>
              <a:rPr lang="en-US" sz="2400" dirty="0" smtClean="0">
                <a:solidFill>
                  <a:srgbClr val="FFFF00"/>
                </a:solidFill>
              </a:rPr>
              <a:t>standard </a:t>
            </a:r>
            <a:r>
              <a:rPr lang="en-US" sz="2400" dirty="0">
                <a:solidFill>
                  <a:srgbClr val="FFFF00"/>
                </a:solidFill>
              </a:rPr>
              <a:t>cluster deployment performed by </a:t>
            </a:r>
            <a:r>
              <a:rPr lang="en-US" sz="2400" dirty="0" err="1">
                <a:solidFill>
                  <a:srgbClr val="FFFF00"/>
                </a:solidFill>
              </a:rPr>
              <a:t>kubeadm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kube</a:t>
            </a:r>
            <a:r>
              <a:rPr lang="en-US" sz="2400" dirty="0">
                <a:solidFill>
                  <a:srgbClr val="FFFF00"/>
                </a:solidFill>
              </a:rPr>
              <a:t>-proxy is distributed to </a:t>
            </a:r>
            <a:r>
              <a:rPr lang="en-US" sz="2400" dirty="0" smtClean="0">
                <a:solidFill>
                  <a:srgbClr val="FFFF00"/>
                </a:solidFill>
              </a:rPr>
              <a:t>nodes </a:t>
            </a:r>
            <a:r>
              <a:rPr lang="en-IN" sz="2400" dirty="0" smtClean="0">
                <a:solidFill>
                  <a:srgbClr val="FFFF00"/>
                </a:solidFill>
              </a:rPr>
              <a:t>as </a:t>
            </a:r>
            <a:r>
              <a:rPr lang="en-IN" sz="2400" dirty="0">
                <a:solidFill>
                  <a:srgbClr val="FFFF00"/>
                </a:solidFill>
              </a:rPr>
              <a:t>a </a:t>
            </a:r>
            <a:r>
              <a:rPr lang="en-IN" sz="2400" dirty="0" err="1">
                <a:solidFill>
                  <a:srgbClr val="FFFF00"/>
                </a:solidFill>
              </a:rPr>
              <a:t>DaemonSet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2590800"/>
            <a:ext cx="9324975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" y="4020681"/>
            <a:ext cx="8122920" cy="1667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5257800"/>
            <a:ext cx="36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..</a:t>
            </a:r>
            <a:r>
              <a:rPr lang="en-US" dirty="0" err="1" smtClean="0"/>
              <a:t>Katacoda</a:t>
            </a:r>
            <a:r>
              <a:rPr lang="en-US" dirty="0" smtClean="0"/>
              <a:t> </a:t>
            </a:r>
            <a:r>
              <a:rPr lang="en-US" dirty="0" err="1" smtClean="0"/>
              <a:t>playgrond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823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Services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98120" y="990601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Pods that are created by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ReplicaSets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Deployments have a finite life cycle.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 manages the lifecycle, you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expect them to be terminated and new Pod replicas with new IP addresses will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 created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their place.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6440" y="3733800"/>
            <a:ext cx="673608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what if you have a Deployment running web server Pods that need to communicate with Pods that have been created as a part of another Deployment, for example, backend Pods? 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server Pods cannot assume anything about IP addresses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the DNS names of backend Pods, as they may change over time. This issue is resolved with Service API objects, which provide reliable networking for a set of Pods.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720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Services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13360" y="1524000"/>
            <a:ext cx="85496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general, Services target a set of Pods, and this is determined by label selectors.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 common scenario is exposing a Service for an existing Deployment by using exactly the same label selector.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Service is responsible for providing a reliable DNS name and IP address, as well as for monitoring selector results and updating the associated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Endpoint Object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the current IP addresses of matching Pods.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29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High-level Architecture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4" y="1752600"/>
            <a:ext cx="7814611" cy="3493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8014" y="56853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latin typeface="PalatinoLinotype-Bold"/>
              </a:rPr>
              <a:t>CRI = Container Runtime </a:t>
            </a:r>
            <a:r>
              <a:rPr lang="en-IN" b="1" dirty="0">
                <a:latin typeface="PalatinoLinotype-Bold"/>
              </a:rPr>
              <a:t>Interface </a:t>
            </a:r>
            <a:r>
              <a:rPr lang="en-IN" b="1" dirty="0" smtClean="0">
                <a:latin typeface="PalatinoLinotype-Bold"/>
              </a:rPr>
              <a:t>CRI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96371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Services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13360" y="1524000"/>
            <a:ext cx="85496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internal clients (Pods in the cluster), the communication to Pods behind a service </a:t>
            </a:r>
            <a:r>
              <a:rPr lang="en-US" sz="2400" dirty="0" smtClean="0"/>
              <a:t>is transparent </a:t>
            </a:r>
            <a:r>
              <a:rPr lang="en-US" sz="2400" dirty="0"/>
              <a:t>– they use the Cluster IP or DNS name of the Service and the traffic is routed </a:t>
            </a:r>
            <a:r>
              <a:rPr lang="en-US" sz="2400" dirty="0" smtClean="0"/>
              <a:t>to one </a:t>
            </a:r>
            <a:r>
              <a:rPr lang="en-US" sz="2400" dirty="0"/>
              <a:t>of the destination Pods.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Routing </a:t>
            </a:r>
            <a:r>
              <a:rPr lang="en-US" sz="2400" dirty="0"/>
              <a:t>capabilities are provided by </a:t>
            </a:r>
            <a:r>
              <a:rPr lang="en-US" sz="2400" dirty="0" err="1"/>
              <a:t>kube</a:t>
            </a:r>
            <a:r>
              <a:rPr lang="en-US" sz="2400" dirty="0"/>
              <a:t>-proxy, but it is</a:t>
            </a:r>
          </a:p>
          <a:p>
            <a:r>
              <a:rPr lang="en-US" sz="2400" dirty="0"/>
              <a:t>important to know that the traffic is not routed through any master components – </a:t>
            </a:r>
            <a:r>
              <a:rPr lang="en-US" sz="2400" dirty="0" err="1" smtClean="0"/>
              <a:t>kubeproxy</a:t>
            </a:r>
            <a:r>
              <a:rPr lang="en-US" sz="2400" dirty="0" smtClean="0"/>
              <a:t> implements </a:t>
            </a:r>
            <a:r>
              <a:rPr lang="en-US" sz="2400" dirty="0"/>
              <a:t>routing at the operating system kernel level and directly routes this to an</a:t>
            </a:r>
          </a:p>
          <a:p>
            <a:r>
              <a:rPr lang="en-US" sz="2400" dirty="0"/>
              <a:t>appropriate Pod's IP address.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45307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Services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13360" y="1676400"/>
            <a:ext cx="8549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its simplest form, the destination Pod will be chosen</a:t>
            </a:r>
          </a:p>
          <a:p>
            <a:r>
              <a:rPr lang="en-US" sz="2400" dirty="0"/>
              <a:t>randomly, but with </a:t>
            </a:r>
            <a:r>
              <a:rPr lang="en-US" sz="2400" b="1" dirty="0"/>
              <a:t>IP Virtual Server </a:t>
            </a:r>
            <a:r>
              <a:rPr lang="en-US" sz="2400" dirty="0"/>
              <a:t>(</a:t>
            </a:r>
            <a:r>
              <a:rPr lang="en-US" sz="2400" b="1" dirty="0"/>
              <a:t>IPVS</a:t>
            </a:r>
            <a:r>
              <a:rPr lang="en-US" sz="2400" dirty="0"/>
              <a:t>) proxy mode, you can have more </a:t>
            </a:r>
            <a:r>
              <a:rPr lang="en-US" sz="2400" dirty="0" smtClean="0"/>
              <a:t>complex strategies</a:t>
            </a:r>
            <a:r>
              <a:rPr lang="en-US" sz="2400" dirty="0"/>
              <a:t>, such as least connection or shortest expected delay</a:t>
            </a:r>
            <a:r>
              <a:rPr lang="en-US" sz="2400" dirty="0" smtClean="0"/>
              <a:t>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978025"/>
            <a:ext cx="5791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PalatinoLinotype-Roman"/>
              </a:rPr>
              <a:t>Services can also expose Pods to external traffic.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355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Services – How does it work?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95399"/>
            <a:ext cx="7086600" cy="524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57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US" dirty="0" smtClean="0"/>
              <a:t>Services – A Sample – </a:t>
            </a:r>
            <a:r>
              <a:rPr lang="en-US" dirty="0" err="1" smtClean="0"/>
              <a:t>Katacoda</a:t>
            </a:r>
            <a:r>
              <a:rPr lang="en-US" dirty="0" smtClean="0"/>
              <a:t> Playground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228600" y="1905000"/>
            <a:ext cx="8763000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$"/>
            </a:pPr>
            <a:r>
              <a:rPr lang="en-IN" dirty="0" err="1"/>
              <a:t>kubectl</a:t>
            </a:r>
            <a:r>
              <a:rPr lang="en-IN" dirty="0"/>
              <a:t> apply -f https://raw.githubusercontent.com/PacktPublishing/Hands-On-Kubernetes-on-Windows/master/Chapter04/03_deployment-example/nginx-deployment.yaml --record</a:t>
            </a:r>
          </a:p>
          <a:p>
            <a:pPr marL="285750" indent="-285750">
              <a:buFontTx/>
              <a:buChar char="$"/>
            </a:pPr>
            <a:endParaRPr lang="en-IN" dirty="0"/>
          </a:p>
          <a:p>
            <a:pPr marL="285750" indent="-285750">
              <a:buFontTx/>
              <a:buChar char="$"/>
            </a:pPr>
            <a:r>
              <a:rPr lang="en-IN" dirty="0" err="1"/>
              <a:t>kubectl</a:t>
            </a:r>
            <a:r>
              <a:rPr lang="en-IN" dirty="0"/>
              <a:t> expose deployment </a:t>
            </a:r>
            <a:r>
              <a:rPr lang="en-IN" dirty="0" err="1"/>
              <a:t>nginx</a:t>
            </a:r>
            <a:r>
              <a:rPr lang="en-IN" dirty="0"/>
              <a:t>-deployment-example</a:t>
            </a:r>
          </a:p>
          <a:p>
            <a:pPr marL="285750" indent="-285750">
              <a:buFontTx/>
              <a:buChar char="$"/>
            </a:pPr>
            <a:endParaRPr lang="en-IN" dirty="0"/>
          </a:p>
          <a:p>
            <a:pPr marL="285750" indent="-285750">
              <a:buFontTx/>
              <a:buChar char="$"/>
            </a:pPr>
            <a:r>
              <a:rPr lang="en-IN" dirty="0" err="1"/>
              <a:t>kubectl</a:t>
            </a:r>
            <a:r>
              <a:rPr lang="en-IN" dirty="0"/>
              <a:t> run --generator=run-pod/v1 -</a:t>
            </a:r>
            <a:r>
              <a:rPr lang="en-IN" dirty="0" err="1"/>
              <a:t>i</a:t>
            </a:r>
            <a:r>
              <a:rPr lang="en-IN" dirty="0"/>
              <a:t> --</a:t>
            </a:r>
            <a:r>
              <a:rPr lang="en-IN" dirty="0" err="1"/>
              <a:t>tty</a:t>
            </a:r>
            <a:r>
              <a:rPr lang="en-IN" dirty="0"/>
              <a:t> </a:t>
            </a:r>
            <a:r>
              <a:rPr lang="en-IN" dirty="0" err="1"/>
              <a:t>busybox</a:t>
            </a:r>
            <a:r>
              <a:rPr lang="en-IN" dirty="0"/>
              <a:t> --image=</a:t>
            </a:r>
            <a:r>
              <a:rPr lang="en-IN" dirty="0" err="1"/>
              <a:t>busybox</a:t>
            </a:r>
            <a:r>
              <a:rPr lang="en-IN" dirty="0"/>
              <a:t> --</a:t>
            </a:r>
            <a:r>
              <a:rPr lang="en-IN" dirty="0" err="1"/>
              <a:t>rm</a:t>
            </a:r>
            <a:r>
              <a:rPr lang="en-IN" dirty="0"/>
              <a:t> --restart=Never -- </a:t>
            </a:r>
            <a:r>
              <a:rPr lang="en-IN" dirty="0" err="1"/>
              <a:t>sh</a:t>
            </a:r>
            <a:endParaRPr lang="en-IN" dirty="0"/>
          </a:p>
          <a:p>
            <a:pPr marL="285750" indent="-285750">
              <a:buFontTx/>
              <a:buChar char="$"/>
            </a:pPr>
            <a:endParaRPr lang="en-IN" dirty="0"/>
          </a:p>
          <a:p>
            <a:pPr marL="285750" indent="-285750">
              <a:buFontTx/>
              <a:buChar char="$"/>
            </a:pPr>
            <a:r>
              <a:rPr lang="en-IN" dirty="0" err="1"/>
              <a:t>wget</a:t>
            </a:r>
            <a:r>
              <a:rPr lang="en-IN" dirty="0"/>
              <a:t> http://nginx-deployment-example &amp;&amp; cat index.html</a:t>
            </a:r>
          </a:p>
        </p:txBody>
      </p:sp>
    </p:spTree>
    <p:extLst>
      <p:ext uri="{BB962C8B-B14F-4D97-AF65-F5344CB8AC3E}">
        <p14:creationId xmlns:p14="http://schemas.microsoft.com/office/powerpoint/2010/main" val="3421116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Storage in Kubernetes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71600" y="5181600"/>
            <a:ext cx="5829300" cy="1477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Storage is a very complex, diverse and intense topic. </a:t>
            </a:r>
          </a:p>
          <a:p>
            <a:r>
              <a:rPr lang="en-US" dirty="0" smtClean="0"/>
              <a:t>Refer to official documentation for support for devices, technologies </a:t>
            </a:r>
            <a:r>
              <a:rPr lang="en-US" dirty="0" err="1" smtClean="0"/>
              <a:t>etc</a:t>
            </a:r>
            <a:r>
              <a:rPr lang="en-US" dirty="0" smtClean="0"/>
              <a:t> :</a:t>
            </a:r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://kubernetes.io/docs/concepts/storage</a:t>
            </a:r>
            <a:r>
              <a:rPr lang="en-IN" dirty="0" smtClean="0">
                <a:hlinkClick r:id="rId3"/>
              </a:rPr>
              <a:t>/</a:t>
            </a:r>
            <a:endParaRPr lang="en-US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3400" y="1143000"/>
            <a:ext cx="31242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PalatinoLinotype-Roman"/>
              </a:rPr>
              <a:t>In </a:t>
            </a:r>
            <a:r>
              <a:rPr lang="en-US" dirty="0" err="1">
                <a:latin typeface="PalatinoLinotype-Roman"/>
              </a:rPr>
              <a:t>Docker</a:t>
            </a:r>
            <a:r>
              <a:rPr lang="en-US" dirty="0">
                <a:latin typeface="PalatinoLinotype-Roman"/>
              </a:rPr>
              <a:t>, </a:t>
            </a:r>
            <a:r>
              <a:rPr lang="en-US" dirty="0" smtClean="0">
                <a:latin typeface="PalatinoLinotype-Roman"/>
              </a:rPr>
              <a:t>we have used volumes </a:t>
            </a:r>
            <a:r>
              <a:rPr lang="en-US" dirty="0">
                <a:latin typeface="PalatinoLinotype-Roman"/>
              </a:rPr>
              <a:t>to provide persistence either on local disk or </a:t>
            </a:r>
            <a:r>
              <a:rPr lang="en-US" dirty="0" smtClean="0">
                <a:latin typeface="PalatinoLinotype-Roman"/>
              </a:rPr>
              <a:t>remote/cloud storage </a:t>
            </a:r>
            <a:r>
              <a:rPr lang="en-US" dirty="0">
                <a:latin typeface="PalatinoLinotype-Roman"/>
              </a:rPr>
              <a:t>using volume plugins.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PalatinoLinotype-Roman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PalatinoLinotype-Roman"/>
              </a:rPr>
              <a:t>Docker</a:t>
            </a:r>
            <a:r>
              <a:rPr lang="en-US" dirty="0" smtClean="0">
                <a:latin typeface="PalatinoLinotype-Roman"/>
              </a:rPr>
              <a:t> </a:t>
            </a:r>
            <a:r>
              <a:rPr lang="en-US" dirty="0">
                <a:latin typeface="PalatinoLinotype-Roman"/>
              </a:rPr>
              <a:t>volumes have a life cycle that's independent of </a:t>
            </a:r>
            <a:r>
              <a:rPr lang="en-US" dirty="0" smtClean="0">
                <a:latin typeface="PalatinoLinotype-Roman"/>
              </a:rPr>
              <a:t>the </a:t>
            </a:r>
            <a:r>
              <a:rPr lang="en-IN" dirty="0" smtClean="0">
                <a:latin typeface="PalatinoLinotype-Roman"/>
              </a:rPr>
              <a:t>containers </a:t>
            </a:r>
            <a:r>
              <a:rPr lang="en-IN" dirty="0">
                <a:latin typeface="PalatinoLinotype-Roman"/>
              </a:rPr>
              <a:t>that consume them.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38600" y="1173480"/>
            <a:ext cx="42672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PalatinoLinotype-Roman"/>
              </a:rPr>
              <a:t>In </a:t>
            </a:r>
            <a:r>
              <a:rPr lang="en-US" dirty="0">
                <a:latin typeface="PalatinoLinotype-Roman"/>
              </a:rPr>
              <a:t>Kubernetes, there is a similar concept of a Volume, which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PalatinoLinotype-Roman"/>
              </a:rPr>
              <a:t>is tightly coupled with a Pod and has the same life cycle as the Pod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800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US" dirty="0" smtClean="0"/>
              <a:t>Storage in Kubernetes – Technology Choices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28600" y="1325879"/>
            <a:ext cx="83058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PalatinoLinotype-Roman"/>
              </a:rPr>
              <a:t>The most </a:t>
            </a:r>
            <a:r>
              <a:rPr lang="en-IN" sz="2400" dirty="0" smtClean="0">
                <a:latin typeface="PalatinoLinotype-Roman"/>
              </a:rPr>
              <a:t>important </a:t>
            </a:r>
            <a:r>
              <a:rPr lang="en-US" sz="2400" dirty="0" smtClean="0">
                <a:latin typeface="PalatinoLinotype-Roman"/>
              </a:rPr>
              <a:t>aspect </a:t>
            </a:r>
            <a:r>
              <a:rPr lang="en-US" sz="2400" dirty="0">
                <a:latin typeface="PalatinoLinotype-Roman"/>
              </a:rPr>
              <a:t>of Volumes in Kubernetes is that they support multiple backing storage </a:t>
            </a:r>
            <a:r>
              <a:rPr lang="en-US" sz="2400" dirty="0" smtClean="0">
                <a:latin typeface="PalatinoLinotype-Roman"/>
              </a:rPr>
              <a:t>providers (</a:t>
            </a:r>
            <a:r>
              <a:rPr lang="en-US" sz="2400" dirty="0">
                <a:latin typeface="PalatinoLinotype-Roman"/>
              </a:rPr>
              <a:t>types) </a:t>
            </a:r>
            <a:r>
              <a:rPr lang="en-US" sz="2400" dirty="0">
                <a:latin typeface="FreeSerif"/>
              </a:rPr>
              <a:t>–– </a:t>
            </a:r>
            <a:r>
              <a:rPr lang="en-US" sz="2400" dirty="0">
                <a:latin typeface="PalatinoLinotype-Roman"/>
              </a:rPr>
              <a:t>this is abstracted by Volume Plugins and, more recently, the </a:t>
            </a:r>
            <a:r>
              <a:rPr lang="en-US" sz="2400" b="1" dirty="0">
                <a:latin typeface="PalatinoLinotype-Bold"/>
              </a:rPr>
              <a:t>Container </a:t>
            </a:r>
            <a:r>
              <a:rPr lang="en-US" sz="2400" b="1" dirty="0" smtClean="0">
                <a:latin typeface="PalatinoLinotype-Bold"/>
              </a:rPr>
              <a:t>Storage Interface </a:t>
            </a:r>
            <a:r>
              <a:rPr lang="en-US" sz="2400" dirty="0">
                <a:latin typeface="PalatinoLinotype-Roman"/>
              </a:rPr>
              <a:t>(</a:t>
            </a:r>
            <a:r>
              <a:rPr lang="en-US" sz="2400" b="1" dirty="0" smtClean="0">
                <a:latin typeface="PalatinoLinotype-Bold"/>
              </a:rPr>
              <a:t>CSI</a:t>
            </a:r>
            <a:r>
              <a:rPr lang="en-US" sz="2400" dirty="0" smtClean="0">
                <a:latin typeface="PalatinoLinotype-Roman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PalatinoLinotype-Roman"/>
              </a:rPr>
              <a:t>CSI</a:t>
            </a:r>
            <a:r>
              <a:rPr lang="en-US" sz="2400" dirty="0" smtClean="0">
                <a:latin typeface="PalatinoLinotype-Roman"/>
              </a:rPr>
              <a:t> is </a:t>
            </a:r>
            <a:r>
              <a:rPr lang="en-US" sz="2400" dirty="0">
                <a:latin typeface="PalatinoLinotype-Roman"/>
              </a:rPr>
              <a:t>an interface for out-of-tree Volume Plugins that are </a:t>
            </a:r>
            <a:r>
              <a:rPr lang="en-US" sz="2400" dirty="0" smtClean="0">
                <a:latin typeface="PalatinoLinotype-Roman"/>
              </a:rPr>
              <a:t>developed independently </a:t>
            </a:r>
            <a:r>
              <a:rPr lang="en-US" sz="2400" dirty="0">
                <a:latin typeface="PalatinoLinotype-Roman"/>
              </a:rPr>
              <a:t>from Kubernetes core. </a:t>
            </a:r>
            <a:endParaRPr lang="en-US" sz="2400" dirty="0" smtClean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PalatinoLinotype-Roman"/>
              </a:rPr>
              <a:t>You can mount </a:t>
            </a:r>
            <a:r>
              <a:rPr lang="en-US" sz="2400" dirty="0">
                <a:latin typeface="PalatinoLinotype-Roman"/>
              </a:rPr>
              <a:t>an Amazon </a:t>
            </a:r>
            <a:r>
              <a:rPr lang="en-US" sz="2400" dirty="0" smtClean="0">
                <a:latin typeface="PalatinoLinotype-Roman"/>
              </a:rPr>
              <a:t>Web Services </a:t>
            </a:r>
            <a:r>
              <a:rPr lang="en-US" sz="2400" dirty="0">
                <a:latin typeface="PalatinoLinotype-Roman"/>
              </a:rPr>
              <a:t>EBS volume or Microsoft Azure Files SMB Share as a Volume for your Pod </a:t>
            </a:r>
            <a:endParaRPr lang="en-US" sz="2400" dirty="0" smtClean="0">
              <a:latin typeface="PalatinoLinotype-Roman"/>
            </a:endParaRPr>
          </a:p>
          <a:p>
            <a:endParaRPr lang="en-US" sz="1600" dirty="0">
              <a:latin typeface="PalatinoLinotype-Roman"/>
            </a:endParaRP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7660" y="4911774"/>
            <a:ext cx="78486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PalatinoLinotype-Roman"/>
              </a:rPr>
              <a:t>For full list refer to documentation:</a:t>
            </a:r>
          </a:p>
          <a:p>
            <a:r>
              <a:rPr lang="en-US" dirty="0">
                <a:solidFill>
                  <a:srgbClr val="FFFF00"/>
                </a:solidFill>
                <a:latin typeface="FreeMono"/>
                <a:hlinkClick r:id="rId3"/>
              </a:rPr>
              <a:t>https://kubernetes.io/docs/concepts/storage/volumes/ #types-of-volumes</a:t>
            </a:r>
            <a:endParaRPr lang="en-US" dirty="0">
              <a:solidFill>
                <a:srgbClr val="FFFF00"/>
              </a:solidFill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920968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Storage-related Objects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1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of the Volume types is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PersistentVolumeClaim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PVC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aims at decoupling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Pods from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actual storage.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PersistentVolumeClaim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 API Object that models a request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storage of a specific type, class, or size 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would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like 10 GB of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read/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writeonce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SSD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fulfill such a request, a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PersistentVolume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API Object is required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piece of storage that has been provisioned by the cluster's automation process.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automatically create a PV using the selected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provisioner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82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Storage-related Objects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07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PalatinoLinotype-Roman"/>
              </a:rPr>
              <a:t>PersistentVolume</a:t>
            </a:r>
            <a:r>
              <a:rPr lang="en-US" sz="2400" dirty="0">
                <a:latin typeface="PalatinoLinotype-Roman"/>
              </a:rPr>
              <a:t> types are also implemented as plugins, in a similar manner to Volumes</a:t>
            </a:r>
            <a:r>
              <a:rPr lang="en-US" sz="2400" dirty="0" smtClean="0">
                <a:latin typeface="PalatinoLinotype-Roman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Linotype-Roman"/>
              </a:rPr>
              <a:t>Now, the whole process of provisioning </a:t>
            </a:r>
            <a:r>
              <a:rPr lang="en-US" sz="2400" dirty="0" err="1">
                <a:latin typeface="PalatinoLinotype-Roman"/>
              </a:rPr>
              <a:t>PersistentVolumes</a:t>
            </a:r>
            <a:r>
              <a:rPr lang="en-US" sz="2400" dirty="0">
                <a:latin typeface="PalatinoLinotype-Roman"/>
              </a:rPr>
              <a:t> can be dynamic </a:t>
            </a:r>
            <a:r>
              <a:rPr lang="en-US" sz="2400" dirty="0">
                <a:latin typeface="FreeSerif"/>
              </a:rPr>
              <a:t>– </a:t>
            </a:r>
            <a:r>
              <a:rPr lang="en-US" sz="2400" dirty="0">
                <a:latin typeface="PalatinoLinotype-Roman"/>
              </a:rPr>
              <a:t>it </a:t>
            </a:r>
            <a:r>
              <a:rPr lang="en-US" sz="2400" dirty="0" smtClean="0">
                <a:latin typeface="PalatinoLinotype-Roman"/>
              </a:rPr>
              <a:t>requires creating </a:t>
            </a:r>
            <a:r>
              <a:rPr lang="en-US" sz="2400" dirty="0">
                <a:latin typeface="PalatinoLinotype-Roman"/>
              </a:rPr>
              <a:t>a </a:t>
            </a:r>
            <a:r>
              <a:rPr lang="en-US" sz="2400" b="1" dirty="0" err="1">
                <a:latin typeface="PalatinoLinotype-Bold"/>
              </a:rPr>
              <a:t>StorageClass</a:t>
            </a:r>
            <a:r>
              <a:rPr lang="en-US" sz="2400" b="1" dirty="0">
                <a:latin typeface="PalatinoLinotype-Bold"/>
              </a:rPr>
              <a:t> </a:t>
            </a:r>
            <a:r>
              <a:rPr lang="en-US" sz="2400" dirty="0">
                <a:latin typeface="PalatinoLinotype-Roman"/>
              </a:rPr>
              <a:t>(</a:t>
            </a:r>
            <a:r>
              <a:rPr lang="en-US" sz="2400" b="1" dirty="0">
                <a:latin typeface="PalatinoLinotype-Bold"/>
              </a:rPr>
              <a:t>SC</a:t>
            </a:r>
            <a:r>
              <a:rPr lang="en-US" sz="2400" dirty="0">
                <a:latin typeface="PalatinoLinotype-Roman"/>
              </a:rPr>
              <a:t>) API Object and using it when defining PVCs. </a:t>
            </a:r>
            <a:endParaRPr lang="en-US" sz="2400" dirty="0" smtClean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PalatinoLinotype-Roman"/>
              </a:rPr>
              <a:t>When </a:t>
            </a:r>
            <a:r>
              <a:rPr lang="en-US" sz="2400" dirty="0">
                <a:latin typeface="PalatinoLinotype-Roman"/>
              </a:rPr>
              <a:t>creating </a:t>
            </a:r>
            <a:r>
              <a:rPr lang="en-US" sz="2400" dirty="0" smtClean="0">
                <a:latin typeface="PalatinoLinotype-Roman"/>
              </a:rPr>
              <a:t>a new </a:t>
            </a:r>
            <a:r>
              <a:rPr lang="en-US" sz="2400" dirty="0" err="1">
                <a:latin typeface="PalatinoLinotype-Roman"/>
              </a:rPr>
              <a:t>StorageClass</a:t>
            </a:r>
            <a:r>
              <a:rPr lang="en-US" sz="2400" dirty="0">
                <a:latin typeface="PalatinoLinotype-Roman"/>
              </a:rPr>
              <a:t>, you provide a </a:t>
            </a:r>
            <a:r>
              <a:rPr lang="en-US" sz="2400" b="1" dirty="0" err="1">
                <a:latin typeface="PalatinoLinotype-Bold"/>
              </a:rPr>
              <a:t>provisioner</a:t>
            </a:r>
            <a:r>
              <a:rPr lang="en-US" sz="2400" b="1" dirty="0">
                <a:latin typeface="PalatinoLinotype-Bold"/>
              </a:rPr>
              <a:t> </a:t>
            </a:r>
            <a:r>
              <a:rPr lang="en-US" sz="2400" dirty="0">
                <a:latin typeface="PalatinoLinotype-Roman"/>
              </a:rPr>
              <a:t>(or plugin) with specific parameters, and </a:t>
            </a:r>
            <a:r>
              <a:rPr lang="en-US" sz="2400" dirty="0" smtClean="0">
                <a:latin typeface="PalatinoLinotype-Roman"/>
              </a:rPr>
              <a:t>each PVC </a:t>
            </a:r>
            <a:r>
              <a:rPr lang="en-US" sz="2400" dirty="0">
                <a:latin typeface="PalatinoLinotype-Roman"/>
              </a:rPr>
              <a:t>using the given SC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54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Storage-related Architecture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00200"/>
            <a:ext cx="83429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5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Provisioning Storage - Workflow</a:t>
            </a:r>
            <a:endParaRPr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16502146"/>
              </p:ext>
            </p:extLst>
          </p:nvPr>
        </p:nvGraphicFramePr>
        <p:xfrm>
          <a:off x="213360" y="1371600"/>
          <a:ext cx="893064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648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High-level Architecture - Cloud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8957687" cy="39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158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Getting Started with </a:t>
            </a:r>
            <a:r>
              <a:rPr dirty="0" err="1" smtClean="0"/>
              <a:t>Kubenetes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43840" y="960121"/>
            <a:ext cx="7010400" cy="22467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Install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on Windows</a:t>
            </a:r>
          </a:p>
          <a:p>
            <a:r>
              <a:rPr lang="en-US" sz="2800" dirty="0" smtClean="0"/>
              <a:t>Enable Kubernetes</a:t>
            </a:r>
          </a:p>
          <a:p>
            <a:endParaRPr lang="en-US" sz="2800" dirty="0"/>
          </a:p>
          <a:p>
            <a:r>
              <a:rPr lang="en-US" sz="2800" dirty="0" smtClean="0"/>
              <a:t>Open Command Prompt &gt; </a:t>
            </a:r>
          </a:p>
          <a:p>
            <a:r>
              <a:rPr lang="en-US" sz="2800" dirty="0" smtClean="0"/>
              <a:t>&gt;</a:t>
            </a:r>
            <a:r>
              <a:rPr lang="en-US" sz="2800" dirty="0" err="1" smtClean="0"/>
              <a:t>Kubectl</a:t>
            </a:r>
            <a:r>
              <a:rPr lang="en-US" sz="2800" dirty="0" smtClean="0"/>
              <a:t> version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352800"/>
            <a:ext cx="5639940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91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dirty="0" smtClean="0"/>
              <a:t>Configuring </a:t>
            </a:r>
            <a:r>
              <a:rPr dirty="0" err="1" smtClean="0"/>
              <a:t>Kubenetes</a:t>
            </a:r>
            <a:r>
              <a:rPr dirty="0" smtClean="0"/>
              <a:t> Dashboard</a:t>
            </a:r>
            <a:endParaRPr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3840" y="1005841"/>
            <a:ext cx="8077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Dashboard UI is not deployed by default. To deploy it, run the following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apply -f https://raw.githubusercontent.com/kubernetes/dashboard/v2.0.0/aio/deploy/recommended.yaml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2" y="3124200"/>
            <a:ext cx="8724535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737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Creating t</a:t>
            </a:r>
            <a:r>
              <a:rPr lang="en-IN" dirty="0" smtClean="0"/>
              <a:t>he</a:t>
            </a:r>
            <a:r>
              <a:rPr dirty="0" smtClean="0"/>
              <a:t> User-token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28600" y="1950719"/>
            <a:ext cx="82296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PS C:\Users\CSS&gt; $TOKEN=((</a:t>
            </a:r>
            <a:r>
              <a:rPr lang="en-IN" dirty="0" err="1"/>
              <a:t>kubectl</a:t>
            </a:r>
            <a:r>
              <a:rPr lang="en-IN" dirty="0"/>
              <a:t> -n </a:t>
            </a:r>
            <a:r>
              <a:rPr lang="en-IN" dirty="0" err="1"/>
              <a:t>kube</a:t>
            </a:r>
            <a:r>
              <a:rPr lang="en-IN" dirty="0"/>
              <a:t>-system describe secret default | Select-String "token:") -split " +")[1]</a:t>
            </a:r>
          </a:p>
          <a:p>
            <a:r>
              <a:rPr lang="en-IN" dirty="0"/>
              <a:t>PS C:\Users\CSS&gt; </a:t>
            </a:r>
            <a:r>
              <a:rPr lang="en-IN" dirty="0" err="1"/>
              <a:t>kubectl</a:t>
            </a:r>
            <a:r>
              <a:rPr lang="en-IN" dirty="0"/>
              <a:t> </a:t>
            </a:r>
            <a:r>
              <a:rPr lang="en-IN" dirty="0" err="1"/>
              <a:t>config</a:t>
            </a:r>
            <a:r>
              <a:rPr lang="en-IN" dirty="0"/>
              <a:t> set-credentials </a:t>
            </a:r>
            <a:r>
              <a:rPr lang="en-IN" dirty="0" err="1"/>
              <a:t>docker</a:t>
            </a:r>
            <a:r>
              <a:rPr lang="en-IN" dirty="0"/>
              <a:t>-for-desktop --token="${TOKEN}"</a:t>
            </a:r>
          </a:p>
          <a:p>
            <a:r>
              <a:rPr lang="en-IN" dirty="0"/>
              <a:t>User "</a:t>
            </a:r>
            <a:r>
              <a:rPr lang="en-IN" dirty="0" err="1"/>
              <a:t>docker</a:t>
            </a:r>
            <a:r>
              <a:rPr lang="en-IN" dirty="0"/>
              <a:t>-for-desktop" set.</a:t>
            </a:r>
          </a:p>
          <a:p>
            <a:r>
              <a:rPr lang="en-IN" dirty="0"/>
              <a:t>PS C:\Users\CSS&gt;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" y="4006169"/>
            <a:ext cx="877824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Step 1 – Opt Create </a:t>
            </a:r>
            <a:r>
              <a:rPr lang="en-US" dirty="0"/>
              <a:t>the token and printing onto console</a:t>
            </a:r>
            <a:endParaRPr lang="en-IN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3360" y="4768959"/>
            <a:ext cx="7025640" cy="18158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kubectl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kubernetes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-dashboard describe secret $(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kubectl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kubernetes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-dashboard get secret |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sls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admin-user |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ForEach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-Object { $_ -Split '\s+' } | Select -First 1)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291726"/>
            <a:ext cx="8382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Step 1 :Create the token for user and save to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952457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Accessing the Dashboard</a:t>
            </a:r>
            <a:endParaRPr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3835955"/>
            <a:ext cx="8077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Url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>
                <a:hlinkClick r:id="rId2"/>
              </a:rPr>
              <a:t>http://localhost:8001/api/v1/namespaces/kubernetes-dashboard/services/https:kubernetes-dashboard:/proxy/</a:t>
            </a:r>
            <a:r>
              <a:rPr lang="en-IN" sz="2800" dirty="0"/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905000"/>
            <a:ext cx="64770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C:\Users\CSS&gt;kubectl proxy</a:t>
            </a:r>
          </a:p>
          <a:p>
            <a:r>
              <a:rPr lang="en-IN" dirty="0"/>
              <a:t>Starting to serve on 127.0.0.1:8001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351895"/>
            <a:ext cx="8305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Step 2 : In </a:t>
            </a:r>
            <a:r>
              <a:rPr lang="en-US" dirty="0"/>
              <a:t>a separate command prompt start the proxy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374290"/>
            <a:ext cx="7543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Step 3: Navigate </a:t>
            </a:r>
            <a:r>
              <a:rPr lang="en-US" dirty="0"/>
              <a:t>to  Dashboard </a:t>
            </a:r>
            <a:r>
              <a:rPr lang="en-US" dirty="0" err="1"/>
              <a:t>url</a:t>
            </a:r>
            <a:r>
              <a:rPr lang="en-US" dirty="0"/>
              <a:t> on the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026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_Dk Blue swoosh template Sego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7502</TotalTime>
  <Words>2578</Words>
  <Application>Microsoft Office PowerPoint</Application>
  <PresentationFormat>On-screen Show (4:3)</PresentationFormat>
  <Paragraphs>305</Paragraphs>
  <Slides>49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 Unicode MS</vt:lpstr>
      <vt:lpstr>Arial</vt:lpstr>
      <vt:lpstr>Calibri</vt:lpstr>
      <vt:lpstr>Consolas</vt:lpstr>
      <vt:lpstr>FreeMono</vt:lpstr>
      <vt:lpstr>FreeSerif</vt:lpstr>
      <vt:lpstr>PalatinoLinotype-Bold</vt:lpstr>
      <vt:lpstr>PalatinoLinotype-Italic</vt:lpstr>
      <vt:lpstr>PalatinoLinotype-Roman</vt:lpstr>
      <vt:lpstr>Segoe</vt:lpstr>
      <vt:lpstr>Wingdings</vt:lpstr>
      <vt:lpstr>4_Dk Blue swoosh template Segoe</vt:lpstr>
      <vt:lpstr>Working with Kubernetes  </vt:lpstr>
      <vt:lpstr>Kubernetes</vt:lpstr>
      <vt:lpstr>What Does Kubernetes provide</vt:lpstr>
      <vt:lpstr>High-level Architecture</vt:lpstr>
      <vt:lpstr>High-level Architecture - Cloud</vt:lpstr>
      <vt:lpstr>Getting Started with Kubenetes</vt:lpstr>
      <vt:lpstr>Configuring Kubenetes Dashboard</vt:lpstr>
      <vt:lpstr>Creating the User-token</vt:lpstr>
      <vt:lpstr>Accessing the Dashboard</vt:lpstr>
      <vt:lpstr>Accessing the Dashboard</vt:lpstr>
      <vt:lpstr>Accessing the Dashboard</vt:lpstr>
      <vt:lpstr>Kubernetes Objects</vt:lpstr>
      <vt:lpstr>Kubernetes Objects</vt:lpstr>
      <vt:lpstr>Kubernetes Objects</vt:lpstr>
      <vt:lpstr>Structuring Kubernetes Object</vt:lpstr>
      <vt:lpstr>A Pod Definition in YAML -Manifest</vt:lpstr>
      <vt:lpstr>Deploying the Manifest</vt:lpstr>
      <vt:lpstr>Deploying the Manifest – Katacoda Playground</vt:lpstr>
      <vt:lpstr>About Pods</vt:lpstr>
      <vt:lpstr>Multi Container Pods</vt:lpstr>
      <vt:lpstr>Multi Container Pods</vt:lpstr>
      <vt:lpstr>Pod Considerations</vt:lpstr>
      <vt:lpstr>Replicasets</vt:lpstr>
      <vt:lpstr>Defining a Replicaset</vt:lpstr>
      <vt:lpstr>Replicaset vs Single Bare Pod</vt:lpstr>
      <vt:lpstr>Replicaset vs Single Bare Pod Best Practice</vt:lpstr>
      <vt:lpstr>Creating the Replicaset</vt:lpstr>
      <vt:lpstr>Updating the Replicaset</vt:lpstr>
      <vt:lpstr>Deployments</vt:lpstr>
      <vt:lpstr>Deployments-ReplicaSets-Pods</vt:lpstr>
      <vt:lpstr>Deployments-ReplicaSets-Pods</vt:lpstr>
      <vt:lpstr>Deployment Sample</vt:lpstr>
      <vt:lpstr>Deployment Sample – Life cycle</vt:lpstr>
      <vt:lpstr>StatefulSets &amp;  Rationale</vt:lpstr>
      <vt:lpstr>StatefulSets vs Deployment</vt:lpstr>
      <vt:lpstr>DaemonSets</vt:lpstr>
      <vt:lpstr>DaemonSets</vt:lpstr>
      <vt:lpstr>Services</vt:lpstr>
      <vt:lpstr>Services</vt:lpstr>
      <vt:lpstr>Services</vt:lpstr>
      <vt:lpstr>Services</vt:lpstr>
      <vt:lpstr>Services – How does it work?</vt:lpstr>
      <vt:lpstr>Services – A Sample – Katacoda Playground</vt:lpstr>
      <vt:lpstr>Storage in Kubernetes</vt:lpstr>
      <vt:lpstr>Storage in Kubernetes – Technology Choices</vt:lpstr>
      <vt:lpstr>Storage-related Objects</vt:lpstr>
      <vt:lpstr>Storage-related Objects</vt:lpstr>
      <vt:lpstr>Storage-related Architecture</vt:lpstr>
      <vt:lpstr>Provisioning Storage - Workflow</vt:lpstr>
    </vt:vector>
  </TitlesOfParts>
  <Company>PT. Dycode Cominfotech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Tools for Office (VSTO) v3</dc:title>
  <dc:subject>Visual Studio Tools for Office (VSTO) v3</dc:subject>
  <dc:creator>Srini Iyer</dc:creator>
  <cp:keywords>Kubernetes</cp:keywords>
  <cp:lastModifiedBy>Srinivasan S Iyer</cp:lastModifiedBy>
  <cp:revision>386</cp:revision>
  <dcterms:created xsi:type="dcterms:W3CDTF">2008-02-12T23:56:22Z</dcterms:created>
  <dcterms:modified xsi:type="dcterms:W3CDTF">2020-05-07T18:39:16Z</dcterms:modified>
</cp:coreProperties>
</file>