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50.jpg" ContentType="image/jpeg"/>
  <Override PartName="/ppt/media/image51.jpg" ContentType="image/jpeg"/>
  <Override PartName="/ppt/media/image52.jpg" ContentType="image/jpeg"/>
  <Override PartName="/ppt/media/image53.jpg" ContentType="image/jpeg"/>
  <Override PartName="/ppt/notesSlides/notesSlide7.xml" ContentType="application/vnd.openxmlformats-officedocument.presentationml.notesSlide+xml"/>
  <Override PartName="/ppt/media/image56.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505" r:id="rId2"/>
    <p:sldId id="464" r:id="rId3"/>
    <p:sldId id="465"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502" r:id="rId41"/>
    <p:sldId id="503" r:id="rId42"/>
    <p:sldId id="506" r:id="rId43"/>
    <p:sldId id="507" r:id="rId44"/>
    <p:sldId id="508" r:id="rId45"/>
    <p:sldId id="509" r:id="rId46"/>
    <p:sldId id="510" r:id="rId47"/>
    <p:sldId id="511" r:id="rId48"/>
    <p:sldId id="512" r:id="rId49"/>
    <p:sldId id="513" r:id="rId50"/>
    <p:sldId id="514" r:id="rId51"/>
    <p:sldId id="515" r:id="rId52"/>
    <p:sldId id="516" r:id="rId53"/>
    <p:sldId id="517" r:id="rId54"/>
    <p:sldId id="518" r:id="rId5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94C"/>
    <a:srgbClr val="184077"/>
    <a:srgbClr val="206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12" autoAdjust="0"/>
  </p:normalViewPr>
  <p:slideViewPr>
    <p:cSldViewPr>
      <p:cViewPr varScale="1">
        <p:scale>
          <a:sx n="62" d="100"/>
          <a:sy n="62" d="100"/>
        </p:scale>
        <p:origin x="210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CBBCEF-AAF1-441C-BA6C-36D8DBCBD64C}" type="datetimeFigureOut">
              <a:rPr lang="en-US" smtClean="0"/>
              <a:pPr/>
              <a:t>5/8/2020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DD5DC2-688B-4B4C-B9BD-1A003F54AB7C}" type="slidenum">
              <a:rPr lang="en-US" smtClean="0"/>
              <a:pPr/>
              <a:t>‹#›</a:t>
            </a:fld>
            <a:endParaRPr lang="en-US"/>
          </a:p>
        </p:txBody>
      </p:sp>
    </p:spTree>
    <p:extLst>
      <p:ext uri="{BB962C8B-B14F-4D97-AF65-F5344CB8AC3E}">
        <p14:creationId xmlns:p14="http://schemas.microsoft.com/office/powerpoint/2010/main" val="2304751989"/>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42</a:t>
            </a:fld>
            <a:endParaRPr lang="en-GB"/>
          </a:p>
        </p:txBody>
      </p:sp>
    </p:spTree>
    <p:extLst>
      <p:ext uri="{BB962C8B-B14F-4D97-AF65-F5344CB8AC3E}">
        <p14:creationId xmlns:p14="http://schemas.microsoft.com/office/powerpoint/2010/main" val="1785039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51</a:t>
            </a:fld>
            <a:endParaRPr lang="en-US"/>
          </a:p>
        </p:txBody>
      </p:sp>
    </p:spTree>
    <p:extLst>
      <p:ext uri="{BB962C8B-B14F-4D97-AF65-F5344CB8AC3E}">
        <p14:creationId xmlns:p14="http://schemas.microsoft.com/office/powerpoint/2010/main" val="2099214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endParaRPr lang="en-US" b="1" dirty="0">
              <a:effectLst/>
            </a:endParaRPr>
          </a:p>
          <a:p>
            <a:r>
              <a:rPr lang="en-US" b="1" dirty="0">
                <a:effectLst/>
              </a:rPr>
              <a:t>Independent development</a:t>
            </a:r>
            <a:r>
              <a:rPr lang="en-US" dirty="0">
                <a:effectLst/>
              </a:rPr>
              <a:t>. A single development team can build, test, and deploy a service. The result is continuous innovation and a faster release cadence.</a:t>
            </a:r>
          </a:p>
          <a:p>
            <a:endParaRPr lang="en-US" b="1" dirty="0">
              <a:effectLst/>
            </a:endParaRP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endParaRPr lang="en-US" b="1" dirty="0">
              <a:effectLst/>
            </a:endParaRP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endParaRPr lang="en-US" b="1" dirty="0">
              <a:effectLst/>
            </a:endParaRPr>
          </a:p>
          <a:p>
            <a:r>
              <a:rPr lang="en-US" b="1" dirty="0">
                <a:effectLst/>
              </a:rPr>
              <a:t>Mixed technology stacks</a:t>
            </a:r>
            <a:r>
              <a:rPr lang="en-US" dirty="0">
                <a:effectLst/>
              </a:rPr>
              <a:t>. Teams can pick the technology that best fits their service.</a:t>
            </a:r>
          </a:p>
          <a:p>
            <a:endParaRPr lang="en-US" b="1" dirty="0">
              <a:effectLst/>
            </a:endParaRP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p:txBody>
      </p:sp>
      <p:sp>
        <p:nvSpPr>
          <p:cNvPr id="4" name="Slide Number Placeholder 3"/>
          <p:cNvSpPr>
            <a:spLocks noGrp="1"/>
          </p:cNvSpPr>
          <p:nvPr>
            <p:ph type="sldNum" sz="quarter" idx="10"/>
          </p:nvPr>
        </p:nvSpPr>
        <p:spPr/>
        <p:txBody>
          <a:bodyPr/>
          <a:lstStyle/>
          <a:p>
            <a:fld id="{06CFF0B0-89C7-40B6-9776-776B85B56DD1}" type="slidenum">
              <a:rPr lang="en-US" smtClean="0"/>
              <a:t>52</a:t>
            </a:fld>
            <a:endParaRPr lang="en-US"/>
          </a:p>
        </p:txBody>
      </p:sp>
    </p:spTree>
    <p:extLst>
      <p:ext uri="{BB962C8B-B14F-4D97-AF65-F5344CB8AC3E}">
        <p14:creationId xmlns:p14="http://schemas.microsoft.com/office/powerpoint/2010/main" val="1069132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r>
              <a:rPr lang="en-US" b="1" dirty="0">
                <a:effectLst/>
              </a:rPr>
              <a:t>Independent development</a:t>
            </a:r>
            <a:r>
              <a:rPr lang="en-US" dirty="0">
                <a:effectLst/>
              </a:rPr>
              <a:t>. A single development team can build, test, and deploy a service. The result is continuous innovation and a faster release cadence.</a:t>
            </a: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r>
              <a:rPr lang="en-US" b="1" dirty="0">
                <a:effectLst/>
              </a:rPr>
              <a:t>Mixed technology stacks</a:t>
            </a:r>
            <a:r>
              <a:rPr lang="en-US" dirty="0">
                <a:effectLst/>
              </a:rPr>
              <a:t>. Teams can pick the technology that best fits their service.</a:t>
            </a: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53</a:t>
            </a:fld>
            <a:endParaRPr lang="en-US"/>
          </a:p>
        </p:txBody>
      </p:sp>
    </p:spTree>
    <p:extLst>
      <p:ext uri="{BB962C8B-B14F-4D97-AF65-F5344CB8AC3E}">
        <p14:creationId xmlns:p14="http://schemas.microsoft.com/office/powerpoint/2010/main" val="14168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effectLst/>
              </a:rPr>
              <a:t>Model services around the business domain.</a:t>
            </a:r>
          </a:p>
          <a:p>
            <a:endParaRPr lang="en-US" dirty="0">
              <a:effectLst/>
            </a:endParaRPr>
          </a:p>
          <a:p>
            <a:r>
              <a:rPr lang="en-US" dirty="0">
                <a:effectLst/>
              </a:rPr>
              <a:t>Decentralize everything. Individual teams are responsible for designing and building services. Avoid sharing code or data schemas.</a:t>
            </a:r>
          </a:p>
          <a:p>
            <a:endParaRPr lang="en-US" dirty="0">
              <a:effectLst/>
            </a:endParaRPr>
          </a:p>
          <a:p>
            <a:r>
              <a:rPr lang="en-US" dirty="0">
                <a:effectLst/>
              </a:rPr>
              <a:t>Data storage should be private to the service that owns the data. Use the best storage for each service and data type.</a:t>
            </a:r>
          </a:p>
          <a:p>
            <a:endParaRPr lang="en-US" dirty="0">
              <a:effectLst/>
            </a:endParaRPr>
          </a:p>
          <a:p>
            <a:r>
              <a:rPr lang="en-US" dirty="0">
                <a:effectLst/>
              </a:rPr>
              <a:t>Services communicate through well-designed APIs. Avoid leaking implementation details. APIs should model the domain, not the internal implementation of the service.</a:t>
            </a:r>
          </a:p>
          <a:p>
            <a:endParaRPr lang="en-US" dirty="0">
              <a:effectLst/>
            </a:endParaRPr>
          </a:p>
          <a:p>
            <a:r>
              <a:rPr lang="en-US" dirty="0">
                <a:effectLst/>
              </a:rPr>
              <a:t>Avoid coupling between services. Causes of coupling include shared database schemas and rigid communication protocols.</a:t>
            </a:r>
          </a:p>
          <a:p>
            <a:endParaRPr lang="en-US" dirty="0">
              <a:effectLst/>
            </a:endParaRPr>
          </a:p>
          <a:p>
            <a:r>
              <a:rPr lang="en-US" dirty="0">
                <a:effectLst/>
              </a:rPr>
              <a:t>Offload cross-cutting concerns, such as authentication and SSL termination, to the gateway.</a:t>
            </a:r>
          </a:p>
          <a:p>
            <a:endParaRPr lang="en-US" dirty="0">
              <a:effectLst/>
            </a:endParaRPr>
          </a:p>
          <a:p>
            <a:r>
              <a:rPr lang="en-US" dirty="0">
                <a:effectLst/>
              </a:rPr>
              <a:t>Keep domain knowledge out of the gateway. The gateway should handle and route client requests without any knowledge of the business rules or domain logic. Otherwise, the gateway becomes a dependency and can cause coupling between services.</a:t>
            </a:r>
          </a:p>
          <a:p>
            <a:endParaRPr lang="en-US" dirty="0">
              <a:effectLst/>
            </a:endParaRPr>
          </a:p>
          <a:p>
            <a:r>
              <a:rPr lang="en-US" dirty="0">
                <a:effectLst/>
              </a:rPr>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endParaRPr lang="en-US" dirty="0">
              <a:effectLst/>
            </a:endParaRPr>
          </a:p>
          <a:p>
            <a:r>
              <a:rPr lang="en-US" dirty="0">
                <a:effectLst/>
              </a:rPr>
              <a:t>Isolate failures. Use resiliency strategies to prevent failures within a service from cascading.</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54</a:t>
            </a:fld>
            <a:endParaRPr lang="en-US"/>
          </a:p>
        </p:txBody>
      </p:sp>
    </p:spTree>
    <p:extLst>
      <p:ext uri="{BB962C8B-B14F-4D97-AF65-F5344CB8AC3E}">
        <p14:creationId xmlns:p14="http://schemas.microsoft.com/office/powerpoint/2010/main" val="16321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0813" y="1247775"/>
            <a:ext cx="4295775" cy="32226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Segoe UI" panose="020B0502040204020203"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B3C87-3D8D-4CFE-9DF8-ACB5F82F8CF7}" type="datetime8">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5/8/2020 7:22 PM</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72FC2E-5954-4E65-BEEE-BF75C4846817}" type="slidenum">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4061273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D805A5C-A1C8-4F96-867F-EDC5D95A2DF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a:ln>
                <a:noFill/>
              </a:ln>
              <a:solidFill>
                <a:sysClr val="windowText" lastClr="000000"/>
              </a:solidFill>
              <a:effectLst/>
              <a:uLnTx/>
              <a:uFillTx/>
            </a:endParaRPr>
          </a:p>
        </p:txBody>
      </p:sp>
      <p:sp>
        <p:nvSpPr>
          <p:cNvPr id="5" name="Header Placeholder 4"/>
          <p:cNvSpPr>
            <a:spLocks noGrp="1"/>
          </p:cNvSpPr>
          <p:nvPr>
            <p:ph type="hdr" sz="quarter" idx="11"/>
          </p:nvPr>
        </p:nvSpPr>
        <p:spPr/>
        <p:txBody>
          <a:bodyPr/>
          <a:lstStyle/>
          <a:p>
            <a:r>
              <a:rPr lang="en-GB"/>
              <a:t>Microsoft and Container - Marcus Robinson @techdiction</a:t>
            </a:r>
          </a:p>
        </p:txBody>
      </p:sp>
    </p:spTree>
    <p:extLst>
      <p:ext uri="{BB962C8B-B14F-4D97-AF65-F5344CB8AC3E}">
        <p14:creationId xmlns:p14="http://schemas.microsoft.com/office/powerpoint/2010/main" val="2427054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45</a:t>
            </a:fld>
            <a:endParaRPr lang="en-GB"/>
          </a:p>
        </p:txBody>
      </p:sp>
    </p:spTree>
    <p:extLst>
      <p:ext uri="{BB962C8B-B14F-4D97-AF65-F5344CB8AC3E}">
        <p14:creationId xmlns:p14="http://schemas.microsoft.com/office/powerpoint/2010/main" val="1550112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46</a:t>
            </a:fld>
            <a:endParaRPr lang="en-GB"/>
          </a:p>
        </p:txBody>
      </p:sp>
    </p:spTree>
    <p:extLst>
      <p:ext uri="{BB962C8B-B14F-4D97-AF65-F5344CB8AC3E}">
        <p14:creationId xmlns:p14="http://schemas.microsoft.com/office/powerpoint/2010/main" val="3555789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5/8/2020 7:22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04850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Deploy to Azure or to on-premises datacenters that run Windows or Linux with zero code changes. Write once, and then deploy anywhere to any Service Fabric cluster.</a:t>
            </a:r>
          </a:p>
          <a:p>
            <a:pPr marL="171450" indent="-171450">
              <a:buFont typeface="Arial" panose="020B0604020202020204" pitchFamily="34" charset="0"/>
              <a:buChar char="•"/>
            </a:pPr>
            <a:r>
              <a:rPr lang="en-US" dirty="0">
                <a:effectLst/>
              </a:rPr>
              <a:t>Develop scalable applications that are composed of </a:t>
            </a:r>
            <a:r>
              <a:rPr lang="en-US" dirty="0" err="1">
                <a:effectLst/>
              </a:rPr>
              <a:t>microservices</a:t>
            </a:r>
            <a:r>
              <a:rPr lang="en-US" dirty="0">
                <a:effectLst/>
              </a:rPr>
              <a:t> by using the Service Fabric programming models, containers, or any code.</a:t>
            </a:r>
          </a:p>
          <a:p>
            <a:pPr marL="171450" indent="-171450">
              <a:buFont typeface="Arial" panose="020B0604020202020204" pitchFamily="34" charset="0"/>
              <a:buChar char="•"/>
            </a:pPr>
            <a:r>
              <a:rPr lang="en-US" dirty="0">
                <a:effectLst/>
              </a:rPr>
              <a:t>Develop highly reliable stateless and </a:t>
            </a:r>
            <a:r>
              <a:rPr lang="en-US" dirty="0" err="1">
                <a:effectLst/>
              </a:rPr>
              <a:t>stateful</a:t>
            </a:r>
            <a:r>
              <a:rPr lang="en-US" dirty="0">
                <a:effectLst/>
              </a:rPr>
              <a:t> </a:t>
            </a:r>
            <a:r>
              <a:rPr lang="en-US" dirty="0" err="1">
                <a:effectLst/>
              </a:rPr>
              <a:t>microservices</a:t>
            </a:r>
            <a:r>
              <a:rPr lang="en-US" dirty="0">
                <a:effectLst/>
              </a:rPr>
              <a:t>. Simplify the design of your application by using </a:t>
            </a:r>
            <a:r>
              <a:rPr lang="en-US" dirty="0" err="1">
                <a:effectLst/>
              </a:rPr>
              <a:t>stateful</a:t>
            </a:r>
            <a:r>
              <a:rPr lang="en-US" dirty="0">
                <a:effectLst/>
              </a:rPr>
              <a:t> </a:t>
            </a:r>
            <a:r>
              <a:rPr lang="en-US" dirty="0" err="1">
                <a:effectLst/>
              </a:rPr>
              <a:t>microservices</a:t>
            </a:r>
            <a:r>
              <a:rPr lang="en-US" dirty="0">
                <a:effectLst/>
              </a:rPr>
              <a:t>.</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5/8/2020 7:22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5735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Use the novel Reliable Actors programming model to create cloud objects with self contained code and state.</a:t>
            </a:r>
          </a:p>
          <a:p>
            <a:pPr marL="171450" indent="-171450">
              <a:buFont typeface="Arial" panose="020B0604020202020204" pitchFamily="34" charset="0"/>
              <a:buChar char="•"/>
            </a:pPr>
            <a:r>
              <a:rPr lang="en-US" dirty="0">
                <a:effectLst/>
              </a:rPr>
              <a:t>Deploy and orchestrate containers that include Windows containers and Linux containers. Service Fabric is a data aware, </a:t>
            </a:r>
            <a:r>
              <a:rPr lang="en-US" dirty="0" err="1">
                <a:effectLst/>
              </a:rPr>
              <a:t>stateful</a:t>
            </a:r>
            <a:r>
              <a:rPr lang="en-US" dirty="0">
                <a:effectLst/>
              </a:rPr>
              <a:t>, container orchestrator.</a:t>
            </a:r>
          </a:p>
          <a:p>
            <a:pPr marL="171450" indent="-171450">
              <a:buFont typeface="Arial" panose="020B0604020202020204" pitchFamily="34" charset="0"/>
              <a:buChar char="•"/>
            </a:pPr>
            <a:r>
              <a:rPr lang="en-US" dirty="0">
                <a:effectLst/>
              </a:rPr>
              <a:t>Deploy applications in seconds, at high density with hundreds or thousands of applications or containers per machine.</a:t>
            </a:r>
          </a:p>
          <a:p>
            <a:pPr marL="171450" indent="-171450">
              <a:buFont typeface="Arial" panose="020B0604020202020204" pitchFamily="34" charset="0"/>
              <a:buChar char="•"/>
            </a:pPr>
            <a:r>
              <a:rPr lang="en-US" dirty="0">
                <a:effectLst/>
              </a:rPr>
              <a:t>Deploy different versions of the same application side by side, and upgrade each application independently.</a:t>
            </a:r>
          </a:p>
          <a:p>
            <a:pPr marL="171450" indent="-171450">
              <a:buFont typeface="Arial" panose="020B0604020202020204" pitchFamily="34" charset="0"/>
              <a:buChar char="•"/>
            </a:pPr>
            <a:r>
              <a:rPr lang="en-US" dirty="0">
                <a:effectLst/>
              </a:rPr>
              <a:t>Manage the lifecycle of your applications without any downtime, including breaking and nonbreaking upgrades.</a:t>
            </a:r>
          </a:p>
          <a:p>
            <a:pPr marL="171450" indent="-171450">
              <a:buFont typeface="Arial" panose="020B0604020202020204" pitchFamily="34" charset="0"/>
              <a:buChar char="•"/>
            </a:pPr>
            <a:r>
              <a:rPr lang="en-US" dirty="0">
                <a:effectLst/>
              </a:rPr>
              <a:t>Scale out or scale in the number of nodes in a cluster. As you scale nodes, your applications automatically scale.</a:t>
            </a:r>
          </a:p>
          <a:p>
            <a:pPr marL="171450" indent="-171450">
              <a:buFont typeface="Arial" panose="020B0604020202020204" pitchFamily="34" charset="0"/>
              <a:buChar char="•"/>
            </a:pPr>
            <a:r>
              <a:rPr lang="en-US" dirty="0">
                <a:effectLst/>
              </a:rPr>
              <a:t>Monitor and diagnose the health of your applications and set policies for performing automatic repairs.</a:t>
            </a:r>
          </a:p>
          <a:p>
            <a:pPr marL="171450" indent="-171450">
              <a:buFont typeface="Arial" panose="020B0604020202020204" pitchFamily="34" charset="0"/>
              <a:buChar char="•"/>
            </a:pPr>
            <a:r>
              <a:rPr lang="en-US" dirty="0">
                <a:effectLst/>
              </a:rPr>
              <a:t>Watch the resource balancer orchestrate the redistribution of applications across the cluster. Service Fabric recovers from failures and optimizes the distribution of load based on available resources.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5/8/2020 7:22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819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50</a:t>
            </a:fld>
            <a:endParaRPr lang="en-US"/>
          </a:p>
        </p:txBody>
      </p:sp>
    </p:spTree>
    <p:extLst>
      <p:ext uri="{BB962C8B-B14F-4D97-AF65-F5344CB8AC3E}">
        <p14:creationId xmlns:p14="http://schemas.microsoft.com/office/powerpoint/2010/main" val="596733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itle 1"/>
          <p:cNvSpPr txBox="1">
            <a:spLocks/>
          </p:cNvSpPr>
          <p:nvPr userDrawn="1"/>
        </p:nvSpPr>
        <p:spPr>
          <a:xfrm>
            <a:off x="7086600" y="6324600"/>
            <a:ext cx="1981200" cy="457200"/>
          </a:xfrm>
          <a:prstGeom prst="rect">
            <a:avLst/>
          </a:prstGeom>
        </p:spPr>
        <p:txBody>
          <a:bodyPr vert="horz" wrap="square" lIns="0" tIns="0" rIns="0" bIns="0" rtlCol="0" anchor="t">
            <a:noAutofit/>
          </a:bodyPr>
          <a:lstStyle/>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Srinivasan S Iyer</a:t>
            </a:r>
          </a:p>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vasanraje@gmail.com</a:t>
            </a:r>
            <a:endParaRPr kumimoji="0" lang="en-US" sz="1600" b="0" i="0" u="none" strike="noStrike" kern="1200" cap="none" spc="-150" normalizeH="0" baseline="0" noProof="0" dirty="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endParaRPr>
          </a:p>
        </p:txBody>
      </p:sp>
      <p:pic>
        <p:nvPicPr>
          <p:cNvPr id="3" name="Picture 2"/>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11595"/>
            <a:ext cx="1895475" cy="446405"/>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7" indent="0" algn="ctr">
              <a:buNone/>
              <a:defRPr>
                <a:solidFill>
                  <a:schemeClr val="tx1">
                    <a:tint val="75000"/>
                  </a:schemeClr>
                </a:solidFill>
              </a:defRPr>
            </a:lvl6pPr>
            <a:lvl7pPr marL="2742870" indent="0" algn="ctr">
              <a:buNone/>
              <a:defRPr>
                <a:solidFill>
                  <a:schemeClr val="tx1">
                    <a:tint val="75000"/>
                  </a:schemeClr>
                </a:solidFill>
              </a:defRPr>
            </a:lvl7pPr>
            <a:lvl8pPr marL="3200016" indent="0" algn="ctr">
              <a:buNone/>
              <a:defRPr>
                <a:solidFill>
                  <a:schemeClr val="tx1">
                    <a:tint val="75000"/>
                  </a:schemeClr>
                </a:solidFill>
              </a:defRPr>
            </a:lvl8pPr>
            <a:lvl9pPr marL="365716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51" y="2355851"/>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
        <p:nvSpPr>
          <p:cNvPr id="5" name="Rectangle 4"/>
          <p:cNvSpPr/>
          <p:nvPr userDrawn="1"/>
        </p:nvSpPr>
        <p:spPr>
          <a:xfrm>
            <a:off x="4191000" y="6488668"/>
            <a:ext cx="915635" cy="369332"/>
          </a:xfrm>
          <a:prstGeom prst="rect">
            <a:avLst/>
          </a:prstGeom>
        </p:spPr>
        <p:txBody>
          <a:bodyPr wrap="none">
            <a:spAutoFit/>
          </a:bodyPr>
          <a:lstStyle/>
          <a:p>
            <a:fld id="{2EFEECD7-B763-45B1-947F-9F86DDD1EF68}" type="slidenum">
              <a:rPr lang="en-US" smtClean="0"/>
              <a:pPr/>
              <a:t>‹#›</a:t>
            </a:fld>
            <a:r>
              <a:rPr lang="en-US" dirty="0" smtClean="0"/>
              <a:t> of 4</a:t>
            </a:r>
            <a:endParaRPr lang="en-US" dirty="0"/>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11595"/>
            <a:ext cx="1895475" cy="446405"/>
          </a:xfrm>
          <a:prstGeom prst="rect">
            <a:avLst/>
          </a:prstGeom>
          <a:noFill/>
          <a:ln>
            <a:noFill/>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1809726"/>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2000"/>
            </a:lvl4pPr>
            <a:lvl5pPr>
              <a:lnSpc>
                <a:spcPct val="90000"/>
              </a:lnSpc>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5" y="6411595"/>
            <a:ext cx="1895475" cy="446405"/>
          </a:xfrm>
          <a:prstGeom prst="rect">
            <a:avLst/>
          </a:prstGeom>
          <a:noFill/>
          <a:ln>
            <a:noFill/>
          </a:ln>
        </p:spPr>
      </p:pic>
      <p:sp>
        <p:nvSpPr>
          <p:cNvPr id="3" name="TextBox 2"/>
          <p:cNvSpPr txBox="1"/>
          <p:nvPr userDrawn="1"/>
        </p:nvSpPr>
        <p:spPr>
          <a:xfrm>
            <a:off x="2133600" y="6411595"/>
            <a:ext cx="5181600" cy="369332"/>
          </a:xfrm>
          <a:prstGeom prst="rect">
            <a:avLst/>
          </a:prstGeom>
          <a:noFill/>
        </p:spPr>
        <p:txBody>
          <a:bodyPr wrap="square" rtlCol="0">
            <a:spAutoFit/>
          </a:bodyPr>
          <a:lstStyle/>
          <a:p>
            <a:r>
              <a:rPr lang="en-US" b="0" cap="none" spc="0" dirty="0" smtClean="0">
                <a:ln w="0"/>
                <a:solidFill>
                  <a:schemeClr val="accent1"/>
                </a:solidFill>
                <a:effectLst>
                  <a:outerShdw blurRad="38100" dist="25400" dir="5400000" algn="ctr" rotWithShape="0">
                    <a:srgbClr val="6E747A">
                      <a:alpha val="43000"/>
                    </a:srgbClr>
                  </a:outerShdw>
                </a:effectLst>
              </a:rPr>
              <a:t>System</a:t>
            </a:r>
            <a:r>
              <a:rPr lang="en-US" b="0" cap="none" spc="0" baseline="0" dirty="0" smtClean="0">
                <a:ln w="0"/>
                <a:solidFill>
                  <a:schemeClr val="accent1"/>
                </a:solidFill>
                <a:effectLst>
                  <a:outerShdw blurRad="38100" dist="25400" dir="5400000" algn="ctr" rotWithShape="0">
                    <a:srgbClr val="6E747A">
                      <a:alpha val="43000"/>
                    </a:srgbClr>
                  </a:outerShdw>
                </a:effectLst>
              </a:rPr>
              <a:t> Architecture and Design Workshop</a:t>
            </a:r>
            <a:endParaRPr lang="en-IN"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4"/>
            <a:ext cx="4114800" cy="2153153"/>
          </a:xfrm>
        </p:spPr>
        <p:txBody>
          <a:bodyPr/>
          <a:lstStyle>
            <a:lvl1pPr marL="339948" indent="-339948">
              <a:lnSpc>
                <a:spcPct val="90000"/>
              </a:lnSpc>
              <a:defRPr sz="2800"/>
            </a:lvl1pPr>
            <a:lvl2pPr marL="673284" indent="-325398">
              <a:lnSpc>
                <a:spcPct val="90000"/>
              </a:lnSpc>
              <a:defRPr sz="2400"/>
            </a:lvl2pPr>
            <a:lvl3pPr marL="953709" indent="-288362">
              <a:lnSpc>
                <a:spcPct val="90000"/>
              </a:lnSpc>
              <a:defRPr sz="2000"/>
            </a:lvl3pPr>
            <a:lvl4pPr marL="1227520" indent="-273811">
              <a:lnSpc>
                <a:spcPct val="90000"/>
              </a:lnSpc>
              <a:defRPr sz="1800"/>
            </a:lvl4pPr>
            <a:lvl5pPr marL="1515880" indent="-280424">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4"/>
            <a:ext cx="4114800" cy="2153153"/>
          </a:xfrm>
        </p:spPr>
        <p:txBody>
          <a:bodyPr/>
          <a:lstStyle>
            <a:lvl1pPr marL="347886" indent="-347886">
              <a:lnSpc>
                <a:spcPct val="90000"/>
              </a:lnSpc>
              <a:defRPr sz="2800"/>
            </a:lvl1pPr>
            <a:lvl2pPr marL="673284" indent="-339948">
              <a:lnSpc>
                <a:spcPct val="90000"/>
              </a:lnSpc>
              <a:defRPr sz="2400"/>
            </a:lvl2pPr>
            <a:lvl3pPr marL="961645" indent="-302912">
              <a:lnSpc>
                <a:spcPct val="90000"/>
              </a:lnSpc>
              <a:defRPr sz="2000"/>
            </a:lvl3pPr>
            <a:lvl4pPr marL="1227520" indent="-265874">
              <a:lnSpc>
                <a:spcPct val="90000"/>
              </a:lnSpc>
              <a:defRPr sz="1800"/>
            </a:lvl4pPr>
            <a:lvl5pPr marL="1515880" indent="-273811">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3" descr="C:\Program Files\Microsoft Resource DVD Artwork\DVD_ART\BoxShots_Logos\MICROSOFT\Microsoft logo and tagline.png"/>
          <p:cNvPicPr>
            <a:picLocks noChangeAspect="1" noChangeArrowheads="1"/>
          </p:cNvPicPr>
          <p:nvPr/>
        </p:nvPicPr>
        <p:blipFill>
          <a:blip r:embed="rId2" cstate="print"/>
          <a:srcRect r="25734" b="41261"/>
          <a:stretch>
            <a:fillRect/>
          </a:stretch>
        </p:blipFill>
        <p:spPr bwMode="auto">
          <a:xfrm>
            <a:off x="7872680" y="84669"/>
            <a:ext cx="996156" cy="169333"/>
          </a:xfrm>
          <a:prstGeom prst="rect">
            <a:avLst/>
          </a:prstGeom>
          <a:noFill/>
          <a:ln w="9525">
            <a:noFill/>
            <a:miter lim="800000"/>
            <a:headEnd/>
            <a:tailEnd/>
          </a:ln>
        </p:spPr>
      </p:pic>
      <p:pic>
        <p:nvPicPr>
          <p:cNvPr id="6" name="Picture 5"/>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11595"/>
            <a:ext cx="1895475" cy="446405"/>
          </a:xfrm>
          <a:prstGeom prst="rect">
            <a:avLst/>
          </a:prstGeom>
          <a:noFill/>
          <a:ln>
            <a:noFill/>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7" indent="0">
              <a:buNone/>
              <a:defRPr sz="1600" b="1"/>
            </a:lvl6pPr>
            <a:lvl7pPr marL="2742870" indent="0">
              <a:buNone/>
              <a:defRPr sz="1600" b="1"/>
            </a:lvl7pPr>
            <a:lvl8pPr marL="3200016" indent="0">
              <a:buNone/>
              <a:defRPr sz="1600" b="1"/>
            </a:lvl8pPr>
            <a:lvl9pPr marL="365716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859483"/>
          </a:xfrm>
        </p:spPr>
        <p:txBody>
          <a:bodyPr/>
          <a:lstStyle>
            <a:lvl1pPr marL="281748" indent="-281748">
              <a:defRPr sz="2300"/>
            </a:lvl1pPr>
            <a:lvl2pPr marL="562173" indent="-265874">
              <a:defRPr sz="2000"/>
            </a:lvl2pPr>
            <a:lvl3pPr marL="813497" indent="-243387">
              <a:defRPr sz="1800"/>
            </a:lvl3pPr>
            <a:lvl4pPr marL="1050270" indent="-228838">
              <a:defRPr sz="1700"/>
            </a:lvl4pPr>
            <a:lvl5pPr marL="1279108" indent="-206350">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3" y="1411553"/>
            <a:ext cx="4117019" cy="692498"/>
          </a:xfrm>
        </p:spPr>
        <p:txBody>
          <a:bodyPr anchor="b"/>
          <a:lstStyle>
            <a:lvl1pPr marL="0" indent="0">
              <a:lnSpc>
                <a:spcPct val="90000"/>
              </a:lnSpc>
              <a:spcBef>
                <a:spcPts val="0"/>
              </a:spcBef>
              <a:buNone/>
              <a:defRPr sz="25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7" indent="0">
              <a:buNone/>
              <a:defRPr sz="1600" b="1"/>
            </a:lvl6pPr>
            <a:lvl7pPr marL="2742870" indent="0">
              <a:buNone/>
              <a:defRPr sz="1600" b="1"/>
            </a:lvl7pPr>
            <a:lvl8pPr marL="3200016" indent="0">
              <a:buNone/>
              <a:defRPr sz="1600" b="1"/>
            </a:lvl8pPr>
            <a:lvl9pPr marL="365716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859483"/>
          </a:xfrm>
        </p:spPr>
        <p:txBody>
          <a:bodyPr/>
          <a:lstStyle>
            <a:lvl1pPr marL="296297" indent="-296297">
              <a:defRPr sz="2300"/>
            </a:lvl1pPr>
            <a:lvl2pPr marL="570109" indent="-273811">
              <a:defRPr sz="2000"/>
            </a:lvl2pPr>
            <a:lvl3pPr marL="821433" indent="-244710">
              <a:defRPr sz="1800"/>
            </a:lvl3pPr>
            <a:lvl4pPr marL="1050270" indent="-236775">
              <a:defRPr sz="1700"/>
            </a:lvl4pPr>
            <a:lvl5pPr marL="1279108" indent="-220901">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81000" y="230188"/>
            <a:ext cx="8382000" cy="498598"/>
          </a:xfrm>
        </p:spPr>
        <p:txBody>
          <a:bodyPr lIns="0" tIns="0" rIns="0" bIns="0"/>
          <a:lstStyle>
            <a:lvl1pPr>
              <a:defRPr sz="3600" b="0" i="0">
                <a:solidFill>
                  <a:schemeClr val="bg1"/>
                </a:solidFill>
                <a:latin typeface="Verdana"/>
                <a:cs typeface="Verdana"/>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5/8/2020</a:t>
            </a:fld>
            <a:endParaRPr lang="en-US"/>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74004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5/8/2020</a:t>
            </a:fld>
            <a:endParaRPr lang="en-US"/>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2982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930" y="2084173"/>
            <a:ext cx="8740142" cy="1796217"/>
          </a:xfrm>
          <a:noFill/>
        </p:spPr>
        <p:txBody>
          <a:bodyPr anchorCtr="0"/>
          <a:lstStyle>
            <a:lvl1pPr>
              <a:defRPr sz="6470" spc="-74" baseline="0">
                <a:gradFill>
                  <a:gsLst>
                    <a:gs pos="100000">
                      <a:schemeClr val="tx1"/>
                    </a:gs>
                    <a:gs pos="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18597663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7"/>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txBox="1">
            <a:spLocks/>
          </p:cNvSpPr>
          <p:nvPr userDrawn="1"/>
        </p:nvSpPr>
        <p:spPr>
          <a:xfrm>
            <a:off x="7086600" y="6324600"/>
            <a:ext cx="1981200" cy="457200"/>
          </a:xfrm>
          <a:prstGeom prst="rect">
            <a:avLst/>
          </a:prstGeom>
        </p:spPr>
        <p:txBody>
          <a:bodyPr vert="horz" wrap="square" lIns="0" tIns="0" rIns="0" bIns="0" rtlCol="0" anchor="t">
            <a:noAutofit/>
          </a:bodyPr>
          <a:lstStyle/>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Srinivasan S Iyer</a:t>
            </a:r>
          </a:p>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vasanraje@gmail.com</a:t>
            </a:r>
            <a:endParaRPr kumimoji="0" lang="en-US" sz="1600" b="0" i="0" u="none" strike="noStrike" kern="1200" cap="none" spc="-150" normalizeH="0" baseline="0" noProof="0" dirty="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p:transition>
  <p:hf hdr="0" ftr="0" dt="0"/>
  <p:txStyles>
    <p:titleStyle>
      <a:lvl1pPr algn="l" defTabSz="914290"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43" indent="-396843" algn="l" defTabSz="914290"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327" indent="-396843" algn="l" defTabSz="914290"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788" indent="-344461" algn="l" defTabSz="914290"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835" indent="-346047" algn="l" defTabSz="914290"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358" indent="-336523" algn="l" defTabSz="914290"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29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5"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7" algn="l" defTabSz="914290" rtl="0" eaLnBrk="1" latinLnBrk="0" hangingPunct="1">
        <a:defRPr sz="1800" kern="1200">
          <a:solidFill>
            <a:schemeClr val="tx1"/>
          </a:solidFill>
          <a:latin typeface="+mn-lt"/>
          <a:ea typeface="+mn-ea"/>
          <a:cs typeface="+mn-cs"/>
        </a:defRPr>
      </a:lvl6pPr>
      <a:lvl7pPr marL="2742870"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2" algn="l" defTabSz="9142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 Id="rId5" Type="http://schemas.openxmlformats.org/officeDocument/2006/relationships/image" Target="../media/image25.jp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50.jp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8.png"/><Relationship Id="rId11" Type="http://schemas.openxmlformats.org/officeDocument/2006/relationships/image" Target="../media/image53.jpg"/><Relationship Id="rId5" Type="http://schemas.openxmlformats.org/officeDocument/2006/relationships/image" Target="../media/image47.png"/><Relationship Id="rId10" Type="http://schemas.openxmlformats.org/officeDocument/2006/relationships/image" Target="../media/image52.jpg"/><Relationship Id="rId4" Type="http://schemas.openxmlformats.org/officeDocument/2006/relationships/image" Target="../media/image46.png"/><Relationship Id="rId9" Type="http://schemas.openxmlformats.org/officeDocument/2006/relationships/image" Target="../media/image51.jpg"/></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6.jp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7.png"/><Relationship Id="rId7"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56.jpg"/><Relationship Id="rId5" Type="http://schemas.openxmlformats.org/officeDocument/2006/relationships/image" Target="../media/image58.png"/><Relationship Id="rId4" Type="http://schemas.microsoft.com/office/2007/relationships/hdphoto" Target="../media/hdphoto1.wdp"/><Relationship Id="rId9" Type="http://schemas.openxmlformats.org/officeDocument/2006/relationships/image" Target="../media/image54.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39486" y="1981200"/>
            <a:ext cx="8610600" cy="3739485"/>
          </a:xfrm>
        </p:spPr>
        <p:txBody>
          <a:bodyPr/>
          <a:lstStyle/>
          <a:p>
            <a:pPr algn="ctr"/>
            <a:r>
              <a:rPr sz="5400" dirty="0" smtClean="0">
                <a:latin typeface="Arial" pitchFamily="34" charset="0"/>
                <a:cs typeface="Arial" pitchFamily="34" charset="0"/>
              </a:rPr>
              <a:t>Orchestration with</a:t>
            </a:r>
            <a:br>
              <a:rPr sz="5400" dirty="0" smtClean="0">
                <a:latin typeface="Arial" pitchFamily="34" charset="0"/>
                <a:cs typeface="Arial" pitchFamily="34" charset="0"/>
              </a:rPr>
            </a:br>
            <a:r>
              <a:rPr lang="en-US" sz="5400" dirty="0" err="1" smtClean="0">
                <a:latin typeface="Arial" pitchFamily="34" charset="0"/>
                <a:cs typeface="Arial" pitchFamily="34" charset="0"/>
              </a:rPr>
              <a:t>with</a:t>
            </a:r>
            <a:r>
              <a:rPr lang="en-US" sz="5400" dirty="0" smtClean="0">
                <a:latin typeface="Arial" pitchFamily="34" charset="0"/>
                <a:cs typeface="Arial" pitchFamily="34" charset="0"/>
              </a:rPr>
              <a:t/>
            </a:r>
            <a:br>
              <a:rPr lang="en-US" sz="5400" dirty="0" smtClean="0">
                <a:latin typeface="Arial" pitchFamily="34" charset="0"/>
                <a:cs typeface="Arial" pitchFamily="34" charset="0"/>
              </a:rPr>
            </a:br>
            <a:r>
              <a:rPr lang="en-US" sz="5400" dirty="0" err="1" smtClean="0">
                <a:latin typeface="Arial" pitchFamily="34" charset="0"/>
                <a:cs typeface="Arial" pitchFamily="34" charset="0"/>
              </a:rPr>
              <a:t>Kubernetes</a:t>
            </a:r>
            <a:r>
              <a:rPr sz="5400" dirty="0" smtClean="0">
                <a:latin typeface="Arial" pitchFamily="34" charset="0"/>
                <a:cs typeface="Arial" pitchFamily="34" charset="0"/>
              </a:rPr>
              <a:t/>
            </a:r>
            <a:br>
              <a:rPr sz="5400" dirty="0" smtClean="0">
                <a:latin typeface="Arial" pitchFamily="34" charset="0"/>
                <a:cs typeface="Arial" pitchFamily="34" charset="0"/>
              </a:rPr>
            </a:br>
            <a:r>
              <a:rPr sz="5400" dirty="0" smtClean="0">
                <a:latin typeface="Arial" pitchFamily="34" charset="0"/>
                <a:cs typeface="Arial" pitchFamily="34" charset="0"/>
              </a:rPr>
              <a:t/>
            </a:r>
            <a:br>
              <a:rPr sz="5400" dirty="0" smtClean="0">
                <a:latin typeface="Arial" pitchFamily="34" charset="0"/>
                <a:cs typeface="Arial" pitchFamily="34" charset="0"/>
              </a:rPr>
            </a:br>
            <a:endParaRPr sz="5400" dirty="0">
              <a:latin typeface="Arial" pitchFamily="34" charset="0"/>
              <a:cs typeface="Arial" pitchFamily="34" charset="0"/>
            </a:endParaRPr>
          </a:p>
        </p:txBody>
      </p:sp>
      <p:sp>
        <p:nvSpPr>
          <p:cNvPr id="3" name="Title 1"/>
          <p:cNvSpPr txBox="1">
            <a:spLocks/>
          </p:cNvSpPr>
          <p:nvPr/>
        </p:nvSpPr>
        <p:spPr>
          <a:xfrm>
            <a:off x="4800600" y="5257800"/>
            <a:ext cx="4038600" cy="685800"/>
          </a:xfrm>
          <a:prstGeom prst="rect">
            <a:avLst/>
          </a:prstGeom>
        </p:spPr>
        <p:txBody>
          <a:bodyPr vert="horz" wrap="square" lIns="0" tIns="0" rIns="0" bIns="0" rtlCol="0" anchor="t">
            <a:noAutofit/>
          </a:bodyPr>
          <a:lstStyle/>
          <a:p>
            <a:pPr marL="0" marR="0" lvl="0" indent="0" algn="ctr" defTabSz="91429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50" normalizeH="0" baseline="0" noProof="0" dirty="0" smtClean="0">
                <a:ln w="3175">
                  <a:noFill/>
                </a:ln>
                <a:solidFill>
                  <a:schemeClr val="accent2">
                    <a:lumMod val="40000"/>
                    <a:lumOff val="60000"/>
                  </a:schemeClr>
                </a:solidFill>
                <a:effectLst>
                  <a:outerShdw blurRad="50800" dist="38100" dir="2700000" algn="tl" rotWithShape="0">
                    <a:prstClr val="black">
                      <a:alpha val="40000"/>
                    </a:prstClr>
                  </a:outerShdw>
                </a:effectLst>
                <a:uLnTx/>
                <a:uFillTx/>
                <a:latin typeface="Arial" pitchFamily="34" charset="0"/>
                <a:ea typeface="+mn-ea"/>
                <a:cs typeface="Arial" pitchFamily="34" charset="0"/>
              </a:rPr>
              <a:t>Srinivasan S Iyer</a:t>
            </a:r>
            <a:endParaRPr kumimoji="0" lang="en-US" sz="4000" b="0" i="0" u="none" strike="noStrike" kern="1200" cap="none" spc="-150" normalizeH="0" baseline="0" noProof="0" dirty="0">
              <a:ln w="3175">
                <a:noFill/>
              </a:ln>
              <a:solidFill>
                <a:schemeClr val="accent2">
                  <a:lumMod val="40000"/>
                  <a:lumOff val="60000"/>
                </a:schemeClr>
              </a:solidFill>
              <a:effectLst>
                <a:outerShdw blurRad="50800" dist="38100" dir="2700000" algn="tl" rotWithShape="0">
                  <a:prstClr val="black">
                    <a:alpha val="40000"/>
                  </a:prstClr>
                </a:outerShdw>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30063910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1"/>
            <a:ext cx="6096000" cy="762000"/>
          </a:xfrm>
          <a:prstGeom prst="rect">
            <a:avLst/>
          </a:prstGeom>
        </p:spPr>
        <p:txBody>
          <a:bodyPr vert="horz" wrap="square" lIns="0" tIns="0" rIns="0" bIns="0" rtlCol="0" anchor="t">
            <a:normAutofit/>
          </a:bodyPr>
          <a:lstStyle/>
          <a:p>
            <a:r>
              <a:rPr dirty="0"/>
              <a:t>StatefulSet</a:t>
            </a:r>
          </a:p>
        </p:txBody>
      </p:sp>
      <p:sp>
        <p:nvSpPr>
          <p:cNvPr id="3" name="object 3"/>
          <p:cNvSpPr txBox="1"/>
          <p:nvPr/>
        </p:nvSpPr>
        <p:spPr>
          <a:xfrm>
            <a:off x="502920" y="1676400"/>
            <a:ext cx="4526280" cy="3585084"/>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2400" spc="-70" dirty="0">
                <a:solidFill>
                  <a:srgbClr val="FFFFFF"/>
                </a:solidFill>
                <a:latin typeface="Verdana"/>
                <a:cs typeface="Verdana"/>
              </a:rPr>
              <a:t>Attaches</a:t>
            </a:r>
            <a:r>
              <a:rPr sz="2400" spc="-210" dirty="0">
                <a:solidFill>
                  <a:srgbClr val="FFFFFF"/>
                </a:solidFill>
                <a:latin typeface="Verdana"/>
                <a:cs typeface="Verdana"/>
              </a:rPr>
              <a:t> </a:t>
            </a:r>
            <a:r>
              <a:rPr sz="2400" spc="-50" dirty="0">
                <a:solidFill>
                  <a:srgbClr val="FFFFFF"/>
                </a:solidFill>
                <a:latin typeface="Verdana"/>
                <a:cs typeface="Verdana"/>
              </a:rPr>
              <a:t>to</a:t>
            </a:r>
            <a:r>
              <a:rPr sz="2400" spc="40" dirty="0">
                <a:solidFill>
                  <a:srgbClr val="FFFFFF"/>
                </a:solidFill>
                <a:latin typeface="Verdana"/>
                <a:cs typeface="Verdana"/>
              </a:rPr>
              <a:t> </a:t>
            </a:r>
            <a:r>
              <a:rPr sz="2400" spc="-95" dirty="0">
                <a:solidFill>
                  <a:srgbClr val="FFFFFF"/>
                </a:solidFill>
                <a:latin typeface="Verdana"/>
                <a:cs typeface="Verdana"/>
              </a:rPr>
              <a:t>‘headeless</a:t>
            </a:r>
            <a:r>
              <a:rPr sz="2400" spc="-204" dirty="0">
                <a:solidFill>
                  <a:srgbClr val="FFFFFF"/>
                </a:solidFill>
                <a:latin typeface="Verdana"/>
                <a:cs typeface="Verdana"/>
              </a:rPr>
              <a:t> </a:t>
            </a:r>
            <a:r>
              <a:rPr sz="2400" spc="-80" dirty="0">
                <a:solidFill>
                  <a:srgbClr val="FFFFFF"/>
                </a:solidFill>
                <a:latin typeface="Verdana"/>
                <a:cs typeface="Verdana"/>
              </a:rPr>
              <a:t>service’</a:t>
            </a:r>
            <a:r>
              <a:rPr sz="2400" spc="-210" dirty="0">
                <a:solidFill>
                  <a:srgbClr val="FFFFFF"/>
                </a:solidFill>
                <a:latin typeface="Verdana"/>
                <a:cs typeface="Verdana"/>
              </a:rPr>
              <a:t> </a:t>
            </a:r>
            <a:r>
              <a:rPr sz="2400" spc="-100" dirty="0">
                <a:solidFill>
                  <a:srgbClr val="FFFFFF"/>
                </a:solidFill>
                <a:latin typeface="Verdana"/>
                <a:cs typeface="Verdana"/>
              </a:rPr>
              <a:t>(not</a:t>
            </a:r>
            <a:r>
              <a:rPr sz="2400" spc="-210" dirty="0">
                <a:solidFill>
                  <a:srgbClr val="FFFFFF"/>
                </a:solidFill>
                <a:latin typeface="Verdana"/>
                <a:cs typeface="Verdana"/>
              </a:rPr>
              <a:t> </a:t>
            </a:r>
            <a:r>
              <a:rPr sz="2400" spc="-110" dirty="0">
                <a:solidFill>
                  <a:srgbClr val="FFFFFF"/>
                </a:solidFill>
                <a:latin typeface="Verdana"/>
                <a:cs typeface="Verdana"/>
              </a:rPr>
              <a:t>shown)</a:t>
            </a:r>
            <a:r>
              <a:rPr sz="2400" spc="-210" dirty="0">
                <a:solidFill>
                  <a:srgbClr val="FFFFFF"/>
                </a:solidFill>
                <a:latin typeface="Verdana"/>
                <a:cs typeface="Verdana"/>
              </a:rPr>
              <a:t> </a:t>
            </a:r>
            <a:r>
              <a:rPr sz="2400" i="1" spc="-70" dirty="0">
                <a:solidFill>
                  <a:srgbClr val="FFFFFF"/>
                </a:solidFill>
                <a:latin typeface="Arial"/>
                <a:cs typeface="Arial"/>
              </a:rPr>
              <a:t>nginx</a:t>
            </a:r>
            <a:r>
              <a:rPr sz="2400" spc="-70" dirty="0">
                <a:solidFill>
                  <a:srgbClr val="FFFFFF"/>
                </a:solidFill>
                <a:latin typeface="Verdana"/>
                <a:cs typeface="Verdana"/>
              </a:rPr>
              <a:t>.</a:t>
            </a:r>
            <a:endParaRPr sz="2400" dirty="0">
              <a:latin typeface="Verdana"/>
              <a:cs typeface="Verdana"/>
            </a:endParaRPr>
          </a:p>
          <a:p>
            <a:pPr marL="340995" indent="-328295">
              <a:spcBef>
                <a:spcPts val="240"/>
              </a:spcBef>
              <a:buFont typeface="Arial"/>
              <a:buChar char="●"/>
              <a:tabLst>
                <a:tab pos="340360" algn="l"/>
                <a:tab pos="340995" algn="l"/>
              </a:tabLst>
            </a:pPr>
            <a:r>
              <a:rPr sz="2400" spc="-65" dirty="0">
                <a:solidFill>
                  <a:srgbClr val="FFFFFF"/>
                </a:solidFill>
                <a:latin typeface="Verdana"/>
                <a:cs typeface="Verdana"/>
              </a:rPr>
              <a:t>Pods</a:t>
            </a:r>
            <a:r>
              <a:rPr sz="2400" spc="-215" dirty="0">
                <a:solidFill>
                  <a:srgbClr val="FFFFFF"/>
                </a:solidFill>
                <a:latin typeface="Verdana"/>
                <a:cs typeface="Verdana"/>
              </a:rPr>
              <a:t> </a:t>
            </a:r>
            <a:r>
              <a:rPr sz="2400" spc="-95" dirty="0">
                <a:solidFill>
                  <a:srgbClr val="FFFFFF"/>
                </a:solidFill>
                <a:latin typeface="Verdana"/>
                <a:cs typeface="Verdana"/>
              </a:rPr>
              <a:t>given</a:t>
            </a:r>
            <a:r>
              <a:rPr sz="2400" spc="-210" dirty="0">
                <a:solidFill>
                  <a:srgbClr val="FFFFFF"/>
                </a:solidFill>
                <a:latin typeface="Verdana"/>
                <a:cs typeface="Verdana"/>
              </a:rPr>
              <a:t> </a:t>
            </a:r>
            <a:r>
              <a:rPr sz="2400" spc="-85" dirty="0">
                <a:solidFill>
                  <a:srgbClr val="FFFFFF"/>
                </a:solidFill>
                <a:latin typeface="Verdana"/>
                <a:cs typeface="Verdana"/>
              </a:rPr>
              <a:t>unique</a:t>
            </a:r>
            <a:r>
              <a:rPr sz="2400" spc="-215" dirty="0">
                <a:solidFill>
                  <a:srgbClr val="FFFFFF"/>
                </a:solidFill>
                <a:latin typeface="Verdana"/>
                <a:cs typeface="Verdana"/>
              </a:rPr>
              <a:t> </a:t>
            </a:r>
            <a:r>
              <a:rPr sz="2400" spc="-65" dirty="0">
                <a:solidFill>
                  <a:srgbClr val="FFFFFF"/>
                </a:solidFill>
                <a:latin typeface="Verdana"/>
                <a:cs typeface="Verdana"/>
              </a:rPr>
              <a:t>ordinal</a:t>
            </a:r>
            <a:r>
              <a:rPr sz="2400" spc="-210" dirty="0">
                <a:solidFill>
                  <a:srgbClr val="FFFFFF"/>
                </a:solidFill>
                <a:latin typeface="Verdana"/>
                <a:cs typeface="Verdana"/>
              </a:rPr>
              <a:t> </a:t>
            </a:r>
            <a:r>
              <a:rPr sz="2400" spc="-125" dirty="0">
                <a:solidFill>
                  <a:srgbClr val="FFFFFF"/>
                </a:solidFill>
                <a:latin typeface="Verdana"/>
                <a:cs typeface="Verdana"/>
              </a:rPr>
              <a:t>names</a:t>
            </a:r>
            <a:r>
              <a:rPr sz="2400" spc="-210" dirty="0">
                <a:solidFill>
                  <a:srgbClr val="FFFFFF"/>
                </a:solidFill>
                <a:latin typeface="Verdana"/>
                <a:cs typeface="Verdana"/>
              </a:rPr>
              <a:t> </a:t>
            </a:r>
            <a:r>
              <a:rPr sz="2400" spc="-100" dirty="0">
                <a:solidFill>
                  <a:srgbClr val="FFFFFF"/>
                </a:solidFill>
                <a:latin typeface="Verdana"/>
                <a:cs typeface="Verdana"/>
              </a:rPr>
              <a:t>using</a:t>
            </a:r>
            <a:r>
              <a:rPr sz="2400" spc="-215" dirty="0">
                <a:solidFill>
                  <a:srgbClr val="FFFFFF"/>
                </a:solidFill>
                <a:latin typeface="Verdana"/>
                <a:cs typeface="Verdana"/>
              </a:rPr>
              <a:t> </a:t>
            </a:r>
            <a:r>
              <a:rPr sz="2400" spc="-75" dirty="0">
                <a:solidFill>
                  <a:srgbClr val="FFFFFF"/>
                </a:solidFill>
                <a:latin typeface="Verdana"/>
                <a:cs typeface="Verdana"/>
              </a:rPr>
              <a:t>the</a:t>
            </a:r>
            <a:r>
              <a:rPr sz="2400" spc="-210" dirty="0">
                <a:solidFill>
                  <a:srgbClr val="FFFFFF"/>
                </a:solidFill>
                <a:latin typeface="Verdana"/>
                <a:cs typeface="Verdana"/>
              </a:rPr>
              <a:t> </a:t>
            </a:r>
            <a:r>
              <a:rPr sz="2400" spc="-75" dirty="0">
                <a:solidFill>
                  <a:srgbClr val="FFFFFF"/>
                </a:solidFill>
                <a:latin typeface="Verdana"/>
                <a:cs typeface="Verdana"/>
              </a:rPr>
              <a:t>pattern</a:t>
            </a:r>
            <a:endParaRPr sz="2400" dirty="0">
              <a:latin typeface="Verdana"/>
              <a:cs typeface="Verdana"/>
            </a:endParaRPr>
          </a:p>
          <a:p>
            <a:pPr marL="340360">
              <a:spcBef>
                <a:spcPts val="240"/>
              </a:spcBef>
            </a:pPr>
            <a:r>
              <a:rPr sz="2400" i="1" spc="-40" dirty="0">
                <a:solidFill>
                  <a:srgbClr val="FFFFFF"/>
                </a:solidFill>
                <a:latin typeface="Arial"/>
                <a:cs typeface="Arial"/>
              </a:rPr>
              <a:t>&lt;statefulset </a:t>
            </a:r>
            <a:r>
              <a:rPr sz="2400" i="1" spc="-45" dirty="0">
                <a:solidFill>
                  <a:srgbClr val="FFFFFF"/>
                </a:solidFill>
                <a:latin typeface="Arial"/>
                <a:cs typeface="Arial"/>
              </a:rPr>
              <a:t>name&gt;-&lt;ordinal</a:t>
            </a:r>
            <a:r>
              <a:rPr sz="2400" i="1" spc="-195" dirty="0">
                <a:solidFill>
                  <a:srgbClr val="FFFFFF"/>
                </a:solidFill>
                <a:latin typeface="Arial"/>
                <a:cs typeface="Arial"/>
              </a:rPr>
              <a:t> </a:t>
            </a:r>
            <a:r>
              <a:rPr sz="2400" i="1" spc="-60" dirty="0">
                <a:solidFill>
                  <a:srgbClr val="FFFFFF"/>
                </a:solidFill>
                <a:latin typeface="Arial"/>
                <a:cs typeface="Arial"/>
              </a:rPr>
              <a:t>index&gt;.</a:t>
            </a:r>
            <a:endParaRPr sz="2400" dirty="0">
              <a:latin typeface="Arial"/>
              <a:cs typeface="Arial"/>
            </a:endParaRPr>
          </a:p>
          <a:p>
            <a:pPr marL="340995" marR="26034" indent="-328295">
              <a:lnSpc>
                <a:spcPct val="115399"/>
              </a:lnSpc>
              <a:buFont typeface="Arial"/>
              <a:buChar char="●"/>
              <a:tabLst>
                <a:tab pos="340360" algn="l"/>
                <a:tab pos="340995" algn="l"/>
              </a:tabLst>
            </a:pPr>
            <a:r>
              <a:rPr sz="2400" spc="-75" dirty="0">
                <a:solidFill>
                  <a:srgbClr val="FFFFFF"/>
                </a:solidFill>
                <a:latin typeface="Verdana"/>
                <a:cs typeface="Verdana"/>
              </a:rPr>
              <a:t>Creates</a:t>
            </a:r>
            <a:r>
              <a:rPr sz="2400" spc="-210" dirty="0">
                <a:solidFill>
                  <a:srgbClr val="FFFFFF"/>
                </a:solidFill>
                <a:latin typeface="Verdana"/>
                <a:cs typeface="Verdana"/>
              </a:rPr>
              <a:t> </a:t>
            </a:r>
            <a:r>
              <a:rPr sz="2400" spc="-85" dirty="0">
                <a:solidFill>
                  <a:srgbClr val="FFFFFF"/>
                </a:solidFill>
                <a:latin typeface="Verdana"/>
                <a:cs typeface="Verdana"/>
              </a:rPr>
              <a:t>independent</a:t>
            </a:r>
            <a:r>
              <a:rPr sz="2400" spc="-204" dirty="0">
                <a:solidFill>
                  <a:srgbClr val="FFFFFF"/>
                </a:solidFill>
                <a:latin typeface="Verdana"/>
                <a:cs typeface="Verdana"/>
              </a:rPr>
              <a:t> </a:t>
            </a:r>
            <a:r>
              <a:rPr sz="2400" spc="-75" dirty="0">
                <a:solidFill>
                  <a:srgbClr val="FFFFFF"/>
                </a:solidFill>
                <a:latin typeface="Verdana"/>
                <a:cs typeface="Verdana"/>
              </a:rPr>
              <a:t>persistent</a:t>
            </a:r>
            <a:r>
              <a:rPr sz="2400" spc="-204" dirty="0">
                <a:solidFill>
                  <a:srgbClr val="FFFFFF"/>
                </a:solidFill>
                <a:latin typeface="Verdana"/>
                <a:cs typeface="Verdana"/>
              </a:rPr>
              <a:t> </a:t>
            </a:r>
            <a:r>
              <a:rPr sz="2400" spc="-100" dirty="0">
                <a:solidFill>
                  <a:srgbClr val="FFFFFF"/>
                </a:solidFill>
                <a:latin typeface="Verdana"/>
                <a:cs typeface="Verdana"/>
              </a:rPr>
              <a:t>volumes</a:t>
            </a:r>
            <a:r>
              <a:rPr sz="2400" spc="-204" dirty="0">
                <a:solidFill>
                  <a:srgbClr val="FFFFFF"/>
                </a:solidFill>
                <a:latin typeface="Verdana"/>
                <a:cs typeface="Verdana"/>
              </a:rPr>
              <a:t> </a:t>
            </a:r>
            <a:r>
              <a:rPr sz="2400" spc="-100" dirty="0">
                <a:solidFill>
                  <a:srgbClr val="FFFFFF"/>
                </a:solidFill>
                <a:latin typeface="Verdana"/>
                <a:cs typeface="Verdana"/>
              </a:rPr>
              <a:t>based</a:t>
            </a:r>
            <a:r>
              <a:rPr sz="2400" spc="-204" dirty="0">
                <a:solidFill>
                  <a:srgbClr val="FFFFFF"/>
                </a:solidFill>
                <a:latin typeface="Verdana"/>
                <a:cs typeface="Verdana"/>
              </a:rPr>
              <a:t> </a:t>
            </a:r>
            <a:r>
              <a:rPr sz="2400" spc="-85" dirty="0">
                <a:solidFill>
                  <a:srgbClr val="FFFFFF"/>
                </a:solidFill>
                <a:latin typeface="Verdana"/>
                <a:cs typeface="Verdana"/>
              </a:rPr>
              <a:t>on  </a:t>
            </a:r>
            <a:r>
              <a:rPr sz="2400" spc="-75" dirty="0">
                <a:solidFill>
                  <a:srgbClr val="FFFFFF"/>
                </a:solidFill>
                <a:latin typeface="Verdana"/>
                <a:cs typeface="Verdana"/>
              </a:rPr>
              <a:t>the</a:t>
            </a:r>
            <a:r>
              <a:rPr sz="2400" spc="-215" dirty="0">
                <a:solidFill>
                  <a:srgbClr val="FFFFFF"/>
                </a:solidFill>
                <a:latin typeface="Verdana"/>
                <a:cs typeface="Verdana"/>
              </a:rPr>
              <a:t> </a:t>
            </a:r>
            <a:r>
              <a:rPr sz="2400" spc="-95" dirty="0">
                <a:solidFill>
                  <a:srgbClr val="FFFFFF"/>
                </a:solidFill>
                <a:latin typeface="Verdana"/>
                <a:cs typeface="Verdana"/>
              </a:rPr>
              <a:t>‘volumeClaimTemplates’.</a:t>
            </a:r>
            <a:endParaRPr sz="2400" dirty="0">
              <a:latin typeface="Verdana"/>
              <a:cs typeface="Verdana"/>
            </a:endParaRPr>
          </a:p>
        </p:txBody>
      </p:sp>
      <p:sp>
        <p:nvSpPr>
          <p:cNvPr id="4" name="object 4"/>
          <p:cNvSpPr/>
          <p:nvPr/>
        </p:nvSpPr>
        <p:spPr>
          <a:xfrm>
            <a:off x="5834164" y="1246762"/>
            <a:ext cx="2599069" cy="436445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984833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1607"/>
            <a:ext cx="4114800" cy="776594"/>
          </a:xfrm>
          <a:prstGeom prst="rect">
            <a:avLst/>
          </a:prstGeom>
        </p:spPr>
        <p:txBody>
          <a:bodyPr vert="horz" wrap="square" lIns="0" tIns="0" rIns="0" bIns="0" rtlCol="0" anchor="t">
            <a:normAutofit/>
          </a:bodyPr>
          <a:lstStyle/>
          <a:p>
            <a:r>
              <a:rPr dirty="0"/>
              <a:t>DaemonSet</a:t>
            </a:r>
          </a:p>
        </p:txBody>
      </p:sp>
      <p:sp>
        <p:nvSpPr>
          <p:cNvPr id="3" name="object 3"/>
          <p:cNvSpPr txBox="1"/>
          <p:nvPr/>
        </p:nvSpPr>
        <p:spPr>
          <a:xfrm>
            <a:off x="784225" y="2286000"/>
            <a:ext cx="3711575" cy="2481192"/>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2400" spc="-100" dirty="0">
                <a:solidFill>
                  <a:srgbClr val="FFFFFF"/>
                </a:solidFill>
                <a:latin typeface="Verdana"/>
                <a:cs typeface="Verdana"/>
              </a:rPr>
              <a:t>Bypasses </a:t>
            </a:r>
            <a:r>
              <a:rPr sz="2400" spc="-70" dirty="0">
                <a:solidFill>
                  <a:srgbClr val="FFFFFF"/>
                </a:solidFill>
                <a:latin typeface="Verdana"/>
                <a:cs typeface="Verdana"/>
              </a:rPr>
              <a:t>default</a:t>
            </a:r>
            <a:r>
              <a:rPr sz="2400" spc="-325" dirty="0">
                <a:solidFill>
                  <a:srgbClr val="FFFFFF"/>
                </a:solidFill>
                <a:latin typeface="Verdana"/>
                <a:cs typeface="Verdana"/>
              </a:rPr>
              <a:t> </a:t>
            </a:r>
            <a:r>
              <a:rPr sz="2400" spc="-80" dirty="0">
                <a:solidFill>
                  <a:srgbClr val="FFFFFF"/>
                </a:solidFill>
                <a:latin typeface="Verdana"/>
                <a:cs typeface="Verdana"/>
              </a:rPr>
              <a:t>scheduler</a:t>
            </a:r>
            <a:endParaRPr sz="2400" dirty="0">
              <a:latin typeface="Verdana"/>
              <a:cs typeface="Verdana"/>
            </a:endParaRPr>
          </a:p>
          <a:p>
            <a:pPr marL="340995" marR="5080" indent="-328295">
              <a:lnSpc>
                <a:spcPct val="115399"/>
              </a:lnSpc>
              <a:buFont typeface="Arial"/>
              <a:buChar char="●"/>
              <a:tabLst>
                <a:tab pos="340360" algn="l"/>
                <a:tab pos="340995" algn="l"/>
              </a:tabLst>
            </a:pPr>
            <a:r>
              <a:rPr sz="2400" spc="-100" dirty="0">
                <a:solidFill>
                  <a:srgbClr val="FFFFFF"/>
                </a:solidFill>
                <a:latin typeface="Verdana"/>
                <a:cs typeface="Verdana"/>
              </a:rPr>
              <a:t>Schedules</a:t>
            </a:r>
            <a:r>
              <a:rPr sz="2400" spc="-210" dirty="0">
                <a:solidFill>
                  <a:srgbClr val="FFFFFF"/>
                </a:solidFill>
                <a:latin typeface="Verdana"/>
                <a:cs typeface="Verdana"/>
              </a:rPr>
              <a:t> </a:t>
            </a:r>
            <a:r>
              <a:rPr sz="2400" spc="-125" dirty="0">
                <a:solidFill>
                  <a:srgbClr val="FFFFFF"/>
                </a:solidFill>
                <a:latin typeface="Verdana"/>
                <a:cs typeface="Verdana"/>
              </a:rPr>
              <a:t>a</a:t>
            </a:r>
            <a:r>
              <a:rPr sz="2400" spc="-210" dirty="0">
                <a:solidFill>
                  <a:srgbClr val="FFFFFF"/>
                </a:solidFill>
                <a:latin typeface="Verdana"/>
                <a:cs typeface="Verdana"/>
              </a:rPr>
              <a:t> </a:t>
            </a:r>
            <a:r>
              <a:rPr sz="2400" spc="-85" dirty="0">
                <a:solidFill>
                  <a:srgbClr val="FFFFFF"/>
                </a:solidFill>
                <a:latin typeface="Verdana"/>
                <a:cs typeface="Verdana"/>
              </a:rPr>
              <a:t>single</a:t>
            </a:r>
            <a:r>
              <a:rPr sz="2400" spc="-210" dirty="0">
                <a:solidFill>
                  <a:srgbClr val="FFFFFF"/>
                </a:solidFill>
                <a:latin typeface="Verdana"/>
                <a:cs typeface="Verdana"/>
              </a:rPr>
              <a:t> </a:t>
            </a:r>
            <a:r>
              <a:rPr sz="2400" spc="-85" dirty="0">
                <a:solidFill>
                  <a:srgbClr val="FFFFFF"/>
                </a:solidFill>
                <a:latin typeface="Verdana"/>
                <a:cs typeface="Verdana"/>
              </a:rPr>
              <a:t>instance</a:t>
            </a:r>
            <a:r>
              <a:rPr sz="2400" spc="-210" dirty="0">
                <a:solidFill>
                  <a:srgbClr val="FFFFFF"/>
                </a:solidFill>
                <a:latin typeface="Verdana"/>
                <a:cs typeface="Verdana"/>
              </a:rPr>
              <a:t> </a:t>
            </a:r>
            <a:r>
              <a:rPr sz="2400" spc="-85" dirty="0">
                <a:solidFill>
                  <a:srgbClr val="FFFFFF"/>
                </a:solidFill>
                <a:latin typeface="Verdana"/>
                <a:cs typeface="Verdana"/>
              </a:rPr>
              <a:t>on</a:t>
            </a:r>
            <a:r>
              <a:rPr sz="2400" spc="-210" dirty="0">
                <a:solidFill>
                  <a:srgbClr val="FFFFFF"/>
                </a:solidFill>
                <a:latin typeface="Verdana"/>
                <a:cs typeface="Verdana"/>
              </a:rPr>
              <a:t> </a:t>
            </a:r>
            <a:r>
              <a:rPr sz="2400" spc="-85" dirty="0">
                <a:solidFill>
                  <a:srgbClr val="FFFFFF"/>
                </a:solidFill>
                <a:latin typeface="Verdana"/>
                <a:cs typeface="Verdana"/>
              </a:rPr>
              <a:t>every</a:t>
            </a:r>
            <a:r>
              <a:rPr sz="2400" spc="-210" dirty="0">
                <a:solidFill>
                  <a:srgbClr val="FFFFFF"/>
                </a:solidFill>
                <a:latin typeface="Verdana"/>
                <a:cs typeface="Verdana"/>
              </a:rPr>
              <a:t> </a:t>
            </a:r>
            <a:r>
              <a:rPr sz="2400" spc="-80" dirty="0">
                <a:solidFill>
                  <a:srgbClr val="FFFFFF"/>
                </a:solidFill>
                <a:latin typeface="Verdana"/>
                <a:cs typeface="Verdana"/>
              </a:rPr>
              <a:t>host</a:t>
            </a:r>
            <a:r>
              <a:rPr sz="2400" spc="-210" dirty="0">
                <a:solidFill>
                  <a:srgbClr val="FFFFFF"/>
                </a:solidFill>
                <a:latin typeface="Verdana"/>
                <a:cs typeface="Verdana"/>
              </a:rPr>
              <a:t> </a:t>
            </a:r>
            <a:r>
              <a:rPr sz="2400" spc="-65" dirty="0">
                <a:solidFill>
                  <a:srgbClr val="FFFFFF"/>
                </a:solidFill>
                <a:latin typeface="Verdana"/>
                <a:cs typeface="Verdana"/>
              </a:rPr>
              <a:t>while  </a:t>
            </a:r>
            <a:r>
              <a:rPr sz="2400" spc="-90" dirty="0">
                <a:solidFill>
                  <a:srgbClr val="FFFFFF"/>
                </a:solidFill>
                <a:latin typeface="Verdana"/>
                <a:cs typeface="Verdana"/>
              </a:rPr>
              <a:t>adhering</a:t>
            </a:r>
            <a:r>
              <a:rPr sz="2400" spc="-215" dirty="0">
                <a:solidFill>
                  <a:srgbClr val="FFFFFF"/>
                </a:solidFill>
                <a:latin typeface="Verdana"/>
                <a:cs typeface="Verdana"/>
              </a:rPr>
              <a:t> </a:t>
            </a:r>
            <a:r>
              <a:rPr sz="2400" spc="-50" dirty="0">
                <a:solidFill>
                  <a:srgbClr val="FFFFFF"/>
                </a:solidFill>
                <a:latin typeface="Verdana"/>
                <a:cs typeface="Verdana"/>
              </a:rPr>
              <a:t>to</a:t>
            </a:r>
            <a:r>
              <a:rPr sz="2400" spc="-210" dirty="0">
                <a:solidFill>
                  <a:srgbClr val="FFFFFF"/>
                </a:solidFill>
                <a:latin typeface="Verdana"/>
                <a:cs typeface="Verdana"/>
              </a:rPr>
              <a:t> </a:t>
            </a:r>
            <a:r>
              <a:rPr sz="2400" spc="-75" dirty="0">
                <a:solidFill>
                  <a:srgbClr val="FFFFFF"/>
                </a:solidFill>
                <a:latin typeface="Verdana"/>
                <a:cs typeface="Verdana"/>
              </a:rPr>
              <a:t>tolerances</a:t>
            </a:r>
            <a:r>
              <a:rPr sz="2400" spc="-210" dirty="0">
                <a:solidFill>
                  <a:srgbClr val="FFFFFF"/>
                </a:solidFill>
                <a:latin typeface="Verdana"/>
                <a:cs typeface="Verdana"/>
              </a:rPr>
              <a:t> </a:t>
            </a:r>
            <a:r>
              <a:rPr sz="2400" spc="-105" dirty="0">
                <a:solidFill>
                  <a:srgbClr val="FFFFFF"/>
                </a:solidFill>
                <a:latin typeface="Verdana"/>
                <a:cs typeface="Verdana"/>
              </a:rPr>
              <a:t>and</a:t>
            </a:r>
            <a:r>
              <a:rPr sz="2400" spc="-210" dirty="0">
                <a:solidFill>
                  <a:srgbClr val="FFFFFF"/>
                </a:solidFill>
                <a:latin typeface="Verdana"/>
                <a:cs typeface="Verdana"/>
              </a:rPr>
              <a:t> </a:t>
            </a:r>
            <a:r>
              <a:rPr sz="2400" spc="-90" dirty="0">
                <a:solidFill>
                  <a:srgbClr val="FFFFFF"/>
                </a:solidFill>
                <a:latin typeface="Verdana"/>
                <a:cs typeface="Verdana"/>
              </a:rPr>
              <a:t>taints.</a:t>
            </a:r>
            <a:endParaRPr sz="2400" dirty="0">
              <a:latin typeface="Verdana"/>
              <a:cs typeface="Verdana"/>
            </a:endParaRPr>
          </a:p>
        </p:txBody>
      </p:sp>
      <p:sp>
        <p:nvSpPr>
          <p:cNvPr id="4" name="object 4"/>
          <p:cNvSpPr/>
          <p:nvPr/>
        </p:nvSpPr>
        <p:spPr>
          <a:xfrm>
            <a:off x="5601263" y="1398698"/>
            <a:ext cx="3072468" cy="406061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423785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04801"/>
            <a:ext cx="8153400" cy="762000"/>
          </a:xfrm>
          <a:prstGeom prst="rect">
            <a:avLst/>
          </a:prstGeom>
        </p:spPr>
        <p:txBody>
          <a:bodyPr vert="horz" wrap="square" lIns="0" tIns="0" rIns="0" bIns="0" rtlCol="0" anchor="t">
            <a:normAutofit/>
          </a:bodyPr>
          <a:lstStyle/>
          <a:p>
            <a:r>
              <a:rPr dirty="0"/>
              <a:t>Concepts - Workloads (cont.)</a:t>
            </a:r>
          </a:p>
        </p:txBody>
      </p:sp>
      <p:sp>
        <p:nvSpPr>
          <p:cNvPr id="3" name="object 3"/>
          <p:cNvSpPr txBox="1"/>
          <p:nvPr/>
        </p:nvSpPr>
        <p:spPr>
          <a:xfrm>
            <a:off x="838200" y="1905000"/>
            <a:ext cx="6822440" cy="3336939"/>
          </a:xfrm>
          <a:prstGeom prst="rect">
            <a:avLst/>
          </a:prstGeom>
        </p:spPr>
        <p:txBody>
          <a:bodyPr vert="horz" wrap="square" lIns="0" tIns="20320" rIns="0" bIns="0" rtlCol="0">
            <a:spAutoFit/>
          </a:bodyPr>
          <a:lstStyle/>
          <a:p>
            <a:pPr marL="12700" marR="5080">
              <a:lnSpc>
                <a:spcPct val="113900"/>
              </a:lnSpc>
              <a:spcBef>
                <a:spcPts val="160"/>
              </a:spcBef>
            </a:pPr>
            <a:r>
              <a:rPr sz="2400" b="1" spc="-110" dirty="0">
                <a:solidFill>
                  <a:srgbClr val="FFFFFF"/>
                </a:solidFill>
                <a:latin typeface="Arial"/>
                <a:cs typeface="Arial"/>
              </a:rPr>
              <a:t>Job</a:t>
            </a:r>
            <a:r>
              <a:rPr sz="2400" b="1" spc="-140" dirty="0">
                <a:solidFill>
                  <a:srgbClr val="FFFFFF"/>
                </a:solidFill>
                <a:latin typeface="Arial"/>
                <a:cs typeface="Arial"/>
              </a:rPr>
              <a:t> </a:t>
            </a:r>
            <a:r>
              <a:rPr sz="2400" b="1" spc="40" dirty="0">
                <a:solidFill>
                  <a:srgbClr val="FFFFFF"/>
                </a:solidFill>
                <a:latin typeface="Arial"/>
                <a:cs typeface="Arial"/>
              </a:rPr>
              <a:t>-</a:t>
            </a:r>
            <a:r>
              <a:rPr sz="2400" b="1" spc="-135" dirty="0">
                <a:solidFill>
                  <a:srgbClr val="FFFFFF"/>
                </a:solidFill>
                <a:latin typeface="Arial"/>
                <a:cs typeface="Arial"/>
              </a:rPr>
              <a:t> </a:t>
            </a:r>
            <a:r>
              <a:rPr sz="2400" spc="-80" dirty="0">
                <a:solidFill>
                  <a:srgbClr val="FFFFFF"/>
                </a:solidFill>
                <a:latin typeface="Verdana"/>
                <a:cs typeface="Verdana"/>
              </a:rPr>
              <a:t>The</a:t>
            </a:r>
            <a:r>
              <a:rPr sz="2400" spc="-204" dirty="0">
                <a:solidFill>
                  <a:srgbClr val="FFFFFF"/>
                </a:solidFill>
                <a:latin typeface="Verdana"/>
                <a:cs typeface="Verdana"/>
              </a:rPr>
              <a:t> </a:t>
            </a:r>
            <a:r>
              <a:rPr sz="2400" spc="-90" dirty="0">
                <a:solidFill>
                  <a:srgbClr val="FFFFFF"/>
                </a:solidFill>
                <a:latin typeface="Verdana"/>
                <a:cs typeface="Verdana"/>
              </a:rPr>
              <a:t>job</a:t>
            </a:r>
            <a:r>
              <a:rPr sz="2400" spc="-204" dirty="0">
                <a:solidFill>
                  <a:srgbClr val="FFFFFF"/>
                </a:solidFill>
                <a:latin typeface="Verdana"/>
                <a:cs typeface="Verdana"/>
              </a:rPr>
              <a:t> </a:t>
            </a:r>
            <a:r>
              <a:rPr sz="2400" spc="-55" dirty="0">
                <a:solidFill>
                  <a:srgbClr val="FFFFFF"/>
                </a:solidFill>
                <a:latin typeface="Verdana"/>
                <a:cs typeface="Verdana"/>
              </a:rPr>
              <a:t>controller</a:t>
            </a:r>
            <a:r>
              <a:rPr sz="2400" spc="-204" dirty="0">
                <a:solidFill>
                  <a:srgbClr val="FFFFFF"/>
                </a:solidFill>
                <a:latin typeface="Verdana"/>
                <a:cs typeface="Verdana"/>
              </a:rPr>
              <a:t> </a:t>
            </a:r>
            <a:r>
              <a:rPr sz="2400" spc="-95" dirty="0">
                <a:solidFill>
                  <a:srgbClr val="FFFFFF"/>
                </a:solidFill>
                <a:latin typeface="Verdana"/>
                <a:cs typeface="Verdana"/>
              </a:rPr>
              <a:t>ensures</a:t>
            </a:r>
            <a:r>
              <a:rPr sz="2400" spc="-210" dirty="0">
                <a:solidFill>
                  <a:srgbClr val="FFFFFF"/>
                </a:solidFill>
                <a:latin typeface="Verdana"/>
                <a:cs typeface="Verdana"/>
              </a:rPr>
              <a:t> </a:t>
            </a:r>
            <a:r>
              <a:rPr sz="2400" spc="-90" dirty="0">
                <a:solidFill>
                  <a:srgbClr val="FFFFFF"/>
                </a:solidFill>
                <a:latin typeface="Verdana"/>
                <a:cs typeface="Verdana"/>
              </a:rPr>
              <a:t>one</a:t>
            </a:r>
            <a:r>
              <a:rPr sz="2400" spc="-204" dirty="0">
                <a:solidFill>
                  <a:srgbClr val="FFFFFF"/>
                </a:solidFill>
                <a:latin typeface="Verdana"/>
                <a:cs typeface="Verdana"/>
              </a:rPr>
              <a:t> </a:t>
            </a:r>
            <a:r>
              <a:rPr sz="2400" spc="-50" dirty="0">
                <a:solidFill>
                  <a:srgbClr val="FFFFFF"/>
                </a:solidFill>
                <a:latin typeface="Verdana"/>
                <a:cs typeface="Verdana"/>
              </a:rPr>
              <a:t>or</a:t>
            </a:r>
            <a:r>
              <a:rPr sz="2400" spc="-204" dirty="0">
                <a:solidFill>
                  <a:srgbClr val="FFFFFF"/>
                </a:solidFill>
                <a:latin typeface="Verdana"/>
                <a:cs typeface="Verdana"/>
              </a:rPr>
              <a:t> </a:t>
            </a:r>
            <a:r>
              <a:rPr sz="2400" spc="-100" dirty="0">
                <a:solidFill>
                  <a:srgbClr val="FFFFFF"/>
                </a:solidFill>
                <a:latin typeface="Verdana"/>
                <a:cs typeface="Verdana"/>
              </a:rPr>
              <a:t>more</a:t>
            </a:r>
            <a:r>
              <a:rPr sz="2400" spc="-204" dirty="0">
                <a:solidFill>
                  <a:srgbClr val="FFFFFF"/>
                </a:solidFill>
                <a:latin typeface="Verdana"/>
                <a:cs typeface="Verdana"/>
              </a:rPr>
              <a:t> </a:t>
            </a:r>
            <a:r>
              <a:rPr sz="2400" spc="-90" dirty="0">
                <a:solidFill>
                  <a:srgbClr val="FFFFFF"/>
                </a:solidFill>
                <a:latin typeface="Verdana"/>
                <a:cs typeface="Verdana"/>
              </a:rPr>
              <a:t>pods</a:t>
            </a:r>
            <a:r>
              <a:rPr sz="2400" spc="-204" dirty="0">
                <a:solidFill>
                  <a:srgbClr val="FFFFFF"/>
                </a:solidFill>
                <a:latin typeface="Verdana"/>
                <a:cs typeface="Verdana"/>
              </a:rPr>
              <a:t> </a:t>
            </a:r>
            <a:r>
              <a:rPr sz="2400" spc="-85" dirty="0">
                <a:solidFill>
                  <a:srgbClr val="FFFFFF"/>
                </a:solidFill>
                <a:latin typeface="Verdana"/>
                <a:cs typeface="Verdana"/>
              </a:rPr>
              <a:t>are</a:t>
            </a:r>
            <a:r>
              <a:rPr sz="2400" spc="-210" dirty="0">
                <a:solidFill>
                  <a:srgbClr val="FFFFFF"/>
                </a:solidFill>
                <a:latin typeface="Verdana"/>
                <a:cs typeface="Verdana"/>
              </a:rPr>
              <a:t> </a:t>
            </a:r>
            <a:r>
              <a:rPr sz="2400" spc="-85" dirty="0">
                <a:solidFill>
                  <a:srgbClr val="FFFFFF"/>
                </a:solidFill>
                <a:latin typeface="Verdana"/>
                <a:cs typeface="Verdana"/>
              </a:rPr>
              <a:t>executed</a:t>
            </a:r>
            <a:r>
              <a:rPr sz="2400" spc="-204" dirty="0">
                <a:solidFill>
                  <a:srgbClr val="FFFFFF"/>
                </a:solidFill>
                <a:latin typeface="Verdana"/>
                <a:cs typeface="Verdana"/>
              </a:rPr>
              <a:t> </a:t>
            </a:r>
            <a:r>
              <a:rPr sz="2400" spc="-105" dirty="0">
                <a:solidFill>
                  <a:srgbClr val="FFFFFF"/>
                </a:solidFill>
                <a:latin typeface="Verdana"/>
                <a:cs typeface="Verdana"/>
              </a:rPr>
              <a:t>and</a:t>
            </a:r>
            <a:r>
              <a:rPr sz="2400" spc="-204" dirty="0">
                <a:solidFill>
                  <a:srgbClr val="FFFFFF"/>
                </a:solidFill>
                <a:latin typeface="Verdana"/>
                <a:cs typeface="Verdana"/>
              </a:rPr>
              <a:t> </a:t>
            </a:r>
            <a:r>
              <a:rPr sz="2400" spc="-80" dirty="0">
                <a:solidFill>
                  <a:srgbClr val="FFFFFF"/>
                </a:solidFill>
                <a:latin typeface="Verdana"/>
                <a:cs typeface="Verdana"/>
              </a:rPr>
              <a:t>successfully</a:t>
            </a:r>
            <a:r>
              <a:rPr sz="2400" spc="-204" dirty="0">
                <a:solidFill>
                  <a:srgbClr val="FFFFFF"/>
                </a:solidFill>
                <a:latin typeface="Verdana"/>
                <a:cs typeface="Verdana"/>
              </a:rPr>
              <a:t> </a:t>
            </a:r>
            <a:r>
              <a:rPr sz="2400" spc="-95" dirty="0">
                <a:solidFill>
                  <a:srgbClr val="FFFFFF"/>
                </a:solidFill>
                <a:latin typeface="Verdana"/>
                <a:cs typeface="Verdana"/>
              </a:rPr>
              <a:t>terminates.</a:t>
            </a:r>
            <a:r>
              <a:rPr sz="2400" spc="-210" dirty="0">
                <a:solidFill>
                  <a:srgbClr val="FFFFFF"/>
                </a:solidFill>
                <a:latin typeface="Verdana"/>
                <a:cs typeface="Verdana"/>
              </a:rPr>
              <a:t> </a:t>
            </a:r>
            <a:r>
              <a:rPr sz="2400" spc="-90" dirty="0">
                <a:solidFill>
                  <a:srgbClr val="FFFFFF"/>
                </a:solidFill>
                <a:latin typeface="Verdana"/>
                <a:cs typeface="Verdana"/>
              </a:rPr>
              <a:t>It  </a:t>
            </a:r>
            <a:r>
              <a:rPr sz="2400" spc="-35" dirty="0">
                <a:solidFill>
                  <a:srgbClr val="FFFFFF"/>
                </a:solidFill>
                <a:latin typeface="Verdana"/>
                <a:cs typeface="Verdana"/>
              </a:rPr>
              <a:t>will</a:t>
            </a:r>
            <a:r>
              <a:rPr sz="2400" spc="-210" dirty="0">
                <a:solidFill>
                  <a:srgbClr val="FFFFFF"/>
                </a:solidFill>
                <a:latin typeface="Verdana"/>
                <a:cs typeface="Verdana"/>
              </a:rPr>
              <a:t> </a:t>
            </a:r>
            <a:r>
              <a:rPr sz="2400" spc="-75" dirty="0">
                <a:solidFill>
                  <a:srgbClr val="FFFFFF"/>
                </a:solidFill>
                <a:latin typeface="Verdana"/>
                <a:cs typeface="Verdana"/>
              </a:rPr>
              <a:t>do</a:t>
            </a:r>
            <a:r>
              <a:rPr sz="2400" spc="-210" dirty="0">
                <a:solidFill>
                  <a:srgbClr val="FFFFFF"/>
                </a:solidFill>
                <a:latin typeface="Verdana"/>
                <a:cs typeface="Verdana"/>
              </a:rPr>
              <a:t> </a:t>
            </a:r>
            <a:r>
              <a:rPr sz="2400" spc="-70" dirty="0">
                <a:solidFill>
                  <a:srgbClr val="FFFFFF"/>
                </a:solidFill>
                <a:latin typeface="Verdana"/>
                <a:cs typeface="Verdana"/>
              </a:rPr>
              <a:t>this</a:t>
            </a:r>
            <a:r>
              <a:rPr sz="2400" spc="-210" dirty="0">
                <a:solidFill>
                  <a:srgbClr val="FFFFFF"/>
                </a:solidFill>
                <a:latin typeface="Verdana"/>
                <a:cs typeface="Verdana"/>
              </a:rPr>
              <a:t> </a:t>
            </a:r>
            <a:r>
              <a:rPr sz="2400" spc="-55" dirty="0">
                <a:solidFill>
                  <a:srgbClr val="FFFFFF"/>
                </a:solidFill>
                <a:latin typeface="Verdana"/>
                <a:cs typeface="Verdana"/>
              </a:rPr>
              <a:t>until</a:t>
            </a:r>
            <a:r>
              <a:rPr sz="2400" spc="-210" dirty="0">
                <a:solidFill>
                  <a:srgbClr val="FFFFFF"/>
                </a:solidFill>
                <a:latin typeface="Verdana"/>
                <a:cs typeface="Verdana"/>
              </a:rPr>
              <a:t> </a:t>
            </a:r>
            <a:r>
              <a:rPr sz="2400" spc="-30" dirty="0">
                <a:solidFill>
                  <a:srgbClr val="FFFFFF"/>
                </a:solidFill>
                <a:latin typeface="Verdana"/>
                <a:cs typeface="Verdana"/>
              </a:rPr>
              <a:t>it</a:t>
            </a:r>
            <a:r>
              <a:rPr sz="2400" spc="-210" dirty="0">
                <a:solidFill>
                  <a:srgbClr val="FFFFFF"/>
                </a:solidFill>
                <a:latin typeface="Verdana"/>
                <a:cs typeface="Verdana"/>
              </a:rPr>
              <a:t> </a:t>
            </a:r>
            <a:r>
              <a:rPr sz="2400" spc="-75" dirty="0">
                <a:solidFill>
                  <a:srgbClr val="FFFFFF"/>
                </a:solidFill>
                <a:latin typeface="Verdana"/>
                <a:cs typeface="Verdana"/>
              </a:rPr>
              <a:t>satisfies</a:t>
            </a:r>
            <a:r>
              <a:rPr sz="2400" spc="-204" dirty="0">
                <a:solidFill>
                  <a:srgbClr val="FFFFFF"/>
                </a:solidFill>
                <a:latin typeface="Verdana"/>
                <a:cs typeface="Verdana"/>
              </a:rPr>
              <a:t> </a:t>
            </a:r>
            <a:r>
              <a:rPr sz="2400" spc="-75" dirty="0">
                <a:solidFill>
                  <a:srgbClr val="FFFFFF"/>
                </a:solidFill>
                <a:latin typeface="Verdana"/>
                <a:cs typeface="Verdana"/>
              </a:rPr>
              <a:t>the</a:t>
            </a:r>
            <a:r>
              <a:rPr sz="2400" spc="-210" dirty="0">
                <a:solidFill>
                  <a:srgbClr val="FFFFFF"/>
                </a:solidFill>
                <a:latin typeface="Verdana"/>
                <a:cs typeface="Verdana"/>
              </a:rPr>
              <a:t> </a:t>
            </a:r>
            <a:r>
              <a:rPr sz="2400" spc="-80" dirty="0">
                <a:solidFill>
                  <a:srgbClr val="FFFFFF"/>
                </a:solidFill>
                <a:latin typeface="Verdana"/>
                <a:cs typeface="Verdana"/>
              </a:rPr>
              <a:t>completion</a:t>
            </a:r>
            <a:r>
              <a:rPr sz="2400" spc="-210" dirty="0">
                <a:solidFill>
                  <a:srgbClr val="FFFFFF"/>
                </a:solidFill>
                <a:latin typeface="Verdana"/>
                <a:cs typeface="Verdana"/>
              </a:rPr>
              <a:t> </a:t>
            </a:r>
            <a:r>
              <a:rPr sz="2400" spc="-85" dirty="0">
                <a:solidFill>
                  <a:srgbClr val="FFFFFF"/>
                </a:solidFill>
                <a:latin typeface="Verdana"/>
                <a:cs typeface="Verdana"/>
              </a:rPr>
              <a:t>and/or</a:t>
            </a:r>
            <a:r>
              <a:rPr sz="2400" spc="-210" dirty="0">
                <a:solidFill>
                  <a:srgbClr val="FFFFFF"/>
                </a:solidFill>
                <a:latin typeface="Verdana"/>
                <a:cs typeface="Verdana"/>
              </a:rPr>
              <a:t> </a:t>
            </a:r>
            <a:r>
              <a:rPr sz="2400" spc="-80" dirty="0">
                <a:solidFill>
                  <a:srgbClr val="FFFFFF"/>
                </a:solidFill>
                <a:latin typeface="Verdana"/>
                <a:cs typeface="Verdana"/>
              </a:rPr>
              <a:t>parallelism</a:t>
            </a:r>
            <a:r>
              <a:rPr sz="2400" spc="-210" dirty="0">
                <a:solidFill>
                  <a:srgbClr val="FFFFFF"/>
                </a:solidFill>
                <a:latin typeface="Verdana"/>
                <a:cs typeface="Verdana"/>
              </a:rPr>
              <a:t> </a:t>
            </a:r>
            <a:r>
              <a:rPr sz="2400" spc="-80" dirty="0">
                <a:solidFill>
                  <a:srgbClr val="FFFFFF"/>
                </a:solidFill>
                <a:latin typeface="Verdana"/>
                <a:cs typeface="Verdana"/>
              </a:rPr>
              <a:t>condition.</a:t>
            </a:r>
            <a:endParaRPr sz="2400" dirty="0">
              <a:latin typeface="Verdana"/>
              <a:cs typeface="Verdana"/>
            </a:endParaRPr>
          </a:p>
          <a:p>
            <a:pPr>
              <a:spcBef>
                <a:spcPts val="40"/>
              </a:spcBef>
            </a:pPr>
            <a:endParaRPr sz="2400" dirty="0">
              <a:latin typeface="Times New Roman"/>
              <a:cs typeface="Times New Roman"/>
            </a:endParaRPr>
          </a:p>
          <a:p>
            <a:pPr marL="12700" marR="297180">
              <a:lnSpc>
                <a:spcPct val="113900"/>
              </a:lnSpc>
            </a:pPr>
            <a:r>
              <a:rPr sz="2400" b="1" spc="-80" dirty="0">
                <a:solidFill>
                  <a:srgbClr val="FFFFFF"/>
                </a:solidFill>
                <a:latin typeface="Arial"/>
                <a:cs typeface="Arial"/>
              </a:rPr>
              <a:t>CronJob</a:t>
            </a:r>
            <a:r>
              <a:rPr sz="2400" b="1" spc="-135" dirty="0">
                <a:solidFill>
                  <a:srgbClr val="FFFFFF"/>
                </a:solidFill>
                <a:latin typeface="Arial"/>
                <a:cs typeface="Arial"/>
              </a:rPr>
              <a:t> </a:t>
            </a:r>
            <a:r>
              <a:rPr sz="2400" b="1" spc="40" dirty="0">
                <a:solidFill>
                  <a:srgbClr val="FFFFFF"/>
                </a:solidFill>
                <a:latin typeface="Arial"/>
                <a:cs typeface="Arial"/>
              </a:rPr>
              <a:t>-</a:t>
            </a:r>
            <a:r>
              <a:rPr sz="2400" b="1" spc="-120" dirty="0">
                <a:solidFill>
                  <a:srgbClr val="FFFFFF"/>
                </a:solidFill>
                <a:latin typeface="Arial"/>
                <a:cs typeface="Arial"/>
              </a:rPr>
              <a:t> </a:t>
            </a:r>
            <a:r>
              <a:rPr sz="2400" spc="-55" dirty="0">
                <a:solidFill>
                  <a:srgbClr val="FFFFFF"/>
                </a:solidFill>
                <a:latin typeface="Verdana"/>
                <a:cs typeface="Verdana"/>
              </a:rPr>
              <a:t>An</a:t>
            </a:r>
            <a:r>
              <a:rPr sz="2400" spc="-204" dirty="0">
                <a:solidFill>
                  <a:srgbClr val="FFFFFF"/>
                </a:solidFill>
                <a:latin typeface="Verdana"/>
                <a:cs typeface="Verdana"/>
              </a:rPr>
              <a:t> </a:t>
            </a:r>
            <a:r>
              <a:rPr sz="2400" spc="-85" dirty="0">
                <a:solidFill>
                  <a:srgbClr val="FFFFFF"/>
                </a:solidFill>
                <a:latin typeface="Verdana"/>
                <a:cs typeface="Verdana"/>
              </a:rPr>
              <a:t>extension</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75" dirty="0">
                <a:solidFill>
                  <a:srgbClr val="FFFFFF"/>
                </a:solidFill>
                <a:latin typeface="Verdana"/>
                <a:cs typeface="Verdana"/>
              </a:rPr>
              <a:t>the</a:t>
            </a:r>
            <a:r>
              <a:rPr sz="2400" spc="-204" dirty="0">
                <a:solidFill>
                  <a:srgbClr val="FFFFFF"/>
                </a:solidFill>
                <a:latin typeface="Verdana"/>
                <a:cs typeface="Verdana"/>
              </a:rPr>
              <a:t> </a:t>
            </a:r>
            <a:r>
              <a:rPr sz="2400" spc="-55" dirty="0">
                <a:solidFill>
                  <a:srgbClr val="FFFFFF"/>
                </a:solidFill>
                <a:latin typeface="Verdana"/>
                <a:cs typeface="Verdana"/>
              </a:rPr>
              <a:t>Job</a:t>
            </a:r>
            <a:r>
              <a:rPr sz="2400" spc="-200" dirty="0">
                <a:solidFill>
                  <a:srgbClr val="FFFFFF"/>
                </a:solidFill>
                <a:latin typeface="Verdana"/>
                <a:cs typeface="Verdana"/>
              </a:rPr>
              <a:t> </a:t>
            </a:r>
            <a:r>
              <a:rPr sz="2400" spc="-65" dirty="0">
                <a:solidFill>
                  <a:srgbClr val="FFFFFF"/>
                </a:solidFill>
                <a:latin typeface="Verdana"/>
                <a:cs typeface="Verdana"/>
              </a:rPr>
              <a:t>Controller,</a:t>
            </a:r>
            <a:r>
              <a:rPr sz="2400" spc="-204" dirty="0">
                <a:solidFill>
                  <a:srgbClr val="FFFFFF"/>
                </a:solidFill>
                <a:latin typeface="Verdana"/>
                <a:cs typeface="Verdana"/>
              </a:rPr>
              <a:t> </a:t>
            </a:r>
            <a:r>
              <a:rPr sz="2400" spc="-30" dirty="0">
                <a:solidFill>
                  <a:srgbClr val="FFFFFF"/>
                </a:solidFill>
                <a:latin typeface="Verdana"/>
                <a:cs typeface="Verdana"/>
              </a:rPr>
              <a:t>it</a:t>
            </a:r>
            <a:r>
              <a:rPr sz="2400" spc="-204" dirty="0">
                <a:solidFill>
                  <a:srgbClr val="FFFFFF"/>
                </a:solidFill>
                <a:latin typeface="Verdana"/>
                <a:cs typeface="Verdana"/>
              </a:rPr>
              <a:t> </a:t>
            </a:r>
            <a:r>
              <a:rPr sz="2400" spc="-80" dirty="0">
                <a:solidFill>
                  <a:srgbClr val="FFFFFF"/>
                </a:solidFill>
                <a:latin typeface="Verdana"/>
                <a:cs typeface="Verdana"/>
              </a:rPr>
              <a:t>provides</a:t>
            </a:r>
            <a:r>
              <a:rPr sz="2400" spc="-200" dirty="0">
                <a:solidFill>
                  <a:srgbClr val="FFFFFF"/>
                </a:solidFill>
                <a:latin typeface="Verdana"/>
                <a:cs typeface="Verdana"/>
              </a:rPr>
              <a:t> </a:t>
            </a:r>
            <a:r>
              <a:rPr sz="2400" spc="-125" dirty="0">
                <a:solidFill>
                  <a:srgbClr val="FFFFFF"/>
                </a:solidFill>
                <a:latin typeface="Verdana"/>
                <a:cs typeface="Verdana"/>
              </a:rPr>
              <a:t>a</a:t>
            </a:r>
            <a:r>
              <a:rPr sz="2400" spc="-204" dirty="0">
                <a:solidFill>
                  <a:srgbClr val="FFFFFF"/>
                </a:solidFill>
                <a:latin typeface="Verdana"/>
                <a:cs typeface="Verdana"/>
              </a:rPr>
              <a:t> </a:t>
            </a:r>
            <a:r>
              <a:rPr sz="2400" spc="-95" dirty="0">
                <a:solidFill>
                  <a:srgbClr val="FFFFFF"/>
                </a:solidFill>
                <a:latin typeface="Verdana"/>
                <a:cs typeface="Verdana"/>
              </a:rPr>
              <a:t>method</a:t>
            </a:r>
            <a:r>
              <a:rPr sz="2400" spc="-204"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90" dirty="0">
                <a:solidFill>
                  <a:srgbClr val="FFFFFF"/>
                </a:solidFill>
                <a:latin typeface="Verdana"/>
                <a:cs typeface="Verdana"/>
              </a:rPr>
              <a:t>executing</a:t>
            </a:r>
            <a:r>
              <a:rPr sz="2400" spc="-200" dirty="0">
                <a:solidFill>
                  <a:srgbClr val="FFFFFF"/>
                </a:solidFill>
                <a:latin typeface="Verdana"/>
                <a:cs typeface="Verdana"/>
              </a:rPr>
              <a:t> </a:t>
            </a:r>
            <a:r>
              <a:rPr sz="2400" spc="-95" dirty="0">
                <a:solidFill>
                  <a:srgbClr val="FFFFFF"/>
                </a:solidFill>
                <a:latin typeface="Verdana"/>
                <a:cs typeface="Verdana"/>
              </a:rPr>
              <a:t>jobs</a:t>
            </a:r>
            <a:r>
              <a:rPr sz="2400" spc="-204" dirty="0">
                <a:solidFill>
                  <a:srgbClr val="FFFFFF"/>
                </a:solidFill>
                <a:latin typeface="Verdana"/>
                <a:cs typeface="Verdana"/>
              </a:rPr>
              <a:t> </a:t>
            </a:r>
            <a:r>
              <a:rPr sz="2400" spc="-85" dirty="0">
                <a:solidFill>
                  <a:srgbClr val="FFFFFF"/>
                </a:solidFill>
                <a:latin typeface="Verdana"/>
                <a:cs typeface="Verdana"/>
              </a:rPr>
              <a:t>on</a:t>
            </a:r>
            <a:r>
              <a:rPr sz="2400" spc="-204" dirty="0">
                <a:solidFill>
                  <a:srgbClr val="FFFFFF"/>
                </a:solidFill>
                <a:latin typeface="Verdana"/>
                <a:cs typeface="Verdana"/>
              </a:rPr>
              <a:t> </a:t>
            </a:r>
            <a:r>
              <a:rPr sz="2400" spc="-125" dirty="0">
                <a:solidFill>
                  <a:srgbClr val="FFFFFF"/>
                </a:solidFill>
                <a:latin typeface="Verdana"/>
                <a:cs typeface="Verdana"/>
              </a:rPr>
              <a:t>a  </a:t>
            </a:r>
            <a:r>
              <a:rPr sz="2400" spc="-75" dirty="0">
                <a:solidFill>
                  <a:srgbClr val="FFFFFF"/>
                </a:solidFill>
                <a:latin typeface="Verdana"/>
                <a:cs typeface="Verdana"/>
              </a:rPr>
              <a:t>cron-like</a:t>
            </a:r>
            <a:r>
              <a:rPr sz="2400" spc="-215" dirty="0">
                <a:solidFill>
                  <a:srgbClr val="FFFFFF"/>
                </a:solidFill>
                <a:latin typeface="Verdana"/>
                <a:cs typeface="Verdana"/>
              </a:rPr>
              <a:t> </a:t>
            </a:r>
            <a:r>
              <a:rPr sz="2400" spc="-100" dirty="0">
                <a:solidFill>
                  <a:srgbClr val="FFFFFF"/>
                </a:solidFill>
                <a:latin typeface="Verdana"/>
                <a:cs typeface="Verdana"/>
              </a:rPr>
              <a:t>schedule.</a:t>
            </a:r>
            <a:endParaRPr sz="2400" dirty="0">
              <a:latin typeface="Verdana"/>
              <a:cs typeface="Verdana"/>
            </a:endParaRPr>
          </a:p>
        </p:txBody>
      </p:sp>
    </p:spTree>
    <p:extLst>
      <p:ext uri="{BB962C8B-B14F-4D97-AF65-F5344CB8AC3E}">
        <p14:creationId xmlns:p14="http://schemas.microsoft.com/office/powerpoint/2010/main" val="23145648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1"/>
            <a:ext cx="6096000" cy="685800"/>
          </a:xfrm>
          <a:prstGeom prst="rect">
            <a:avLst/>
          </a:prstGeom>
        </p:spPr>
        <p:txBody>
          <a:bodyPr vert="horz" wrap="square" lIns="0" tIns="0" rIns="0" bIns="0" rtlCol="0" anchor="t">
            <a:normAutofit/>
          </a:bodyPr>
          <a:lstStyle/>
          <a:p>
            <a:r>
              <a:rPr dirty="0"/>
              <a:t>Jobs</a:t>
            </a:r>
          </a:p>
        </p:txBody>
      </p:sp>
      <p:sp>
        <p:nvSpPr>
          <p:cNvPr id="3" name="object 3"/>
          <p:cNvSpPr txBox="1"/>
          <p:nvPr/>
        </p:nvSpPr>
        <p:spPr>
          <a:xfrm>
            <a:off x="4680999" y="2460736"/>
            <a:ext cx="3561079" cy="3131627"/>
          </a:xfrm>
          <a:prstGeom prst="rect">
            <a:avLst/>
          </a:prstGeom>
        </p:spPr>
        <p:txBody>
          <a:bodyPr vert="horz" wrap="square" lIns="0" tIns="12700" rIns="0" bIns="0" rtlCol="0">
            <a:spAutoFit/>
          </a:bodyPr>
          <a:lstStyle/>
          <a:p>
            <a:pPr marL="340995" marR="40640" indent="-328295">
              <a:lnSpc>
                <a:spcPct val="115399"/>
              </a:lnSpc>
              <a:spcBef>
                <a:spcPts val="100"/>
              </a:spcBef>
              <a:buFont typeface="Arial"/>
              <a:buChar char="●"/>
              <a:tabLst>
                <a:tab pos="340360" algn="l"/>
                <a:tab pos="340995" algn="l"/>
              </a:tabLst>
            </a:pPr>
            <a:r>
              <a:rPr sz="2000" spc="-85" dirty="0">
                <a:solidFill>
                  <a:srgbClr val="FFFFFF"/>
                </a:solidFill>
                <a:latin typeface="Verdana"/>
                <a:cs typeface="Verdana"/>
              </a:rPr>
              <a:t>Number</a:t>
            </a:r>
            <a:r>
              <a:rPr sz="2000" spc="-210" dirty="0">
                <a:solidFill>
                  <a:srgbClr val="FFFFFF"/>
                </a:solidFill>
                <a:latin typeface="Verdana"/>
                <a:cs typeface="Verdana"/>
              </a:rPr>
              <a:t> </a:t>
            </a:r>
            <a:r>
              <a:rPr sz="2000" spc="-45" dirty="0">
                <a:solidFill>
                  <a:srgbClr val="FFFFFF"/>
                </a:solidFill>
                <a:latin typeface="Verdana"/>
                <a:cs typeface="Verdana"/>
              </a:rPr>
              <a:t>of</a:t>
            </a:r>
            <a:r>
              <a:rPr sz="2000" spc="-210" dirty="0">
                <a:solidFill>
                  <a:srgbClr val="FFFFFF"/>
                </a:solidFill>
                <a:latin typeface="Verdana"/>
                <a:cs typeface="Verdana"/>
              </a:rPr>
              <a:t> </a:t>
            </a:r>
            <a:r>
              <a:rPr sz="2000" spc="-85" dirty="0">
                <a:solidFill>
                  <a:srgbClr val="FFFFFF"/>
                </a:solidFill>
                <a:latin typeface="Verdana"/>
                <a:cs typeface="Verdana"/>
              </a:rPr>
              <a:t>pod</a:t>
            </a:r>
            <a:r>
              <a:rPr sz="2000" spc="-210" dirty="0">
                <a:solidFill>
                  <a:srgbClr val="FFFFFF"/>
                </a:solidFill>
                <a:latin typeface="Verdana"/>
                <a:cs typeface="Verdana"/>
              </a:rPr>
              <a:t> </a:t>
            </a:r>
            <a:r>
              <a:rPr sz="2000" spc="-85" dirty="0">
                <a:solidFill>
                  <a:srgbClr val="FFFFFF"/>
                </a:solidFill>
                <a:latin typeface="Verdana"/>
                <a:cs typeface="Verdana"/>
              </a:rPr>
              <a:t>executions</a:t>
            </a:r>
            <a:r>
              <a:rPr sz="2000" spc="-204" dirty="0">
                <a:solidFill>
                  <a:srgbClr val="FFFFFF"/>
                </a:solidFill>
                <a:latin typeface="Verdana"/>
                <a:cs typeface="Verdana"/>
              </a:rPr>
              <a:t> </a:t>
            </a:r>
            <a:r>
              <a:rPr sz="2000" spc="-100" dirty="0">
                <a:solidFill>
                  <a:srgbClr val="FFFFFF"/>
                </a:solidFill>
                <a:latin typeface="Verdana"/>
                <a:cs typeface="Verdana"/>
              </a:rPr>
              <a:t>can</a:t>
            </a:r>
            <a:r>
              <a:rPr sz="2000" spc="-210" dirty="0">
                <a:solidFill>
                  <a:srgbClr val="FFFFFF"/>
                </a:solidFill>
                <a:latin typeface="Verdana"/>
                <a:cs typeface="Verdana"/>
              </a:rPr>
              <a:t> </a:t>
            </a:r>
            <a:r>
              <a:rPr sz="2000" spc="-90" dirty="0">
                <a:solidFill>
                  <a:srgbClr val="FFFFFF"/>
                </a:solidFill>
                <a:latin typeface="Verdana"/>
                <a:cs typeface="Verdana"/>
              </a:rPr>
              <a:t>be</a:t>
            </a:r>
            <a:r>
              <a:rPr sz="2000" spc="-210" dirty="0">
                <a:solidFill>
                  <a:srgbClr val="FFFFFF"/>
                </a:solidFill>
                <a:latin typeface="Verdana"/>
                <a:cs typeface="Verdana"/>
              </a:rPr>
              <a:t> </a:t>
            </a:r>
            <a:r>
              <a:rPr sz="2000" spc="-60" dirty="0">
                <a:solidFill>
                  <a:srgbClr val="FFFFFF"/>
                </a:solidFill>
                <a:latin typeface="Verdana"/>
                <a:cs typeface="Verdana"/>
              </a:rPr>
              <a:t>controlled  </a:t>
            </a:r>
            <a:r>
              <a:rPr sz="2000" spc="-85" dirty="0">
                <a:solidFill>
                  <a:srgbClr val="FFFFFF"/>
                </a:solidFill>
                <a:latin typeface="Verdana"/>
                <a:cs typeface="Verdana"/>
              </a:rPr>
              <a:t>via</a:t>
            </a:r>
            <a:r>
              <a:rPr sz="2000" spc="-215" dirty="0">
                <a:solidFill>
                  <a:srgbClr val="FFFFFF"/>
                </a:solidFill>
                <a:latin typeface="Verdana"/>
                <a:cs typeface="Verdana"/>
              </a:rPr>
              <a:t> </a:t>
            </a:r>
            <a:r>
              <a:rPr sz="2000" i="1" spc="-65" dirty="0">
                <a:solidFill>
                  <a:srgbClr val="FFFFFF"/>
                </a:solidFill>
                <a:latin typeface="Arial"/>
                <a:cs typeface="Arial"/>
              </a:rPr>
              <a:t>spec.completions</a:t>
            </a:r>
            <a:endParaRPr sz="2000" dirty="0">
              <a:latin typeface="Arial"/>
              <a:cs typeface="Arial"/>
            </a:endParaRPr>
          </a:p>
          <a:p>
            <a:pPr marL="340995" indent="-328295">
              <a:spcBef>
                <a:spcPts val="240"/>
              </a:spcBef>
              <a:buFont typeface="Arial"/>
              <a:buChar char="●"/>
              <a:tabLst>
                <a:tab pos="340360" algn="l"/>
                <a:tab pos="340995" algn="l"/>
              </a:tabLst>
            </a:pPr>
            <a:r>
              <a:rPr sz="2000" spc="-70" dirty="0">
                <a:solidFill>
                  <a:srgbClr val="FFFFFF"/>
                </a:solidFill>
                <a:latin typeface="Verdana"/>
                <a:cs typeface="Verdana"/>
              </a:rPr>
              <a:t>Jobs</a:t>
            </a:r>
            <a:r>
              <a:rPr sz="2000" spc="-204" dirty="0">
                <a:solidFill>
                  <a:srgbClr val="FFFFFF"/>
                </a:solidFill>
                <a:latin typeface="Verdana"/>
                <a:cs typeface="Verdana"/>
              </a:rPr>
              <a:t> </a:t>
            </a:r>
            <a:r>
              <a:rPr sz="2000" spc="-100" dirty="0">
                <a:solidFill>
                  <a:srgbClr val="FFFFFF"/>
                </a:solidFill>
                <a:latin typeface="Verdana"/>
                <a:cs typeface="Verdana"/>
              </a:rPr>
              <a:t>can</a:t>
            </a:r>
            <a:r>
              <a:rPr sz="2000" spc="-204" dirty="0">
                <a:solidFill>
                  <a:srgbClr val="FFFFFF"/>
                </a:solidFill>
                <a:latin typeface="Verdana"/>
                <a:cs typeface="Verdana"/>
              </a:rPr>
              <a:t> </a:t>
            </a:r>
            <a:r>
              <a:rPr sz="2000" spc="-90" dirty="0">
                <a:solidFill>
                  <a:srgbClr val="FFFFFF"/>
                </a:solidFill>
                <a:latin typeface="Verdana"/>
                <a:cs typeface="Verdana"/>
              </a:rPr>
              <a:t>be</a:t>
            </a:r>
            <a:r>
              <a:rPr sz="2000" spc="-204" dirty="0">
                <a:solidFill>
                  <a:srgbClr val="FFFFFF"/>
                </a:solidFill>
                <a:latin typeface="Verdana"/>
                <a:cs typeface="Verdana"/>
              </a:rPr>
              <a:t> </a:t>
            </a:r>
            <a:r>
              <a:rPr sz="2000" spc="-70" dirty="0">
                <a:solidFill>
                  <a:srgbClr val="FFFFFF"/>
                </a:solidFill>
                <a:latin typeface="Verdana"/>
                <a:cs typeface="Verdana"/>
              </a:rPr>
              <a:t>parallelized</a:t>
            </a:r>
            <a:r>
              <a:rPr sz="2000" spc="-204" dirty="0">
                <a:solidFill>
                  <a:srgbClr val="FFFFFF"/>
                </a:solidFill>
                <a:latin typeface="Verdana"/>
                <a:cs typeface="Verdana"/>
              </a:rPr>
              <a:t> </a:t>
            </a:r>
            <a:r>
              <a:rPr sz="2000" spc="-100" dirty="0">
                <a:solidFill>
                  <a:srgbClr val="FFFFFF"/>
                </a:solidFill>
                <a:latin typeface="Verdana"/>
                <a:cs typeface="Verdana"/>
              </a:rPr>
              <a:t>using</a:t>
            </a:r>
            <a:r>
              <a:rPr sz="2000" spc="-210" dirty="0">
                <a:solidFill>
                  <a:srgbClr val="FFFFFF"/>
                </a:solidFill>
                <a:latin typeface="Verdana"/>
                <a:cs typeface="Verdana"/>
              </a:rPr>
              <a:t> </a:t>
            </a:r>
            <a:r>
              <a:rPr sz="2000" i="1" spc="-60" dirty="0">
                <a:solidFill>
                  <a:srgbClr val="FFFFFF"/>
                </a:solidFill>
                <a:latin typeface="Arial"/>
                <a:cs typeface="Arial"/>
              </a:rPr>
              <a:t>spec.parallelism</a:t>
            </a:r>
            <a:endParaRPr sz="2000" dirty="0">
              <a:latin typeface="Arial"/>
              <a:cs typeface="Arial"/>
            </a:endParaRPr>
          </a:p>
          <a:p>
            <a:pPr marL="340995" marR="525780" indent="-328295">
              <a:lnSpc>
                <a:spcPct val="115399"/>
              </a:lnSpc>
              <a:buFont typeface="Arial"/>
              <a:buChar char="●"/>
              <a:tabLst>
                <a:tab pos="340360" algn="l"/>
                <a:tab pos="340995" algn="l"/>
              </a:tabLst>
            </a:pPr>
            <a:r>
              <a:rPr sz="2000" spc="-70" dirty="0">
                <a:solidFill>
                  <a:srgbClr val="FFFFFF"/>
                </a:solidFill>
                <a:latin typeface="Verdana"/>
                <a:cs typeface="Verdana"/>
              </a:rPr>
              <a:t>Jobs</a:t>
            </a:r>
            <a:r>
              <a:rPr sz="2000" spc="-220" dirty="0">
                <a:solidFill>
                  <a:srgbClr val="FFFFFF"/>
                </a:solidFill>
                <a:latin typeface="Verdana"/>
                <a:cs typeface="Verdana"/>
              </a:rPr>
              <a:t> </a:t>
            </a:r>
            <a:r>
              <a:rPr sz="2000" spc="-105" dirty="0">
                <a:solidFill>
                  <a:srgbClr val="FFFFFF"/>
                </a:solidFill>
                <a:latin typeface="Verdana"/>
                <a:cs typeface="Verdana"/>
              </a:rPr>
              <a:t>and</a:t>
            </a:r>
            <a:r>
              <a:rPr sz="2000" spc="-220" dirty="0">
                <a:solidFill>
                  <a:srgbClr val="FFFFFF"/>
                </a:solidFill>
                <a:latin typeface="Verdana"/>
                <a:cs typeface="Verdana"/>
              </a:rPr>
              <a:t> </a:t>
            </a:r>
            <a:r>
              <a:rPr sz="2000" spc="-65" dirty="0">
                <a:solidFill>
                  <a:srgbClr val="FFFFFF"/>
                </a:solidFill>
                <a:latin typeface="Verdana"/>
                <a:cs typeface="Verdana"/>
              </a:rPr>
              <a:t>Pods</a:t>
            </a:r>
            <a:r>
              <a:rPr sz="2000" spc="-220" dirty="0">
                <a:solidFill>
                  <a:srgbClr val="FFFFFF"/>
                </a:solidFill>
                <a:latin typeface="Verdana"/>
                <a:cs typeface="Verdana"/>
              </a:rPr>
              <a:t> </a:t>
            </a:r>
            <a:r>
              <a:rPr sz="2000" spc="-85" dirty="0">
                <a:solidFill>
                  <a:srgbClr val="FFFFFF"/>
                </a:solidFill>
                <a:latin typeface="Verdana"/>
                <a:cs typeface="Verdana"/>
              </a:rPr>
              <a:t>are</a:t>
            </a:r>
            <a:r>
              <a:rPr sz="2000" spc="-220" dirty="0">
                <a:solidFill>
                  <a:srgbClr val="FFFFFF"/>
                </a:solidFill>
                <a:latin typeface="Verdana"/>
                <a:cs typeface="Verdana"/>
              </a:rPr>
              <a:t> </a:t>
            </a:r>
            <a:r>
              <a:rPr sz="2000" b="1" spc="15" dirty="0">
                <a:solidFill>
                  <a:srgbClr val="FFFFFF"/>
                </a:solidFill>
                <a:latin typeface="Arial"/>
                <a:cs typeface="Arial"/>
              </a:rPr>
              <a:t>NOT</a:t>
            </a:r>
            <a:r>
              <a:rPr sz="2000" b="1" spc="-125" dirty="0">
                <a:solidFill>
                  <a:srgbClr val="FFFFFF"/>
                </a:solidFill>
                <a:latin typeface="Arial"/>
                <a:cs typeface="Arial"/>
              </a:rPr>
              <a:t> </a:t>
            </a:r>
            <a:r>
              <a:rPr sz="2000" spc="-80" dirty="0">
                <a:solidFill>
                  <a:srgbClr val="FFFFFF"/>
                </a:solidFill>
                <a:latin typeface="Verdana"/>
                <a:cs typeface="Verdana"/>
              </a:rPr>
              <a:t>automatically  </a:t>
            </a:r>
            <a:r>
              <a:rPr sz="2000" spc="-85" dirty="0">
                <a:solidFill>
                  <a:srgbClr val="FFFFFF"/>
                </a:solidFill>
                <a:latin typeface="Verdana"/>
                <a:cs typeface="Verdana"/>
              </a:rPr>
              <a:t>cleaned</a:t>
            </a:r>
            <a:r>
              <a:rPr sz="2000" spc="-220" dirty="0">
                <a:solidFill>
                  <a:srgbClr val="FFFFFF"/>
                </a:solidFill>
                <a:latin typeface="Verdana"/>
                <a:cs typeface="Verdana"/>
              </a:rPr>
              <a:t> </a:t>
            </a:r>
            <a:r>
              <a:rPr sz="2000" spc="-100" dirty="0">
                <a:solidFill>
                  <a:srgbClr val="FFFFFF"/>
                </a:solidFill>
                <a:latin typeface="Verdana"/>
                <a:cs typeface="Verdana"/>
              </a:rPr>
              <a:t>up</a:t>
            </a:r>
            <a:r>
              <a:rPr sz="2000" spc="-215" dirty="0">
                <a:solidFill>
                  <a:srgbClr val="FFFFFF"/>
                </a:solidFill>
                <a:latin typeface="Verdana"/>
                <a:cs typeface="Verdana"/>
              </a:rPr>
              <a:t> </a:t>
            </a:r>
            <a:r>
              <a:rPr sz="2000" spc="-60" dirty="0">
                <a:solidFill>
                  <a:srgbClr val="FFFFFF"/>
                </a:solidFill>
                <a:latin typeface="Verdana"/>
                <a:cs typeface="Verdana"/>
              </a:rPr>
              <a:t>after</a:t>
            </a:r>
            <a:r>
              <a:rPr sz="2000" spc="-220" dirty="0">
                <a:solidFill>
                  <a:srgbClr val="FFFFFF"/>
                </a:solidFill>
                <a:latin typeface="Verdana"/>
                <a:cs typeface="Verdana"/>
              </a:rPr>
              <a:t> </a:t>
            </a:r>
            <a:r>
              <a:rPr sz="2000" spc="-125" dirty="0">
                <a:solidFill>
                  <a:srgbClr val="FFFFFF"/>
                </a:solidFill>
                <a:latin typeface="Verdana"/>
                <a:cs typeface="Verdana"/>
              </a:rPr>
              <a:t>a</a:t>
            </a:r>
            <a:r>
              <a:rPr sz="2000" spc="-215" dirty="0">
                <a:solidFill>
                  <a:srgbClr val="FFFFFF"/>
                </a:solidFill>
                <a:latin typeface="Verdana"/>
                <a:cs typeface="Verdana"/>
              </a:rPr>
              <a:t> </a:t>
            </a:r>
            <a:r>
              <a:rPr sz="2000" spc="-90" dirty="0">
                <a:solidFill>
                  <a:srgbClr val="FFFFFF"/>
                </a:solidFill>
                <a:latin typeface="Verdana"/>
                <a:cs typeface="Verdana"/>
              </a:rPr>
              <a:t>job</a:t>
            </a:r>
            <a:r>
              <a:rPr sz="2000" spc="-215" dirty="0">
                <a:solidFill>
                  <a:srgbClr val="FFFFFF"/>
                </a:solidFill>
                <a:latin typeface="Verdana"/>
                <a:cs typeface="Verdana"/>
              </a:rPr>
              <a:t> </a:t>
            </a:r>
            <a:r>
              <a:rPr sz="2000" spc="-114" dirty="0">
                <a:solidFill>
                  <a:srgbClr val="FFFFFF"/>
                </a:solidFill>
                <a:latin typeface="Verdana"/>
                <a:cs typeface="Verdana"/>
              </a:rPr>
              <a:t>has</a:t>
            </a:r>
            <a:r>
              <a:rPr sz="2000" spc="-220" dirty="0">
                <a:solidFill>
                  <a:srgbClr val="FFFFFF"/>
                </a:solidFill>
                <a:latin typeface="Verdana"/>
                <a:cs typeface="Verdana"/>
              </a:rPr>
              <a:t> </a:t>
            </a:r>
            <a:r>
              <a:rPr sz="2000" spc="-95" dirty="0">
                <a:solidFill>
                  <a:srgbClr val="FFFFFF"/>
                </a:solidFill>
                <a:latin typeface="Verdana"/>
                <a:cs typeface="Verdana"/>
              </a:rPr>
              <a:t>completed.</a:t>
            </a:r>
            <a:endParaRPr sz="2000" dirty="0">
              <a:latin typeface="Verdana"/>
              <a:cs typeface="Verdana"/>
            </a:endParaRPr>
          </a:p>
        </p:txBody>
      </p:sp>
      <p:sp>
        <p:nvSpPr>
          <p:cNvPr id="4" name="object 4"/>
          <p:cNvSpPr/>
          <p:nvPr/>
        </p:nvSpPr>
        <p:spPr>
          <a:xfrm>
            <a:off x="609600" y="1828800"/>
            <a:ext cx="3467093" cy="31432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26940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1"/>
            <a:ext cx="5029200" cy="914400"/>
          </a:xfrm>
          <a:prstGeom prst="rect">
            <a:avLst/>
          </a:prstGeom>
        </p:spPr>
        <p:txBody>
          <a:bodyPr vert="horz" wrap="square" lIns="0" tIns="0" rIns="0" bIns="0" rtlCol="0" anchor="t">
            <a:normAutofit/>
          </a:bodyPr>
          <a:lstStyle/>
          <a:p>
            <a:r>
              <a:rPr dirty="0"/>
              <a:t>CronJob</a:t>
            </a:r>
          </a:p>
        </p:txBody>
      </p:sp>
      <p:sp>
        <p:nvSpPr>
          <p:cNvPr id="3" name="object 3"/>
          <p:cNvSpPr txBox="1"/>
          <p:nvPr/>
        </p:nvSpPr>
        <p:spPr>
          <a:xfrm>
            <a:off x="4700077" y="2491217"/>
            <a:ext cx="2877185" cy="212879"/>
          </a:xfrm>
          <a:prstGeom prst="rect">
            <a:avLst/>
          </a:prstGeom>
        </p:spPr>
        <p:txBody>
          <a:bodyPr vert="horz" wrap="square" lIns="0" tIns="12700" rIns="0" bIns="0" rtlCol="0">
            <a:spAutoFit/>
          </a:bodyPr>
          <a:lstStyle/>
          <a:p>
            <a:pPr marL="340995" indent="-328295">
              <a:spcBef>
                <a:spcPts val="100"/>
              </a:spcBef>
              <a:buFont typeface="Arial"/>
              <a:buChar char="●"/>
              <a:tabLst>
                <a:tab pos="340360" algn="l"/>
                <a:tab pos="340995" algn="l"/>
              </a:tabLst>
            </a:pPr>
            <a:r>
              <a:rPr sz="1300" spc="-75" dirty="0">
                <a:solidFill>
                  <a:srgbClr val="FFFFFF"/>
                </a:solidFill>
                <a:latin typeface="Verdana"/>
                <a:cs typeface="Verdana"/>
              </a:rPr>
              <a:t>Adds</a:t>
            </a:r>
            <a:r>
              <a:rPr sz="1300" spc="-220" dirty="0">
                <a:solidFill>
                  <a:srgbClr val="FFFFFF"/>
                </a:solidFill>
                <a:latin typeface="Verdana"/>
                <a:cs typeface="Verdana"/>
              </a:rPr>
              <a:t> </a:t>
            </a:r>
            <a:r>
              <a:rPr sz="1300" spc="-70" dirty="0">
                <a:solidFill>
                  <a:srgbClr val="FFFFFF"/>
                </a:solidFill>
                <a:latin typeface="Verdana"/>
                <a:cs typeface="Verdana"/>
              </a:rPr>
              <a:t>cron</a:t>
            </a:r>
            <a:r>
              <a:rPr sz="1300" spc="-220" dirty="0">
                <a:solidFill>
                  <a:srgbClr val="FFFFFF"/>
                </a:solidFill>
                <a:latin typeface="Verdana"/>
                <a:cs typeface="Verdana"/>
              </a:rPr>
              <a:t> </a:t>
            </a:r>
            <a:r>
              <a:rPr sz="1300" spc="-85" dirty="0">
                <a:solidFill>
                  <a:srgbClr val="FFFFFF"/>
                </a:solidFill>
                <a:latin typeface="Verdana"/>
                <a:cs typeface="Verdana"/>
              </a:rPr>
              <a:t>schedule</a:t>
            </a:r>
            <a:r>
              <a:rPr sz="1300" spc="-220" dirty="0">
                <a:solidFill>
                  <a:srgbClr val="FFFFFF"/>
                </a:solidFill>
                <a:latin typeface="Verdana"/>
                <a:cs typeface="Verdana"/>
              </a:rPr>
              <a:t> </a:t>
            </a:r>
            <a:r>
              <a:rPr sz="1300" spc="-50" dirty="0">
                <a:solidFill>
                  <a:srgbClr val="FFFFFF"/>
                </a:solidFill>
                <a:latin typeface="Verdana"/>
                <a:cs typeface="Verdana"/>
              </a:rPr>
              <a:t>to</a:t>
            </a:r>
            <a:r>
              <a:rPr sz="1300" spc="-220" dirty="0">
                <a:solidFill>
                  <a:srgbClr val="FFFFFF"/>
                </a:solidFill>
                <a:latin typeface="Verdana"/>
                <a:cs typeface="Verdana"/>
              </a:rPr>
              <a:t> </a:t>
            </a:r>
            <a:r>
              <a:rPr sz="1300" spc="-90" dirty="0">
                <a:solidFill>
                  <a:srgbClr val="FFFFFF"/>
                </a:solidFill>
                <a:latin typeface="Verdana"/>
                <a:cs typeface="Verdana"/>
              </a:rPr>
              <a:t>job</a:t>
            </a:r>
            <a:r>
              <a:rPr sz="1300" spc="-220" dirty="0">
                <a:solidFill>
                  <a:srgbClr val="FFFFFF"/>
                </a:solidFill>
                <a:latin typeface="Verdana"/>
                <a:cs typeface="Verdana"/>
              </a:rPr>
              <a:t> </a:t>
            </a:r>
            <a:r>
              <a:rPr sz="1300" spc="-85" dirty="0">
                <a:solidFill>
                  <a:srgbClr val="FFFFFF"/>
                </a:solidFill>
                <a:latin typeface="Verdana"/>
                <a:cs typeface="Verdana"/>
              </a:rPr>
              <a:t>template</a:t>
            </a:r>
            <a:endParaRPr sz="1300">
              <a:latin typeface="Verdana"/>
              <a:cs typeface="Verdana"/>
            </a:endParaRPr>
          </a:p>
        </p:txBody>
      </p:sp>
      <p:sp>
        <p:nvSpPr>
          <p:cNvPr id="4" name="object 4"/>
          <p:cNvSpPr/>
          <p:nvPr/>
        </p:nvSpPr>
        <p:spPr>
          <a:xfrm>
            <a:off x="565473" y="2347747"/>
            <a:ext cx="3582242" cy="306531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614555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1"/>
            <a:ext cx="5257800" cy="1219199"/>
          </a:xfrm>
          <a:prstGeom prst="rect">
            <a:avLst/>
          </a:prstGeom>
        </p:spPr>
        <p:txBody>
          <a:bodyPr vert="horz" wrap="square" lIns="0" tIns="0" rIns="0" bIns="0" rtlCol="0" anchor="t">
            <a:normAutofit/>
          </a:bodyPr>
          <a:lstStyle/>
          <a:p>
            <a:r>
              <a:rPr dirty="0"/>
              <a:t>Concepts - Network</a:t>
            </a:r>
          </a:p>
        </p:txBody>
      </p:sp>
      <p:sp>
        <p:nvSpPr>
          <p:cNvPr id="3" name="object 3"/>
          <p:cNvSpPr txBox="1"/>
          <p:nvPr/>
        </p:nvSpPr>
        <p:spPr>
          <a:xfrm>
            <a:off x="685800" y="1371600"/>
            <a:ext cx="8153400" cy="3785780"/>
          </a:xfrm>
          <a:prstGeom prst="rect">
            <a:avLst/>
          </a:prstGeom>
        </p:spPr>
        <p:txBody>
          <a:bodyPr vert="horz" wrap="square" lIns="0" tIns="18415" rIns="0" bIns="0" rtlCol="0">
            <a:spAutoFit/>
          </a:bodyPr>
          <a:lstStyle/>
          <a:p>
            <a:pPr marL="12700" marR="5080">
              <a:lnSpc>
                <a:spcPct val="114599"/>
              </a:lnSpc>
              <a:spcBef>
                <a:spcPts val="145"/>
              </a:spcBef>
            </a:pPr>
            <a:r>
              <a:rPr sz="2400" b="1" spc="-65" dirty="0">
                <a:solidFill>
                  <a:srgbClr val="FFFFFF"/>
                </a:solidFill>
                <a:latin typeface="Arial"/>
                <a:cs typeface="Arial"/>
              </a:rPr>
              <a:t>Service</a:t>
            </a:r>
            <a:r>
              <a:rPr sz="2400" b="1" spc="-135" dirty="0">
                <a:solidFill>
                  <a:srgbClr val="FFFFFF"/>
                </a:solidFill>
                <a:latin typeface="Arial"/>
                <a:cs typeface="Arial"/>
              </a:rPr>
              <a:t> </a:t>
            </a:r>
            <a:r>
              <a:rPr sz="2400" b="1" spc="40" dirty="0">
                <a:solidFill>
                  <a:srgbClr val="FFFFFF"/>
                </a:solidFill>
                <a:latin typeface="Arial"/>
                <a:cs typeface="Arial"/>
              </a:rPr>
              <a:t>-</a:t>
            </a:r>
            <a:r>
              <a:rPr sz="2400" b="1" spc="-120" dirty="0">
                <a:solidFill>
                  <a:srgbClr val="FFFFFF"/>
                </a:solidFill>
                <a:latin typeface="Arial"/>
                <a:cs typeface="Arial"/>
              </a:rPr>
              <a:t> </a:t>
            </a:r>
            <a:r>
              <a:rPr sz="2400" spc="-95" dirty="0">
                <a:solidFill>
                  <a:srgbClr val="FFFFFF"/>
                </a:solidFill>
                <a:latin typeface="Verdana"/>
                <a:cs typeface="Verdana"/>
              </a:rPr>
              <a:t>Services</a:t>
            </a:r>
            <a:r>
              <a:rPr sz="2400" spc="-204" dirty="0">
                <a:solidFill>
                  <a:srgbClr val="FFFFFF"/>
                </a:solidFill>
                <a:latin typeface="Verdana"/>
                <a:cs typeface="Verdana"/>
              </a:rPr>
              <a:t> </a:t>
            </a:r>
            <a:r>
              <a:rPr sz="2400" spc="-75" dirty="0">
                <a:solidFill>
                  <a:srgbClr val="FFFFFF"/>
                </a:solidFill>
                <a:latin typeface="Verdana"/>
                <a:cs typeface="Verdana"/>
              </a:rPr>
              <a:t>provide</a:t>
            </a:r>
            <a:r>
              <a:rPr sz="2400" spc="-204" dirty="0">
                <a:solidFill>
                  <a:srgbClr val="FFFFFF"/>
                </a:solidFill>
                <a:latin typeface="Verdana"/>
                <a:cs typeface="Verdana"/>
              </a:rPr>
              <a:t> </a:t>
            </a:r>
            <a:r>
              <a:rPr sz="2400" spc="-125" dirty="0">
                <a:solidFill>
                  <a:srgbClr val="FFFFFF"/>
                </a:solidFill>
                <a:latin typeface="Verdana"/>
                <a:cs typeface="Verdana"/>
              </a:rPr>
              <a:t>a</a:t>
            </a:r>
            <a:r>
              <a:rPr sz="2400" spc="-204" dirty="0">
                <a:solidFill>
                  <a:srgbClr val="FFFFFF"/>
                </a:solidFill>
                <a:latin typeface="Verdana"/>
                <a:cs typeface="Verdana"/>
              </a:rPr>
              <a:t> </a:t>
            </a:r>
            <a:r>
              <a:rPr sz="2400" spc="-95" dirty="0">
                <a:solidFill>
                  <a:srgbClr val="FFFFFF"/>
                </a:solidFill>
                <a:latin typeface="Verdana"/>
                <a:cs typeface="Verdana"/>
              </a:rPr>
              <a:t>method</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95" dirty="0">
                <a:solidFill>
                  <a:srgbClr val="FFFFFF"/>
                </a:solidFill>
                <a:latin typeface="Verdana"/>
                <a:cs typeface="Verdana"/>
              </a:rPr>
              <a:t>exposing</a:t>
            </a:r>
            <a:r>
              <a:rPr sz="2400" spc="-204" dirty="0">
                <a:solidFill>
                  <a:srgbClr val="FFFFFF"/>
                </a:solidFill>
                <a:latin typeface="Verdana"/>
                <a:cs typeface="Verdana"/>
              </a:rPr>
              <a:t> </a:t>
            </a:r>
            <a:r>
              <a:rPr sz="2400" spc="-105" dirty="0">
                <a:solidFill>
                  <a:srgbClr val="FFFFFF"/>
                </a:solidFill>
                <a:latin typeface="Verdana"/>
                <a:cs typeface="Verdana"/>
              </a:rPr>
              <a:t>and</a:t>
            </a:r>
            <a:r>
              <a:rPr sz="2400" spc="-204" dirty="0">
                <a:solidFill>
                  <a:srgbClr val="FFFFFF"/>
                </a:solidFill>
                <a:latin typeface="Verdana"/>
                <a:cs typeface="Verdana"/>
              </a:rPr>
              <a:t> </a:t>
            </a:r>
            <a:r>
              <a:rPr sz="2400" spc="-105" dirty="0">
                <a:solidFill>
                  <a:srgbClr val="FFFFFF"/>
                </a:solidFill>
                <a:latin typeface="Verdana"/>
                <a:cs typeface="Verdana"/>
              </a:rPr>
              <a:t>consuming</a:t>
            </a:r>
            <a:r>
              <a:rPr sz="2400" spc="-200" dirty="0">
                <a:solidFill>
                  <a:srgbClr val="FFFFFF"/>
                </a:solidFill>
                <a:latin typeface="Verdana"/>
                <a:cs typeface="Verdana"/>
              </a:rPr>
              <a:t> </a:t>
            </a:r>
            <a:r>
              <a:rPr sz="2400" spc="-65" dirty="0">
                <a:solidFill>
                  <a:srgbClr val="FFFFFF"/>
                </a:solidFill>
                <a:latin typeface="Verdana"/>
                <a:cs typeface="Verdana"/>
              </a:rPr>
              <a:t>L4</a:t>
            </a:r>
            <a:r>
              <a:rPr sz="2400" spc="-204" dirty="0">
                <a:solidFill>
                  <a:srgbClr val="FFFFFF"/>
                </a:solidFill>
                <a:latin typeface="Verdana"/>
                <a:cs typeface="Verdana"/>
              </a:rPr>
              <a:t> </a:t>
            </a:r>
            <a:r>
              <a:rPr sz="2400" spc="-50" dirty="0">
                <a:solidFill>
                  <a:srgbClr val="FFFFFF"/>
                </a:solidFill>
                <a:latin typeface="Verdana"/>
                <a:cs typeface="Verdana"/>
              </a:rPr>
              <a:t>Pod</a:t>
            </a:r>
            <a:r>
              <a:rPr sz="2400" spc="-204" dirty="0">
                <a:solidFill>
                  <a:srgbClr val="FFFFFF"/>
                </a:solidFill>
                <a:latin typeface="Verdana"/>
                <a:cs typeface="Verdana"/>
              </a:rPr>
              <a:t> </a:t>
            </a:r>
            <a:r>
              <a:rPr sz="2400" spc="-70" dirty="0">
                <a:solidFill>
                  <a:srgbClr val="FFFFFF"/>
                </a:solidFill>
                <a:latin typeface="Verdana"/>
                <a:cs typeface="Verdana"/>
              </a:rPr>
              <a:t>network</a:t>
            </a:r>
            <a:r>
              <a:rPr sz="2400" spc="-200" dirty="0">
                <a:solidFill>
                  <a:srgbClr val="FFFFFF"/>
                </a:solidFill>
                <a:latin typeface="Verdana"/>
                <a:cs typeface="Verdana"/>
              </a:rPr>
              <a:t> </a:t>
            </a:r>
            <a:r>
              <a:rPr sz="2400" spc="-85" dirty="0">
                <a:solidFill>
                  <a:srgbClr val="FFFFFF"/>
                </a:solidFill>
                <a:latin typeface="Verdana"/>
                <a:cs typeface="Verdana"/>
              </a:rPr>
              <a:t>accessible  </a:t>
            </a:r>
            <a:r>
              <a:rPr sz="2400" spc="-95" dirty="0">
                <a:solidFill>
                  <a:srgbClr val="FFFFFF"/>
                </a:solidFill>
                <a:latin typeface="Verdana"/>
                <a:cs typeface="Verdana"/>
              </a:rPr>
              <a:t>resources.</a:t>
            </a:r>
            <a:r>
              <a:rPr sz="2400" spc="-204" dirty="0">
                <a:solidFill>
                  <a:srgbClr val="FFFFFF"/>
                </a:solidFill>
                <a:latin typeface="Verdana"/>
                <a:cs typeface="Verdana"/>
              </a:rPr>
              <a:t> </a:t>
            </a:r>
            <a:r>
              <a:rPr sz="2400" spc="-85" dirty="0">
                <a:solidFill>
                  <a:srgbClr val="FFFFFF"/>
                </a:solidFill>
                <a:latin typeface="Verdana"/>
                <a:cs typeface="Verdana"/>
              </a:rPr>
              <a:t>They</a:t>
            </a:r>
            <a:r>
              <a:rPr sz="2400" spc="-200" dirty="0">
                <a:solidFill>
                  <a:srgbClr val="FFFFFF"/>
                </a:solidFill>
                <a:latin typeface="Verdana"/>
                <a:cs typeface="Verdana"/>
              </a:rPr>
              <a:t> </a:t>
            </a:r>
            <a:r>
              <a:rPr sz="2400" spc="-105" dirty="0">
                <a:solidFill>
                  <a:srgbClr val="FFFFFF"/>
                </a:solidFill>
                <a:latin typeface="Verdana"/>
                <a:cs typeface="Verdana"/>
              </a:rPr>
              <a:t>use</a:t>
            </a:r>
            <a:r>
              <a:rPr sz="2400" spc="-200" dirty="0">
                <a:solidFill>
                  <a:srgbClr val="FFFFFF"/>
                </a:solidFill>
                <a:latin typeface="Verdana"/>
                <a:cs typeface="Verdana"/>
              </a:rPr>
              <a:t> </a:t>
            </a:r>
            <a:r>
              <a:rPr sz="2400" spc="-70" dirty="0">
                <a:solidFill>
                  <a:srgbClr val="FFFFFF"/>
                </a:solidFill>
                <a:latin typeface="Verdana"/>
                <a:cs typeface="Verdana"/>
              </a:rPr>
              <a:t>label</a:t>
            </a:r>
            <a:r>
              <a:rPr sz="2400" spc="-200" dirty="0">
                <a:solidFill>
                  <a:srgbClr val="FFFFFF"/>
                </a:solidFill>
                <a:latin typeface="Verdana"/>
                <a:cs typeface="Verdana"/>
              </a:rPr>
              <a:t> </a:t>
            </a:r>
            <a:r>
              <a:rPr sz="2400" spc="-75" dirty="0">
                <a:solidFill>
                  <a:srgbClr val="FFFFFF"/>
                </a:solidFill>
                <a:latin typeface="Verdana"/>
                <a:cs typeface="Verdana"/>
              </a:rPr>
              <a:t>selectors</a:t>
            </a:r>
            <a:r>
              <a:rPr sz="2400" spc="-200" dirty="0">
                <a:solidFill>
                  <a:srgbClr val="FFFFFF"/>
                </a:solidFill>
                <a:latin typeface="Verdana"/>
                <a:cs typeface="Verdana"/>
              </a:rPr>
              <a:t> </a:t>
            </a:r>
            <a:r>
              <a:rPr sz="2400" spc="-50" dirty="0">
                <a:solidFill>
                  <a:srgbClr val="FFFFFF"/>
                </a:solidFill>
                <a:latin typeface="Verdana"/>
                <a:cs typeface="Verdana"/>
              </a:rPr>
              <a:t>to</a:t>
            </a:r>
            <a:r>
              <a:rPr sz="2400" spc="-200" dirty="0">
                <a:solidFill>
                  <a:srgbClr val="FFFFFF"/>
                </a:solidFill>
                <a:latin typeface="Verdana"/>
                <a:cs typeface="Verdana"/>
              </a:rPr>
              <a:t> </a:t>
            </a:r>
            <a:r>
              <a:rPr sz="2400" spc="-140" dirty="0">
                <a:solidFill>
                  <a:srgbClr val="FFFFFF"/>
                </a:solidFill>
                <a:latin typeface="Verdana"/>
                <a:cs typeface="Verdana"/>
              </a:rPr>
              <a:t>map</a:t>
            </a:r>
            <a:r>
              <a:rPr sz="2400" spc="-204" dirty="0">
                <a:solidFill>
                  <a:srgbClr val="FFFFFF"/>
                </a:solidFill>
                <a:latin typeface="Verdana"/>
                <a:cs typeface="Verdana"/>
              </a:rPr>
              <a:t> </a:t>
            </a:r>
            <a:r>
              <a:rPr sz="2400" spc="-95" dirty="0">
                <a:solidFill>
                  <a:srgbClr val="FFFFFF"/>
                </a:solidFill>
                <a:latin typeface="Verdana"/>
                <a:cs typeface="Verdana"/>
              </a:rPr>
              <a:t>groups</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0" dirty="0">
                <a:solidFill>
                  <a:srgbClr val="FFFFFF"/>
                </a:solidFill>
                <a:latin typeface="Verdana"/>
                <a:cs typeface="Verdana"/>
              </a:rPr>
              <a:t> </a:t>
            </a:r>
            <a:r>
              <a:rPr sz="2400" spc="-90" dirty="0">
                <a:solidFill>
                  <a:srgbClr val="FFFFFF"/>
                </a:solidFill>
                <a:latin typeface="Verdana"/>
                <a:cs typeface="Verdana"/>
              </a:rPr>
              <a:t>pods</a:t>
            </a:r>
            <a:r>
              <a:rPr sz="2400" spc="-200" dirty="0">
                <a:solidFill>
                  <a:srgbClr val="FFFFFF"/>
                </a:solidFill>
                <a:latin typeface="Verdana"/>
                <a:cs typeface="Verdana"/>
              </a:rPr>
              <a:t> </a:t>
            </a:r>
            <a:r>
              <a:rPr sz="2400" spc="-105" dirty="0">
                <a:solidFill>
                  <a:srgbClr val="FFFFFF"/>
                </a:solidFill>
                <a:latin typeface="Verdana"/>
                <a:cs typeface="Verdana"/>
              </a:rPr>
              <a:t>and</a:t>
            </a:r>
            <a:r>
              <a:rPr sz="2400" spc="-200" dirty="0">
                <a:solidFill>
                  <a:srgbClr val="FFFFFF"/>
                </a:solidFill>
                <a:latin typeface="Verdana"/>
                <a:cs typeface="Verdana"/>
              </a:rPr>
              <a:t> </a:t>
            </a:r>
            <a:r>
              <a:rPr sz="2400" spc="-70" dirty="0">
                <a:solidFill>
                  <a:srgbClr val="FFFFFF"/>
                </a:solidFill>
                <a:latin typeface="Verdana"/>
                <a:cs typeface="Verdana"/>
              </a:rPr>
              <a:t>ports</a:t>
            </a:r>
            <a:r>
              <a:rPr sz="2400" spc="-200" dirty="0">
                <a:solidFill>
                  <a:srgbClr val="FFFFFF"/>
                </a:solidFill>
                <a:latin typeface="Verdana"/>
                <a:cs typeface="Verdana"/>
              </a:rPr>
              <a:t> </a:t>
            </a:r>
            <a:r>
              <a:rPr sz="2400" spc="-50" dirty="0">
                <a:solidFill>
                  <a:srgbClr val="FFFFFF"/>
                </a:solidFill>
                <a:latin typeface="Verdana"/>
                <a:cs typeface="Verdana"/>
              </a:rPr>
              <a:t>to</a:t>
            </a:r>
            <a:r>
              <a:rPr sz="2400" spc="-204" dirty="0">
                <a:solidFill>
                  <a:srgbClr val="FFFFFF"/>
                </a:solidFill>
                <a:latin typeface="Verdana"/>
                <a:cs typeface="Verdana"/>
              </a:rPr>
              <a:t> </a:t>
            </a:r>
            <a:r>
              <a:rPr sz="2400" spc="-125" dirty="0">
                <a:solidFill>
                  <a:srgbClr val="FFFFFF"/>
                </a:solidFill>
                <a:latin typeface="Verdana"/>
                <a:cs typeface="Verdana"/>
              </a:rPr>
              <a:t>a</a:t>
            </a:r>
            <a:r>
              <a:rPr sz="2400" spc="-200" dirty="0">
                <a:solidFill>
                  <a:srgbClr val="FFFFFF"/>
                </a:solidFill>
                <a:latin typeface="Verdana"/>
                <a:cs typeface="Verdana"/>
              </a:rPr>
              <a:t> </a:t>
            </a:r>
            <a:r>
              <a:rPr sz="2400" spc="-80" dirty="0">
                <a:solidFill>
                  <a:srgbClr val="FFFFFF"/>
                </a:solidFill>
                <a:latin typeface="Verdana"/>
                <a:cs typeface="Verdana"/>
              </a:rPr>
              <a:t>cluster-unique</a:t>
            </a:r>
            <a:r>
              <a:rPr sz="2400" spc="-200" dirty="0">
                <a:solidFill>
                  <a:srgbClr val="FFFFFF"/>
                </a:solidFill>
                <a:latin typeface="Verdana"/>
                <a:cs typeface="Verdana"/>
              </a:rPr>
              <a:t> </a:t>
            </a:r>
            <a:r>
              <a:rPr sz="2400" spc="-65" dirty="0">
                <a:solidFill>
                  <a:srgbClr val="FFFFFF"/>
                </a:solidFill>
                <a:latin typeface="Verdana"/>
                <a:cs typeface="Verdana"/>
              </a:rPr>
              <a:t>virtual  </a:t>
            </a:r>
            <a:r>
              <a:rPr sz="2400" spc="-114" dirty="0">
                <a:solidFill>
                  <a:srgbClr val="FFFFFF"/>
                </a:solidFill>
                <a:latin typeface="Verdana"/>
                <a:cs typeface="Verdana"/>
              </a:rPr>
              <a:t>IP.</a:t>
            </a:r>
            <a:endParaRPr sz="2400">
              <a:latin typeface="Verdana"/>
              <a:cs typeface="Verdana"/>
            </a:endParaRPr>
          </a:p>
          <a:p>
            <a:pPr>
              <a:spcBef>
                <a:spcPts val="30"/>
              </a:spcBef>
            </a:pPr>
            <a:endParaRPr sz="2400">
              <a:latin typeface="Times New Roman"/>
              <a:cs typeface="Times New Roman"/>
            </a:endParaRPr>
          </a:p>
          <a:p>
            <a:pPr marL="12700" marR="155575">
              <a:lnSpc>
                <a:spcPct val="114599"/>
              </a:lnSpc>
            </a:pPr>
            <a:r>
              <a:rPr sz="2400" b="1" spc="-80" dirty="0">
                <a:solidFill>
                  <a:srgbClr val="FFFFFF"/>
                </a:solidFill>
                <a:latin typeface="Arial"/>
                <a:cs typeface="Arial"/>
              </a:rPr>
              <a:t>Ingress</a:t>
            </a:r>
            <a:r>
              <a:rPr sz="2400" b="1" spc="-135" dirty="0">
                <a:solidFill>
                  <a:srgbClr val="FFFFFF"/>
                </a:solidFill>
                <a:latin typeface="Arial"/>
                <a:cs typeface="Arial"/>
              </a:rPr>
              <a:t> </a:t>
            </a:r>
            <a:r>
              <a:rPr sz="2400" b="1" spc="40" dirty="0">
                <a:solidFill>
                  <a:srgbClr val="FFFFFF"/>
                </a:solidFill>
                <a:latin typeface="Arial"/>
                <a:cs typeface="Arial"/>
              </a:rPr>
              <a:t>-</a:t>
            </a:r>
            <a:r>
              <a:rPr sz="2400" b="1" spc="-135" dirty="0">
                <a:solidFill>
                  <a:srgbClr val="FFFFFF"/>
                </a:solidFill>
                <a:latin typeface="Arial"/>
                <a:cs typeface="Arial"/>
              </a:rPr>
              <a:t> </a:t>
            </a:r>
            <a:r>
              <a:rPr sz="2400" spc="-55" dirty="0">
                <a:solidFill>
                  <a:srgbClr val="FFFFFF"/>
                </a:solidFill>
                <a:latin typeface="Verdana"/>
                <a:cs typeface="Verdana"/>
              </a:rPr>
              <a:t>An</a:t>
            </a:r>
            <a:r>
              <a:rPr sz="2400" spc="-200" dirty="0">
                <a:solidFill>
                  <a:srgbClr val="FFFFFF"/>
                </a:solidFill>
                <a:latin typeface="Verdana"/>
                <a:cs typeface="Verdana"/>
              </a:rPr>
              <a:t> </a:t>
            </a:r>
            <a:r>
              <a:rPr sz="2400" spc="-90" dirty="0">
                <a:solidFill>
                  <a:srgbClr val="FFFFFF"/>
                </a:solidFill>
                <a:latin typeface="Verdana"/>
                <a:cs typeface="Verdana"/>
              </a:rPr>
              <a:t>ingress</a:t>
            </a:r>
            <a:r>
              <a:rPr sz="2400" spc="-204" dirty="0">
                <a:solidFill>
                  <a:srgbClr val="FFFFFF"/>
                </a:solidFill>
                <a:latin typeface="Verdana"/>
                <a:cs typeface="Verdana"/>
              </a:rPr>
              <a:t> </a:t>
            </a:r>
            <a:r>
              <a:rPr sz="2400" spc="-55" dirty="0">
                <a:solidFill>
                  <a:srgbClr val="FFFFFF"/>
                </a:solidFill>
                <a:latin typeface="Verdana"/>
                <a:cs typeface="Verdana"/>
              </a:rPr>
              <a:t>controller</a:t>
            </a:r>
            <a:r>
              <a:rPr sz="2400" spc="-204" dirty="0">
                <a:solidFill>
                  <a:srgbClr val="FFFFFF"/>
                </a:solidFill>
                <a:latin typeface="Verdana"/>
                <a:cs typeface="Verdana"/>
              </a:rPr>
              <a:t> </a:t>
            </a:r>
            <a:r>
              <a:rPr sz="2400" spc="-70" dirty="0">
                <a:solidFill>
                  <a:srgbClr val="FFFFFF"/>
                </a:solidFill>
                <a:latin typeface="Verdana"/>
                <a:cs typeface="Verdana"/>
              </a:rPr>
              <a:t>is</a:t>
            </a:r>
            <a:r>
              <a:rPr sz="2400" spc="-204" dirty="0">
                <a:solidFill>
                  <a:srgbClr val="FFFFFF"/>
                </a:solidFill>
                <a:latin typeface="Verdana"/>
                <a:cs typeface="Verdana"/>
              </a:rPr>
              <a:t> </a:t>
            </a:r>
            <a:r>
              <a:rPr sz="2400" spc="-75" dirty="0">
                <a:solidFill>
                  <a:srgbClr val="FFFFFF"/>
                </a:solidFill>
                <a:latin typeface="Verdana"/>
                <a:cs typeface="Verdana"/>
              </a:rPr>
              <a:t>the</a:t>
            </a:r>
            <a:r>
              <a:rPr sz="2400" spc="-204" dirty="0">
                <a:solidFill>
                  <a:srgbClr val="FFFFFF"/>
                </a:solidFill>
                <a:latin typeface="Verdana"/>
                <a:cs typeface="Verdana"/>
              </a:rPr>
              <a:t> </a:t>
            </a:r>
            <a:r>
              <a:rPr sz="2400" spc="-90" dirty="0">
                <a:solidFill>
                  <a:srgbClr val="FFFFFF"/>
                </a:solidFill>
                <a:latin typeface="Verdana"/>
                <a:cs typeface="Verdana"/>
              </a:rPr>
              <a:t>primary</a:t>
            </a:r>
            <a:r>
              <a:rPr sz="2400" spc="-204" dirty="0">
                <a:solidFill>
                  <a:srgbClr val="FFFFFF"/>
                </a:solidFill>
                <a:latin typeface="Verdana"/>
                <a:cs typeface="Verdana"/>
              </a:rPr>
              <a:t> </a:t>
            </a:r>
            <a:r>
              <a:rPr sz="2400" spc="-95" dirty="0">
                <a:solidFill>
                  <a:srgbClr val="FFFFFF"/>
                </a:solidFill>
                <a:latin typeface="Verdana"/>
                <a:cs typeface="Verdana"/>
              </a:rPr>
              <a:t>method</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95" dirty="0">
                <a:solidFill>
                  <a:srgbClr val="FFFFFF"/>
                </a:solidFill>
                <a:latin typeface="Verdana"/>
                <a:cs typeface="Verdana"/>
              </a:rPr>
              <a:t>exposing</a:t>
            </a:r>
            <a:r>
              <a:rPr sz="2400" spc="-204" dirty="0">
                <a:solidFill>
                  <a:srgbClr val="FFFFFF"/>
                </a:solidFill>
                <a:latin typeface="Verdana"/>
                <a:cs typeface="Verdana"/>
              </a:rPr>
              <a:t> </a:t>
            </a:r>
            <a:r>
              <a:rPr sz="2400" spc="-125" dirty="0">
                <a:solidFill>
                  <a:srgbClr val="FFFFFF"/>
                </a:solidFill>
                <a:latin typeface="Verdana"/>
                <a:cs typeface="Verdana"/>
              </a:rPr>
              <a:t>a</a:t>
            </a:r>
            <a:r>
              <a:rPr sz="2400" spc="-204" dirty="0">
                <a:solidFill>
                  <a:srgbClr val="FFFFFF"/>
                </a:solidFill>
                <a:latin typeface="Verdana"/>
                <a:cs typeface="Verdana"/>
              </a:rPr>
              <a:t> </a:t>
            </a:r>
            <a:r>
              <a:rPr sz="2400" spc="-70" dirty="0">
                <a:solidFill>
                  <a:srgbClr val="FFFFFF"/>
                </a:solidFill>
                <a:latin typeface="Verdana"/>
                <a:cs typeface="Verdana"/>
              </a:rPr>
              <a:t>cluster</a:t>
            </a:r>
            <a:r>
              <a:rPr sz="2400" spc="-204" dirty="0">
                <a:solidFill>
                  <a:srgbClr val="FFFFFF"/>
                </a:solidFill>
                <a:latin typeface="Verdana"/>
                <a:cs typeface="Verdana"/>
              </a:rPr>
              <a:t> </a:t>
            </a:r>
            <a:r>
              <a:rPr sz="2400" spc="-80" dirty="0">
                <a:solidFill>
                  <a:srgbClr val="FFFFFF"/>
                </a:solidFill>
                <a:latin typeface="Verdana"/>
                <a:cs typeface="Verdana"/>
              </a:rPr>
              <a:t>service</a:t>
            </a:r>
            <a:r>
              <a:rPr sz="2400" spc="-200" dirty="0">
                <a:solidFill>
                  <a:srgbClr val="FFFFFF"/>
                </a:solidFill>
                <a:latin typeface="Verdana"/>
                <a:cs typeface="Verdana"/>
              </a:rPr>
              <a:t> </a:t>
            </a:r>
            <a:r>
              <a:rPr sz="2400" spc="-100" dirty="0">
                <a:solidFill>
                  <a:srgbClr val="FFFFFF"/>
                </a:solidFill>
                <a:latin typeface="Verdana"/>
                <a:cs typeface="Verdana"/>
              </a:rPr>
              <a:t>(usually  </a:t>
            </a:r>
            <a:r>
              <a:rPr sz="2400" spc="-90" dirty="0">
                <a:solidFill>
                  <a:srgbClr val="FFFFFF"/>
                </a:solidFill>
                <a:latin typeface="Verdana"/>
                <a:cs typeface="Verdana"/>
              </a:rPr>
              <a:t>http) </a:t>
            </a:r>
            <a:r>
              <a:rPr sz="2400" spc="-50" dirty="0">
                <a:solidFill>
                  <a:srgbClr val="FFFFFF"/>
                </a:solidFill>
                <a:latin typeface="Verdana"/>
                <a:cs typeface="Verdana"/>
              </a:rPr>
              <a:t>to </a:t>
            </a:r>
            <a:r>
              <a:rPr sz="2400" spc="-75" dirty="0">
                <a:solidFill>
                  <a:srgbClr val="FFFFFF"/>
                </a:solidFill>
                <a:latin typeface="Verdana"/>
                <a:cs typeface="Verdana"/>
              </a:rPr>
              <a:t>the outside </a:t>
            </a:r>
            <a:r>
              <a:rPr sz="2400" spc="-80" dirty="0">
                <a:solidFill>
                  <a:srgbClr val="FFFFFF"/>
                </a:solidFill>
                <a:latin typeface="Verdana"/>
                <a:cs typeface="Verdana"/>
              </a:rPr>
              <a:t>world. </a:t>
            </a:r>
            <a:r>
              <a:rPr sz="2400" spc="-90" dirty="0">
                <a:solidFill>
                  <a:srgbClr val="FFFFFF"/>
                </a:solidFill>
                <a:latin typeface="Verdana"/>
                <a:cs typeface="Verdana"/>
              </a:rPr>
              <a:t>These </a:t>
            </a:r>
            <a:r>
              <a:rPr sz="2400" spc="-85" dirty="0">
                <a:solidFill>
                  <a:srgbClr val="FFFFFF"/>
                </a:solidFill>
                <a:latin typeface="Verdana"/>
                <a:cs typeface="Verdana"/>
              </a:rPr>
              <a:t>are </a:t>
            </a:r>
            <a:r>
              <a:rPr sz="2400" spc="-75" dirty="0">
                <a:solidFill>
                  <a:srgbClr val="FFFFFF"/>
                </a:solidFill>
                <a:latin typeface="Verdana"/>
                <a:cs typeface="Verdana"/>
              </a:rPr>
              <a:t>load </a:t>
            </a:r>
            <a:r>
              <a:rPr sz="2400" spc="-85" dirty="0">
                <a:solidFill>
                  <a:srgbClr val="FFFFFF"/>
                </a:solidFill>
                <a:latin typeface="Verdana"/>
                <a:cs typeface="Verdana"/>
              </a:rPr>
              <a:t>balancers </a:t>
            </a:r>
            <a:r>
              <a:rPr sz="2400" spc="-50" dirty="0">
                <a:solidFill>
                  <a:srgbClr val="FFFFFF"/>
                </a:solidFill>
                <a:latin typeface="Verdana"/>
                <a:cs typeface="Verdana"/>
              </a:rPr>
              <a:t>or </a:t>
            </a:r>
            <a:r>
              <a:rPr sz="2400" spc="-70" dirty="0">
                <a:solidFill>
                  <a:srgbClr val="FFFFFF"/>
                </a:solidFill>
                <a:latin typeface="Verdana"/>
                <a:cs typeface="Verdana"/>
              </a:rPr>
              <a:t>routers that </a:t>
            </a:r>
            <a:r>
              <a:rPr sz="2400" spc="-85" dirty="0">
                <a:solidFill>
                  <a:srgbClr val="FFFFFF"/>
                </a:solidFill>
                <a:latin typeface="Verdana"/>
                <a:cs typeface="Verdana"/>
              </a:rPr>
              <a:t>usually </a:t>
            </a:r>
            <a:r>
              <a:rPr sz="2400" spc="-50" dirty="0">
                <a:solidFill>
                  <a:srgbClr val="FFFFFF"/>
                </a:solidFill>
                <a:latin typeface="Verdana"/>
                <a:cs typeface="Verdana"/>
              </a:rPr>
              <a:t>offer </a:t>
            </a:r>
            <a:r>
              <a:rPr sz="2400" spc="-155" dirty="0">
                <a:solidFill>
                  <a:srgbClr val="FFFFFF"/>
                </a:solidFill>
                <a:latin typeface="Verdana"/>
                <a:cs typeface="Verdana"/>
              </a:rPr>
              <a:t>SSL  </a:t>
            </a:r>
            <a:r>
              <a:rPr sz="2400" spc="-85" dirty="0">
                <a:solidFill>
                  <a:srgbClr val="FFFFFF"/>
                </a:solidFill>
                <a:latin typeface="Verdana"/>
                <a:cs typeface="Verdana"/>
              </a:rPr>
              <a:t>termination,</a:t>
            </a:r>
            <a:r>
              <a:rPr sz="2400" spc="-215" dirty="0">
                <a:solidFill>
                  <a:srgbClr val="FFFFFF"/>
                </a:solidFill>
                <a:latin typeface="Verdana"/>
                <a:cs typeface="Verdana"/>
              </a:rPr>
              <a:t> </a:t>
            </a:r>
            <a:r>
              <a:rPr sz="2400" spc="-114" dirty="0">
                <a:solidFill>
                  <a:srgbClr val="FFFFFF"/>
                </a:solidFill>
                <a:latin typeface="Verdana"/>
                <a:cs typeface="Verdana"/>
              </a:rPr>
              <a:t>name-based</a:t>
            </a:r>
            <a:r>
              <a:rPr sz="2400" spc="-210" dirty="0">
                <a:solidFill>
                  <a:srgbClr val="FFFFFF"/>
                </a:solidFill>
                <a:latin typeface="Verdana"/>
                <a:cs typeface="Verdana"/>
              </a:rPr>
              <a:t> </a:t>
            </a:r>
            <a:r>
              <a:rPr sz="2400" spc="-65" dirty="0">
                <a:solidFill>
                  <a:srgbClr val="FFFFFF"/>
                </a:solidFill>
                <a:latin typeface="Verdana"/>
                <a:cs typeface="Verdana"/>
              </a:rPr>
              <a:t>virtual</a:t>
            </a:r>
            <a:r>
              <a:rPr sz="2400" spc="-210" dirty="0">
                <a:solidFill>
                  <a:srgbClr val="FFFFFF"/>
                </a:solidFill>
                <a:latin typeface="Verdana"/>
                <a:cs typeface="Verdana"/>
              </a:rPr>
              <a:t> </a:t>
            </a:r>
            <a:r>
              <a:rPr sz="2400" spc="-85" dirty="0">
                <a:solidFill>
                  <a:srgbClr val="FFFFFF"/>
                </a:solidFill>
                <a:latin typeface="Verdana"/>
                <a:cs typeface="Verdana"/>
              </a:rPr>
              <a:t>hosting</a:t>
            </a:r>
            <a:r>
              <a:rPr sz="2400" spc="-210" dirty="0">
                <a:solidFill>
                  <a:srgbClr val="FFFFFF"/>
                </a:solidFill>
                <a:latin typeface="Verdana"/>
                <a:cs typeface="Verdana"/>
              </a:rPr>
              <a:t> </a:t>
            </a:r>
            <a:r>
              <a:rPr sz="2400" spc="-100" dirty="0">
                <a:solidFill>
                  <a:srgbClr val="FFFFFF"/>
                </a:solidFill>
                <a:latin typeface="Verdana"/>
                <a:cs typeface="Verdana"/>
              </a:rPr>
              <a:t>etc.</a:t>
            </a:r>
            <a:endParaRPr sz="2400">
              <a:latin typeface="Verdana"/>
              <a:cs typeface="Verdana"/>
            </a:endParaRPr>
          </a:p>
        </p:txBody>
      </p:sp>
    </p:spTree>
    <p:extLst>
      <p:ext uri="{BB962C8B-B14F-4D97-AF65-F5344CB8AC3E}">
        <p14:creationId xmlns:p14="http://schemas.microsoft.com/office/powerpoint/2010/main" val="36764289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28600"/>
            <a:ext cx="5615113" cy="990600"/>
          </a:xfrm>
          <a:prstGeom prst="rect">
            <a:avLst/>
          </a:prstGeom>
        </p:spPr>
        <p:txBody>
          <a:bodyPr vert="horz" wrap="square" lIns="0" tIns="0" rIns="0" bIns="0" rtlCol="0" anchor="t">
            <a:normAutofit/>
          </a:bodyPr>
          <a:lstStyle/>
          <a:p>
            <a:r>
              <a:rPr dirty="0"/>
              <a:t>Service</a:t>
            </a:r>
          </a:p>
        </p:txBody>
      </p:sp>
      <p:sp>
        <p:nvSpPr>
          <p:cNvPr id="3" name="object 3"/>
          <p:cNvSpPr txBox="1"/>
          <p:nvPr/>
        </p:nvSpPr>
        <p:spPr>
          <a:xfrm>
            <a:off x="1499427" y="2460737"/>
            <a:ext cx="4863465" cy="1824989"/>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55" dirty="0">
                <a:solidFill>
                  <a:srgbClr val="FFFFFF"/>
                </a:solidFill>
                <a:latin typeface="Verdana"/>
                <a:cs typeface="Verdana"/>
              </a:rPr>
              <a:t>Acts</a:t>
            </a:r>
            <a:r>
              <a:rPr sz="1300" spc="-210" dirty="0">
                <a:solidFill>
                  <a:srgbClr val="FFFFFF"/>
                </a:solidFill>
                <a:latin typeface="Verdana"/>
                <a:cs typeface="Verdana"/>
              </a:rPr>
              <a:t> </a:t>
            </a:r>
            <a:r>
              <a:rPr sz="1300" spc="-120" dirty="0">
                <a:solidFill>
                  <a:srgbClr val="FFFFFF"/>
                </a:solidFill>
                <a:latin typeface="Verdana"/>
                <a:cs typeface="Verdana"/>
              </a:rPr>
              <a:t>as</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65" dirty="0">
                <a:solidFill>
                  <a:srgbClr val="FFFFFF"/>
                </a:solidFill>
                <a:latin typeface="Verdana"/>
                <a:cs typeface="Verdana"/>
              </a:rPr>
              <a:t>unified</a:t>
            </a:r>
            <a:r>
              <a:rPr sz="1300" spc="-210" dirty="0">
                <a:solidFill>
                  <a:srgbClr val="FFFFFF"/>
                </a:solidFill>
                <a:latin typeface="Verdana"/>
                <a:cs typeface="Verdana"/>
              </a:rPr>
              <a:t> </a:t>
            </a:r>
            <a:r>
              <a:rPr sz="1300" spc="-95" dirty="0">
                <a:solidFill>
                  <a:srgbClr val="FFFFFF"/>
                </a:solidFill>
                <a:latin typeface="Verdana"/>
                <a:cs typeface="Verdana"/>
              </a:rPr>
              <a:t>method</a:t>
            </a:r>
            <a:r>
              <a:rPr sz="1300" spc="-210" dirty="0">
                <a:solidFill>
                  <a:srgbClr val="FFFFFF"/>
                </a:solidFill>
                <a:latin typeface="Verdana"/>
                <a:cs typeface="Verdana"/>
              </a:rPr>
              <a:t> </a:t>
            </a:r>
            <a:r>
              <a:rPr sz="1300" spc="-45" dirty="0">
                <a:solidFill>
                  <a:srgbClr val="FFFFFF"/>
                </a:solidFill>
                <a:latin typeface="Verdana"/>
                <a:cs typeface="Verdana"/>
              </a:rPr>
              <a:t>of</a:t>
            </a:r>
            <a:r>
              <a:rPr sz="1300" spc="-210" dirty="0">
                <a:solidFill>
                  <a:srgbClr val="FFFFFF"/>
                </a:solidFill>
                <a:latin typeface="Verdana"/>
                <a:cs typeface="Verdana"/>
              </a:rPr>
              <a:t> </a:t>
            </a:r>
            <a:r>
              <a:rPr sz="1300" spc="-95" dirty="0">
                <a:solidFill>
                  <a:srgbClr val="FFFFFF"/>
                </a:solidFill>
                <a:latin typeface="Verdana"/>
                <a:cs typeface="Verdana"/>
              </a:rPr>
              <a:t>accessing</a:t>
            </a:r>
            <a:r>
              <a:rPr sz="1300" spc="-210" dirty="0">
                <a:solidFill>
                  <a:srgbClr val="FFFFFF"/>
                </a:solidFill>
                <a:latin typeface="Verdana"/>
                <a:cs typeface="Verdana"/>
              </a:rPr>
              <a:t> </a:t>
            </a:r>
            <a:r>
              <a:rPr sz="1300" spc="-70" dirty="0">
                <a:solidFill>
                  <a:srgbClr val="FFFFFF"/>
                </a:solidFill>
                <a:latin typeface="Verdana"/>
                <a:cs typeface="Verdana"/>
              </a:rPr>
              <a:t>replicated</a:t>
            </a:r>
            <a:r>
              <a:rPr sz="1300" spc="-210" dirty="0">
                <a:solidFill>
                  <a:srgbClr val="FFFFFF"/>
                </a:solidFill>
                <a:latin typeface="Verdana"/>
                <a:cs typeface="Verdana"/>
              </a:rPr>
              <a:t> </a:t>
            </a:r>
            <a:r>
              <a:rPr sz="1300" spc="-114" dirty="0">
                <a:solidFill>
                  <a:srgbClr val="FFFFFF"/>
                </a:solidFill>
                <a:latin typeface="Verdana"/>
                <a:cs typeface="Verdana"/>
              </a:rPr>
              <a:t>pods.</a:t>
            </a:r>
            <a:endParaRPr sz="1300" dirty="0">
              <a:latin typeface="Verdana"/>
              <a:cs typeface="Verdana"/>
            </a:endParaRPr>
          </a:p>
          <a:p>
            <a:pPr marL="340995" indent="-328295">
              <a:spcBef>
                <a:spcPts val="240"/>
              </a:spcBef>
              <a:buFont typeface="Arial"/>
              <a:buChar char="●"/>
              <a:tabLst>
                <a:tab pos="340360" algn="l"/>
                <a:tab pos="340995" algn="l"/>
              </a:tabLst>
            </a:pPr>
            <a:r>
              <a:rPr sz="1300" spc="-55" dirty="0">
                <a:solidFill>
                  <a:srgbClr val="FFFFFF"/>
                </a:solidFill>
                <a:latin typeface="Verdana"/>
                <a:cs typeface="Verdana"/>
              </a:rPr>
              <a:t>Four</a:t>
            </a:r>
            <a:r>
              <a:rPr sz="1300" spc="-215" dirty="0">
                <a:solidFill>
                  <a:srgbClr val="FFFFFF"/>
                </a:solidFill>
                <a:latin typeface="Verdana"/>
                <a:cs typeface="Verdana"/>
              </a:rPr>
              <a:t> </a:t>
            </a:r>
            <a:r>
              <a:rPr sz="1300" spc="-110" dirty="0">
                <a:solidFill>
                  <a:srgbClr val="FFFFFF"/>
                </a:solidFill>
                <a:latin typeface="Verdana"/>
                <a:cs typeface="Verdana"/>
              </a:rPr>
              <a:t>major</a:t>
            </a:r>
            <a:r>
              <a:rPr sz="1300" spc="-210" dirty="0">
                <a:solidFill>
                  <a:srgbClr val="FFFFFF"/>
                </a:solidFill>
                <a:latin typeface="Verdana"/>
                <a:cs typeface="Verdana"/>
              </a:rPr>
              <a:t> </a:t>
            </a:r>
            <a:r>
              <a:rPr sz="1300" spc="-90" dirty="0">
                <a:solidFill>
                  <a:srgbClr val="FFFFFF"/>
                </a:solidFill>
                <a:latin typeface="Verdana"/>
                <a:cs typeface="Verdana"/>
              </a:rPr>
              <a:t>Service</a:t>
            </a:r>
            <a:r>
              <a:rPr sz="1300" spc="-210" dirty="0">
                <a:solidFill>
                  <a:srgbClr val="FFFFFF"/>
                </a:solidFill>
                <a:latin typeface="Verdana"/>
                <a:cs typeface="Verdana"/>
              </a:rPr>
              <a:t> </a:t>
            </a:r>
            <a:r>
              <a:rPr sz="1300" spc="-120" dirty="0">
                <a:solidFill>
                  <a:srgbClr val="FFFFFF"/>
                </a:solidFill>
                <a:latin typeface="Verdana"/>
                <a:cs typeface="Verdana"/>
              </a:rPr>
              <a:t>Types:</a:t>
            </a:r>
            <a:endParaRPr sz="1300" dirty="0">
              <a:latin typeface="Verdana"/>
              <a:cs typeface="Verdana"/>
            </a:endParaRPr>
          </a:p>
          <a:p>
            <a:pPr marL="798195" lvl="1" indent="-313055">
              <a:spcBef>
                <a:spcPts val="245"/>
              </a:spcBef>
              <a:buFont typeface="Arial"/>
              <a:buChar char="○"/>
              <a:tabLst>
                <a:tab pos="797560" algn="l"/>
                <a:tab pos="798195" algn="l"/>
              </a:tabLst>
            </a:pPr>
            <a:r>
              <a:rPr sz="1100" spc="-50" dirty="0">
                <a:solidFill>
                  <a:srgbClr val="FFFFFF"/>
                </a:solidFill>
                <a:latin typeface="Verdana"/>
                <a:cs typeface="Verdana"/>
              </a:rPr>
              <a:t>CluterIP</a:t>
            </a:r>
            <a:r>
              <a:rPr sz="1100" spc="-175" dirty="0">
                <a:solidFill>
                  <a:srgbClr val="FFFFFF"/>
                </a:solidFill>
                <a:latin typeface="Verdana"/>
                <a:cs typeface="Verdana"/>
              </a:rPr>
              <a:t> </a:t>
            </a:r>
            <a:r>
              <a:rPr sz="1100" spc="-120" dirty="0">
                <a:solidFill>
                  <a:srgbClr val="FFFFFF"/>
                </a:solidFill>
                <a:latin typeface="Verdana"/>
                <a:cs typeface="Verdana"/>
              </a:rPr>
              <a:t>-</a:t>
            </a:r>
            <a:r>
              <a:rPr sz="1100" spc="-175" dirty="0">
                <a:solidFill>
                  <a:srgbClr val="FFFFFF"/>
                </a:solidFill>
                <a:latin typeface="Verdana"/>
                <a:cs typeface="Verdana"/>
              </a:rPr>
              <a:t> </a:t>
            </a:r>
            <a:r>
              <a:rPr sz="1100" spc="-80" dirty="0">
                <a:solidFill>
                  <a:srgbClr val="FFFFFF"/>
                </a:solidFill>
                <a:latin typeface="Verdana"/>
                <a:cs typeface="Verdana"/>
              </a:rPr>
              <a:t>Exposes</a:t>
            </a:r>
            <a:r>
              <a:rPr sz="1100" spc="-175" dirty="0">
                <a:solidFill>
                  <a:srgbClr val="FFFFFF"/>
                </a:solidFill>
                <a:latin typeface="Verdana"/>
                <a:cs typeface="Verdana"/>
              </a:rPr>
              <a:t> </a:t>
            </a:r>
            <a:r>
              <a:rPr sz="1100" spc="-65" dirty="0">
                <a:solidFill>
                  <a:srgbClr val="FFFFFF"/>
                </a:solidFill>
                <a:latin typeface="Verdana"/>
                <a:cs typeface="Verdana"/>
              </a:rPr>
              <a:t>service</a:t>
            </a:r>
            <a:r>
              <a:rPr sz="1100" spc="-170" dirty="0">
                <a:solidFill>
                  <a:srgbClr val="FFFFFF"/>
                </a:solidFill>
                <a:latin typeface="Verdana"/>
                <a:cs typeface="Verdana"/>
              </a:rPr>
              <a:t> </a:t>
            </a:r>
            <a:r>
              <a:rPr sz="1100" spc="-75" dirty="0">
                <a:solidFill>
                  <a:srgbClr val="FFFFFF"/>
                </a:solidFill>
                <a:latin typeface="Verdana"/>
                <a:cs typeface="Verdana"/>
              </a:rPr>
              <a:t>on</a:t>
            </a:r>
            <a:r>
              <a:rPr sz="1100" spc="-175"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45" dirty="0">
                <a:solidFill>
                  <a:srgbClr val="FFFFFF"/>
                </a:solidFill>
                <a:latin typeface="Verdana"/>
                <a:cs typeface="Verdana"/>
              </a:rPr>
              <a:t>strictly</a:t>
            </a:r>
            <a:r>
              <a:rPr sz="1100" spc="-175" dirty="0">
                <a:solidFill>
                  <a:srgbClr val="FFFFFF"/>
                </a:solidFill>
                <a:latin typeface="Verdana"/>
                <a:cs typeface="Verdana"/>
              </a:rPr>
              <a:t> </a:t>
            </a:r>
            <a:r>
              <a:rPr sz="1100" spc="-60" dirty="0">
                <a:solidFill>
                  <a:srgbClr val="FFFFFF"/>
                </a:solidFill>
                <a:latin typeface="Verdana"/>
                <a:cs typeface="Verdana"/>
              </a:rPr>
              <a:t>cluster-internal</a:t>
            </a:r>
            <a:r>
              <a:rPr sz="1100" spc="-170" dirty="0">
                <a:solidFill>
                  <a:srgbClr val="FFFFFF"/>
                </a:solidFill>
                <a:latin typeface="Verdana"/>
                <a:cs typeface="Verdana"/>
              </a:rPr>
              <a:t> </a:t>
            </a:r>
            <a:r>
              <a:rPr sz="1100" spc="-60" dirty="0">
                <a:solidFill>
                  <a:srgbClr val="FFFFFF"/>
                </a:solidFill>
                <a:latin typeface="Verdana"/>
                <a:cs typeface="Verdana"/>
              </a:rPr>
              <a:t>IP</a:t>
            </a:r>
            <a:r>
              <a:rPr sz="1100" spc="-175" dirty="0">
                <a:solidFill>
                  <a:srgbClr val="FFFFFF"/>
                </a:solidFill>
                <a:latin typeface="Verdana"/>
                <a:cs typeface="Verdana"/>
              </a:rPr>
              <a:t> </a:t>
            </a:r>
            <a:r>
              <a:rPr sz="1100" spc="-85" dirty="0">
                <a:solidFill>
                  <a:srgbClr val="FFFFFF"/>
                </a:solidFill>
                <a:latin typeface="Verdana"/>
                <a:cs typeface="Verdana"/>
              </a:rPr>
              <a:t>(default)</a:t>
            </a:r>
            <a:endParaRPr sz="1100" dirty="0">
              <a:latin typeface="Verdana"/>
              <a:cs typeface="Verdana"/>
            </a:endParaRPr>
          </a:p>
          <a:p>
            <a:pPr marL="798195" marR="306070" lvl="1" indent="-313055">
              <a:lnSpc>
                <a:spcPct val="113599"/>
              </a:lnSpc>
              <a:buFont typeface="Arial"/>
              <a:buChar char="○"/>
              <a:tabLst>
                <a:tab pos="797560" algn="l"/>
                <a:tab pos="798195" algn="l"/>
              </a:tabLst>
            </a:pPr>
            <a:r>
              <a:rPr sz="1100" spc="-40" dirty="0">
                <a:solidFill>
                  <a:srgbClr val="FFFFFF"/>
                </a:solidFill>
                <a:latin typeface="Verdana"/>
                <a:cs typeface="Verdana"/>
              </a:rPr>
              <a:t>NodePort</a:t>
            </a:r>
            <a:r>
              <a:rPr sz="1100" spc="-175" dirty="0">
                <a:solidFill>
                  <a:srgbClr val="FFFFFF"/>
                </a:solidFill>
                <a:latin typeface="Verdana"/>
                <a:cs typeface="Verdana"/>
              </a:rPr>
              <a:t> </a:t>
            </a:r>
            <a:r>
              <a:rPr sz="1100" spc="-120" dirty="0">
                <a:solidFill>
                  <a:srgbClr val="FFFFFF"/>
                </a:solidFill>
                <a:latin typeface="Verdana"/>
                <a:cs typeface="Verdana"/>
              </a:rPr>
              <a:t>-</a:t>
            </a:r>
            <a:r>
              <a:rPr sz="1100" spc="-170" dirty="0">
                <a:solidFill>
                  <a:srgbClr val="FFFFFF"/>
                </a:solidFill>
                <a:latin typeface="Verdana"/>
                <a:cs typeface="Verdana"/>
              </a:rPr>
              <a:t> </a:t>
            </a:r>
            <a:r>
              <a:rPr sz="1100" spc="-75" dirty="0">
                <a:solidFill>
                  <a:srgbClr val="FFFFFF"/>
                </a:solidFill>
                <a:latin typeface="Verdana"/>
                <a:cs typeface="Verdana"/>
              </a:rPr>
              <a:t>Service</a:t>
            </a:r>
            <a:r>
              <a:rPr sz="1100" spc="-175" dirty="0">
                <a:solidFill>
                  <a:srgbClr val="FFFFFF"/>
                </a:solidFill>
                <a:latin typeface="Verdana"/>
                <a:cs typeface="Verdana"/>
              </a:rPr>
              <a:t> </a:t>
            </a:r>
            <a:r>
              <a:rPr sz="1100" spc="-60" dirty="0">
                <a:solidFill>
                  <a:srgbClr val="FFFFFF"/>
                </a:solidFill>
                <a:latin typeface="Verdana"/>
                <a:cs typeface="Verdana"/>
              </a:rPr>
              <a:t>is</a:t>
            </a:r>
            <a:r>
              <a:rPr sz="1100" spc="-170" dirty="0">
                <a:solidFill>
                  <a:srgbClr val="FFFFFF"/>
                </a:solidFill>
                <a:latin typeface="Verdana"/>
                <a:cs typeface="Verdana"/>
              </a:rPr>
              <a:t> </a:t>
            </a:r>
            <a:r>
              <a:rPr sz="1100" spc="-80" dirty="0">
                <a:solidFill>
                  <a:srgbClr val="FFFFFF"/>
                </a:solidFill>
                <a:latin typeface="Verdana"/>
                <a:cs typeface="Verdana"/>
              </a:rPr>
              <a:t>exposed</a:t>
            </a:r>
            <a:r>
              <a:rPr sz="1100" spc="-175" dirty="0">
                <a:solidFill>
                  <a:srgbClr val="FFFFFF"/>
                </a:solidFill>
                <a:latin typeface="Verdana"/>
                <a:cs typeface="Verdana"/>
              </a:rPr>
              <a:t> </a:t>
            </a:r>
            <a:r>
              <a:rPr sz="1100" spc="-75" dirty="0">
                <a:solidFill>
                  <a:srgbClr val="FFFFFF"/>
                </a:solidFill>
                <a:latin typeface="Verdana"/>
                <a:cs typeface="Verdana"/>
              </a:rPr>
              <a:t>on</a:t>
            </a:r>
            <a:r>
              <a:rPr sz="1100" spc="-170" dirty="0">
                <a:solidFill>
                  <a:srgbClr val="FFFFFF"/>
                </a:solidFill>
                <a:latin typeface="Verdana"/>
                <a:cs typeface="Verdana"/>
              </a:rPr>
              <a:t> </a:t>
            </a:r>
            <a:r>
              <a:rPr sz="1100" spc="-85" dirty="0">
                <a:solidFill>
                  <a:srgbClr val="FFFFFF"/>
                </a:solidFill>
                <a:latin typeface="Verdana"/>
                <a:cs typeface="Verdana"/>
              </a:rPr>
              <a:t>each</a:t>
            </a:r>
            <a:r>
              <a:rPr sz="1100" spc="-175" dirty="0">
                <a:solidFill>
                  <a:srgbClr val="FFFFFF"/>
                </a:solidFill>
                <a:latin typeface="Verdana"/>
                <a:cs typeface="Verdana"/>
              </a:rPr>
              <a:t> </a:t>
            </a:r>
            <a:r>
              <a:rPr sz="1100" spc="-75" dirty="0">
                <a:solidFill>
                  <a:srgbClr val="FFFFFF"/>
                </a:solidFill>
                <a:latin typeface="Verdana"/>
                <a:cs typeface="Verdana"/>
              </a:rPr>
              <a:t>node’s</a:t>
            </a:r>
            <a:r>
              <a:rPr sz="1100" spc="-170" dirty="0">
                <a:solidFill>
                  <a:srgbClr val="FFFFFF"/>
                </a:solidFill>
                <a:latin typeface="Verdana"/>
                <a:cs typeface="Verdana"/>
              </a:rPr>
              <a:t> </a:t>
            </a:r>
            <a:r>
              <a:rPr sz="1100" spc="-60" dirty="0">
                <a:solidFill>
                  <a:srgbClr val="FFFFFF"/>
                </a:solidFill>
                <a:latin typeface="Verdana"/>
                <a:cs typeface="Verdana"/>
              </a:rPr>
              <a:t>IP</a:t>
            </a:r>
            <a:r>
              <a:rPr sz="1100" spc="-175" dirty="0">
                <a:solidFill>
                  <a:srgbClr val="FFFFFF"/>
                </a:solidFill>
                <a:latin typeface="Verdana"/>
                <a:cs typeface="Verdana"/>
              </a:rPr>
              <a:t> </a:t>
            </a:r>
            <a:r>
              <a:rPr sz="1100" spc="-75" dirty="0">
                <a:solidFill>
                  <a:srgbClr val="FFFFFF"/>
                </a:solidFill>
                <a:latin typeface="Verdana"/>
                <a:cs typeface="Verdana"/>
              </a:rPr>
              <a:t>on</a:t>
            </a:r>
            <a:r>
              <a:rPr sz="1100" spc="-170"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60" dirty="0">
                <a:solidFill>
                  <a:srgbClr val="FFFFFF"/>
                </a:solidFill>
                <a:latin typeface="Verdana"/>
                <a:cs typeface="Verdana"/>
              </a:rPr>
              <a:t>statically  defined</a:t>
            </a:r>
            <a:r>
              <a:rPr sz="1100" spc="-180" dirty="0">
                <a:solidFill>
                  <a:srgbClr val="FFFFFF"/>
                </a:solidFill>
                <a:latin typeface="Verdana"/>
                <a:cs typeface="Verdana"/>
              </a:rPr>
              <a:t> </a:t>
            </a:r>
            <a:r>
              <a:rPr sz="1100" spc="-75" dirty="0">
                <a:solidFill>
                  <a:srgbClr val="FFFFFF"/>
                </a:solidFill>
                <a:latin typeface="Verdana"/>
                <a:cs typeface="Verdana"/>
              </a:rPr>
              <a:t>port.</a:t>
            </a:r>
            <a:endParaRPr sz="1100" dirty="0">
              <a:latin typeface="Verdana"/>
              <a:cs typeface="Verdana"/>
            </a:endParaRPr>
          </a:p>
          <a:p>
            <a:pPr marL="798195" marR="307340" lvl="1" indent="-313055">
              <a:lnSpc>
                <a:spcPct val="113599"/>
              </a:lnSpc>
              <a:buFont typeface="Arial"/>
              <a:buChar char="○"/>
              <a:tabLst>
                <a:tab pos="797560" algn="l"/>
                <a:tab pos="798195" algn="l"/>
              </a:tabLst>
            </a:pPr>
            <a:r>
              <a:rPr sz="1100" spc="-70" dirty="0">
                <a:solidFill>
                  <a:srgbClr val="FFFFFF"/>
                </a:solidFill>
                <a:latin typeface="Verdana"/>
                <a:cs typeface="Verdana"/>
              </a:rPr>
              <a:t>LoadBalancer</a:t>
            </a:r>
            <a:r>
              <a:rPr sz="1100" spc="-170" dirty="0">
                <a:solidFill>
                  <a:srgbClr val="FFFFFF"/>
                </a:solidFill>
                <a:latin typeface="Verdana"/>
                <a:cs typeface="Verdana"/>
              </a:rPr>
              <a:t> </a:t>
            </a:r>
            <a:r>
              <a:rPr sz="1100" spc="-120" dirty="0">
                <a:solidFill>
                  <a:srgbClr val="FFFFFF"/>
                </a:solidFill>
                <a:latin typeface="Verdana"/>
                <a:cs typeface="Verdana"/>
              </a:rPr>
              <a:t>-</a:t>
            </a:r>
            <a:r>
              <a:rPr sz="1100" spc="-170" dirty="0">
                <a:solidFill>
                  <a:srgbClr val="FFFFFF"/>
                </a:solidFill>
                <a:latin typeface="Verdana"/>
                <a:cs typeface="Verdana"/>
              </a:rPr>
              <a:t> </a:t>
            </a:r>
            <a:r>
              <a:rPr sz="1100" spc="-45" dirty="0">
                <a:solidFill>
                  <a:srgbClr val="FFFFFF"/>
                </a:solidFill>
                <a:latin typeface="Verdana"/>
                <a:cs typeface="Verdana"/>
              </a:rPr>
              <a:t>Works</a:t>
            </a:r>
            <a:r>
              <a:rPr sz="1100" spc="-170" dirty="0">
                <a:solidFill>
                  <a:srgbClr val="FFFFFF"/>
                </a:solidFill>
                <a:latin typeface="Verdana"/>
                <a:cs typeface="Verdana"/>
              </a:rPr>
              <a:t> </a:t>
            </a:r>
            <a:r>
              <a:rPr sz="1100" spc="-55" dirty="0">
                <a:solidFill>
                  <a:srgbClr val="FFFFFF"/>
                </a:solidFill>
                <a:latin typeface="Verdana"/>
                <a:cs typeface="Verdana"/>
              </a:rPr>
              <a:t>in</a:t>
            </a:r>
            <a:r>
              <a:rPr sz="1100" spc="-170" dirty="0">
                <a:solidFill>
                  <a:srgbClr val="FFFFFF"/>
                </a:solidFill>
                <a:latin typeface="Verdana"/>
                <a:cs typeface="Verdana"/>
              </a:rPr>
              <a:t> </a:t>
            </a:r>
            <a:r>
              <a:rPr sz="1100" spc="-70" dirty="0">
                <a:solidFill>
                  <a:srgbClr val="FFFFFF"/>
                </a:solidFill>
                <a:latin typeface="Verdana"/>
                <a:cs typeface="Verdana"/>
              </a:rPr>
              <a:t>combination</a:t>
            </a:r>
            <a:r>
              <a:rPr sz="1100" spc="-170" dirty="0">
                <a:solidFill>
                  <a:srgbClr val="FFFFFF"/>
                </a:solidFill>
                <a:latin typeface="Verdana"/>
                <a:cs typeface="Verdana"/>
              </a:rPr>
              <a:t> </a:t>
            </a:r>
            <a:r>
              <a:rPr sz="1100" spc="-50" dirty="0">
                <a:solidFill>
                  <a:srgbClr val="FFFFFF"/>
                </a:solidFill>
                <a:latin typeface="Verdana"/>
                <a:cs typeface="Verdana"/>
              </a:rPr>
              <a:t>with</a:t>
            </a:r>
            <a:r>
              <a:rPr sz="1100" spc="-170" dirty="0">
                <a:solidFill>
                  <a:srgbClr val="FFFFFF"/>
                </a:solidFill>
                <a:latin typeface="Verdana"/>
                <a:cs typeface="Verdana"/>
              </a:rPr>
              <a:t> </a:t>
            </a:r>
            <a:r>
              <a:rPr sz="1100" spc="-105" dirty="0">
                <a:solidFill>
                  <a:srgbClr val="FFFFFF"/>
                </a:solidFill>
                <a:latin typeface="Verdana"/>
                <a:cs typeface="Verdana"/>
              </a:rPr>
              <a:t>a</a:t>
            </a:r>
            <a:r>
              <a:rPr sz="1100" spc="-170" dirty="0">
                <a:solidFill>
                  <a:srgbClr val="FFFFFF"/>
                </a:solidFill>
                <a:latin typeface="Verdana"/>
                <a:cs typeface="Verdana"/>
              </a:rPr>
              <a:t> </a:t>
            </a:r>
            <a:r>
              <a:rPr sz="1100" spc="-60" dirty="0">
                <a:solidFill>
                  <a:srgbClr val="FFFFFF"/>
                </a:solidFill>
                <a:latin typeface="Verdana"/>
                <a:cs typeface="Verdana"/>
              </a:rPr>
              <a:t>cloud</a:t>
            </a:r>
            <a:r>
              <a:rPr sz="1100" spc="-170" dirty="0">
                <a:solidFill>
                  <a:srgbClr val="FFFFFF"/>
                </a:solidFill>
                <a:latin typeface="Verdana"/>
                <a:cs typeface="Verdana"/>
              </a:rPr>
              <a:t> </a:t>
            </a:r>
            <a:r>
              <a:rPr sz="1100" spc="-60" dirty="0">
                <a:solidFill>
                  <a:srgbClr val="FFFFFF"/>
                </a:solidFill>
                <a:latin typeface="Verdana"/>
                <a:cs typeface="Verdana"/>
              </a:rPr>
              <a:t>provider</a:t>
            </a:r>
            <a:r>
              <a:rPr sz="1100" spc="-170" dirty="0">
                <a:solidFill>
                  <a:srgbClr val="FFFFFF"/>
                </a:solidFill>
                <a:latin typeface="Verdana"/>
                <a:cs typeface="Verdana"/>
              </a:rPr>
              <a:t> </a:t>
            </a:r>
            <a:r>
              <a:rPr sz="1100" spc="-40" dirty="0">
                <a:solidFill>
                  <a:srgbClr val="FFFFFF"/>
                </a:solidFill>
                <a:latin typeface="Verdana"/>
                <a:cs typeface="Verdana"/>
              </a:rPr>
              <a:t>to  </a:t>
            </a:r>
            <a:r>
              <a:rPr sz="1100" spc="-85" dirty="0">
                <a:solidFill>
                  <a:srgbClr val="FFFFFF"/>
                </a:solidFill>
                <a:latin typeface="Verdana"/>
                <a:cs typeface="Verdana"/>
              </a:rPr>
              <a:t>expose</a:t>
            </a:r>
            <a:r>
              <a:rPr sz="1100" spc="-175"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65" dirty="0">
                <a:solidFill>
                  <a:srgbClr val="FFFFFF"/>
                </a:solidFill>
                <a:latin typeface="Verdana"/>
                <a:cs typeface="Verdana"/>
              </a:rPr>
              <a:t>service</a:t>
            </a:r>
            <a:r>
              <a:rPr sz="1100" spc="-175" dirty="0">
                <a:solidFill>
                  <a:srgbClr val="FFFFFF"/>
                </a:solidFill>
                <a:latin typeface="Verdana"/>
                <a:cs typeface="Verdana"/>
              </a:rPr>
              <a:t> </a:t>
            </a:r>
            <a:r>
              <a:rPr sz="1100" spc="-65" dirty="0">
                <a:solidFill>
                  <a:srgbClr val="FFFFFF"/>
                </a:solidFill>
                <a:latin typeface="Verdana"/>
                <a:cs typeface="Verdana"/>
              </a:rPr>
              <a:t>outside</a:t>
            </a:r>
            <a:r>
              <a:rPr sz="1100" spc="-170" dirty="0">
                <a:solidFill>
                  <a:srgbClr val="FFFFFF"/>
                </a:solidFill>
                <a:latin typeface="Verdana"/>
                <a:cs typeface="Verdana"/>
              </a:rPr>
              <a:t> </a:t>
            </a:r>
            <a:r>
              <a:rPr sz="1100" spc="-65" dirty="0">
                <a:solidFill>
                  <a:srgbClr val="FFFFFF"/>
                </a:solidFill>
                <a:latin typeface="Verdana"/>
                <a:cs typeface="Verdana"/>
              </a:rPr>
              <a:t>the</a:t>
            </a:r>
            <a:r>
              <a:rPr sz="1100" spc="-175" dirty="0">
                <a:solidFill>
                  <a:srgbClr val="FFFFFF"/>
                </a:solidFill>
                <a:latin typeface="Verdana"/>
                <a:cs typeface="Verdana"/>
              </a:rPr>
              <a:t> </a:t>
            </a:r>
            <a:r>
              <a:rPr sz="1100" spc="-60" dirty="0">
                <a:solidFill>
                  <a:srgbClr val="FFFFFF"/>
                </a:solidFill>
                <a:latin typeface="Verdana"/>
                <a:cs typeface="Verdana"/>
              </a:rPr>
              <a:t>cluster</a:t>
            </a:r>
            <a:r>
              <a:rPr sz="1100" spc="-175" dirty="0">
                <a:solidFill>
                  <a:srgbClr val="FFFFFF"/>
                </a:solidFill>
                <a:latin typeface="Verdana"/>
                <a:cs typeface="Verdana"/>
              </a:rPr>
              <a:t> </a:t>
            </a:r>
            <a:r>
              <a:rPr sz="1100" spc="-75" dirty="0">
                <a:solidFill>
                  <a:srgbClr val="FFFFFF"/>
                </a:solidFill>
                <a:latin typeface="Verdana"/>
                <a:cs typeface="Verdana"/>
              </a:rPr>
              <a:t>on</a:t>
            </a:r>
            <a:r>
              <a:rPr sz="1100" spc="-170"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55" dirty="0">
                <a:solidFill>
                  <a:srgbClr val="FFFFFF"/>
                </a:solidFill>
                <a:latin typeface="Verdana"/>
                <a:cs typeface="Verdana"/>
              </a:rPr>
              <a:t>static</a:t>
            </a:r>
            <a:r>
              <a:rPr sz="1100" spc="-175" dirty="0">
                <a:solidFill>
                  <a:srgbClr val="FFFFFF"/>
                </a:solidFill>
                <a:latin typeface="Verdana"/>
                <a:cs typeface="Verdana"/>
              </a:rPr>
              <a:t> </a:t>
            </a:r>
            <a:r>
              <a:rPr sz="1100" spc="-65" dirty="0">
                <a:solidFill>
                  <a:srgbClr val="FFFFFF"/>
                </a:solidFill>
                <a:latin typeface="Verdana"/>
                <a:cs typeface="Verdana"/>
              </a:rPr>
              <a:t>external</a:t>
            </a:r>
            <a:r>
              <a:rPr sz="1100" spc="-170" dirty="0">
                <a:solidFill>
                  <a:srgbClr val="FFFFFF"/>
                </a:solidFill>
                <a:latin typeface="Verdana"/>
                <a:cs typeface="Verdana"/>
              </a:rPr>
              <a:t> </a:t>
            </a:r>
            <a:r>
              <a:rPr sz="1100" spc="-95" dirty="0">
                <a:solidFill>
                  <a:srgbClr val="FFFFFF"/>
                </a:solidFill>
                <a:latin typeface="Verdana"/>
                <a:cs typeface="Verdana"/>
              </a:rPr>
              <a:t>IP.</a:t>
            </a:r>
            <a:endParaRPr sz="1100" dirty="0">
              <a:latin typeface="Verdana"/>
              <a:cs typeface="Verdana"/>
            </a:endParaRPr>
          </a:p>
          <a:p>
            <a:pPr marL="798195" marR="5080" lvl="1" indent="-313055">
              <a:lnSpc>
                <a:spcPct val="113599"/>
              </a:lnSpc>
              <a:spcBef>
                <a:spcPts val="5"/>
              </a:spcBef>
              <a:buFont typeface="Arial"/>
              <a:buChar char="○"/>
              <a:tabLst>
                <a:tab pos="797560" algn="l"/>
                <a:tab pos="798195" algn="l"/>
              </a:tabLst>
            </a:pPr>
            <a:r>
              <a:rPr sz="1100" spc="-70" dirty="0">
                <a:solidFill>
                  <a:srgbClr val="FFFFFF"/>
                </a:solidFill>
                <a:latin typeface="Verdana"/>
                <a:cs typeface="Verdana"/>
              </a:rPr>
              <a:t>ExternalName</a:t>
            </a:r>
            <a:r>
              <a:rPr sz="1100" spc="-170" dirty="0">
                <a:solidFill>
                  <a:srgbClr val="FFFFFF"/>
                </a:solidFill>
                <a:latin typeface="Verdana"/>
                <a:cs typeface="Verdana"/>
              </a:rPr>
              <a:t> </a:t>
            </a:r>
            <a:r>
              <a:rPr sz="1100" spc="-120" dirty="0">
                <a:solidFill>
                  <a:srgbClr val="FFFFFF"/>
                </a:solidFill>
                <a:latin typeface="Verdana"/>
                <a:cs typeface="Verdana"/>
              </a:rPr>
              <a:t>-</a:t>
            </a:r>
            <a:r>
              <a:rPr sz="1100" spc="-170" dirty="0">
                <a:solidFill>
                  <a:srgbClr val="FFFFFF"/>
                </a:solidFill>
                <a:latin typeface="Verdana"/>
                <a:cs typeface="Verdana"/>
              </a:rPr>
              <a:t> </a:t>
            </a:r>
            <a:r>
              <a:rPr sz="1100" spc="-85" dirty="0">
                <a:solidFill>
                  <a:srgbClr val="FFFFFF"/>
                </a:solidFill>
                <a:latin typeface="Verdana"/>
                <a:cs typeface="Verdana"/>
              </a:rPr>
              <a:t>used</a:t>
            </a:r>
            <a:r>
              <a:rPr sz="1100" spc="-170" dirty="0">
                <a:solidFill>
                  <a:srgbClr val="FFFFFF"/>
                </a:solidFill>
                <a:latin typeface="Verdana"/>
                <a:cs typeface="Verdana"/>
              </a:rPr>
              <a:t> </a:t>
            </a:r>
            <a:r>
              <a:rPr sz="1100" spc="-40" dirty="0">
                <a:solidFill>
                  <a:srgbClr val="FFFFFF"/>
                </a:solidFill>
                <a:latin typeface="Verdana"/>
                <a:cs typeface="Verdana"/>
              </a:rPr>
              <a:t>to</a:t>
            </a:r>
            <a:r>
              <a:rPr sz="1100" spc="-170" dirty="0">
                <a:solidFill>
                  <a:srgbClr val="FFFFFF"/>
                </a:solidFill>
                <a:latin typeface="Verdana"/>
                <a:cs typeface="Verdana"/>
              </a:rPr>
              <a:t> </a:t>
            </a:r>
            <a:r>
              <a:rPr sz="1100" spc="-65" dirty="0">
                <a:solidFill>
                  <a:srgbClr val="FFFFFF"/>
                </a:solidFill>
                <a:latin typeface="Verdana"/>
                <a:cs typeface="Verdana"/>
              </a:rPr>
              <a:t>references</a:t>
            </a:r>
            <a:r>
              <a:rPr sz="1100" spc="-170" dirty="0">
                <a:solidFill>
                  <a:srgbClr val="FFFFFF"/>
                </a:solidFill>
                <a:latin typeface="Verdana"/>
                <a:cs typeface="Verdana"/>
              </a:rPr>
              <a:t> </a:t>
            </a:r>
            <a:r>
              <a:rPr sz="1100" spc="-70" dirty="0">
                <a:solidFill>
                  <a:srgbClr val="FFFFFF"/>
                </a:solidFill>
                <a:latin typeface="Verdana"/>
                <a:cs typeface="Verdana"/>
              </a:rPr>
              <a:t>endpoints</a:t>
            </a:r>
            <a:r>
              <a:rPr sz="1100" spc="-190" dirty="0">
                <a:solidFill>
                  <a:srgbClr val="FFFFFF"/>
                </a:solidFill>
                <a:latin typeface="Verdana"/>
                <a:cs typeface="Verdana"/>
              </a:rPr>
              <a:t> </a:t>
            </a:r>
            <a:r>
              <a:rPr sz="1100" b="1" spc="-30" dirty="0">
                <a:solidFill>
                  <a:srgbClr val="FFFFFF"/>
                </a:solidFill>
                <a:latin typeface="Arial"/>
                <a:cs typeface="Arial"/>
              </a:rPr>
              <a:t>OUTSIDE</a:t>
            </a:r>
            <a:r>
              <a:rPr sz="1100" b="1" spc="-90" dirty="0">
                <a:solidFill>
                  <a:srgbClr val="FFFFFF"/>
                </a:solidFill>
                <a:latin typeface="Arial"/>
                <a:cs typeface="Arial"/>
              </a:rPr>
              <a:t> </a:t>
            </a:r>
            <a:r>
              <a:rPr sz="1100" spc="-65" dirty="0">
                <a:solidFill>
                  <a:srgbClr val="FFFFFF"/>
                </a:solidFill>
                <a:latin typeface="Verdana"/>
                <a:cs typeface="Verdana"/>
              </a:rPr>
              <a:t>the</a:t>
            </a:r>
            <a:r>
              <a:rPr sz="1100" spc="-170" dirty="0">
                <a:solidFill>
                  <a:srgbClr val="FFFFFF"/>
                </a:solidFill>
                <a:latin typeface="Verdana"/>
                <a:cs typeface="Verdana"/>
              </a:rPr>
              <a:t> </a:t>
            </a:r>
            <a:r>
              <a:rPr sz="1100" spc="-60" dirty="0">
                <a:solidFill>
                  <a:srgbClr val="FFFFFF"/>
                </a:solidFill>
                <a:latin typeface="Verdana"/>
                <a:cs typeface="Verdana"/>
              </a:rPr>
              <a:t>cluster  </a:t>
            </a:r>
            <a:r>
              <a:rPr sz="1100" spc="-80" dirty="0">
                <a:solidFill>
                  <a:srgbClr val="FFFFFF"/>
                </a:solidFill>
                <a:latin typeface="Verdana"/>
                <a:cs typeface="Verdana"/>
              </a:rPr>
              <a:t>by</a:t>
            </a:r>
            <a:r>
              <a:rPr sz="1100" spc="-180" dirty="0">
                <a:solidFill>
                  <a:srgbClr val="FFFFFF"/>
                </a:solidFill>
                <a:latin typeface="Verdana"/>
                <a:cs typeface="Verdana"/>
              </a:rPr>
              <a:t> </a:t>
            </a:r>
            <a:r>
              <a:rPr sz="1100" spc="-65" dirty="0">
                <a:solidFill>
                  <a:srgbClr val="FFFFFF"/>
                </a:solidFill>
                <a:latin typeface="Verdana"/>
                <a:cs typeface="Verdana"/>
              </a:rPr>
              <a:t>providing</a:t>
            </a:r>
            <a:r>
              <a:rPr sz="1100" spc="-175" dirty="0">
                <a:solidFill>
                  <a:srgbClr val="FFFFFF"/>
                </a:solidFill>
                <a:latin typeface="Verdana"/>
                <a:cs typeface="Verdana"/>
              </a:rPr>
              <a:t> </a:t>
            </a:r>
            <a:r>
              <a:rPr sz="1100" spc="-105" dirty="0">
                <a:solidFill>
                  <a:srgbClr val="FFFFFF"/>
                </a:solidFill>
                <a:latin typeface="Verdana"/>
                <a:cs typeface="Verdana"/>
              </a:rPr>
              <a:t>a</a:t>
            </a:r>
            <a:r>
              <a:rPr sz="1100" spc="-180" dirty="0">
                <a:solidFill>
                  <a:srgbClr val="FFFFFF"/>
                </a:solidFill>
                <a:latin typeface="Verdana"/>
                <a:cs typeface="Verdana"/>
              </a:rPr>
              <a:t> </a:t>
            </a:r>
            <a:r>
              <a:rPr sz="1100" spc="-55" dirty="0">
                <a:solidFill>
                  <a:srgbClr val="FFFFFF"/>
                </a:solidFill>
                <a:latin typeface="Verdana"/>
                <a:cs typeface="Verdana"/>
              </a:rPr>
              <a:t>static</a:t>
            </a:r>
            <a:r>
              <a:rPr sz="1100" spc="-175" dirty="0">
                <a:solidFill>
                  <a:srgbClr val="FFFFFF"/>
                </a:solidFill>
                <a:latin typeface="Verdana"/>
                <a:cs typeface="Verdana"/>
              </a:rPr>
              <a:t> </a:t>
            </a:r>
            <a:r>
              <a:rPr sz="1100" spc="-55" dirty="0">
                <a:solidFill>
                  <a:srgbClr val="FFFFFF"/>
                </a:solidFill>
                <a:latin typeface="Verdana"/>
                <a:cs typeface="Verdana"/>
              </a:rPr>
              <a:t>internally</a:t>
            </a:r>
            <a:r>
              <a:rPr sz="1100" spc="-175" dirty="0">
                <a:solidFill>
                  <a:srgbClr val="FFFFFF"/>
                </a:solidFill>
                <a:latin typeface="Verdana"/>
                <a:cs typeface="Verdana"/>
              </a:rPr>
              <a:t> </a:t>
            </a:r>
            <a:r>
              <a:rPr sz="1100" spc="-60" dirty="0">
                <a:solidFill>
                  <a:srgbClr val="FFFFFF"/>
                </a:solidFill>
                <a:latin typeface="Verdana"/>
                <a:cs typeface="Verdana"/>
              </a:rPr>
              <a:t>referenced</a:t>
            </a:r>
            <a:r>
              <a:rPr sz="1100" spc="-180" dirty="0">
                <a:solidFill>
                  <a:srgbClr val="FFFFFF"/>
                </a:solidFill>
                <a:latin typeface="Verdana"/>
                <a:cs typeface="Verdana"/>
              </a:rPr>
              <a:t> </a:t>
            </a:r>
            <a:r>
              <a:rPr sz="1100" spc="-60" dirty="0">
                <a:solidFill>
                  <a:srgbClr val="FFFFFF"/>
                </a:solidFill>
                <a:latin typeface="Verdana"/>
                <a:cs typeface="Verdana"/>
              </a:rPr>
              <a:t>DNS</a:t>
            </a:r>
            <a:r>
              <a:rPr sz="1100" spc="-175" dirty="0">
                <a:solidFill>
                  <a:srgbClr val="FFFFFF"/>
                </a:solidFill>
                <a:latin typeface="Verdana"/>
                <a:cs typeface="Verdana"/>
              </a:rPr>
              <a:t> </a:t>
            </a:r>
            <a:r>
              <a:rPr sz="1100" spc="-120" dirty="0">
                <a:solidFill>
                  <a:srgbClr val="FFFFFF"/>
                </a:solidFill>
                <a:latin typeface="Verdana"/>
                <a:cs typeface="Verdana"/>
              </a:rPr>
              <a:t>name.</a:t>
            </a:r>
            <a:endParaRPr sz="1100" dirty="0">
              <a:latin typeface="Verdana"/>
              <a:cs typeface="Verdana"/>
            </a:endParaRPr>
          </a:p>
        </p:txBody>
      </p:sp>
      <p:sp>
        <p:nvSpPr>
          <p:cNvPr id="4" name="object 4"/>
          <p:cNvSpPr/>
          <p:nvPr/>
        </p:nvSpPr>
        <p:spPr>
          <a:xfrm>
            <a:off x="6753037" y="2424797"/>
            <a:ext cx="1609721" cy="228599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255396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3708" y="1486582"/>
            <a:ext cx="2741295" cy="1342419"/>
          </a:xfrm>
          <a:prstGeom prst="rect">
            <a:avLst/>
          </a:prstGeom>
        </p:spPr>
        <p:txBody>
          <a:bodyPr vert="horz" wrap="square" lIns="0" tIns="0" rIns="0" bIns="0" rtlCol="0" anchor="t">
            <a:normAutofit/>
          </a:bodyPr>
          <a:lstStyle/>
          <a:p>
            <a:r>
              <a:rPr dirty="0"/>
              <a:t>Ingress Controller</a:t>
            </a:r>
            <a:endParaRPr/>
          </a:p>
        </p:txBody>
      </p:sp>
      <p:sp>
        <p:nvSpPr>
          <p:cNvPr id="3" name="object 3"/>
          <p:cNvSpPr txBox="1"/>
          <p:nvPr/>
        </p:nvSpPr>
        <p:spPr>
          <a:xfrm>
            <a:off x="1570578" y="2452934"/>
            <a:ext cx="3174365" cy="215900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75" dirty="0">
                <a:solidFill>
                  <a:srgbClr val="FFFFFF"/>
                </a:solidFill>
                <a:latin typeface="Verdana"/>
                <a:cs typeface="Verdana"/>
              </a:rPr>
              <a:t>Deployed</a:t>
            </a:r>
            <a:r>
              <a:rPr sz="1300" spc="-215" dirty="0">
                <a:solidFill>
                  <a:srgbClr val="FFFFFF"/>
                </a:solidFill>
                <a:latin typeface="Verdana"/>
                <a:cs typeface="Verdana"/>
              </a:rPr>
              <a:t> </a:t>
            </a:r>
            <a:r>
              <a:rPr sz="1300" spc="-120" dirty="0">
                <a:solidFill>
                  <a:srgbClr val="FFFFFF"/>
                </a:solidFill>
                <a:latin typeface="Verdana"/>
                <a:cs typeface="Verdana"/>
              </a:rPr>
              <a:t>as</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85" dirty="0">
                <a:solidFill>
                  <a:srgbClr val="FFFFFF"/>
                </a:solidFill>
                <a:latin typeface="Verdana"/>
                <a:cs typeface="Verdana"/>
              </a:rPr>
              <a:t>pod</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5" dirty="0">
                <a:solidFill>
                  <a:srgbClr val="FFFFFF"/>
                </a:solidFill>
                <a:latin typeface="Verdana"/>
                <a:cs typeface="Verdana"/>
              </a:rPr>
              <a:t> </a:t>
            </a:r>
            <a:r>
              <a:rPr sz="1300" spc="-90" dirty="0">
                <a:solidFill>
                  <a:srgbClr val="FFFFFF"/>
                </a:solidFill>
                <a:latin typeface="Verdana"/>
                <a:cs typeface="Verdana"/>
              </a:rPr>
              <a:t>one</a:t>
            </a:r>
            <a:r>
              <a:rPr sz="1300" spc="-210" dirty="0">
                <a:solidFill>
                  <a:srgbClr val="FFFFFF"/>
                </a:solidFill>
                <a:latin typeface="Verdana"/>
                <a:cs typeface="Verdana"/>
              </a:rPr>
              <a:t> </a:t>
            </a:r>
            <a:r>
              <a:rPr sz="1300" spc="-50" dirty="0">
                <a:solidFill>
                  <a:srgbClr val="FFFFFF"/>
                </a:solidFill>
                <a:latin typeface="Verdana"/>
                <a:cs typeface="Verdana"/>
              </a:rPr>
              <a:t>or</a:t>
            </a:r>
            <a:r>
              <a:rPr sz="1300" spc="-215" dirty="0">
                <a:solidFill>
                  <a:srgbClr val="FFFFFF"/>
                </a:solidFill>
                <a:latin typeface="Verdana"/>
                <a:cs typeface="Verdana"/>
              </a:rPr>
              <a:t> </a:t>
            </a:r>
            <a:r>
              <a:rPr sz="1300" spc="-100" dirty="0">
                <a:solidFill>
                  <a:srgbClr val="FFFFFF"/>
                </a:solidFill>
                <a:latin typeface="Verdana"/>
                <a:cs typeface="Verdana"/>
              </a:rPr>
              <a:t>more</a:t>
            </a:r>
            <a:r>
              <a:rPr sz="1300" spc="-210" dirty="0">
                <a:solidFill>
                  <a:srgbClr val="FFFFFF"/>
                </a:solidFill>
                <a:latin typeface="Verdana"/>
                <a:cs typeface="Verdana"/>
              </a:rPr>
              <a:t> </a:t>
            </a:r>
            <a:r>
              <a:rPr sz="1300" spc="-85" dirty="0">
                <a:solidFill>
                  <a:srgbClr val="FFFFFF"/>
                </a:solidFill>
                <a:latin typeface="Verdana"/>
                <a:cs typeface="Verdana"/>
              </a:rPr>
              <a:t>hosts</a:t>
            </a:r>
            <a:endParaRPr sz="1300" dirty="0">
              <a:latin typeface="Verdana"/>
              <a:cs typeface="Verdana"/>
            </a:endParaRPr>
          </a:p>
          <a:p>
            <a:pPr marL="340995" marR="370205" indent="-328295">
              <a:lnSpc>
                <a:spcPct val="115399"/>
              </a:lnSpc>
              <a:buFont typeface="Arial"/>
              <a:buChar char="●"/>
              <a:tabLst>
                <a:tab pos="340360" algn="l"/>
                <a:tab pos="340995" algn="l"/>
              </a:tabLst>
            </a:pPr>
            <a:r>
              <a:rPr sz="1300" spc="-110" dirty="0">
                <a:solidFill>
                  <a:srgbClr val="FFFFFF"/>
                </a:solidFill>
                <a:latin typeface="Verdana"/>
                <a:cs typeface="Verdana"/>
              </a:rPr>
              <a:t>Ingress</a:t>
            </a:r>
            <a:r>
              <a:rPr sz="1300" spc="-215" dirty="0">
                <a:solidFill>
                  <a:srgbClr val="FFFFFF"/>
                </a:solidFill>
                <a:latin typeface="Verdana"/>
                <a:cs typeface="Verdana"/>
              </a:rPr>
              <a:t> </a:t>
            </a:r>
            <a:r>
              <a:rPr sz="1300" spc="-60" dirty="0">
                <a:solidFill>
                  <a:srgbClr val="FFFFFF"/>
                </a:solidFill>
                <a:latin typeface="Verdana"/>
                <a:cs typeface="Verdana"/>
              </a:rPr>
              <a:t>controllers</a:t>
            </a:r>
            <a:r>
              <a:rPr sz="1300" spc="-210" dirty="0">
                <a:solidFill>
                  <a:srgbClr val="FFFFFF"/>
                </a:solidFill>
                <a:latin typeface="Verdana"/>
                <a:cs typeface="Verdana"/>
              </a:rPr>
              <a:t> </a:t>
            </a:r>
            <a:r>
              <a:rPr sz="1300" spc="-85" dirty="0">
                <a:solidFill>
                  <a:srgbClr val="FFFFFF"/>
                </a:solidFill>
                <a:latin typeface="Verdana"/>
                <a:cs typeface="Verdana"/>
              </a:rPr>
              <a:t>are</a:t>
            </a:r>
            <a:r>
              <a:rPr sz="1300" spc="-210" dirty="0">
                <a:solidFill>
                  <a:srgbClr val="FFFFFF"/>
                </a:solidFill>
                <a:latin typeface="Verdana"/>
                <a:cs typeface="Verdana"/>
              </a:rPr>
              <a:t> </a:t>
            </a:r>
            <a:r>
              <a:rPr sz="1300" spc="-114" dirty="0">
                <a:solidFill>
                  <a:srgbClr val="FFFFFF"/>
                </a:solidFill>
                <a:latin typeface="Verdana"/>
                <a:cs typeface="Verdana"/>
              </a:rPr>
              <a:t>an</a:t>
            </a:r>
            <a:r>
              <a:rPr sz="1300" spc="-215" dirty="0">
                <a:solidFill>
                  <a:srgbClr val="FFFFFF"/>
                </a:solidFill>
                <a:latin typeface="Verdana"/>
                <a:cs typeface="Verdana"/>
              </a:rPr>
              <a:t> </a:t>
            </a:r>
            <a:r>
              <a:rPr sz="1300" spc="-80" dirty="0">
                <a:solidFill>
                  <a:srgbClr val="FFFFFF"/>
                </a:solidFill>
                <a:latin typeface="Verdana"/>
                <a:cs typeface="Verdana"/>
              </a:rPr>
              <a:t>external  </a:t>
            </a:r>
            <a:r>
              <a:rPr sz="1300" spc="-55" dirty="0">
                <a:solidFill>
                  <a:srgbClr val="FFFFFF"/>
                </a:solidFill>
                <a:latin typeface="Verdana"/>
                <a:cs typeface="Verdana"/>
              </a:rPr>
              <a:t>controller</a:t>
            </a:r>
            <a:r>
              <a:rPr sz="1300" spc="-215" dirty="0">
                <a:solidFill>
                  <a:srgbClr val="FFFFFF"/>
                </a:solidFill>
                <a:latin typeface="Verdana"/>
                <a:cs typeface="Verdana"/>
              </a:rPr>
              <a:t> </a:t>
            </a:r>
            <a:r>
              <a:rPr sz="1300" spc="-55" dirty="0">
                <a:solidFill>
                  <a:srgbClr val="FFFFFF"/>
                </a:solidFill>
                <a:latin typeface="Verdana"/>
                <a:cs typeface="Verdana"/>
              </a:rPr>
              <a:t>with</a:t>
            </a:r>
            <a:r>
              <a:rPr sz="1300" spc="-215" dirty="0">
                <a:solidFill>
                  <a:srgbClr val="FFFFFF"/>
                </a:solidFill>
                <a:latin typeface="Verdana"/>
                <a:cs typeface="Verdana"/>
              </a:rPr>
              <a:t> </a:t>
            </a:r>
            <a:r>
              <a:rPr sz="1300" spc="-75" dirty="0">
                <a:solidFill>
                  <a:srgbClr val="FFFFFF"/>
                </a:solidFill>
                <a:latin typeface="Verdana"/>
                <a:cs typeface="Verdana"/>
              </a:rPr>
              <a:t>multiple</a:t>
            </a:r>
            <a:r>
              <a:rPr sz="1300" spc="-215" dirty="0">
                <a:solidFill>
                  <a:srgbClr val="FFFFFF"/>
                </a:solidFill>
                <a:latin typeface="Verdana"/>
                <a:cs typeface="Verdana"/>
              </a:rPr>
              <a:t> </a:t>
            </a:r>
            <a:r>
              <a:rPr sz="1300" spc="-90" dirty="0">
                <a:solidFill>
                  <a:srgbClr val="FFFFFF"/>
                </a:solidFill>
                <a:latin typeface="Verdana"/>
                <a:cs typeface="Verdana"/>
              </a:rPr>
              <a:t>options.</a:t>
            </a:r>
            <a:endParaRPr sz="1300" dirty="0">
              <a:latin typeface="Verdana"/>
              <a:cs typeface="Verdana"/>
            </a:endParaRPr>
          </a:p>
          <a:p>
            <a:pPr marL="798195" lvl="1" indent="-313055">
              <a:spcBef>
                <a:spcPts val="245"/>
              </a:spcBef>
              <a:buFont typeface="Arial"/>
              <a:buChar char="○"/>
              <a:tabLst>
                <a:tab pos="797560" algn="l"/>
                <a:tab pos="798195" algn="l"/>
              </a:tabLst>
            </a:pPr>
            <a:r>
              <a:rPr sz="1100" spc="-65" dirty="0">
                <a:solidFill>
                  <a:srgbClr val="FFFFFF"/>
                </a:solidFill>
                <a:latin typeface="Verdana"/>
                <a:cs typeface="Verdana"/>
              </a:rPr>
              <a:t>Nginx</a:t>
            </a:r>
            <a:endParaRPr sz="1100" dirty="0">
              <a:latin typeface="Verdana"/>
              <a:cs typeface="Verdana"/>
            </a:endParaRPr>
          </a:p>
          <a:p>
            <a:pPr marL="798195" lvl="1" indent="-313055">
              <a:spcBef>
                <a:spcPts val="180"/>
              </a:spcBef>
              <a:buFont typeface="Arial"/>
              <a:buChar char="○"/>
              <a:tabLst>
                <a:tab pos="797560" algn="l"/>
                <a:tab pos="798195" algn="l"/>
              </a:tabLst>
            </a:pPr>
            <a:r>
              <a:rPr sz="1100" spc="-50" dirty="0">
                <a:solidFill>
                  <a:srgbClr val="FFFFFF"/>
                </a:solidFill>
                <a:latin typeface="Verdana"/>
                <a:cs typeface="Verdana"/>
              </a:rPr>
              <a:t>HAproxy</a:t>
            </a:r>
            <a:endParaRPr sz="1100" dirty="0">
              <a:latin typeface="Verdana"/>
              <a:cs typeface="Verdana"/>
            </a:endParaRPr>
          </a:p>
          <a:p>
            <a:pPr marL="798195" lvl="1" indent="-313055">
              <a:spcBef>
                <a:spcPts val="180"/>
              </a:spcBef>
              <a:buFont typeface="Arial"/>
              <a:buChar char="○"/>
              <a:tabLst>
                <a:tab pos="797560" algn="l"/>
                <a:tab pos="798195" algn="l"/>
              </a:tabLst>
            </a:pPr>
            <a:r>
              <a:rPr sz="1100" spc="-50" dirty="0">
                <a:solidFill>
                  <a:srgbClr val="FFFFFF"/>
                </a:solidFill>
                <a:latin typeface="Verdana"/>
                <a:cs typeface="Verdana"/>
              </a:rPr>
              <a:t>Contour</a:t>
            </a:r>
            <a:endParaRPr sz="1100" dirty="0">
              <a:latin typeface="Verdana"/>
              <a:cs typeface="Verdana"/>
            </a:endParaRPr>
          </a:p>
          <a:p>
            <a:pPr marL="798195" lvl="1" indent="-313055">
              <a:spcBef>
                <a:spcPts val="180"/>
              </a:spcBef>
              <a:buFont typeface="Arial"/>
              <a:buChar char="○"/>
              <a:tabLst>
                <a:tab pos="797560" algn="l"/>
                <a:tab pos="798195" algn="l"/>
              </a:tabLst>
            </a:pPr>
            <a:r>
              <a:rPr sz="1100" spc="-50" dirty="0">
                <a:solidFill>
                  <a:srgbClr val="FFFFFF"/>
                </a:solidFill>
                <a:latin typeface="Verdana"/>
                <a:cs typeface="Verdana"/>
              </a:rPr>
              <a:t>Traefik</a:t>
            </a:r>
            <a:endParaRPr sz="1100" dirty="0">
              <a:latin typeface="Verdana"/>
              <a:cs typeface="Verdana"/>
            </a:endParaRPr>
          </a:p>
          <a:p>
            <a:pPr marL="340995" marR="5080" indent="-328295">
              <a:lnSpc>
                <a:spcPts val="1800"/>
              </a:lnSpc>
              <a:spcBef>
                <a:spcPts val="35"/>
              </a:spcBef>
              <a:buFont typeface="Arial"/>
              <a:buChar char="●"/>
              <a:tabLst>
                <a:tab pos="340360" algn="l"/>
                <a:tab pos="340995" algn="l"/>
              </a:tabLst>
            </a:pPr>
            <a:r>
              <a:rPr sz="1300" spc="-75" dirty="0">
                <a:solidFill>
                  <a:srgbClr val="FFFFFF"/>
                </a:solidFill>
                <a:latin typeface="Verdana"/>
                <a:cs typeface="Verdana"/>
              </a:rPr>
              <a:t>Specific</a:t>
            </a:r>
            <a:r>
              <a:rPr sz="1300" spc="-225" dirty="0">
                <a:solidFill>
                  <a:srgbClr val="FFFFFF"/>
                </a:solidFill>
                <a:latin typeface="Verdana"/>
                <a:cs typeface="Verdana"/>
              </a:rPr>
              <a:t> </a:t>
            </a:r>
            <a:r>
              <a:rPr sz="1300" spc="-75" dirty="0">
                <a:solidFill>
                  <a:srgbClr val="FFFFFF"/>
                </a:solidFill>
                <a:latin typeface="Verdana"/>
                <a:cs typeface="Verdana"/>
              </a:rPr>
              <a:t>features</a:t>
            </a:r>
            <a:r>
              <a:rPr sz="1300" spc="-220" dirty="0">
                <a:solidFill>
                  <a:srgbClr val="FFFFFF"/>
                </a:solidFill>
                <a:latin typeface="Verdana"/>
                <a:cs typeface="Verdana"/>
              </a:rPr>
              <a:t> </a:t>
            </a:r>
            <a:r>
              <a:rPr sz="1300" spc="-105" dirty="0">
                <a:solidFill>
                  <a:srgbClr val="FFFFFF"/>
                </a:solidFill>
                <a:latin typeface="Verdana"/>
                <a:cs typeface="Verdana"/>
              </a:rPr>
              <a:t>and</a:t>
            </a:r>
            <a:r>
              <a:rPr sz="1300" spc="-225" dirty="0">
                <a:solidFill>
                  <a:srgbClr val="FFFFFF"/>
                </a:solidFill>
                <a:latin typeface="Verdana"/>
                <a:cs typeface="Verdana"/>
              </a:rPr>
              <a:t> </a:t>
            </a:r>
            <a:r>
              <a:rPr sz="1300" spc="-55" dirty="0">
                <a:solidFill>
                  <a:srgbClr val="FFFFFF"/>
                </a:solidFill>
                <a:latin typeface="Verdana"/>
                <a:cs typeface="Verdana"/>
              </a:rPr>
              <a:t>controller</a:t>
            </a:r>
            <a:r>
              <a:rPr sz="1300" spc="-220" dirty="0">
                <a:solidFill>
                  <a:srgbClr val="FFFFFF"/>
                </a:solidFill>
                <a:latin typeface="Verdana"/>
                <a:cs typeface="Verdana"/>
              </a:rPr>
              <a:t> </a:t>
            </a:r>
            <a:r>
              <a:rPr sz="1300" spc="-65" dirty="0">
                <a:solidFill>
                  <a:srgbClr val="FFFFFF"/>
                </a:solidFill>
                <a:latin typeface="Verdana"/>
                <a:cs typeface="Verdana"/>
              </a:rPr>
              <a:t>specific  </a:t>
            </a:r>
            <a:r>
              <a:rPr sz="1300" spc="-70" dirty="0">
                <a:solidFill>
                  <a:srgbClr val="FFFFFF"/>
                </a:solidFill>
                <a:latin typeface="Verdana"/>
                <a:cs typeface="Verdana"/>
              </a:rPr>
              <a:t>configuration is </a:t>
            </a:r>
            <a:r>
              <a:rPr sz="1300" spc="-105" dirty="0">
                <a:solidFill>
                  <a:srgbClr val="FFFFFF"/>
                </a:solidFill>
                <a:latin typeface="Verdana"/>
                <a:cs typeface="Verdana"/>
              </a:rPr>
              <a:t>passed </a:t>
            </a:r>
            <a:r>
              <a:rPr sz="1300" spc="-85" dirty="0">
                <a:solidFill>
                  <a:srgbClr val="FFFFFF"/>
                </a:solidFill>
                <a:latin typeface="Verdana"/>
                <a:cs typeface="Verdana"/>
              </a:rPr>
              <a:t>through  </a:t>
            </a:r>
            <a:r>
              <a:rPr sz="1300" spc="-90" dirty="0">
                <a:solidFill>
                  <a:srgbClr val="FFFFFF"/>
                </a:solidFill>
                <a:latin typeface="Verdana"/>
                <a:cs typeface="Verdana"/>
              </a:rPr>
              <a:t>annotations.</a:t>
            </a:r>
            <a:endParaRPr sz="1300" dirty="0">
              <a:latin typeface="Verdana"/>
              <a:cs typeface="Verdana"/>
            </a:endParaRPr>
          </a:p>
        </p:txBody>
      </p:sp>
      <p:sp>
        <p:nvSpPr>
          <p:cNvPr id="4" name="object 4"/>
          <p:cNvSpPr/>
          <p:nvPr/>
        </p:nvSpPr>
        <p:spPr>
          <a:xfrm>
            <a:off x="5102114" y="2424796"/>
            <a:ext cx="3305168" cy="28955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470706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33401"/>
            <a:ext cx="6629400" cy="1219200"/>
          </a:xfrm>
          <a:prstGeom prst="rect">
            <a:avLst/>
          </a:prstGeom>
        </p:spPr>
        <p:txBody>
          <a:bodyPr vert="horz" wrap="square" lIns="0" tIns="0" rIns="0" bIns="0" rtlCol="0" anchor="t">
            <a:normAutofit/>
          </a:bodyPr>
          <a:lstStyle/>
          <a:p>
            <a:r>
              <a:rPr dirty="0"/>
              <a:t>Concepts - Storage</a:t>
            </a:r>
          </a:p>
        </p:txBody>
      </p:sp>
      <p:sp>
        <p:nvSpPr>
          <p:cNvPr id="3" name="object 3"/>
          <p:cNvSpPr txBox="1"/>
          <p:nvPr/>
        </p:nvSpPr>
        <p:spPr>
          <a:xfrm>
            <a:off x="1370518" y="2489693"/>
            <a:ext cx="6666865" cy="3078535"/>
          </a:xfrm>
          <a:prstGeom prst="rect">
            <a:avLst/>
          </a:prstGeom>
        </p:spPr>
        <p:txBody>
          <a:bodyPr vert="horz" wrap="square" lIns="0" tIns="6985" rIns="0" bIns="0" rtlCol="0">
            <a:spAutoFit/>
          </a:bodyPr>
          <a:lstStyle/>
          <a:p>
            <a:pPr marL="12700" marR="523240">
              <a:lnSpc>
                <a:spcPct val="102200"/>
              </a:lnSpc>
              <a:spcBef>
                <a:spcPts val="55"/>
              </a:spcBef>
            </a:pPr>
            <a:r>
              <a:rPr sz="1600" b="1" spc="-35" dirty="0">
                <a:solidFill>
                  <a:srgbClr val="FFFFFF"/>
                </a:solidFill>
                <a:latin typeface="Arial"/>
                <a:cs typeface="Arial"/>
              </a:rPr>
              <a:t>Volume</a:t>
            </a:r>
            <a:r>
              <a:rPr sz="1600" b="1" spc="-190" dirty="0">
                <a:solidFill>
                  <a:srgbClr val="FFFFFF"/>
                </a:solidFill>
                <a:latin typeface="Arial"/>
                <a:cs typeface="Arial"/>
              </a:rPr>
              <a:t> </a:t>
            </a:r>
            <a:r>
              <a:rPr sz="1300" b="1" spc="30" dirty="0">
                <a:solidFill>
                  <a:srgbClr val="FFFFFF"/>
                </a:solidFill>
                <a:latin typeface="Arial"/>
                <a:cs typeface="Arial"/>
              </a:rPr>
              <a:t>-</a:t>
            </a:r>
            <a:r>
              <a:rPr sz="1300" b="1" spc="-110" dirty="0">
                <a:solidFill>
                  <a:srgbClr val="FFFFFF"/>
                </a:solidFill>
                <a:latin typeface="Arial"/>
                <a:cs typeface="Arial"/>
              </a:rPr>
              <a:t> </a:t>
            </a:r>
            <a:r>
              <a:rPr sz="1300" spc="-100" dirty="0">
                <a:solidFill>
                  <a:srgbClr val="FFFFFF"/>
                </a:solidFill>
                <a:latin typeface="Verdana"/>
                <a:cs typeface="Verdana"/>
              </a:rPr>
              <a:t>Storage</a:t>
            </a:r>
            <a:r>
              <a:rPr sz="1300" spc="-200" dirty="0">
                <a:solidFill>
                  <a:srgbClr val="FFFFFF"/>
                </a:solidFill>
                <a:latin typeface="Verdana"/>
                <a:cs typeface="Verdana"/>
              </a:rPr>
              <a:t> </a:t>
            </a:r>
            <a:r>
              <a:rPr sz="1300" spc="-70" dirty="0">
                <a:solidFill>
                  <a:srgbClr val="FFFFFF"/>
                </a:solidFill>
                <a:latin typeface="Verdana"/>
                <a:cs typeface="Verdana"/>
              </a:rPr>
              <a:t>that</a:t>
            </a:r>
            <a:r>
              <a:rPr sz="1300" spc="-204" dirty="0">
                <a:solidFill>
                  <a:srgbClr val="FFFFFF"/>
                </a:solidFill>
                <a:latin typeface="Verdana"/>
                <a:cs typeface="Verdana"/>
              </a:rPr>
              <a:t> </a:t>
            </a:r>
            <a:r>
              <a:rPr sz="1300" spc="-70" dirty="0">
                <a:solidFill>
                  <a:srgbClr val="FFFFFF"/>
                </a:solidFill>
                <a:latin typeface="Verdana"/>
                <a:cs typeface="Verdana"/>
              </a:rPr>
              <a:t>is</a:t>
            </a:r>
            <a:r>
              <a:rPr sz="1300" spc="-204" dirty="0">
                <a:solidFill>
                  <a:srgbClr val="FFFFFF"/>
                </a:solidFill>
                <a:latin typeface="Verdana"/>
                <a:cs typeface="Verdana"/>
              </a:rPr>
              <a:t> </a:t>
            </a:r>
            <a:r>
              <a:rPr sz="1600" b="1" u="heavy" spc="-10" dirty="0">
                <a:solidFill>
                  <a:srgbClr val="FFFFFF"/>
                </a:solidFill>
                <a:uFill>
                  <a:solidFill>
                    <a:srgbClr val="FFFFFF"/>
                  </a:solidFill>
                </a:uFill>
                <a:latin typeface="Arial"/>
                <a:cs typeface="Arial"/>
              </a:rPr>
              <a:t>tied</a:t>
            </a:r>
            <a:r>
              <a:rPr sz="1600" b="1" u="heavy" spc="-130" dirty="0">
                <a:solidFill>
                  <a:srgbClr val="FFFFFF"/>
                </a:solidFill>
                <a:uFill>
                  <a:solidFill>
                    <a:srgbClr val="FFFFFF"/>
                  </a:solidFill>
                </a:uFill>
                <a:latin typeface="Arial"/>
                <a:cs typeface="Arial"/>
              </a:rPr>
              <a:t> </a:t>
            </a:r>
            <a:r>
              <a:rPr sz="1600" b="1" u="heavy" spc="5" dirty="0">
                <a:solidFill>
                  <a:srgbClr val="FFFFFF"/>
                </a:solidFill>
                <a:uFill>
                  <a:solidFill>
                    <a:srgbClr val="FFFFFF"/>
                  </a:solidFill>
                </a:uFill>
                <a:latin typeface="Arial"/>
                <a:cs typeface="Arial"/>
              </a:rPr>
              <a:t>to</a:t>
            </a:r>
            <a:r>
              <a:rPr sz="1600" b="1" u="heavy" spc="-130" dirty="0">
                <a:solidFill>
                  <a:srgbClr val="FFFFFF"/>
                </a:solidFill>
                <a:uFill>
                  <a:solidFill>
                    <a:srgbClr val="FFFFFF"/>
                  </a:solidFill>
                </a:uFill>
                <a:latin typeface="Arial"/>
                <a:cs typeface="Arial"/>
              </a:rPr>
              <a:t> </a:t>
            </a:r>
            <a:r>
              <a:rPr sz="1600" b="1" u="heavy" spc="-10" dirty="0">
                <a:solidFill>
                  <a:srgbClr val="FFFFFF"/>
                </a:solidFill>
                <a:uFill>
                  <a:solidFill>
                    <a:srgbClr val="FFFFFF"/>
                  </a:solidFill>
                </a:uFill>
                <a:latin typeface="Arial"/>
                <a:cs typeface="Arial"/>
              </a:rPr>
              <a:t>the</a:t>
            </a:r>
            <a:r>
              <a:rPr sz="1600" b="1" u="heavy" spc="-135" dirty="0">
                <a:solidFill>
                  <a:srgbClr val="FFFFFF"/>
                </a:solidFill>
                <a:uFill>
                  <a:solidFill>
                    <a:srgbClr val="FFFFFF"/>
                  </a:solidFill>
                </a:uFill>
                <a:latin typeface="Arial"/>
                <a:cs typeface="Arial"/>
              </a:rPr>
              <a:t> </a:t>
            </a:r>
            <a:r>
              <a:rPr sz="1600" b="1" u="heavy" spc="-70" dirty="0">
                <a:solidFill>
                  <a:srgbClr val="FFFFFF"/>
                </a:solidFill>
                <a:uFill>
                  <a:solidFill>
                    <a:srgbClr val="FFFFFF"/>
                  </a:solidFill>
                </a:uFill>
                <a:latin typeface="Arial"/>
                <a:cs typeface="Arial"/>
              </a:rPr>
              <a:t>Pod</a:t>
            </a:r>
            <a:r>
              <a:rPr sz="1600" b="1" u="heavy" spc="-130" dirty="0">
                <a:solidFill>
                  <a:srgbClr val="FFFFFF"/>
                </a:solidFill>
                <a:uFill>
                  <a:solidFill>
                    <a:srgbClr val="FFFFFF"/>
                  </a:solidFill>
                </a:uFill>
                <a:latin typeface="Arial"/>
                <a:cs typeface="Arial"/>
              </a:rPr>
              <a:t> </a:t>
            </a:r>
            <a:r>
              <a:rPr sz="1600" b="1" u="heavy" spc="-75" dirty="0">
                <a:solidFill>
                  <a:srgbClr val="FFFFFF"/>
                </a:solidFill>
                <a:uFill>
                  <a:solidFill>
                    <a:srgbClr val="FFFFFF"/>
                  </a:solidFill>
                </a:uFill>
                <a:latin typeface="Arial"/>
                <a:cs typeface="Arial"/>
              </a:rPr>
              <a:t>Lifecycle</a:t>
            </a:r>
            <a:r>
              <a:rPr sz="1300" spc="-75" dirty="0">
                <a:solidFill>
                  <a:srgbClr val="FFFFFF"/>
                </a:solidFill>
                <a:latin typeface="Verdana"/>
                <a:cs typeface="Verdana"/>
              </a:rPr>
              <a:t>,</a:t>
            </a:r>
            <a:r>
              <a:rPr sz="1300" spc="-204" dirty="0">
                <a:solidFill>
                  <a:srgbClr val="FFFFFF"/>
                </a:solidFill>
                <a:latin typeface="Verdana"/>
                <a:cs typeface="Verdana"/>
              </a:rPr>
              <a:t> </a:t>
            </a:r>
            <a:r>
              <a:rPr sz="1300" spc="-100" dirty="0">
                <a:solidFill>
                  <a:srgbClr val="FFFFFF"/>
                </a:solidFill>
                <a:latin typeface="Verdana"/>
                <a:cs typeface="Verdana"/>
              </a:rPr>
              <a:t>consumable</a:t>
            </a:r>
            <a:r>
              <a:rPr sz="1300" spc="-204" dirty="0">
                <a:solidFill>
                  <a:srgbClr val="FFFFFF"/>
                </a:solidFill>
                <a:latin typeface="Verdana"/>
                <a:cs typeface="Verdana"/>
              </a:rPr>
              <a:t> </a:t>
            </a:r>
            <a:r>
              <a:rPr sz="1300" spc="-95" dirty="0">
                <a:solidFill>
                  <a:srgbClr val="FFFFFF"/>
                </a:solidFill>
                <a:latin typeface="Verdana"/>
                <a:cs typeface="Verdana"/>
              </a:rPr>
              <a:t>by</a:t>
            </a:r>
            <a:r>
              <a:rPr sz="1300" spc="-200" dirty="0">
                <a:solidFill>
                  <a:srgbClr val="FFFFFF"/>
                </a:solidFill>
                <a:latin typeface="Verdana"/>
                <a:cs typeface="Verdana"/>
              </a:rPr>
              <a:t> </a:t>
            </a:r>
            <a:r>
              <a:rPr sz="1300" spc="-90" dirty="0">
                <a:solidFill>
                  <a:srgbClr val="FFFFFF"/>
                </a:solidFill>
                <a:latin typeface="Verdana"/>
                <a:cs typeface="Verdana"/>
              </a:rPr>
              <a:t>one</a:t>
            </a:r>
            <a:r>
              <a:rPr sz="1300" spc="-204" dirty="0">
                <a:solidFill>
                  <a:srgbClr val="FFFFFF"/>
                </a:solidFill>
                <a:latin typeface="Verdana"/>
                <a:cs typeface="Verdana"/>
              </a:rPr>
              <a:t> </a:t>
            </a:r>
            <a:r>
              <a:rPr sz="1300" spc="-50" dirty="0">
                <a:solidFill>
                  <a:srgbClr val="FFFFFF"/>
                </a:solidFill>
                <a:latin typeface="Verdana"/>
                <a:cs typeface="Verdana"/>
              </a:rPr>
              <a:t>or</a:t>
            </a:r>
            <a:r>
              <a:rPr sz="1300" spc="-204" dirty="0">
                <a:solidFill>
                  <a:srgbClr val="FFFFFF"/>
                </a:solidFill>
                <a:latin typeface="Verdana"/>
                <a:cs typeface="Verdana"/>
              </a:rPr>
              <a:t> </a:t>
            </a:r>
            <a:r>
              <a:rPr sz="1300" spc="-100" dirty="0">
                <a:solidFill>
                  <a:srgbClr val="FFFFFF"/>
                </a:solidFill>
                <a:latin typeface="Verdana"/>
                <a:cs typeface="Verdana"/>
              </a:rPr>
              <a:t>more  </a:t>
            </a:r>
            <a:r>
              <a:rPr sz="1300" spc="-75" dirty="0">
                <a:solidFill>
                  <a:srgbClr val="FFFFFF"/>
                </a:solidFill>
                <a:latin typeface="Verdana"/>
                <a:cs typeface="Verdana"/>
              </a:rPr>
              <a:t>containers</a:t>
            </a:r>
            <a:r>
              <a:rPr sz="1300" spc="-215" dirty="0">
                <a:solidFill>
                  <a:srgbClr val="FFFFFF"/>
                </a:solidFill>
                <a:latin typeface="Verdana"/>
                <a:cs typeface="Verdana"/>
              </a:rPr>
              <a:t> </a:t>
            </a:r>
            <a:r>
              <a:rPr sz="1300" spc="-60" dirty="0">
                <a:solidFill>
                  <a:srgbClr val="FFFFFF"/>
                </a:solidFill>
                <a:latin typeface="Verdana"/>
                <a:cs typeface="Verdana"/>
              </a:rPr>
              <a:t>within</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110" dirty="0">
                <a:solidFill>
                  <a:srgbClr val="FFFFFF"/>
                </a:solidFill>
                <a:latin typeface="Verdana"/>
                <a:cs typeface="Verdana"/>
              </a:rPr>
              <a:t>pod.</a:t>
            </a:r>
            <a:endParaRPr sz="1300">
              <a:latin typeface="Verdana"/>
              <a:cs typeface="Verdana"/>
            </a:endParaRPr>
          </a:p>
          <a:p>
            <a:pPr>
              <a:spcBef>
                <a:spcPts val="55"/>
              </a:spcBef>
            </a:pPr>
            <a:endParaRPr sz="1300">
              <a:latin typeface="Times New Roman"/>
              <a:cs typeface="Times New Roman"/>
            </a:endParaRPr>
          </a:p>
          <a:p>
            <a:pPr marL="12700" marR="182880">
              <a:lnSpc>
                <a:spcPct val="101600"/>
              </a:lnSpc>
            </a:pPr>
            <a:r>
              <a:rPr sz="1600" b="1" spc="-40" dirty="0">
                <a:solidFill>
                  <a:srgbClr val="FFFFFF"/>
                </a:solidFill>
                <a:latin typeface="Arial"/>
                <a:cs typeface="Arial"/>
              </a:rPr>
              <a:t>PersistentVolume</a:t>
            </a:r>
            <a:r>
              <a:rPr sz="1600" b="1" spc="-195" dirty="0">
                <a:solidFill>
                  <a:srgbClr val="FFFFFF"/>
                </a:solidFill>
                <a:latin typeface="Arial"/>
                <a:cs typeface="Arial"/>
              </a:rPr>
              <a:t> </a:t>
            </a:r>
            <a:r>
              <a:rPr sz="1300" b="1" spc="30" dirty="0">
                <a:solidFill>
                  <a:srgbClr val="FFFFFF"/>
                </a:solidFill>
                <a:latin typeface="Arial"/>
                <a:cs typeface="Arial"/>
              </a:rPr>
              <a:t>-</a:t>
            </a:r>
            <a:r>
              <a:rPr sz="1300" b="1" spc="-110" dirty="0">
                <a:solidFill>
                  <a:srgbClr val="FFFFFF"/>
                </a:solidFill>
                <a:latin typeface="Arial"/>
                <a:cs typeface="Arial"/>
              </a:rPr>
              <a:t> </a:t>
            </a:r>
            <a:r>
              <a:rPr sz="1300" spc="-5" dirty="0">
                <a:solidFill>
                  <a:srgbClr val="FFFFFF"/>
                </a:solidFill>
                <a:latin typeface="Verdana"/>
                <a:cs typeface="Verdana"/>
              </a:rPr>
              <a:t>A</a:t>
            </a:r>
            <a:r>
              <a:rPr sz="1300" spc="-204" dirty="0">
                <a:solidFill>
                  <a:srgbClr val="FFFFFF"/>
                </a:solidFill>
                <a:latin typeface="Verdana"/>
                <a:cs typeface="Verdana"/>
              </a:rPr>
              <a:t> </a:t>
            </a:r>
            <a:r>
              <a:rPr sz="1300" spc="-70" dirty="0">
                <a:solidFill>
                  <a:srgbClr val="FFFFFF"/>
                </a:solidFill>
                <a:latin typeface="Verdana"/>
                <a:cs typeface="Verdana"/>
              </a:rPr>
              <a:t>PersistentVolume</a:t>
            </a:r>
            <a:r>
              <a:rPr sz="1300" spc="-204" dirty="0">
                <a:solidFill>
                  <a:srgbClr val="FFFFFF"/>
                </a:solidFill>
                <a:latin typeface="Verdana"/>
                <a:cs typeface="Verdana"/>
              </a:rPr>
              <a:t> </a:t>
            </a:r>
            <a:r>
              <a:rPr sz="1300" spc="-100" dirty="0">
                <a:solidFill>
                  <a:srgbClr val="FFFFFF"/>
                </a:solidFill>
                <a:latin typeface="Verdana"/>
                <a:cs typeface="Verdana"/>
              </a:rPr>
              <a:t>(PV)</a:t>
            </a:r>
            <a:r>
              <a:rPr sz="1300" spc="-204" dirty="0">
                <a:solidFill>
                  <a:srgbClr val="FFFFFF"/>
                </a:solidFill>
                <a:latin typeface="Verdana"/>
                <a:cs typeface="Verdana"/>
              </a:rPr>
              <a:t> </a:t>
            </a:r>
            <a:r>
              <a:rPr sz="1300" spc="-80" dirty="0">
                <a:solidFill>
                  <a:srgbClr val="FFFFFF"/>
                </a:solidFill>
                <a:latin typeface="Verdana"/>
                <a:cs typeface="Verdana"/>
              </a:rPr>
              <a:t>represents</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4"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90" dirty="0">
                <a:solidFill>
                  <a:srgbClr val="FFFFFF"/>
                </a:solidFill>
                <a:latin typeface="Verdana"/>
                <a:cs typeface="Verdana"/>
              </a:rPr>
              <a:t>resource.</a:t>
            </a:r>
            <a:r>
              <a:rPr sz="1300" spc="55" dirty="0">
                <a:solidFill>
                  <a:srgbClr val="FFFFFF"/>
                </a:solidFill>
                <a:latin typeface="Verdana"/>
                <a:cs typeface="Verdana"/>
              </a:rPr>
              <a:t> </a:t>
            </a:r>
            <a:r>
              <a:rPr sz="1300" spc="-40" dirty="0">
                <a:solidFill>
                  <a:srgbClr val="FFFFFF"/>
                </a:solidFill>
                <a:latin typeface="Verdana"/>
                <a:cs typeface="Verdana"/>
              </a:rPr>
              <a:t>PVs</a:t>
            </a:r>
            <a:r>
              <a:rPr sz="1300" spc="-204" dirty="0">
                <a:solidFill>
                  <a:srgbClr val="FFFFFF"/>
                </a:solidFill>
                <a:latin typeface="Verdana"/>
                <a:cs typeface="Verdana"/>
              </a:rPr>
              <a:t> </a:t>
            </a:r>
            <a:r>
              <a:rPr sz="1300" spc="-85" dirty="0">
                <a:solidFill>
                  <a:srgbClr val="FFFFFF"/>
                </a:solidFill>
                <a:latin typeface="Verdana"/>
                <a:cs typeface="Verdana"/>
              </a:rPr>
              <a:t>are  </a:t>
            </a:r>
            <a:r>
              <a:rPr sz="1300" spc="-105" dirty="0">
                <a:solidFill>
                  <a:srgbClr val="FFFFFF"/>
                </a:solidFill>
                <a:latin typeface="Verdana"/>
                <a:cs typeface="Verdana"/>
              </a:rPr>
              <a:t>commonly</a:t>
            </a:r>
            <a:r>
              <a:rPr sz="1300" spc="-204" dirty="0">
                <a:solidFill>
                  <a:srgbClr val="FFFFFF"/>
                </a:solidFill>
                <a:latin typeface="Verdana"/>
                <a:cs typeface="Verdana"/>
              </a:rPr>
              <a:t> </a:t>
            </a:r>
            <a:r>
              <a:rPr sz="1300" spc="-70" dirty="0">
                <a:solidFill>
                  <a:srgbClr val="FFFFFF"/>
                </a:solidFill>
                <a:latin typeface="Verdana"/>
                <a:cs typeface="Verdana"/>
              </a:rPr>
              <a:t>linked</a:t>
            </a:r>
            <a:r>
              <a:rPr sz="1300" spc="-200" dirty="0">
                <a:solidFill>
                  <a:srgbClr val="FFFFFF"/>
                </a:solidFill>
                <a:latin typeface="Verdana"/>
                <a:cs typeface="Verdana"/>
              </a:rPr>
              <a:t> </a:t>
            </a:r>
            <a:r>
              <a:rPr sz="1300" spc="-50" dirty="0">
                <a:solidFill>
                  <a:srgbClr val="FFFFFF"/>
                </a:solidFill>
                <a:latin typeface="Verdana"/>
                <a:cs typeface="Verdana"/>
              </a:rPr>
              <a:t>to</a:t>
            </a:r>
            <a:r>
              <a:rPr sz="1300" spc="-200"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95" dirty="0">
                <a:solidFill>
                  <a:srgbClr val="FFFFFF"/>
                </a:solidFill>
                <a:latin typeface="Verdana"/>
                <a:cs typeface="Verdana"/>
              </a:rPr>
              <a:t>backing</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0" dirty="0">
                <a:solidFill>
                  <a:srgbClr val="FFFFFF"/>
                </a:solidFill>
                <a:latin typeface="Verdana"/>
                <a:cs typeface="Verdana"/>
              </a:rPr>
              <a:t> </a:t>
            </a:r>
            <a:r>
              <a:rPr sz="1300" spc="-90" dirty="0">
                <a:solidFill>
                  <a:srgbClr val="FFFFFF"/>
                </a:solidFill>
                <a:latin typeface="Verdana"/>
                <a:cs typeface="Verdana"/>
              </a:rPr>
              <a:t>resource,</a:t>
            </a:r>
            <a:r>
              <a:rPr sz="1300" spc="-200" dirty="0">
                <a:solidFill>
                  <a:srgbClr val="FFFFFF"/>
                </a:solidFill>
                <a:latin typeface="Verdana"/>
                <a:cs typeface="Verdana"/>
              </a:rPr>
              <a:t> </a:t>
            </a:r>
            <a:r>
              <a:rPr sz="1300" spc="-100" dirty="0">
                <a:solidFill>
                  <a:srgbClr val="FFFFFF"/>
                </a:solidFill>
                <a:latin typeface="Verdana"/>
                <a:cs typeface="Verdana"/>
              </a:rPr>
              <a:t>NFS,</a:t>
            </a:r>
            <a:r>
              <a:rPr sz="1300" spc="-200" dirty="0">
                <a:solidFill>
                  <a:srgbClr val="FFFFFF"/>
                </a:solidFill>
                <a:latin typeface="Verdana"/>
                <a:cs typeface="Verdana"/>
              </a:rPr>
              <a:t> </a:t>
            </a:r>
            <a:r>
              <a:rPr sz="1300" spc="-70" dirty="0">
                <a:solidFill>
                  <a:srgbClr val="FFFFFF"/>
                </a:solidFill>
                <a:latin typeface="Verdana"/>
                <a:cs typeface="Verdana"/>
              </a:rPr>
              <a:t>GCEPersistentDisk,</a:t>
            </a:r>
            <a:r>
              <a:rPr sz="1300" spc="-200" dirty="0">
                <a:solidFill>
                  <a:srgbClr val="FFFFFF"/>
                </a:solidFill>
                <a:latin typeface="Verdana"/>
                <a:cs typeface="Verdana"/>
              </a:rPr>
              <a:t> </a:t>
            </a:r>
            <a:r>
              <a:rPr sz="1300" spc="-50" dirty="0">
                <a:solidFill>
                  <a:srgbClr val="FFFFFF"/>
                </a:solidFill>
                <a:latin typeface="Verdana"/>
                <a:cs typeface="Verdana"/>
              </a:rPr>
              <a:t>RBD</a:t>
            </a:r>
            <a:r>
              <a:rPr sz="1300" spc="-200" dirty="0">
                <a:solidFill>
                  <a:srgbClr val="FFFFFF"/>
                </a:solidFill>
                <a:latin typeface="Verdana"/>
                <a:cs typeface="Verdana"/>
              </a:rPr>
              <a:t> </a:t>
            </a:r>
            <a:r>
              <a:rPr sz="1300" spc="-100" dirty="0">
                <a:solidFill>
                  <a:srgbClr val="FFFFFF"/>
                </a:solidFill>
                <a:latin typeface="Verdana"/>
                <a:cs typeface="Verdana"/>
              </a:rPr>
              <a:t>etc.</a:t>
            </a:r>
            <a:r>
              <a:rPr sz="1300" spc="-200" dirty="0">
                <a:solidFill>
                  <a:srgbClr val="FFFFFF"/>
                </a:solidFill>
                <a:latin typeface="Verdana"/>
                <a:cs typeface="Verdana"/>
              </a:rPr>
              <a:t> </a:t>
            </a:r>
            <a:r>
              <a:rPr sz="1300" spc="-105" dirty="0">
                <a:solidFill>
                  <a:srgbClr val="FFFFFF"/>
                </a:solidFill>
                <a:latin typeface="Verdana"/>
                <a:cs typeface="Verdana"/>
              </a:rPr>
              <a:t>and</a:t>
            </a:r>
            <a:r>
              <a:rPr sz="1300" spc="-200" dirty="0">
                <a:solidFill>
                  <a:srgbClr val="FFFFFF"/>
                </a:solidFill>
                <a:latin typeface="Verdana"/>
                <a:cs typeface="Verdana"/>
              </a:rPr>
              <a:t> </a:t>
            </a:r>
            <a:r>
              <a:rPr sz="1300" spc="-85" dirty="0">
                <a:solidFill>
                  <a:srgbClr val="FFFFFF"/>
                </a:solidFill>
                <a:latin typeface="Verdana"/>
                <a:cs typeface="Verdana"/>
              </a:rPr>
              <a:t>are  </a:t>
            </a:r>
            <a:r>
              <a:rPr sz="1300" spc="-75" dirty="0">
                <a:solidFill>
                  <a:srgbClr val="FFFFFF"/>
                </a:solidFill>
                <a:latin typeface="Verdana"/>
                <a:cs typeface="Verdana"/>
              </a:rPr>
              <a:t>provisioned</a:t>
            </a:r>
            <a:r>
              <a:rPr sz="1300" spc="-210" dirty="0">
                <a:solidFill>
                  <a:srgbClr val="FFFFFF"/>
                </a:solidFill>
                <a:latin typeface="Verdana"/>
                <a:cs typeface="Verdana"/>
              </a:rPr>
              <a:t> </a:t>
            </a:r>
            <a:r>
              <a:rPr sz="1300" spc="-105" dirty="0">
                <a:solidFill>
                  <a:srgbClr val="FFFFFF"/>
                </a:solidFill>
                <a:latin typeface="Verdana"/>
                <a:cs typeface="Verdana"/>
              </a:rPr>
              <a:t>ahead</a:t>
            </a:r>
            <a:r>
              <a:rPr sz="1300" spc="-210" dirty="0">
                <a:solidFill>
                  <a:srgbClr val="FFFFFF"/>
                </a:solidFill>
                <a:latin typeface="Verdana"/>
                <a:cs typeface="Verdana"/>
              </a:rPr>
              <a:t> </a:t>
            </a:r>
            <a:r>
              <a:rPr sz="1300" spc="-45" dirty="0">
                <a:solidFill>
                  <a:srgbClr val="FFFFFF"/>
                </a:solidFill>
                <a:latin typeface="Verdana"/>
                <a:cs typeface="Verdana"/>
              </a:rPr>
              <a:t>of</a:t>
            </a:r>
            <a:r>
              <a:rPr sz="1300" spc="-210" dirty="0">
                <a:solidFill>
                  <a:srgbClr val="FFFFFF"/>
                </a:solidFill>
                <a:latin typeface="Verdana"/>
                <a:cs typeface="Verdana"/>
              </a:rPr>
              <a:t> </a:t>
            </a:r>
            <a:r>
              <a:rPr sz="1300" spc="-110" dirty="0">
                <a:solidFill>
                  <a:srgbClr val="FFFFFF"/>
                </a:solidFill>
                <a:latin typeface="Verdana"/>
                <a:cs typeface="Verdana"/>
              </a:rPr>
              <a:t>time.</a:t>
            </a:r>
            <a:r>
              <a:rPr sz="1300" spc="-204" dirty="0">
                <a:solidFill>
                  <a:srgbClr val="FFFFFF"/>
                </a:solidFill>
                <a:latin typeface="Verdana"/>
                <a:cs typeface="Verdana"/>
              </a:rPr>
              <a:t> </a:t>
            </a:r>
            <a:r>
              <a:rPr sz="1300" spc="-60" dirty="0">
                <a:solidFill>
                  <a:srgbClr val="FFFFFF"/>
                </a:solidFill>
                <a:latin typeface="Verdana"/>
                <a:cs typeface="Verdana"/>
              </a:rPr>
              <a:t>Their</a:t>
            </a:r>
            <a:r>
              <a:rPr sz="1300" spc="-210" dirty="0">
                <a:solidFill>
                  <a:srgbClr val="FFFFFF"/>
                </a:solidFill>
                <a:latin typeface="Verdana"/>
                <a:cs typeface="Verdana"/>
              </a:rPr>
              <a:t> </a:t>
            </a:r>
            <a:r>
              <a:rPr sz="1300" spc="-60" dirty="0">
                <a:solidFill>
                  <a:srgbClr val="FFFFFF"/>
                </a:solidFill>
                <a:latin typeface="Verdana"/>
                <a:cs typeface="Verdana"/>
              </a:rPr>
              <a:t>lifecycle</a:t>
            </a:r>
            <a:r>
              <a:rPr sz="1300" spc="-210" dirty="0">
                <a:solidFill>
                  <a:srgbClr val="FFFFFF"/>
                </a:solidFill>
                <a:latin typeface="Verdana"/>
                <a:cs typeface="Verdana"/>
              </a:rPr>
              <a:t> </a:t>
            </a:r>
            <a:r>
              <a:rPr sz="1300" spc="-70" dirty="0">
                <a:solidFill>
                  <a:srgbClr val="FFFFFF"/>
                </a:solidFill>
                <a:latin typeface="Verdana"/>
                <a:cs typeface="Verdana"/>
              </a:rPr>
              <a:t>is</a:t>
            </a:r>
            <a:r>
              <a:rPr sz="1300" spc="-210" dirty="0">
                <a:solidFill>
                  <a:srgbClr val="FFFFFF"/>
                </a:solidFill>
                <a:latin typeface="Verdana"/>
                <a:cs typeface="Verdana"/>
              </a:rPr>
              <a:t> </a:t>
            </a:r>
            <a:r>
              <a:rPr sz="1300" spc="-90" dirty="0">
                <a:solidFill>
                  <a:srgbClr val="FFFFFF"/>
                </a:solidFill>
                <a:latin typeface="Verdana"/>
                <a:cs typeface="Verdana"/>
              </a:rPr>
              <a:t>handled</a:t>
            </a:r>
            <a:r>
              <a:rPr sz="1300" spc="-204" dirty="0">
                <a:solidFill>
                  <a:srgbClr val="FFFFFF"/>
                </a:solidFill>
                <a:latin typeface="Verdana"/>
                <a:cs typeface="Verdana"/>
              </a:rPr>
              <a:t> </a:t>
            </a:r>
            <a:r>
              <a:rPr sz="1300" spc="-80" dirty="0">
                <a:solidFill>
                  <a:srgbClr val="FFFFFF"/>
                </a:solidFill>
                <a:latin typeface="Verdana"/>
                <a:cs typeface="Verdana"/>
              </a:rPr>
              <a:t>independently</a:t>
            </a:r>
            <a:r>
              <a:rPr sz="1300" spc="-210" dirty="0">
                <a:solidFill>
                  <a:srgbClr val="FFFFFF"/>
                </a:solidFill>
                <a:latin typeface="Verdana"/>
                <a:cs typeface="Verdana"/>
              </a:rPr>
              <a:t> </a:t>
            </a:r>
            <a:r>
              <a:rPr sz="1300" spc="-80" dirty="0">
                <a:solidFill>
                  <a:srgbClr val="FFFFFF"/>
                </a:solidFill>
                <a:latin typeface="Verdana"/>
                <a:cs typeface="Verdana"/>
              </a:rPr>
              <a:t>from</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0" dirty="0">
                <a:solidFill>
                  <a:srgbClr val="FFFFFF"/>
                </a:solidFill>
                <a:latin typeface="Verdana"/>
                <a:cs typeface="Verdana"/>
              </a:rPr>
              <a:t> </a:t>
            </a:r>
            <a:r>
              <a:rPr sz="1300" spc="-110" dirty="0">
                <a:solidFill>
                  <a:srgbClr val="FFFFFF"/>
                </a:solidFill>
                <a:latin typeface="Verdana"/>
                <a:cs typeface="Verdana"/>
              </a:rPr>
              <a:t>pod.</a:t>
            </a:r>
            <a:endParaRPr sz="1300">
              <a:latin typeface="Verdana"/>
              <a:cs typeface="Verdana"/>
            </a:endParaRPr>
          </a:p>
          <a:p>
            <a:pPr>
              <a:spcBef>
                <a:spcPts val="50"/>
              </a:spcBef>
            </a:pPr>
            <a:endParaRPr sz="1300">
              <a:latin typeface="Times New Roman"/>
              <a:cs typeface="Times New Roman"/>
            </a:endParaRPr>
          </a:p>
          <a:p>
            <a:pPr marL="12700" marR="5080">
              <a:lnSpc>
                <a:spcPct val="101600"/>
              </a:lnSpc>
            </a:pPr>
            <a:r>
              <a:rPr sz="1600" b="1" spc="-40" dirty="0">
                <a:solidFill>
                  <a:srgbClr val="FFFFFF"/>
                </a:solidFill>
                <a:latin typeface="Arial"/>
                <a:cs typeface="Arial"/>
              </a:rPr>
              <a:t>PersistentVolumeClaim</a:t>
            </a:r>
            <a:r>
              <a:rPr sz="1600" b="1" spc="-130" dirty="0">
                <a:solidFill>
                  <a:srgbClr val="FFFFFF"/>
                </a:solidFill>
                <a:latin typeface="Arial"/>
                <a:cs typeface="Arial"/>
              </a:rPr>
              <a:t> </a:t>
            </a:r>
            <a:r>
              <a:rPr sz="1600" b="1" spc="40" dirty="0">
                <a:solidFill>
                  <a:srgbClr val="FFFFFF"/>
                </a:solidFill>
                <a:latin typeface="Arial"/>
                <a:cs typeface="Arial"/>
              </a:rPr>
              <a:t>-</a:t>
            </a:r>
            <a:r>
              <a:rPr sz="1600" b="1" spc="-135" dirty="0">
                <a:solidFill>
                  <a:srgbClr val="FFFFFF"/>
                </a:solidFill>
                <a:latin typeface="Arial"/>
                <a:cs typeface="Arial"/>
              </a:rPr>
              <a:t> </a:t>
            </a:r>
            <a:r>
              <a:rPr sz="1300" spc="-5" dirty="0">
                <a:solidFill>
                  <a:srgbClr val="FFFFFF"/>
                </a:solidFill>
                <a:latin typeface="Verdana"/>
                <a:cs typeface="Verdana"/>
              </a:rPr>
              <a:t>A</a:t>
            </a:r>
            <a:r>
              <a:rPr sz="1300" spc="-200" dirty="0">
                <a:solidFill>
                  <a:srgbClr val="FFFFFF"/>
                </a:solidFill>
                <a:latin typeface="Verdana"/>
                <a:cs typeface="Verdana"/>
              </a:rPr>
              <a:t> </a:t>
            </a:r>
            <a:r>
              <a:rPr sz="1300" spc="-75" dirty="0">
                <a:solidFill>
                  <a:srgbClr val="FFFFFF"/>
                </a:solidFill>
                <a:latin typeface="Verdana"/>
                <a:cs typeface="Verdana"/>
              </a:rPr>
              <a:t>PersistentVolumeClaim</a:t>
            </a:r>
            <a:r>
              <a:rPr sz="1300" spc="-200" dirty="0">
                <a:solidFill>
                  <a:srgbClr val="FFFFFF"/>
                </a:solidFill>
                <a:latin typeface="Verdana"/>
                <a:cs typeface="Verdana"/>
              </a:rPr>
              <a:t> </a:t>
            </a:r>
            <a:r>
              <a:rPr sz="1300" spc="-85" dirty="0">
                <a:solidFill>
                  <a:srgbClr val="FFFFFF"/>
                </a:solidFill>
                <a:latin typeface="Verdana"/>
                <a:cs typeface="Verdana"/>
              </a:rPr>
              <a:t>(PVC)</a:t>
            </a:r>
            <a:r>
              <a:rPr sz="1300" spc="-200" dirty="0">
                <a:solidFill>
                  <a:srgbClr val="FFFFFF"/>
                </a:solidFill>
                <a:latin typeface="Verdana"/>
                <a:cs typeface="Verdana"/>
              </a:rPr>
              <a:t> </a:t>
            </a:r>
            <a:r>
              <a:rPr sz="1300" spc="-70" dirty="0">
                <a:solidFill>
                  <a:srgbClr val="FFFFFF"/>
                </a:solidFill>
                <a:latin typeface="Verdana"/>
                <a:cs typeface="Verdana"/>
              </a:rPr>
              <a:t>is</a:t>
            </a:r>
            <a:r>
              <a:rPr sz="1300" spc="-200"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80" dirty="0">
                <a:solidFill>
                  <a:srgbClr val="FFFFFF"/>
                </a:solidFill>
                <a:latin typeface="Verdana"/>
                <a:cs typeface="Verdana"/>
              </a:rPr>
              <a:t>request</a:t>
            </a:r>
            <a:r>
              <a:rPr sz="1300" spc="-200" dirty="0">
                <a:solidFill>
                  <a:srgbClr val="FFFFFF"/>
                </a:solidFill>
                <a:latin typeface="Verdana"/>
                <a:cs typeface="Verdana"/>
              </a:rPr>
              <a:t> </a:t>
            </a:r>
            <a:r>
              <a:rPr sz="1300" spc="-40" dirty="0">
                <a:solidFill>
                  <a:srgbClr val="FFFFFF"/>
                </a:solidFill>
                <a:latin typeface="Verdana"/>
                <a:cs typeface="Verdana"/>
              </a:rPr>
              <a:t>for</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70" dirty="0">
                <a:solidFill>
                  <a:srgbClr val="FFFFFF"/>
                </a:solidFill>
                <a:latin typeface="Verdana"/>
                <a:cs typeface="Verdana"/>
              </a:rPr>
              <a:t>that  </a:t>
            </a:r>
            <a:r>
              <a:rPr sz="1300" spc="-75" dirty="0">
                <a:solidFill>
                  <a:srgbClr val="FFFFFF"/>
                </a:solidFill>
                <a:latin typeface="Verdana"/>
                <a:cs typeface="Verdana"/>
              </a:rPr>
              <a:t>satisfies</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80" dirty="0">
                <a:solidFill>
                  <a:srgbClr val="FFFFFF"/>
                </a:solidFill>
                <a:latin typeface="Verdana"/>
                <a:cs typeface="Verdana"/>
              </a:rPr>
              <a:t>set</a:t>
            </a:r>
            <a:r>
              <a:rPr sz="1300" spc="-204" dirty="0">
                <a:solidFill>
                  <a:srgbClr val="FFFFFF"/>
                </a:solidFill>
                <a:latin typeface="Verdana"/>
                <a:cs typeface="Verdana"/>
              </a:rPr>
              <a:t> </a:t>
            </a:r>
            <a:r>
              <a:rPr sz="1300" spc="-45" dirty="0">
                <a:solidFill>
                  <a:srgbClr val="FFFFFF"/>
                </a:solidFill>
                <a:latin typeface="Verdana"/>
                <a:cs typeface="Verdana"/>
              </a:rPr>
              <a:t>of</a:t>
            </a:r>
            <a:r>
              <a:rPr sz="1300" spc="-200" dirty="0">
                <a:solidFill>
                  <a:srgbClr val="FFFFFF"/>
                </a:solidFill>
                <a:latin typeface="Verdana"/>
                <a:cs typeface="Verdana"/>
              </a:rPr>
              <a:t> </a:t>
            </a:r>
            <a:r>
              <a:rPr sz="1300" spc="-85" dirty="0">
                <a:solidFill>
                  <a:srgbClr val="FFFFFF"/>
                </a:solidFill>
                <a:latin typeface="Verdana"/>
                <a:cs typeface="Verdana"/>
              </a:rPr>
              <a:t>requirements</a:t>
            </a:r>
            <a:r>
              <a:rPr sz="1300" spc="-200" dirty="0">
                <a:solidFill>
                  <a:srgbClr val="FFFFFF"/>
                </a:solidFill>
                <a:latin typeface="Verdana"/>
                <a:cs typeface="Verdana"/>
              </a:rPr>
              <a:t> </a:t>
            </a:r>
            <a:r>
              <a:rPr sz="1300" spc="-85" dirty="0">
                <a:solidFill>
                  <a:srgbClr val="FFFFFF"/>
                </a:solidFill>
                <a:latin typeface="Verdana"/>
                <a:cs typeface="Verdana"/>
              </a:rPr>
              <a:t>instead</a:t>
            </a:r>
            <a:r>
              <a:rPr sz="1300" spc="-204" dirty="0">
                <a:solidFill>
                  <a:srgbClr val="FFFFFF"/>
                </a:solidFill>
                <a:latin typeface="Verdana"/>
                <a:cs typeface="Verdana"/>
              </a:rPr>
              <a:t> </a:t>
            </a:r>
            <a:r>
              <a:rPr sz="1300" spc="-45" dirty="0">
                <a:solidFill>
                  <a:srgbClr val="FFFFFF"/>
                </a:solidFill>
                <a:latin typeface="Verdana"/>
                <a:cs typeface="Verdana"/>
              </a:rPr>
              <a:t>of</a:t>
            </a:r>
            <a:r>
              <a:rPr sz="1300" spc="-200" dirty="0">
                <a:solidFill>
                  <a:srgbClr val="FFFFFF"/>
                </a:solidFill>
                <a:latin typeface="Verdana"/>
                <a:cs typeface="Verdana"/>
              </a:rPr>
              <a:t> </a:t>
            </a:r>
            <a:r>
              <a:rPr sz="1300" spc="-114" dirty="0">
                <a:solidFill>
                  <a:srgbClr val="FFFFFF"/>
                </a:solidFill>
                <a:latin typeface="Verdana"/>
                <a:cs typeface="Verdana"/>
              </a:rPr>
              <a:t>mapping</a:t>
            </a:r>
            <a:r>
              <a:rPr sz="1300" spc="-200" dirty="0">
                <a:solidFill>
                  <a:srgbClr val="FFFFFF"/>
                </a:solidFill>
                <a:latin typeface="Verdana"/>
                <a:cs typeface="Verdana"/>
              </a:rPr>
              <a:t> </a:t>
            </a:r>
            <a:r>
              <a:rPr sz="1300" spc="-50" dirty="0">
                <a:solidFill>
                  <a:srgbClr val="FFFFFF"/>
                </a:solidFill>
                <a:latin typeface="Verdana"/>
                <a:cs typeface="Verdana"/>
              </a:rPr>
              <a:t>to</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75" dirty="0">
                <a:solidFill>
                  <a:srgbClr val="FFFFFF"/>
                </a:solidFill>
                <a:latin typeface="Verdana"/>
                <a:cs typeface="Verdana"/>
              </a:rPr>
              <a:t>resource</a:t>
            </a:r>
            <a:r>
              <a:rPr sz="1300" spc="-200" dirty="0">
                <a:solidFill>
                  <a:srgbClr val="FFFFFF"/>
                </a:solidFill>
                <a:latin typeface="Verdana"/>
                <a:cs typeface="Verdana"/>
              </a:rPr>
              <a:t> </a:t>
            </a:r>
            <a:r>
              <a:rPr sz="1300" spc="-75" dirty="0">
                <a:solidFill>
                  <a:srgbClr val="FFFFFF"/>
                </a:solidFill>
                <a:latin typeface="Verdana"/>
                <a:cs typeface="Verdana"/>
              </a:rPr>
              <a:t>directly.</a:t>
            </a:r>
            <a:r>
              <a:rPr sz="1300" spc="-200" dirty="0">
                <a:solidFill>
                  <a:srgbClr val="FFFFFF"/>
                </a:solidFill>
                <a:latin typeface="Verdana"/>
                <a:cs typeface="Verdana"/>
              </a:rPr>
              <a:t> </a:t>
            </a:r>
            <a:r>
              <a:rPr sz="1300" spc="-100" dirty="0">
                <a:solidFill>
                  <a:srgbClr val="FFFFFF"/>
                </a:solidFill>
                <a:latin typeface="Verdana"/>
                <a:cs typeface="Verdana"/>
              </a:rPr>
              <a:t>Commonly  used</a:t>
            </a:r>
            <a:r>
              <a:rPr sz="1300" spc="-215" dirty="0">
                <a:solidFill>
                  <a:srgbClr val="FFFFFF"/>
                </a:solidFill>
                <a:latin typeface="Verdana"/>
                <a:cs typeface="Verdana"/>
              </a:rPr>
              <a:t> </a:t>
            </a:r>
            <a:r>
              <a:rPr sz="1300" spc="-55" dirty="0">
                <a:solidFill>
                  <a:srgbClr val="FFFFFF"/>
                </a:solidFill>
                <a:latin typeface="Verdana"/>
                <a:cs typeface="Verdana"/>
              </a:rPr>
              <a:t>with</a:t>
            </a:r>
            <a:r>
              <a:rPr sz="1300" spc="-210" dirty="0">
                <a:solidFill>
                  <a:srgbClr val="FFFFFF"/>
                </a:solidFill>
                <a:latin typeface="Verdana"/>
                <a:cs typeface="Verdana"/>
              </a:rPr>
              <a:t> </a:t>
            </a:r>
            <a:r>
              <a:rPr sz="1300" spc="-90" dirty="0">
                <a:solidFill>
                  <a:srgbClr val="FFFFFF"/>
                </a:solidFill>
                <a:latin typeface="Verdana"/>
                <a:cs typeface="Verdana"/>
              </a:rPr>
              <a:t>dynamically</a:t>
            </a:r>
            <a:r>
              <a:rPr sz="1300" spc="-210" dirty="0">
                <a:solidFill>
                  <a:srgbClr val="FFFFFF"/>
                </a:solidFill>
                <a:latin typeface="Verdana"/>
                <a:cs typeface="Verdana"/>
              </a:rPr>
              <a:t> </a:t>
            </a:r>
            <a:r>
              <a:rPr sz="1300" spc="-75" dirty="0">
                <a:solidFill>
                  <a:srgbClr val="FFFFFF"/>
                </a:solidFill>
                <a:latin typeface="Verdana"/>
                <a:cs typeface="Verdana"/>
              </a:rPr>
              <a:t>provisioned</a:t>
            </a:r>
            <a:r>
              <a:rPr sz="1300" spc="-210" dirty="0">
                <a:solidFill>
                  <a:srgbClr val="FFFFFF"/>
                </a:solidFill>
                <a:latin typeface="Verdana"/>
                <a:cs typeface="Verdana"/>
              </a:rPr>
              <a:t> </a:t>
            </a:r>
            <a:r>
              <a:rPr sz="1300" spc="-100" dirty="0">
                <a:solidFill>
                  <a:srgbClr val="FFFFFF"/>
                </a:solidFill>
                <a:latin typeface="Verdana"/>
                <a:cs typeface="Verdana"/>
              </a:rPr>
              <a:t>storage.</a:t>
            </a:r>
            <a:endParaRPr sz="1300">
              <a:latin typeface="Verdana"/>
              <a:cs typeface="Verdana"/>
            </a:endParaRPr>
          </a:p>
          <a:p>
            <a:pPr>
              <a:spcBef>
                <a:spcPts val="55"/>
              </a:spcBef>
            </a:pPr>
            <a:endParaRPr sz="1300">
              <a:latin typeface="Times New Roman"/>
              <a:cs typeface="Times New Roman"/>
            </a:endParaRPr>
          </a:p>
          <a:p>
            <a:pPr marL="12700" marR="86995">
              <a:lnSpc>
                <a:spcPct val="101600"/>
              </a:lnSpc>
            </a:pPr>
            <a:r>
              <a:rPr sz="1600" b="1" spc="-85" dirty="0">
                <a:solidFill>
                  <a:srgbClr val="FFFFFF"/>
                </a:solidFill>
                <a:latin typeface="Arial"/>
                <a:cs typeface="Arial"/>
              </a:rPr>
              <a:t>StorageClass</a:t>
            </a:r>
            <a:r>
              <a:rPr sz="1600" b="1" spc="-130" dirty="0">
                <a:solidFill>
                  <a:srgbClr val="FFFFFF"/>
                </a:solidFill>
                <a:latin typeface="Arial"/>
                <a:cs typeface="Arial"/>
              </a:rPr>
              <a:t> </a:t>
            </a:r>
            <a:r>
              <a:rPr sz="1600" b="1" spc="40" dirty="0">
                <a:solidFill>
                  <a:srgbClr val="FFFFFF"/>
                </a:solidFill>
                <a:latin typeface="Arial"/>
                <a:cs typeface="Arial"/>
              </a:rPr>
              <a:t>-</a:t>
            </a:r>
            <a:r>
              <a:rPr sz="1600" b="1" spc="-105" dirty="0">
                <a:solidFill>
                  <a:srgbClr val="FFFFFF"/>
                </a:solidFill>
                <a:latin typeface="Arial"/>
                <a:cs typeface="Arial"/>
              </a:rPr>
              <a:t> </a:t>
            </a:r>
            <a:r>
              <a:rPr sz="1300" spc="-100" dirty="0">
                <a:solidFill>
                  <a:srgbClr val="FFFFFF"/>
                </a:solidFill>
                <a:latin typeface="Verdana"/>
                <a:cs typeface="Verdana"/>
              </a:rPr>
              <a:t>Storage</a:t>
            </a:r>
            <a:r>
              <a:rPr sz="1300" spc="-200" dirty="0">
                <a:solidFill>
                  <a:srgbClr val="FFFFFF"/>
                </a:solidFill>
                <a:latin typeface="Verdana"/>
                <a:cs typeface="Verdana"/>
              </a:rPr>
              <a:t> </a:t>
            </a:r>
            <a:r>
              <a:rPr sz="1300" spc="-95" dirty="0">
                <a:solidFill>
                  <a:srgbClr val="FFFFFF"/>
                </a:solidFill>
                <a:latin typeface="Verdana"/>
                <a:cs typeface="Verdana"/>
              </a:rPr>
              <a:t>classes</a:t>
            </a:r>
            <a:r>
              <a:rPr sz="1300" spc="-200" dirty="0">
                <a:solidFill>
                  <a:srgbClr val="FFFFFF"/>
                </a:solidFill>
                <a:latin typeface="Verdana"/>
                <a:cs typeface="Verdana"/>
              </a:rPr>
              <a:t> </a:t>
            </a:r>
            <a:r>
              <a:rPr sz="1300" spc="-85" dirty="0">
                <a:solidFill>
                  <a:srgbClr val="FFFFFF"/>
                </a:solidFill>
                <a:latin typeface="Verdana"/>
                <a:cs typeface="Verdana"/>
              </a:rPr>
              <a:t>are</a:t>
            </a:r>
            <a:r>
              <a:rPr sz="1300" spc="-200" dirty="0">
                <a:solidFill>
                  <a:srgbClr val="FFFFFF"/>
                </a:solidFill>
                <a:latin typeface="Verdana"/>
                <a:cs typeface="Verdana"/>
              </a:rPr>
              <a:t> </a:t>
            </a:r>
            <a:r>
              <a:rPr sz="1300" spc="-114" dirty="0">
                <a:solidFill>
                  <a:srgbClr val="FFFFFF"/>
                </a:solidFill>
                <a:latin typeface="Verdana"/>
                <a:cs typeface="Verdana"/>
              </a:rPr>
              <a:t>an</a:t>
            </a:r>
            <a:r>
              <a:rPr sz="1300" spc="-200" dirty="0">
                <a:solidFill>
                  <a:srgbClr val="FFFFFF"/>
                </a:solidFill>
                <a:latin typeface="Verdana"/>
                <a:cs typeface="Verdana"/>
              </a:rPr>
              <a:t> </a:t>
            </a:r>
            <a:r>
              <a:rPr sz="1300" spc="-75" dirty="0">
                <a:solidFill>
                  <a:srgbClr val="FFFFFF"/>
                </a:solidFill>
                <a:latin typeface="Verdana"/>
                <a:cs typeface="Verdana"/>
              </a:rPr>
              <a:t>abstraction</a:t>
            </a:r>
            <a:r>
              <a:rPr sz="1300" spc="-200" dirty="0">
                <a:solidFill>
                  <a:srgbClr val="FFFFFF"/>
                </a:solidFill>
                <a:latin typeface="Verdana"/>
                <a:cs typeface="Verdana"/>
              </a:rPr>
              <a:t> </a:t>
            </a:r>
            <a:r>
              <a:rPr sz="1300" spc="-85" dirty="0">
                <a:solidFill>
                  <a:srgbClr val="FFFFFF"/>
                </a:solidFill>
                <a:latin typeface="Verdana"/>
                <a:cs typeface="Verdana"/>
              </a:rPr>
              <a:t>on</a:t>
            </a:r>
            <a:r>
              <a:rPr sz="1300" spc="-200" dirty="0">
                <a:solidFill>
                  <a:srgbClr val="FFFFFF"/>
                </a:solidFill>
                <a:latin typeface="Verdana"/>
                <a:cs typeface="Verdana"/>
              </a:rPr>
              <a:t> </a:t>
            </a:r>
            <a:r>
              <a:rPr sz="1300" spc="-65" dirty="0">
                <a:solidFill>
                  <a:srgbClr val="FFFFFF"/>
                </a:solidFill>
                <a:latin typeface="Verdana"/>
                <a:cs typeface="Verdana"/>
              </a:rPr>
              <a:t>top</a:t>
            </a:r>
            <a:r>
              <a:rPr sz="1300" spc="-200" dirty="0">
                <a:solidFill>
                  <a:srgbClr val="FFFFFF"/>
                </a:solidFill>
                <a:latin typeface="Verdana"/>
                <a:cs typeface="Verdana"/>
              </a:rPr>
              <a:t> </a:t>
            </a:r>
            <a:r>
              <a:rPr sz="1300" spc="-45" dirty="0">
                <a:solidFill>
                  <a:srgbClr val="FFFFFF"/>
                </a:solidFill>
                <a:latin typeface="Verdana"/>
                <a:cs typeface="Verdana"/>
              </a:rPr>
              <a:t>of</a:t>
            </a:r>
            <a:r>
              <a:rPr sz="1300" spc="-200" dirty="0">
                <a:solidFill>
                  <a:srgbClr val="FFFFFF"/>
                </a:solidFill>
                <a:latin typeface="Verdana"/>
                <a:cs typeface="Verdana"/>
              </a:rPr>
              <a:t> </a:t>
            </a:r>
            <a:r>
              <a:rPr sz="1300" spc="-114" dirty="0">
                <a:solidFill>
                  <a:srgbClr val="FFFFFF"/>
                </a:solidFill>
                <a:latin typeface="Verdana"/>
                <a:cs typeface="Verdana"/>
              </a:rPr>
              <a:t>an</a:t>
            </a:r>
            <a:r>
              <a:rPr sz="1300" spc="-200" dirty="0">
                <a:solidFill>
                  <a:srgbClr val="FFFFFF"/>
                </a:solidFill>
                <a:latin typeface="Verdana"/>
                <a:cs typeface="Verdana"/>
              </a:rPr>
              <a:t> </a:t>
            </a:r>
            <a:r>
              <a:rPr sz="1300" spc="-80" dirty="0">
                <a:solidFill>
                  <a:srgbClr val="FFFFFF"/>
                </a:solidFill>
                <a:latin typeface="Verdana"/>
                <a:cs typeface="Verdana"/>
              </a:rPr>
              <a:t>external</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0" dirty="0">
                <a:solidFill>
                  <a:srgbClr val="FFFFFF"/>
                </a:solidFill>
                <a:latin typeface="Verdana"/>
                <a:cs typeface="Verdana"/>
              </a:rPr>
              <a:t> </a:t>
            </a:r>
            <a:r>
              <a:rPr sz="1300" spc="-90" dirty="0">
                <a:solidFill>
                  <a:srgbClr val="FFFFFF"/>
                </a:solidFill>
                <a:latin typeface="Verdana"/>
                <a:cs typeface="Verdana"/>
              </a:rPr>
              <a:t>resource.  These </a:t>
            </a:r>
            <a:r>
              <a:rPr sz="1300" spc="-35" dirty="0">
                <a:solidFill>
                  <a:srgbClr val="FFFFFF"/>
                </a:solidFill>
                <a:latin typeface="Verdana"/>
                <a:cs typeface="Verdana"/>
              </a:rPr>
              <a:t>will </a:t>
            </a:r>
            <a:r>
              <a:rPr sz="1300" spc="-75" dirty="0">
                <a:solidFill>
                  <a:srgbClr val="FFFFFF"/>
                </a:solidFill>
                <a:latin typeface="Verdana"/>
                <a:cs typeface="Verdana"/>
              </a:rPr>
              <a:t>include </a:t>
            </a:r>
            <a:r>
              <a:rPr sz="1300" spc="-125" dirty="0">
                <a:solidFill>
                  <a:srgbClr val="FFFFFF"/>
                </a:solidFill>
                <a:latin typeface="Verdana"/>
                <a:cs typeface="Verdana"/>
              </a:rPr>
              <a:t>a </a:t>
            </a:r>
            <a:r>
              <a:rPr sz="1300" spc="-80" dirty="0">
                <a:solidFill>
                  <a:srgbClr val="FFFFFF"/>
                </a:solidFill>
                <a:latin typeface="Verdana"/>
                <a:cs typeface="Verdana"/>
              </a:rPr>
              <a:t>provisioner, </a:t>
            </a:r>
            <a:r>
              <a:rPr sz="1300" spc="-70" dirty="0">
                <a:solidFill>
                  <a:srgbClr val="FFFFFF"/>
                </a:solidFill>
                <a:latin typeface="Verdana"/>
                <a:cs typeface="Verdana"/>
              </a:rPr>
              <a:t>provisioner configuration </a:t>
            </a:r>
            <a:r>
              <a:rPr sz="1300" spc="-95" dirty="0">
                <a:solidFill>
                  <a:srgbClr val="FFFFFF"/>
                </a:solidFill>
                <a:latin typeface="Verdana"/>
                <a:cs typeface="Verdana"/>
              </a:rPr>
              <a:t>parameters </a:t>
            </a:r>
            <a:r>
              <a:rPr sz="1300" spc="-120" dirty="0">
                <a:solidFill>
                  <a:srgbClr val="FFFFFF"/>
                </a:solidFill>
                <a:latin typeface="Verdana"/>
                <a:cs typeface="Verdana"/>
              </a:rPr>
              <a:t>as </a:t>
            </a:r>
            <a:r>
              <a:rPr sz="1300" spc="-55" dirty="0">
                <a:solidFill>
                  <a:srgbClr val="FFFFFF"/>
                </a:solidFill>
                <a:latin typeface="Verdana"/>
                <a:cs typeface="Verdana"/>
              </a:rPr>
              <a:t>well </a:t>
            </a:r>
            <a:r>
              <a:rPr sz="1300" spc="-120" dirty="0">
                <a:solidFill>
                  <a:srgbClr val="FFFFFF"/>
                </a:solidFill>
                <a:latin typeface="Verdana"/>
                <a:cs typeface="Verdana"/>
              </a:rPr>
              <a:t>as </a:t>
            </a:r>
            <a:r>
              <a:rPr sz="1300" spc="-125" dirty="0">
                <a:solidFill>
                  <a:srgbClr val="FFFFFF"/>
                </a:solidFill>
                <a:latin typeface="Verdana"/>
                <a:cs typeface="Verdana"/>
              </a:rPr>
              <a:t>a </a:t>
            </a:r>
            <a:r>
              <a:rPr sz="1300" dirty="0">
                <a:solidFill>
                  <a:srgbClr val="FFFFFF"/>
                </a:solidFill>
                <a:latin typeface="Verdana"/>
                <a:cs typeface="Verdana"/>
              </a:rPr>
              <a:t>PV  </a:t>
            </a:r>
            <a:r>
              <a:rPr sz="1300" spc="-75" dirty="0">
                <a:solidFill>
                  <a:srgbClr val="FFFFFF"/>
                </a:solidFill>
                <a:latin typeface="Verdana"/>
                <a:cs typeface="Verdana"/>
              </a:rPr>
              <a:t>reclaimPolicy.</a:t>
            </a:r>
            <a:endParaRPr sz="1300">
              <a:latin typeface="Verdana"/>
              <a:cs typeface="Verdana"/>
            </a:endParaRPr>
          </a:p>
        </p:txBody>
      </p:sp>
    </p:spTree>
    <p:extLst>
      <p:ext uri="{BB962C8B-B14F-4D97-AF65-F5344CB8AC3E}">
        <p14:creationId xmlns:p14="http://schemas.microsoft.com/office/powerpoint/2010/main" val="12509001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58762" y="359557"/>
            <a:ext cx="5027638" cy="1241092"/>
          </a:xfrm>
          <a:prstGeom prst="rect">
            <a:avLst/>
          </a:prstGeom>
        </p:spPr>
        <p:txBody>
          <a:bodyPr vert="horz" wrap="square" lIns="0" tIns="0" rIns="0" bIns="0" rtlCol="0" anchor="t">
            <a:normAutofit/>
          </a:bodyPr>
          <a:lstStyle/>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Volumes</a:t>
            </a:r>
          </a:p>
        </p:txBody>
      </p:sp>
      <p:sp>
        <p:nvSpPr>
          <p:cNvPr id="6" name="object 6"/>
          <p:cNvSpPr/>
          <p:nvPr/>
        </p:nvSpPr>
        <p:spPr>
          <a:xfrm>
            <a:off x="1150500" y="2503734"/>
            <a:ext cx="3272040" cy="275330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129440" y="2344348"/>
            <a:ext cx="3206943" cy="3072093"/>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5786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85775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3" name="object 3"/>
          <p:cNvSpPr/>
          <p:nvPr/>
        </p:nvSpPr>
        <p:spPr>
          <a:xfrm>
            <a:off x="5" y="857889"/>
            <a:ext cx="5154295" cy="5134610"/>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endParaRPr/>
          </a:p>
        </p:txBody>
      </p:sp>
      <p:sp>
        <p:nvSpPr>
          <p:cNvPr id="4" name="object 4"/>
          <p:cNvSpPr/>
          <p:nvPr/>
        </p:nvSpPr>
        <p:spPr>
          <a:xfrm>
            <a:off x="1" y="1999512"/>
            <a:ext cx="3997325" cy="3982720"/>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endParaRPr/>
          </a:p>
        </p:txBody>
      </p:sp>
      <p:sp>
        <p:nvSpPr>
          <p:cNvPr id="5" name="object 5"/>
          <p:cNvSpPr/>
          <p:nvPr/>
        </p:nvSpPr>
        <p:spPr>
          <a:xfrm>
            <a:off x="1497" y="857741"/>
            <a:ext cx="2300605" cy="2291715"/>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solidFill>
            <a:srgbClr val="1C4487"/>
          </a:solidFill>
        </p:spPr>
        <p:txBody>
          <a:bodyPr wrap="square" lIns="0" tIns="0" rIns="0" bIns="0" rtlCol="0"/>
          <a:lstStyle/>
          <a:p>
            <a:endParaRPr/>
          </a:p>
        </p:txBody>
      </p:sp>
      <p:sp>
        <p:nvSpPr>
          <p:cNvPr id="6" name="object 6"/>
          <p:cNvSpPr/>
          <p:nvPr/>
        </p:nvSpPr>
        <p:spPr>
          <a:xfrm>
            <a:off x="652819" y="1445574"/>
            <a:ext cx="2300605" cy="2291715"/>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solidFill>
            <a:srgbClr val="073662"/>
          </a:solidFill>
        </p:spPr>
        <p:txBody>
          <a:bodyPr wrap="square" lIns="0" tIns="0" rIns="0" bIns="0" rtlCol="0"/>
          <a:lstStyle/>
          <a:p>
            <a:endParaRPr/>
          </a:p>
        </p:txBody>
      </p:sp>
      <p:sp>
        <p:nvSpPr>
          <p:cNvPr id="7" name="object 7"/>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610165" y="2641655"/>
            <a:ext cx="3537585" cy="1126490"/>
          </a:xfrm>
          <a:prstGeom prst="rect">
            <a:avLst/>
          </a:prstGeom>
        </p:spPr>
        <p:txBody>
          <a:bodyPr vert="horz" wrap="square" lIns="0" tIns="12700" rIns="0" bIns="0" rtlCol="0" anchor="t">
            <a:spAutoFit/>
          </a:bodyPr>
          <a:lstStyle/>
          <a:p>
            <a:pPr marL="12700">
              <a:lnSpc>
                <a:spcPct val="100000"/>
              </a:lnSpc>
              <a:spcBef>
                <a:spcPts val="100"/>
              </a:spcBef>
            </a:pPr>
            <a:r>
              <a:rPr spc="45" dirty="0">
                <a:solidFill>
                  <a:srgbClr val="FFFF00"/>
                </a:solidFill>
              </a:rPr>
              <a:t>Kubernetes</a:t>
            </a:r>
          </a:p>
          <a:p>
            <a:pPr marL="1346835">
              <a:lnSpc>
                <a:spcPct val="100000"/>
              </a:lnSpc>
              <a:spcBef>
                <a:spcPts val="30"/>
              </a:spcBef>
            </a:pPr>
            <a:r>
              <a:rPr spc="75" dirty="0">
                <a:solidFill>
                  <a:srgbClr val="FFFF00"/>
                </a:solidFill>
              </a:rPr>
              <a:t>Concepts</a:t>
            </a:r>
          </a:p>
        </p:txBody>
      </p:sp>
    </p:spTree>
    <p:extLst>
      <p:ext uri="{BB962C8B-B14F-4D97-AF65-F5344CB8AC3E}">
        <p14:creationId xmlns:p14="http://schemas.microsoft.com/office/powerpoint/2010/main" val="1087173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2641" y="685800"/>
            <a:ext cx="2996565" cy="1342419"/>
          </a:xfrm>
          <a:prstGeom prst="rect">
            <a:avLst/>
          </a:prstGeom>
        </p:spPr>
        <p:txBody>
          <a:bodyPr vert="horz" wrap="square" lIns="0" tIns="0" rIns="0" bIns="0" rtlCol="0" anchor="t">
            <a:normAutofit/>
          </a:bodyPr>
          <a:lstStyle/>
          <a:p>
            <a:r>
              <a:rPr dirty="0"/>
              <a:t>Persistent Volumes</a:t>
            </a:r>
          </a:p>
        </p:txBody>
      </p:sp>
      <p:sp>
        <p:nvSpPr>
          <p:cNvPr id="3" name="object 3"/>
          <p:cNvSpPr txBox="1"/>
          <p:nvPr/>
        </p:nvSpPr>
        <p:spPr>
          <a:xfrm>
            <a:off x="4924571" y="2460736"/>
            <a:ext cx="2760980" cy="262509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40" dirty="0">
                <a:solidFill>
                  <a:srgbClr val="FFFFFF"/>
                </a:solidFill>
                <a:latin typeface="Verdana"/>
                <a:cs typeface="Verdana"/>
              </a:rPr>
              <a:t>PVs</a:t>
            </a:r>
            <a:r>
              <a:rPr sz="1300" spc="-215" dirty="0">
                <a:solidFill>
                  <a:srgbClr val="FFFFFF"/>
                </a:solidFill>
                <a:latin typeface="Verdana"/>
                <a:cs typeface="Verdana"/>
              </a:rPr>
              <a:t> </a:t>
            </a:r>
            <a:r>
              <a:rPr sz="1300" spc="-85" dirty="0">
                <a:solidFill>
                  <a:srgbClr val="FFFFFF"/>
                </a:solidFill>
                <a:latin typeface="Verdana"/>
                <a:cs typeface="Verdana"/>
              </a:rPr>
              <a:t>are</a:t>
            </a:r>
            <a:r>
              <a:rPr sz="1300" spc="-215"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75" dirty="0">
                <a:solidFill>
                  <a:srgbClr val="FFFFFF"/>
                </a:solidFill>
                <a:latin typeface="Verdana"/>
                <a:cs typeface="Verdana"/>
              </a:rPr>
              <a:t>cluster-wide</a:t>
            </a:r>
            <a:r>
              <a:rPr sz="1300" spc="-215" dirty="0">
                <a:solidFill>
                  <a:srgbClr val="FFFFFF"/>
                </a:solidFill>
                <a:latin typeface="Verdana"/>
                <a:cs typeface="Verdana"/>
              </a:rPr>
              <a:t> </a:t>
            </a:r>
            <a:r>
              <a:rPr sz="1300" spc="-75" dirty="0">
                <a:solidFill>
                  <a:srgbClr val="FFFFFF"/>
                </a:solidFill>
                <a:latin typeface="Verdana"/>
                <a:cs typeface="Verdana"/>
              </a:rPr>
              <a:t>resource</a:t>
            </a:r>
            <a:endParaRPr sz="1300">
              <a:latin typeface="Verdana"/>
              <a:cs typeface="Verdana"/>
            </a:endParaRPr>
          </a:p>
          <a:p>
            <a:pPr marL="340995" indent="-328295">
              <a:spcBef>
                <a:spcPts val="240"/>
              </a:spcBef>
              <a:buFont typeface="Arial"/>
              <a:buChar char="●"/>
              <a:tabLst>
                <a:tab pos="340360" algn="l"/>
                <a:tab pos="340995" algn="l"/>
              </a:tabLst>
            </a:pPr>
            <a:r>
              <a:rPr sz="1300" spc="-30" dirty="0">
                <a:solidFill>
                  <a:srgbClr val="FFFFFF"/>
                </a:solidFill>
                <a:latin typeface="Verdana"/>
                <a:cs typeface="Verdana"/>
              </a:rPr>
              <a:t>Not</a:t>
            </a:r>
            <a:r>
              <a:rPr sz="1300" spc="-215" dirty="0">
                <a:solidFill>
                  <a:srgbClr val="FFFFFF"/>
                </a:solidFill>
                <a:latin typeface="Verdana"/>
                <a:cs typeface="Verdana"/>
              </a:rPr>
              <a:t> </a:t>
            </a:r>
            <a:r>
              <a:rPr sz="1300" spc="-60" dirty="0">
                <a:solidFill>
                  <a:srgbClr val="FFFFFF"/>
                </a:solidFill>
                <a:latin typeface="Verdana"/>
                <a:cs typeface="Verdana"/>
              </a:rPr>
              <a:t>directly</a:t>
            </a:r>
            <a:r>
              <a:rPr sz="1300" spc="-215" dirty="0">
                <a:solidFill>
                  <a:srgbClr val="FFFFFF"/>
                </a:solidFill>
                <a:latin typeface="Verdana"/>
                <a:cs typeface="Verdana"/>
              </a:rPr>
              <a:t> </a:t>
            </a:r>
            <a:r>
              <a:rPr sz="1300" spc="-100" dirty="0">
                <a:solidFill>
                  <a:srgbClr val="FFFFFF"/>
                </a:solidFill>
                <a:latin typeface="Verdana"/>
                <a:cs typeface="Verdana"/>
              </a:rPr>
              <a:t>consumable</a:t>
            </a:r>
            <a:r>
              <a:rPr sz="1300" spc="-215" dirty="0">
                <a:solidFill>
                  <a:srgbClr val="FFFFFF"/>
                </a:solidFill>
                <a:latin typeface="Verdana"/>
                <a:cs typeface="Verdana"/>
              </a:rPr>
              <a:t> </a:t>
            </a:r>
            <a:r>
              <a:rPr sz="1300" spc="-95" dirty="0">
                <a:solidFill>
                  <a:srgbClr val="FFFFFF"/>
                </a:solidFill>
                <a:latin typeface="Verdana"/>
                <a:cs typeface="Verdana"/>
              </a:rPr>
              <a:t>by</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50" dirty="0">
                <a:solidFill>
                  <a:srgbClr val="FFFFFF"/>
                </a:solidFill>
                <a:latin typeface="Verdana"/>
                <a:cs typeface="Verdana"/>
              </a:rPr>
              <a:t>Pod</a:t>
            </a:r>
            <a:endParaRPr sz="1300">
              <a:latin typeface="Verdana"/>
              <a:cs typeface="Verdana"/>
            </a:endParaRPr>
          </a:p>
          <a:p>
            <a:pPr marL="340995" indent="-328295">
              <a:spcBef>
                <a:spcPts val="240"/>
              </a:spcBef>
              <a:buFont typeface="Arial"/>
              <a:buChar char="●"/>
              <a:tabLst>
                <a:tab pos="340360" algn="l"/>
                <a:tab pos="340995" algn="l"/>
              </a:tabLst>
            </a:pPr>
            <a:r>
              <a:rPr sz="1300" dirty="0">
                <a:solidFill>
                  <a:srgbClr val="FFFFFF"/>
                </a:solidFill>
                <a:latin typeface="Verdana"/>
                <a:cs typeface="Verdana"/>
              </a:rPr>
              <a:t>PV</a:t>
            </a:r>
            <a:r>
              <a:rPr sz="1300" spc="-215" dirty="0">
                <a:solidFill>
                  <a:srgbClr val="FFFFFF"/>
                </a:solidFill>
                <a:latin typeface="Verdana"/>
                <a:cs typeface="Verdana"/>
              </a:rPr>
              <a:t> </a:t>
            </a:r>
            <a:r>
              <a:rPr sz="1300" spc="-100" dirty="0">
                <a:solidFill>
                  <a:srgbClr val="FFFFFF"/>
                </a:solidFill>
                <a:latin typeface="Verdana"/>
                <a:cs typeface="Verdana"/>
              </a:rPr>
              <a:t>Parameters:</a:t>
            </a:r>
            <a:endParaRPr sz="1300">
              <a:latin typeface="Verdana"/>
              <a:cs typeface="Verdana"/>
            </a:endParaRPr>
          </a:p>
          <a:p>
            <a:pPr marL="798195" lvl="1" indent="-313055">
              <a:spcBef>
                <a:spcPts val="245"/>
              </a:spcBef>
              <a:buFont typeface="Arial"/>
              <a:buChar char="○"/>
              <a:tabLst>
                <a:tab pos="797560" algn="l"/>
                <a:tab pos="798195" algn="l"/>
              </a:tabLst>
            </a:pPr>
            <a:r>
              <a:rPr sz="1100" spc="-65" dirty="0">
                <a:solidFill>
                  <a:srgbClr val="FFFFFF"/>
                </a:solidFill>
                <a:latin typeface="Verdana"/>
                <a:cs typeface="Verdana"/>
              </a:rPr>
              <a:t>Capacity</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accessModes</a:t>
            </a:r>
            <a:endParaRPr sz="1100">
              <a:latin typeface="Verdana"/>
              <a:cs typeface="Verdana"/>
            </a:endParaRPr>
          </a:p>
          <a:p>
            <a:pPr marL="1255395" lvl="2" indent="-313055">
              <a:spcBef>
                <a:spcPts val="180"/>
              </a:spcBef>
              <a:buFont typeface="Arial"/>
              <a:buChar char="■"/>
              <a:tabLst>
                <a:tab pos="1254760" algn="l"/>
                <a:tab pos="1255395" algn="l"/>
              </a:tabLst>
            </a:pPr>
            <a:r>
              <a:rPr sz="1100" spc="-60" dirty="0">
                <a:solidFill>
                  <a:srgbClr val="FFFFFF"/>
                </a:solidFill>
                <a:latin typeface="Verdana"/>
                <a:cs typeface="Verdana"/>
              </a:rPr>
              <a:t>ReadOnlyMany</a:t>
            </a:r>
            <a:r>
              <a:rPr sz="1100" spc="-185" dirty="0">
                <a:solidFill>
                  <a:srgbClr val="FFFFFF"/>
                </a:solidFill>
                <a:latin typeface="Verdana"/>
                <a:cs typeface="Verdana"/>
              </a:rPr>
              <a:t> </a:t>
            </a:r>
            <a:r>
              <a:rPr sz="1100" spc="-90" dirty="0">
                <a:solidFill>
                  <a:srgbClr val="FFFFFF"/>
                </a:solidFill>
                <a:latin typeface="Verdana"/>
                <a:cs typeface="Verdana"/>
              </a:rPr>
              <a:t>(ROX)</a:t>
            </a:r>
            <a:endParaRPr sz="1100">
              <a:latin typeface="Verdana"/>
              <a:cs typeface="Verdana"/>
            </a:endParaRPr>
          </a:p>
          <a:p>
            <a:pPr marL="1255395" lvl="2" indent="-313055">
              <a:spcBef>
                <a:spcPts val="180"/>
              </a:spcBef>
              <a:buFont typeface="Arial"/>
              <a:buChar char="■"/>
              <a:tabLst>
                <a:tab pos="1254760" algn="l"/>
                <a:tab pos="1255395" algn="l"/>
              </a:tabLst>
            </a:pPr>
            <a:r>
              <a:rPr sz="1100" spc="-50" dirty="0">
                <a:solidFill>
                  <a:srgbClr val="FFFFFF"/>
                </a:solidFill>
                <a:latin typeface="Verdana"/>
                <a:cs typeface="Verdana"/>
              </a:rPr>
              <a:t>ReadWriteOnce</a:t>
            </a:r>
            <a:r>
              <a:rPr sz="1100" spc="-260" dirty="0">
                <a:solidFill>
                  <a:srgbClr val="FFFFFF"/>
                </a:solidFill>
                <a:latin typeface="Verdana"/>
                <a:cs typeface="Verdana"/>
              </a:rPr>
              <a:t> </a:t>
            </a:r>
            <a:r>
              <a:rPr sz="1100" spc="-70" dirty="0">
                <a:solidFill>
                  <a:srgbClr val="FFFFFF"/>
                </a:solidFill>
                <a:latin typeface="Verdana"/>
                <a:cs typeface="Verdana"/>
              </a:rPr>
              <a:t>(RWO)</a:t>
            </a:r>
            <a:endParaRPr sz="1100">
              <a:latin typeface="Verdana"/>
              <a:cs typeface="Verdana"/>
            </a:endParaRPr>
          </a:p>
          <a:p>
            <a:pPr marL="1255395" lvl="2" indent="-313055">
              <a:spcBef>
                <a:spcPts val="180"/>
              </a:spcBef>
              <a:buFont typeface="Arial"/>
              <a:buChar char="■"/>
              <a:tabLst>
                <a:tab pos="1254760" algn="l"/>
                <a:tab pos="1255395" algn="l"/>
              </a:tabLst>
            </a:pPr>
            <a:r>
              <a:rPr sz="1100" spc="-50" dirty="0">
                <a:solidFill>
                  <a:srgbClr val="FFFFFF"/>
                </a:solidFill>
                <a:latin typeface="Verdana"/>
                <a:cs typeface="Verdana"/>
              </a:rPr>
              <a:t>ReadWriteMany</a:t>
            </a:r>
            <a:r>
              <a:rPr sz="1100" spc="-225" dirty="0">
                <a:solidFill>
                  <a:srgbClr val="FFFFFF"/>
                </a:solidFill>
                <a:latin typeface="Verdana"/>
                <a:cs typeface="Verdana"/>
              </a:rPr>
              <a:t> </a:t>
            </a:r>
            <a:r>
              <a:rPr sz="1100" spc="-85" dirty="0">
                <a:solidFill>
                  <a:srgbClr val="FFFFFF"/>
                </a:solidFill>
                <a:latin typeface="Verdana"/>
                <a:cs typeface="Verdana"/>
              </a:rPr>
              <a:t>(RWX)</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persistentVolumeReclaimPolicy</a:t>
            </a:r>
            <a:endParaRPr sz="1100">
              <a:latin typeface="Verdana"/>
              <a:cs typeface="Verdana"/>
            </a:endParaRPr>
          </a:p>
          <a:p>
            <a:pPr marL="1255395" lvl="2" indent="-313055">
              <a:spcBef>
                <a:spcPts val="180"/>
              </a:spcBef>
              <a:buFont typeface="Arial"/>
              <a:buChar char="■"/>
              <a:tabLst>
                <a:tab pos="1254760" algn="l"/>
                <a:tab pos="1255395" algn="l"/>
              </a:tabLst>
            </a:pPr>
            <a:r>
              <a:rPr sz="1100" spc="-65" dirty="0">
                <a:solidFill>
                  <a:srgbClr val="FFFFFF"/>
                </a:solidFill>
                <a:latin typeface="Verdana"/>
                <a:cs typeface="Verdana"/>
              </a:rPr>
              <a:t>Retain</a:t>
            </a:r>
            <a:endParaRPr sz="1100">
              <a:latin typeface="Verdana"/>
              <a:cs typeface="Verdana"/>
            </a:endParaRPr>
          </a:p>
          <a:p>
            <a:pPr marL="1255395" lvl="2" indent="-313055">
              <a:spcBef>
                <a:spcPts val="180"/>
              </a:spcBef>
              <a:buFont typeface="Arial"/>
              <a:buChar char="■"/>
              <a:tabLst>
                <a:tab pos="1254760" algn="l"/>
                <a:tab pos="1255395" algn="l"/>
              </a:tabLst>
            </a:pPr>
            <a:r>
              <a:rPr sz="1100" spc="-65" dirty="0">
                <a:solidFill>
                  <a:srgbClr val="FFFFFF"/>
                </a:solidFill>
                <a:latin typeface="Verdana"/>
                <a:cs typeface="Verdana"/>
              </a:rPr>
              <a:t>Recycle</a:t>
            </a:r>
            <a:endParaRPr sz="1100">
              <a:latin typeface="Verdana"/>
              <a:cs typeface="Verdana"/>
            </a:endParaRPr>
          </a:p>
          <a:p>
            <a:pPr marL="1255395" lvl="2" indent="-313055">
              <a:spcBef>
                <a:spcPts val="180"/>
              </a:spcBef>
              <a:buFont typeface="Arial"/>
              <a:buChar char="■"/>
              <a:tabLst>
                <a:tab pos="1254760" algn="l"/>
                <a:tab pos="1255395" algn="l"/>
              </a:tabLst>
            </a:pPr>
            <a:r>
              <a:rPr sz="1100" spc="-50" dirty="0">
                <a:solidFill>
                  <a:srgbClr val="FFFFFF"/>
                </a:solidFill>
                <a:latin typeface="Verdana"/>
                <a:cs typeface="Verdana"/>
              </a:rPr>
              <a:t>Delete</a:t>
            </a:r>
            <a:endParaRPr sz="1100">
              <a:latin typeface="Verdana"/>
              <a:cs typeface="Verdana"/>
            </a:endParaRPr>
          </a:p>
          <a:p>
            <a:pPr marL="798195" lvl="1" indent="-313055">
              <a:spcBef>
                <a:spcPts val="180"/>
              </a:spcBef>
              <a:buFont typeface="Arial"/>
              <a:buChar char="○"/>
              <a:tabLst>
                <a:tab pos="797560" algn="l"/>
                <a:tab pos="798195" algn="l"/>
              </a:tabLst>
            </a:pPr>
            <a:r>
              <a:rPr sz="1100" spc="-80" dirty="0">
                <a:solidFill>
                  <a:srgbClr val="FFFFFF"/>
                </a:solidFill>
                <a:latin typeface="Verdana"/>
                <a:cs typeface="Verdana"/>
              </a:rPr>
              <a:t>StorageClass</a:t>
            </a:r>
            <a:endParaRPr sz="1100">
              <a:latin typeface="Verdana"/>
              <a:cs typeface="Verdana"/>
            </a:endParaRPr>
          </a:p>
        </p:txBody>
      </p:sp>
      <p:sp>
        <p:nvSpPr>
          <p:cNvPr id="4" name="object 4"/>
          <p:cNvSpPr/>
          <p:nvPr/>
        </p:nvSpPr>
        <p:spPr>
          <a:xfrm>
            <a:off x="1297498" y="2223973"/>
            <a:ext cx="3425143" cy="33128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12304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533400"/>
            <a:ext cx="3962400" cy="1342419"/>
          </a:xfrm>
          <a:prstGeom prst="rect">
            <a:avLst/>
          </a:prstGeom>
        </p:spPr>
        <p:txBody>
          <a:bodyPr vert="horz" wrap="square" lIns="0" tIns="0" rIns="0" bIns="0" rtlCol="0" anchor="t">
            <a:normAutofit/>
          </a:bodyPr>
          <a:lstStyle/>
          <a:p>
            <a:r>
              <a:rPr dirty="0"/>
              <a:t>Persistent Volume Claims</a:t>
            </a:r>
          </a:p>
        </p:txBody>
      </p:sp>
      <p:sp>
        <p:nvSpPr>
          <p:cNvPr id="3" name="object 3"/>
          <p:cNvSpPr txBox="1"/>
          <p:nvPr/>
        </p:nvSpPr>
        <p:spPr>
          <a:xfrm>
            <a:off x="4375970" y="2460736"/>
            <a:ext cx="3782060" cy="139700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35" dirty="0">
                <a:solidFill>
                  <a:srgbClr val="FFFFFF"/>
                </a:solidFill>
                <a:latin typeface="Verdana"/>
                <a:cs typeface="Verdana"/>
              </a:rPr>
              <a:t>PVCs</a:t>
            </a:r>
            <a:r>
              <a:rPr sz="1300" spc="-215" dirty="0">
                <a:solidFill>
                  <a:srgbClr val="FFFFFF"/>
                </a:solidFill>
                <a:latin typeface="Verdana"/>
                <a:cs typeface="Verdana"/>
              </a:rPr>
              <a:t> </a:t>
            </a:r>
            <a:r>
              <a:rPr sz="1300" spc="-85" dirty="0">
                <a:solidFill>
                  <a:srgbClr val="FFFFFF"/>
                </a:solidFill>
                <a:latin typeface="Verdana"/>
                <a:cs typeface="Verdana"/>
              </a:rPr>
              <a:t>are</a:t>
            </a:r>
            <a:r>
              <a:rPr sz="1300" spc="-210" dirty="0">
                <a:solidFill>
                  <a:srgbClr val="FFFFFF"/>
                </a:solidFill>
                <a:latin typeface="Verdana"/>
                <a:cs typeface="Verdana"/>
              </a:rPr>
              <a:t> </a:t>
            </a:r>
            <a:r>
              <a:rPr sz="1300" spc="-90" dirty="0">
                <a:solidFill>
                  <a:srgbClr val="FFFFFF"/>
                </a:solidFill>
                <a:latin typeface="Verdana"/>
                <a:cs typeface="Verdana"/>
              </a:rPr>
              <a:t>scoped</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114" dirty="0">
                <a:solidFill>
                  <a:srgbClr val="FFFFFF"/>
                </a:solidFill>
                <a:latin typeface="Verdana"/>
                <a:cs typeface="Verdana"/>
              </a:rPr>
              <a:t>namespaces</a:t>
            </a:r>
            <a:endParaRPr sz="1300">
              <a:latin typeface="Verdana"/>
              <a:cs typeface="Verdana"/>
            </a:endParaRPr>
          </a:p>
          <a:p>
            <a:pPr marL="340995" indent="-328295">
              <a:spcBef>
                <a:spcPts val="240"/>
              </a:spcBef>
              <a:buFont typeface="Arial"/>
              <a:buChar char="●"/>
              <a:tabLst>
                <a:tab pos="340360" algn="l"/>
                <a:tab pos="340995" algn="l"/>
              </a:tabLst>
            </a:pPr>
            <a:r>
              <a:rPr sz="1300" spc="-95" dirty="0">
                <a:solidFill>
                  <a:srgbClr val="FFFFFF"/>
                </a:solidFill>
                <a:latin typeface="Verdana"/>
                <a:cs typeface="Verdana"/>
              </a:rPr>
              <a:t>Supports</a:t>
            </a:r>
            <a:r>
              <a:rPr sz="1300" spc="-210" dirty="0">
                <a:solidFill>
                  <a:srgbClr val="FFFFFF"/>
                </a:solidFill>
                <a:latin typeface="Verdana"/>
                <a:cs typeface="Verdana"/>
              </a:rPr>
              <a:t> </a:t>
            </a:r>
            <a:r>
              <a:rPr sz="1300" spc="-80" dirty="0">
                <a:solidFill>
                  <a:srgbClr val="FFFFFF"/>
                </a:solidFill>
                <a:latin typeface="Verdana"/>
                <a:cs typeface="Verdana"/>
              </a:rPr>
              <a:t>accessModes</a:t>
            </a:r>
            <a:r>
              <a:rPr sz="1300" spc="-210" dirty="0">
                <a:solidFill>
                  <a:srgbClr val="FFFFFF"/>
                </a:solidFill>
                <a:latin typeface="Verdana"/>
                <a:cs typeface="Verdana"/>
              </a:rPr>
              <a:t> </a:t>
            </a:r>
            <a:r>
              <a:rPr sz="1300" spc="-60" dirty="0">
                <a:solidFill>
                  <a:srgbClr val="FFFFFF"/>
                </a:solidFill>
                <a:latin typeface="Verdana"/>
                <a:cs typeface="Verdana"/>
              </a:rPr>
              <a:t>like</a:t>
            </a:r>
            <a:r>
              <a:rPr sz="1300" spc="-210" dirty="0">
                <a:solidFill>
                  <a:srgbClr val="FFFFFF"/>
                </a:solidFill>
                <a:latin typeface="Verdana"/>
                <a:cs typeface="Verdana"/>
              </a:rPr>
              <a:t> </a:t>
            </a:r>
            <a:r>
              <a:rPr sz="1300" spc="-40" dirty="0">
                <a:solidFill>
                  <a:srgbClr val="FFFFFF"/>
                </a:solidFill>
                <a:latin typeface="Verdana"/>
                <a:cs typeface="Verdana"/>
              </a:rPr>
              <a:t>PVs</a:t>
            </a:r>
            <a:endParaRPr sz="1300">
              <a:latin typeface="Verdana"/>
              <a:cs typeface="Verdana"/>
            </a:endParaRPr>
          </a:p>
          <a:p>
            <a:pPr marL="340995" indent="-328295">
              <a:spcBef>
                <a:spcPts val="240"/>
              </a:spcBef>
              <a:buFont typeface="Arial"/>
              <a:buChar char="●"/>
              <a:tabLst>
                <a:tab pos="340360" algn="l"/>
                <a:tab pos="340995" algn="l"/>
              </a:tabLst>
            </a:pPr>
            <a:r>
              <a:rPr sz="1300" spc="-85" dirty="0">
                <a:solidFill>
                  <a:srgbClr val="FFFFFF"/>
                </a:solidFill>
                <a:latin typeface="Verdana"/>
                <a:cs typeface="Verdana"/>
              </a:rPr>
              <a:t>Uses</a:t>
            </a:r>
            <a:r>
              <a:rPr sz="1300" spc="-215" dirty="0">
                <a:solidFill>
                  <a:srgbClr val="FFFFFF"/>
                </a:solidFill>
                <a:latin typeface="Verdana"/>
                <a:cs typeface="Verdana"/>
              </a:rPr>
              <a:t> </a:t>
            </a:r>
            <a:r>
              <a:rPr sz="1300" spc="-75" dirty="0">
                <a:solidFill>
                  <a:srgbClr val="FFFFFF"/>
                </a:solidFill>
                <a:latin typeface="Verdana"/>
                <a:cs typeface="Verdana"/>
              </a:rPr>
              <a:t>resource</a:t>
            </a:r>
            <a:r>
              <a:rPr sz="1300" spc="-210" dirty="0">
                <a:solidFill>
                  <a:srgbClr val="FFFFFF"/>
                </a:solidFill>
                <a:latin typeface="Verdana"/>
                <a:cs typeface="Verdana"/>
              </a:rPr>
              <a:t> </a:t>
            </a:r>
            <a:r>
              <a:rPr sz="1300" spc="-80" dirty="0">
                <a:solidFill>
                  <a:srgbClr val="FFFFFF"/>
                </a:solidFill>
                <a:latin typeface="Verdana"/>
                <a:cs typeface="Verdana"/>
              </a:rPr>
              <a:t>request</a:t>
            </a:r>
            <a:r>
              <a:rPr sz="1300" spc="-210" dirty="0">
                <a:solidFill>
                  <a:srgbClr val="FFFFFF"/>
                </a:solidFill>
                <a:latin typeface="Verdana"/>
                <a:cs typeface="Verdana"/>
              </a:rPr>
              <a:t> </a:t>
            </a:r>
            <a:r>
              <a:rPr sz="1300" spc="-95" dirty="0">
                <a:solidFill>
                  <a:srgbClr val="FFFFFF"/>
                </a:solidFill>
                <a:latin typeface="Verdana"/>
                <a:cs typeface="Verdana"/>
              </a:rPr>
              <a:t>model</a:t>
            </a:r>
            <a:r>
              <a:rPr sz="1300" spc="-210" dirty="0">
                <a:solidFill>
                  <a:srgbClr val="FFFFFF"/>
                </a:solidFill>
                <a:latin typeface="Verdana"/>
                <a:cs typeface="Verdana"/>
              </a:rPr>
              <a:t> </a:t>
            </a:r>
            <a:r>
              <a:rPr sz="1300" spc="-80" dirty="0">
                <a:solidFill>
                  <a:srgbClr val="FFFFFF"/>
                </a:solidFill>
                <a:latin typeface="Verdana"/>
                <a:cs typeface="Verdana"/>
              </a:rPr>
              <a:t>similar</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65" dirty="0">
                <a:solidFill>
                  <a:srgbClr val="FFFFFF"/>
                </a:solidFill>
                <a:latin typeface="Verdana"/>
                <a:cs typeface="Verdana"/>
              </a:rPr>
              <a:t>Pods</a:t>
            </a:r>
            <a:endParaRPr sz="1300">
              <a:latin typeface="Verdana"/>
              <a:cs typeface="Verdana"/>
            </a:endParaRPr>
          </a:p>
          <a:p>
            <a:pPr marL="340995" marR="5080" indent="-328295">
              <a:lnSpc>
                <a:spcPct val="115399"/>
              </a:lnSpc>
              <a:buFont typeface="Arial"/>
              <a:buChar char="●"/>
              <a:tabLst>
                <a:tab pos="340360" algn="l"/>
                <a:tab pos="340995" algn="l"/>
              </a:tabLst>
            </a:pPr>
            <a:r>
              <a:rPr sz="1300" spc="-85" dirty="0">
                <a:solidFill>
                  <a:srgbClr val="FFFFFF"/>
                </a:solidFill>
                <a:latin typeface="Verdana"/>
                <a:cs typeface="Verdana"/>
              </a:rPr>
              <a:t>Claims</a:t>
            </a:r>
            <a:r>
              <a:rPr sz="1300" spc="-210" dirty="0">
                <a:solidFill>
                  <a:srgbClr val="FFFFFF"/>
                </a:solidFill>
                <a:latin typeface="Verdana"/>
                <a:cs typeface="Verdana"/>
              </a:rPr>
              <a:t> </a:t>
            </a:r>
            <a:r>
              <a:rPr sz="1300" spc="-35" dirty="0">
                <a:solidFill>
                  <a:srgbClr val="FFFFFF"/>
                </a:solidFill>
                <a:latin typeface="Verdana"/>
                <a:cs typeface="Verdana"/>
              </a:rPr>
              <a:t>will</a:t>
            </a:r>
            <a:r>
              <a:rPr sz="1300" spc="-210" dirty="0">
                <a:solidFill>
                  <a:srgbClr val="FFFFFF"/>
                </a:solidFill>
                <a:latin typeface="Verdana"/>
                <a:cs typeface="Verdana"/>
              </a:rPr>
              <a:t> </a:t>
            </a:r>
            <a:r>
              <a:rPr sz="1300" spc="-110" dirty="0">
                <a:solidFill>
                  <a:srgbClr val="FFFFFF"/>
                </a:solidFill>
                <a:latin typeface="Verdana"/>
                <a:cs typeface="Verdana"/>
              </a:rPr>
              <a:t>consume</a:t>
            </a:r>
            <a:r>
              <a:rPr sz="1300" spc="-210"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80" dirty="0">
                <a:solidFill>
                  <a:srgbClr val="FFFFFF"/>
                </a:solidFill>
                <a:latin typeface="Verdana"/>
                <a:cs typeface="Verdana"/>
              </a:rPr>
              <a:t>from</a:t>
            </a:r>
            <a:r>
              <a:rPr sz="1300" spc="-210" dirty="0">
                <a:solidFill>
                  <a:srgbClr val="FFFFFF"/>
                </a:solidFill>
                <a:latin typeface="Verdana"/>
                <a:cs typeface="Verdana"/>
              </a:rPr>
              <a:t> </a:t>
            </a:r>
            <a:r>
              <a:rPr sz="1300" spc="-100" dirty="0">
                <a:solidFill>
                  <a:srgbClr val="FFFFFF"/>
                </a:solidFill>
                <a:latin typeface="Verdana"/>
                <a:cs typeface="Verdana"/>
              </a:rPr>
              <a:t>matching</a:t>
            </a:r>
            <a:r>
              <a:rPr sz="1300" spc="-210" dirty="0">
                <a:solidFill>
                  <a:srgbClr val="FFFFFF"/>
                </a:solidFill>
                <a:latin typeface="Verdana"/>
                <a:cs typeface="Verdana"/>
              </a:rPr>
              <a:t> </a:t>
            </a:r>
            <a:r>
              <a:rPr sz="1300" spc="-40" dirty="0">
                <a:solidFill>
                  <a:srgbClr val="FFFFFF"/>
                </a:solidFill>
                <a:latin typeface="Verdana"/>
                <a:cs typeface="Verdana"/>
              </a:rPr>
              <a:t>PVs  </a:t>
            </a:r>
            <a:r>
              <a:rPr sz="1300" spc="-50" dirty="0">
                <a:solidFill>
                  <a:srgbClr val="FFFFFF"/>
                </a:solidFill>
                <a:latin typeface="Verdana"/>
                <a:cs typeface="Verdana"/>
              </a:rPr>
              <a:t>or </a:t>
            </a:r>
            <a:r>
              <a:rPr sz="1300" spc="-95" dirty="0">
                <a:solidFill>
                  <a:srgbClr val="FFFFFF"/>
                </a:solidFill>
                <a:latin typeface="Verdana"/>
                <a:cs typeface="Verdana"/>
              </a:rPr>
              <a:t>StorageClasses </a:t>
            </a:r>
            <a:r>
              <a:rPr sz="1300" spc="-100" dirty="0">
                <a:solidFill>
                  <a:srgbClr val="FFFFFF"/>
                </a:solidFill>
                <a:latin typeface="Verdana"/>
                <a:cs typeface="Verdana"/>
              </a:rPr>
              <a:t>based </a:t>
            </a:r>
            <a:r>
              <a:rPr sz="1300" spc="-85" dirty="0">
                <a:solidFill>
                  <a:srgbClr val="FFFFFF"/>
                </a:solidFill>
                <a:latin typeface="Verdana"/>
                <a:cs typeface="Verdana"/>
              </a:rPr>
              <a:t>on </a:t>
            </a:r>
            <a:r>
              <a:rPr sz="1300" i="1" spc="-75" dirty="0">
                <a:solidFill>
                  <a:srgbClr val="FFFFFF"/>
                </a:solidFill>
                <a:latin typeface="Arial"/>
                <a:cs typeface="Arial"/>
              </a:rPr>
              <a:t>storageClass </a:t>
            </a:r>
            <a:r>
              <a:rPr sz="1300" spc="-105" dirty="0">
                <a:solidFill>
                  <a:srgbClr val="FFFFFF"/>
                </a:solidFill>
                <a:latin typeface="Verdana"/>
                <a:cs typeface="Verdana"/>
              </a:rPr>
              <a:t>and  </a:t>
            </a:r>
            <a:r>
              <a:rPr sz="1300" spc="-85" dirty="0">
                <a:solidFill>
                  <a:srgbClr val="FFFFFF"/>
                </a:solidFill>
                <a:latin typeface="Verdana"/>
                <a:cs typeface="Verdana"/>
              </a:rPr>
              <a:t>selectors.</a:t>
            </a:r>
            <a:endParaRPr sz="1300">
              <a:latin typeface="Verdana"/>
              <a:cs typeface="Verdana"/>
            </a:endParaRPr>
          </a:p>
        </p:txBody>
      </p:sp>
      <p:sp>
        <p:nvSpPr>
          <p:cNvPr id="4" name="object 4"/>
          <p:cNvSpPr/>
          <p:nvPr/>
        </p:nvSpPr>
        <p:spPr>
          <a:xfrm>
            <a:off x="1297347" y="2541697"/>
            <a:ext cx="2876544" cy="257076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20057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28600"/>
            <a:ext cx="2415540" cy="1342419"/>
          </a:xfrm>
          <a:prstGeom prst="rect">
            <a:avLst/>
          </a:prstGeom>
        </p:spPr>
        <p:txBody>
          <a:bodyPr vert="horz" wrap="square" lIns="0" tIns="0" rIns="0" bIns="0" rtlCol="0" anchor="t">
            <a:normAutofit/>
          </a:bodyPr>
          <a:lstStyle/>
          <a:p>
            <a:r>
              <a:rPr dirty="0"/>
              <a:t>Storage Classes</a:t>
            </a:r>
          </a:p>
        </p:txBody>
      </p:sp>
      <p:sp>
        <p:nvSpPr>
          <p:cNvPr id="3" name="object 3"/>
          <p:cNvSpPr txBox="1"/>
          <p:nvPr/>
        </p:nvSpPr>
        <p:spPr>
          <a:xfrm>
            <a:off x="4799574" y="2460736"/>
            <a:ext cx="3235960" cy="1520190"/>
          </a:xfrm>
          <a:prstGeom prst="rect">
            <a:avLst/>
          </a:prstGeom>
        </p:spPr>
        <p:txBody>
          <a:bodyPr vert="horz" wrap="square" lIns="0" tIns="12700" rIns="0" bIns="0" rtlCol="0">
            <a:spAutoFit/>
          </a:bodyPr>
          <a:lstStyle/>
          <a:p>
            <a:pPr marL="340995" marR="5080" indent="-328295">
              <a:lnSpc>
                <a:spcPct val="115399"/>
              </a:lnSpc>
              <a:spcBef>
                <a:spcPts val="100"/>
              </a:spcBef>
              <a:buFont typeface="Arial"/>
              <a:buChar char="●"/>
              <a:tabLst>
                <a:tab pos="340360" algn="l"/>
                <a:tab pos="340995" algn="l"/>
              </a:tabLst>
            </a:pPr>
            <a:r>
              <a:rPr sz="1300" spc="-85" dirty="0">
                <a:solidFill>
                  <a:srgbClr val="FFFFFF"/>
                </a:solidFill>
                <a:latin typeface="Verdana"/>
                <a:cs typeface="Verdana"/>
              </a:rPr>
              <a:t>Uses </a:t>
            </a:r>
            <a:r>
              <a:rPr sz="1300" spc="-114" dirty="0">
                <a:solidFill>
                  <a:srgbClr val="FFFFFF"/>
                </a:solidFill>
                <a:latin typeface="Verdana"/>
                <a:cs typeface="Verdana"/>
              </a:rPr>
              <a:t>an </a:t>
            </a:r>
            <a:r>
              <a:rPr sz="1300" spc="-80" dirty="0">
                <a:solidFill>
                  <a:srgbClr val="FFFFFF"/>
                </a:solidFill>
                <a:latin typeface="Verdana"/>
                <a:cs typeface="Verdana"/>
              </a:rPr>
              <a:t>external </a:t>
            </a:r>
            <a:r>
              <a:rPr sz="1300" spc="-110" dirty="0">
                <a:solidFill>
                  <a:srgbClr val="FFFFFF"/>
                </a:solidFill>
                <a:latin typeface="Verdana"/>
                <a:cs typeface="Verdana"/>
              </a:rPr>
              <a:t>system </a:t>
            </a:r>
            <a:r>
              <a:rPr sz="1300" spc="-75" dirty="0">
                <a:solidFill>
                  <a:srgbClr val="FFFFFF"/>
                </a:solidFill>
                <a:latin typeface="Verdana"/>
                <a:cs typeface="Verdana"/>
              </a:rPr>
              <a:t>defined </a:t>
            </a:r>
            <a:r>
              <a:rPr sz="1300" spc="-95" dirty="0">
                <a:solidFill>
                  <a:srgbClr val="FFFFFF"/>
                </a:solidFill>
                <a:latin typeface="Verdana"/>
                <a:cs typeface="Verdana"/>
              </a:rPr>
              <a:t>by </a:t>
            </a:r>
            <a:r>
              <a:rPr sz="1300" spc="-75" dirty="0">
                <a:solidFill>
                  <a:srgbClr val="FFFFFF"/>
                </a:solidFill>
                <a:latin typeface="Verdana"/>
                <a:cs typeface="Verdana"/>
              </a:rPr>
              <a:t>the  </a:t>
            </a:r>
            <a:r>
              <a:rPr sz="1300" spc="-70" dirty="0">
                <a:solidFill>
                  <a:srgbClr val="FFFFFF"/>
                </a:solidFill>
                <a:latin typeface="Verdana"/>
                <a:cs typeface="Verdana"/>
              </a:rPr>
              <a:t>provisioner</a:t>
            </a:r>
            <a:r>
              <a:rPr sz="1300" spc="-215"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90" dirty="0">
                <a:solidFill>
                  <a:srgbClr val="FFFFFF"/>
                </a:solidFill>
                <a:latin typeface="Verdana"/>
                <a:cs typeface="Verdana"/>
              </a:rPr>
              <a:t>dynamically</a:t>
            </a:r>
            <a:r>
              <a:rPr sz="1300" spc="-215" dirty="0">
                <a:solidFill>
                  <a:srgbClr val="FFFFFF"/>
                </a:solidFill>
                <a:latin typeface="Verdana"/>
                <a:cs typeface="Verdana"/>
              </a:rPr>
              <a:t> </a:t>
            </a:r>
            <a:r>
              <a:rPr sz="1300" spc="-110" dirty="0">
                <a:solidFill>
                  <a:srgbClr val="FFFFFF"/>
                </a:solidFill>
                <a:latin typeface="Verdana"/>
                <a:cs typeface="Verdana"/>
              </a:rPr>
              <a:t>consume</a:t>
            </a:r>
            <a:r>
              <a:rPr sz="1300" spc="-210" dirty="0">
                <a:solidFill>
                  <a:srgbClr val="FFFFFF"/>
                </a:solidFill>
                <a:latin typeface="Verdana"/>
                <a:cs typeface="Verdana"/>
              </a:rPr>
              <a:t> </a:t>
            </a:r>
            <a:r>
              <a:rPr sz="1300" spc="-105" dirty="0">
                <a:solidFill>
                  <a:srgbClr val="FFFFFF"/>
                </a:solidFill>
                <a:latin typeface="Verdana"/>
                <a:cs typeface="Verdana"/>
              </a:rPr>
              <a:t>and  </a:t>
            </a:r>
            <a:r>
              <a:rPr sz="1300" spc="-70" dirty="0">
                <a:solidFill>
                  <a:srgbClr val="FFFFFF"/>
                </a:solidFill>
                <a:latin typeface="Verdana"/>
                <a:cs typeface="Verdana"/>
              </a:rPr>
              <a:t>allocate</a:t>
            </a:r>
            <a:r>
              <a:rPr sz="1300" spc="-215" dirty="0">
                <a:solidFill>
                  <a:srgbClr val="FFFFFF"/>
                </a:solidFill>
                <a:latin typeface="Verdana"/>
                <a:cs typeface="Verdana"/>
              </a:rPr>
              <a:t> </a:t>
            </a:r>
            <a:r>
              <a:rPr sz="1300" spc="-100" dirty="0">
                <a:solidFill>
                  <a:srgbClr val="FFFFFF"/>
                </a:solidFill>
                <a:latin typeface="Verdana"/>
                <a:cs typeface="Verdana"/>
              </a:rPr>
              <a:t>storage.</a:t>
            </a:r>
            <a:endParaRPr sz="1300">
              <a:latin typeface="Verdana"/>
              <a:cs typeface="Verdana"/>
            </a:endParaRPr>
          </a:p>
          <a:p>
            <a:pPr marL="340995" indent="-328295">
              <a:spcBef>
                <a:spcPts val="240"/>
              </a:spcBef>
              <a:buFont typeface="Arial"/>
              <a:buChar char="●"/>
              <a:tabLst>
                <a:tab pos="340360" algn="l"/>
                <a:tab pos="340995" algn="l"/>
              </a:tabLst>
            </a:pPr>
            <a:r>
              <a:rPr sz="1300" spc="-100" dirty="0">
                <a:solidFill>
                  <a:srgbClr val="FFFFFF"/>
                </a:solidFill>
                <a:latin typeface="Verdana"/>
                <a:cs typeface="Verdana"/>
              </a:rPr>
              <a:t>Storage </a:t>
            </a:r>
            <a:r>
              <a:rPr sz="1300" spc="-80" dirty="0">
                <a:solidFill>
                  <a:srgbClr val="FFFFFF"/>
                </a:solidFill>
                <a:latin typeface="Verdana"/>
                <a:cs typeface="Verdana"/>
              </a:rPr>
              <a:t>Class</a:t>
            </a:r>
            <a:r>
              <a:rPr sz="1300" spc="-325" dirty="0">
                <a:solidFill>
                  <a:srgbClr val="FFFFFF"/>
                </a:solidFill>
                <a:latin typeface="Verdana"/>
                <a:cs typeface="Verdana"/>
              </a:rPr>
              <a:t> </a:t>
            </a:r>
            <a:r>
              <a:rPr sz="1300" spc="-60" dirty="0">
                <a:solidFill>
                  <a:srgbClr val="FFFFFF"/>
                </a:solidFill>
                <a:latin typeface="Verdana"/>
                <a:cs typeface="Verdana"/>
              </a:rPr>
              <a:t>Fields</a:t>
            </a:r>
            <a:endParaRPr sz="1300">
              <a:latin typeface="Verdana"/>
              <a:cs typeface="Verdana"/>
            </a:endParaRPr>
          </a:p>
          <a:p>
            <a:pPr marL="798195" lvl="1" indent="-313055">
              <a:spcBef>
                <a:spcPts val="245"/>
              </a:spcBef>
              <a:buFont typeface="Arial"/>
              <a:buChar char="○"/>
              <a:tabLst>
                <a:tab pos="797560" algn="l"/>
                <a:tab pos="798195" algn="l"/>
              </a:tabLst>
            </a:pPr>
            <a:r>
              <a:rPr sz="1100" spc="-50" dirty="0">
                <a:solidFill>
                  <a:srgbClr val="FFFFFF"/>
                </a:solidFill>
                <a:latin typeface="Verdana"/>
                <a:cs typeface="Verdana"/>
              </a:rPr>
              <a:t>Provisioner</a:t>
            </a:r>
            <a:endParaRPr sz="1100">
              <a:latin typeface="Verdana"/>
              <a:cs typeface="Verdana"/>
            </a:endParaRPr>
          </a:p>
          <a:p>
            <a:pPr marL="798195" lvl="1" indent="-313055">
              <a:spcBef>
                <a:spcPts val="180"/>
              </a:spcBef>
              <a:buFont typeface="Arial"/>
              <a:buChar char="○"/>
              <a:tabLst>
                <a:tab pos="797560" algn="l"/>
                <a:tab pos="798195" algn="l"/>
              </a:tabLst>
            </a:pPr>
            <a:r>
              <a:rPr sz="1100" spc="-70" dirty="0">
                <a:solidFill>
                  <a:srgbClr val="FFFFFF"/>
                </a:solidFill>
                <a:latin typeface="Verdana"/>
                <a:cs typeface="Verdana"/>
              </a:rPr>
              <a:t>Parameters</a:t>
            </a:r>
            <a:endParaRPr sz="1100">
              <a:latin typeface="Verdana"/>
              <a:cs typeface="Verdana"/>
            </a:endParaRPr>
          </a:p>
          <a:p>
            <a:pPr marL="798195" lvl="1" indent="-313055">
              <a:spcBef>
                <a:spcPts val="180"/>
              </a:spcBef>
              <a:buFont typeface="Arial"/>
              <a:buChar char="○"/>
              <a:tabLst>
                <a:tab pos="797560" algn="l"/>
                <a:tab pos="798195" algn="l"/>
              </a:tabLst>
            </a:pPr>
            <a:r>
              <a:rPr sz="1100" spc="-55" dirty="0">
                <a:solidFill>
                  <a:srgbClr val="FFFFFF"/>
                </a:solidFill>
                <a:latin typeface="Verdana"/>
                <a:cs typeface="Verdana"/>
              </a:rPr>
              <a:t>reclaimPolicy</a:t>
            </a:r>
            <a:endParaRPr sz="1100">
              <a:latin typeface="Verdana"/>
              <a:cs typeface="Verdana"/>
            </a:endParaRPr>
          </a:p>
        </p:txBody>
      </p:sp>
      <p:sp>
        <p:nvSpPr>
          <p:cNvPr id="4" name="object 4"/>
          <p:cNvSpPr/>
          <p:nvPr/>
        </p:nvSpPr>
        <p:spPr>
          <a:xfrm>
            <a:off x="1235075" y="2061897"/>
            <a:ext cx="3310290" cy="363699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0953766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52400"/>
            <a:ext cx="3874770" cy="391160"/>
          </a:xfrm>
          <a:prstGeom prst="rect">
            <a:avLst/>
          </a:prstGeom>
        </p:spPr>
        <p:txBody>
          <a:bodyPr vert="horz" wrap="square" lIns="0" tIns="12700" rIns="0" bIns="0" rtlCol="0" anchor="t">
            <a:spAutoFit/>
          </a:bodyPr>
          <a:lstStyle/>
          <a:p>
            <a:pPr marL="12700">
              <a:lnSpc>
                <a:spcPct val="100000"/>
              </a:lnSpc>
              <a:spcBef>
                <a:spcPts val="100"/>
              </a:spcBef>
            </a:pPr>
            <a:r>
              <a:rPr sz="2400" spc="50" dirty="0"/>
              <a:t>Concepts </a:t>
            </a:r>
            <a:r>
              <a:rPr sz="2400" spc="-175" dirty="0"/>
              <a:t>-</a:t>
            </a:r>
            <a:r>
              <a:rPr sz="2400" spc="-530" dirty="0"/>
              <a:t> </a:t>
            </a:r>
            <a:r>
              <a:rPr sz="2400" spc="35" dirty="0"/>
              <a:t>Configuration</a:t>
            </a:r>
            <a:endParaRPr sz="2400" dirty="0"/>
          </a:p>
        </p:txBody>
      </p:sp>
      <p:sp>
        <p:nvSpPr>
          <p:cNvPr id="3" name="object 3"/>
          <p:cNvSpPr txBox="1">
            <a:spLocks noGrp="1"/>
          </p:cNvSpPr>
          <p:nvPr>
            <p:ph type="body" idx="1"/>
          </p:nvPr>
        </p:nvSpPr>
        <p:spPr>
          <a:xfrm>
            <a:off x="381000" y="2270126"/>
            <a:ext cx="8382000" cy="2893677"/>
          </a:xfrm>
          <a:prstGeom prst="rect">
            <a:avLst/>
          </a:prstGeom>
        </p:spPr>
        <p:txBody>
          <a:bodyPr vert="horz" wrap="square" lIns="0" tIns="18415" rIns="0" bIns="0" rtlCol="0">
            <a:spAutoFit/>
          </a:bodyPr>
          <a:lstStyle/>
          <a:p>
            <a:pPr marL="474345" marR="204470">
              <a:lnSpc>
                <a:spcPct val="114599"/>
              </a:lnSpc>
              <a:spcBef>
                <a:spcPts val="145"/>
              </a:spcBef>
            </a:pPr>
            <a:r>
              <a:rPr sz="2400" b="1" spc="-40" dirty="0">
                <a:latin typeface="Arial"/>
                <a:cs typeface="Arial"/>
              </a:rPr>
              <a:t>ConfigMap </a:t>
            </a:r>
            <a:r>
              <a:rPr sz="2400" b="1" spc="30" dirty="0">
                <a:latin typeface="Arial"/>
                <a:cs typeface="Arial"/>
              </a:rPr>
              <a:t>- </a:t>
            </a:r>
            <a:r>
              <a:rPr sz="2400" spc="-75" dirty="0"/>
              <a:t>Externalized </a:t>
            </a:r>
            <a:r>
              <a:rPr sz="2400" spc="-90" dirty="0"/>
              <a:t>data </a:t>
            </a:r>
            <a:r>
              <a:rPr sz="2400" spc="-70" dirty="0"/>
              <a:t>stored </a:t>
            </a:r>
            <a:r>
              <a:rPr sz="2400" spc="-60" dirty="0"/>
              <a:t>within </a:t>
            </a:r>
            <a:r>
              <a:rPr sz="2400" spc="-85" dirty="0"/>
              <a:t>kubernetes </a:t>
            </a:r>
            <a:r>
              <a:rPr sz="2400" spc="-70" dirty="0"/>
              <a:t>that </a:t>
            </a:r>
            <a:r>
              <a:rPr sz="2400" spc="-100" dirty="0"/>
              <a:t>can </a:t>
            </a:r>
            <a:r>
              <a:rPr sz="2400" spc="-90" dirty="0"/>
              <a:t>be </a:t>
            </a:r>
            <a:r>
              <a:rPr sz="2400" spc="-75" dirty="0"/>
              <a:t>referenced </a:t>
            </a:r>
            <a:r>
              <a:rPr sz="2400" spc="-120" dirty="0"/>
              <a:t>as </a:t>
            </a:r>
            <a:r>
              <a:rPr sz="2400" spc="-125" dirty="0"/>
              <a:t>a  </a:t>
            </a:r>
            <a:r>
              <a:rPr sz="2400" spc="-100" dirty="0"/>
              <a:t>commandline</a:t>
            </a:r>
            <a:r>
              <a:rPr sz="2400" spc="-210" dirty="0"/>
              <a:t> </a:t>
            </a:r>
            <a:r>
              <a:rPr sz="2400" spc="-114" dirty="0"/>
              <a:t>argument,</a:t>
            </a:r>
            <a:r>
              <a:rPr sz="2400" spc="-210" dirty="0"/>
              <a:t> </a:t>
            </a:r>
            <a:r>
              <a:rPr sz="2400" spc="-85" dirty="0"/>
              <a:t>environment</a:t>
            </a:r>
            <a:r>
              <a:rPr sz="2400" spc="-204" dirty="0"/>
              <a:t> </a:t>
            </a:r>
            <a:r>
              <a:rPr sz="2400" spc="-90" dirty="0"/>
              <a:t>variable,</a:t>
            </a:r>
            <a:r>
              <a:rPr sz="2400" spc="-210" dirty="0"/>
              <a:t> </a:t>
            </a:r>
            <a:r>
              <a:rPr sz="2400" spc="-50" dirty="0"/>
              <a:t>or</a:t>
            </a:r>
            <a:r>
              <a:rPr sz="2400" spc="-204" dirty="0"/>
              <a:t> </a:t>
            </a:r>
            <a:r>
              <a:rPr sz="2400" spc="-80" dirty="0"/>
              <a:t>injected</a:t>
            </a:r>
            <a:r>
              <a:rPr sz="2400" spc="-210" dirty="0"/>
              <a:t> </a:t>
            </a:r>
            <a:r>
              <a:rPr sz="2400" spc="-120" dirty="0"/>
              <a:t>as</a:t>
            </a:r>
            <a:r>
              <a:rPr sz="2400" spc="-210" dirty="0"/>
              <a:t> </a:t>
            </a:r>
            <a:r>
              <a:rPr sz="2400" spc="-125" dirty="0"/>
              <a:t>a</a:t>
            </a:r>
            <a:r>
              <a:rPr sz="2400" spc="-204" dirty="0"/>
              <a:t> </a:t>
            </a:r>
            <a:r>
              <a:rPr sz="2400" spc="-40" dirty="0"/>
              <a:t>file</a:t>
            </a:r>
            <a:r>
              <a:rPr sz="2400" spc="-210" dirty="0"/>
              <a:t> </a:t>
            </a:r>
            <a:r>
              <a:rPr sz="2400" spc="-55" dirty="0"/>
              <a:t>into</a:t>
            </a:r>
            <a:r>
              <a:rPr sz="2400" spc="-204" dirty="0"/>
              <a:t> </a:t>
            </a:r>
            <a:r>
              <a:rPr sz="2400" spc="-125" dirty="0"/>
              <a:t>a</a:t>
            </a:r>
            <a:r>
              <a:rPr sz="2400" spc="-210" dirty="0"/>
              <a:t> </a:t>
            </a:r>
            <a:r>
              <a:rPr sz="2400" spc="-100" dirty="0"/>
              <a:t>volume</a:t>
            </a:r>
            <a:r>
              <a:rPr sz="2400" spc="-204" dirty="0"/>
              <a:t> </a:t>
            </a:r>
            <a:r>
              <a:rPr sz="2400" spc="-114" dirty="0"/>
              <a:t>mount.</a:t>
            </a:r>
            <a:r>
              <a:rPr sz="2400" spc="-210" dirty="0"/>
              <a:t> </a:t>
            </a:r>
            <a:r>
              <a:rPr sz="2400" spc="-95" dirty="0"/>
              <a:t>Ideal  </a:t>
            </a:r>
            <a:r>
              <a:rPr sz="2400" spc="-40" dirty="0"/>
              <a:t>for</a:t>
            </a:r>
            <a:r>
              <a:rPr sz="2400" spc="-210" dirty="0"/>
              <a:t> </a:t>
            </a:r>
            <a:r>
              <a:rPr sz="2400" spc="-90" dirty="0"/>
              <a:t>separating</a:t>
            </a:r>
            <a:r>
              <a:rPr sz="2400" spc="-210" dirty="0"/>
              <a:t> </a:t>
            </a:r>
            <a:r>
              <a:rPr sz="2400" spc="-75" dirty="0"/>
              <a:t>containerized</a:t>
            </a:r>
            <a:r>
              <a:rPr sz="2400" spc="-210" dirty="0"/>
              <a:t> </a:t>
            </a:r>
            <a:r>
              <a:rPr sz="2400" spc="-70" dirty="0"/>
              <a:t>application</a:t>
            </a:r>
            <a:r>
              <a:rPr sz="2400" spc="-210" dirty="0"/>
              <a:t> </a:t>
            </a:r>
            <a:r>
              <a:rPr sz="2400" spc="-80" dirty="0"/>
              <a:t>from</a:t>
            </a:r>
            <a:r>
              <a:rPr sz="2400" spc="-210" dirty="0"/>
              <a:t> </a:t>
            </a:r>
            <a:r>
              <a:rPr sz="2400" spc="-80" dirty="0"/>
              <a:t>configuration.</a:t>
            </a:r>
            <a:endParaRPr sz="2400" dirty="0">
              <a:latin typeface="Arial"/>
              <a:cs typeface="Arial"/>
            </a:endParaRPr>
          </a:p>
          <a:p>
            <a:pPr marL="461645">
              <a:lnSpc>
                <a:spcPct val="100000"/>
              </a:lnSpc>
              <a:spcBef>
                <a:spcPts val="40"/>
              </a:spcBef>
            </a:pPr>
            <a:endParaRPr sz="2400" dirty="0">
              <a:latin typeface="Arial"/>
              <a:cs typeface="Arial"/>
            </a:endParaRPr>
          </a:p>
          <a:p>
            <a:pPr marL="474345" marR="5080">
              <a:lnSpc>
                <a:spcPct val="113900"/>
              </a:lnSpc>
              <a:spcBef>
                <a:spcPts val="5"/>
              </a:spcBef>
            </a:pPr>
            <a:r>
              <a:rPr sz="2400" b="1" spc="-55" dirty="0">
                <a:latin typeface="Arial"/>
                <a:cs typeface="Arial"/>
              </a:rPr>
              <a:t>Secret</a:t>
            </a:r>
            <a:r>
              <a:rPr sz="2400" b="1" spc="-190" dirty="0">
                <a:latin typeface="Arial"/>
                <a:cs typeface="Arial"/>
              </a:rPr>
              <a:t> </a:t>
            </a:r>
            <a:r>
              <a:rPr sz="2400" b="1" spc="30" dirty="0">
                <a:latin typeface="Arial"/>
                <a:cs typeface="Arial"/>
              </a:rPr>
              <a:t>-</a:t>
            </a:r>
            <a:r>
              <a:rPr sz="2400" b="1" spc="-110" dirty="0">
                <a:latin typeface="Arial"/>
                <a:cs typeface="Arial"/>
              </a:rPr>
              <a:t> </a:t>
            </a:r>
            <a:r>
              <a:rPr sz="2400" spc="-65" dirty="0"/>
              <a:t>Functionally</a:t>
            </a:r>
            <a:r>
              <a:rPr sz="2400" spc="-204" dirty="0"/>
              <a:t> </a:t>
            </a:r>
            <a:r>
              <a:rPr sz="2400" spc="-65" dirty="0"/>
              <a:t>identical</a:t>
            </a:r>
            <a:r>
              <a:rPr sz="2400" spc="-204" dirty="0"/>
              <a:t> </a:t>
            </a:r>
            <a:r>
              <a:rPr sz="2400" spc="-50" dirty="0"/>
              <a:t>to</a:t>
            </a:r>
            <a:r>
              <a:rPr sz="2400" spc="-204" dirty="0"/>
              <a:t> </a:t>
            </a:r>
            <a:r>
              <a:rPr sz="2400" spc="-75" dirty="0"/>
              <a:t>ConfigMaps,</a:t>
            </a:r>
            <a:r>
              <a:rPr sz="2400" spc="-204" dirty="0"/>
              <a:t> </a:t>
            </a:r>
            <a:r>
              <a:rPr sz="2400" spc="-75" dirty="0"/>
              <a:t>but</a:t>
            </a:r>
            <a:r>
              <a:rPr sz="2400" spc="-204" dirty="0"/>
              <a:t> </a:t>
            </a:r>
            <a:r>
              <a:rPr sz="2400" spc="-70" dirty="0"/>
              <a:t>stored</a:t>
            </a:r>
            <a:r>
              <a:rPr sz="2400" spc="-204" dirty="0"/>
              <a:t> </a:t>
            </a:r>
            <a:r>
              <a:rPr sz="2400" spc="-85" dirty="0"/>
              <a:t>encoded</a:t>
            </a:r>
            <a:r>
              <a:rPr sz="2400" spc="-204" dirty="0"/>
              <a:t> </a:t>
            </a:r>
            <a:r>
              <a:rPr sz="2400" spc="-120" dirty="0"/>
              <a:t>as</a:t>
            </a:r>
            <a:r>
              <a:rPr sz="2400" spc="-204" dirty="0"/>
              <a:t> </a:t>
            </a:r>
            <a:r>
              <a:rPr sz="2400" spc="-110" dirty="0"/>
              <a:t>base64,</a:t>
            </a:r>
            <a:r>
              <a:rPr sz="2400" spc="-204" dirty="0"/>
              <a:t> </a:t>
            </a:r>
            <a:r>
              <a:rPr sz="2400" spc="-105" dirty="0"/>
              <a:t>and</a:t>
            </a:r>
            <a:r>
              <a:rPr sz="2400" spc="-204" dirty="0"/>
              <a:t> </a:t>
            </a:r>
            <a:r>
              <a:rPr sz="2400" spc="-80" dirty="0"/>
              <a:t>encrypted</a:t>
            </a:r>
            <a:r>
              <a:rPr sz="2400" spc="-204" dirty="0"/>
              <a:t> </a:t>
            </a:r>
            <a:r>
              <a:rPr sz="2400" spc="-75" dirty="0"/>
              <a:t>at  </a:t>
            </a:r>
            <a:r>
              <a:rPr sz="2400" spc="-70" dirty="0"/>
              <a:t>rest </a:t>
            </a:r>
            <a:r>
              <a:rPr sz="2400" spc="-85" dirty="0"/>
              <a:t>(if</a:t>
            </a:r>
            <a:r>
              <a:rPr sz="2400" spc="-355" dirty="0"/>
              <a:t> </a:t>
            </a:r>
            <a:r>
              <a:rPr sz="2400" spc="-95" dirty="0"/>
              <a:t>configured).</a:t>
            </a:r>
            <a:endParaRPr sz="2400" dirty="0">
              <a:latin typeface="Arial"/>
              <a:cs typeface="Arial"/>
            </a:endParaRPr>
          </a:p>
        </p:txBody>
      </p:sp>
    </p:spTree>
    <p:extLst>
      <p:ext uri="{BB962C8B-B14F-4D97-AF65-F5344CB8AC3E}">
        <p14:creationId xmlns:p14="http://schemas.microsoft.com/office/powerpoint/2010/main" val="42160893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92712"/>
            <a:ext cx="7315200" cy="1713045"/>
          </a:xfrm>
          <a:prstGeom prst="rect">
            <a:avLst/>
          </a:prstGeom>
        </p:spPr>
        <p:txBody>
          <a:bodyPr vert="horz" wrap="square" lIns="0" tIns="0" rIns="0" bIns="0" rtlCol="0" anchor="t">
            <a:normAutofit/>
          </a:bodyPr>
          <a:lstStyle/>
          <a:p>
            <a:r>
              <a:rPr dirty="0"/>
              <a:t>ConfigMaps and Secrets</a:t>
            </a:r>
          </a:p>
        </p:txBody>
      </p:sp>
      <p:sp>
        <p:nvSpPr>
          <p:cNvPr id="3" name="object 3"/>
          <p:cNvSpPr txBox="1"/>
          <p:nvPr/>
        </p:nvSpPr>
        <p:spPr>
          <a:xfrm>
            <a:off x="1499427" y="2453995"/>
            <a:ext cx="4356735" cy="841375"/>
          </a:xfrm>
          <a:prstGeom prst="rect">
            <a:avLst/>
          </a:prstGeom>
        </p:spPr>
        <p:txBody>
          <a:bodyPr vert="horz" wrap="square" lIns="0" tIns="49530" rIns="0" bIns="0" rtlCol="0">
            <a:spAutoFit/>
          </a:bodyPr>
          <a:lstStyle/>
          <a:p>
            <a:pPr marL="340995" indent="-328295">
              <a:spcBef>
                <a:spcPts val="390"/>
              </a:spcBef>
              <a:buFont typeface="Arial"/>
              <a:buChar char="●"/>
              <a:tabLst>
                <a:tab pos="340360" algn="l"/>
                <a:tab pos="340995" algn="l"/>
              </a:tabLst>
            </a:pPr>
            <a:r>
              <a:rPr sz="1300" spc="-80" dirty="0">
                <a:solidFill>
                  <a:srgbClr val="FFFFFF"/>
                </a:solidFill>
                <a:latin typeface="Verdana"/>
                <a:cs typeface="Verdana"/>
              </a:rPr>
              <a:t>Can</a:t>
            </a:r>
            <a:r>
              <a:rPr sz="1300" spc="-220" dirty="0">
                <a:solidFill>
                  <a:srgbClr val="FFFFFF"/>
                </a:solidFill>
                <a:latin typeface="Verdana"/>
                <a:cs typeface="Verdana"/>
              </a:rPr>
              <a:t> </a:t>
            </a:r>
            <a:r>
              <a:rPr sz="1300" spc="-90" dirty="0">
                <a:solidFill>
                  <a:srgbClr val="FFFFFF"/>
                </a:solidFill>
                <a:latin typeface="Verdana"/>
                <a:cs typeface="Verdana"/>
              </a:rPr>
              <a:t>be</a:t>
            </a:r>
            <a:r>
              <a:rPr sz="1300" spc="-215" dirty="0">
                <a:solidFill>
                  <a:srgbClr val="FFFFFF"/>
                </a:solidFill>
                <a:latin typeface="Verdana"/>
                <a:cs typeface="Verdana"/>
              </a:rPr>
              <a:t> </a:t>
            </a:r>
            <a:r>
              <a:rPr sz="1300" spc="-100" dirty="0">
                <a:solidFill>
                  <a:srgbClr val="FFFFFF"/>
                </a:solidFill>
                <a:latin typeface="Verdana"/>
                <a:cs typeface="Verdana"/>
              </a:rPr>
              <a:t>used</a:t>
            </a:r>
            <a:r>
              <a:rPr sz="1300" spc="-220" dirty="0">
                <a:solidFill>
                  <a:srgbClr val="FFFFFF"/>
                </a:solidFill>
                <a:latin typeface="Verdana"/>
                <a:cs typeface="Verdana"/>
              </a:rPr>
              <a:t> </a:t>
            </a:r>
            <a:r>
              <a:rPr sz="1300" spc="-65" dirty="0">
                <a:solidFill>
                  <a:srgbClr val="FFFFFF"/>
                </a:solidFill>
                <a:latin typeface="Verdana"/>
                <a:cs typeface="Verdana"/>
              </a:rPr>
              <a:t>in</a:t>
            </a:r>
            <a:r>
              <a:rPr sz="1300" spc="-215" dirty="0">
                <a:solidFill>
                  <a:srgbClr val="FFFFFF"/>
                </a:solidFill>
                <a:latin typeface="Verdana"/>
                <a:cs typeface="Verdana"/>
              </a:rPr>
              <a:t> </a:t>
            </a:r>
            <a:r>
              <a:rPr sz="1300" spc="-50" dirty="0">
                <a:solidFill>
                  <a:srgbClr val="FFFFFF"/>
                </a:solidFill>
                <a:latin typeface="Verdana"/>
                <a:cs typeface="Verdana"/>
              </a:rPr>
              <a:t>Pod</a:t>
            </a:r>
            <a:r>
              <a:rPr sz="1300" spc="-220" dirty="0">
                <a:solidFill>
                  <a:srgbClr val="FFFFFF"/>
                </a:solidFill>
                <a:latin typeface="Verdana"/>
                <a:cs typeface="Verdana"/>
              </a:rPr>
              <a:t> </a:t>
            </a:r>
            <a:r>
              <a:rPr sz="1300" spc="-95" dirty="0">
                <a:solidFill>
                  <a:srgbClr val="FFFFFF"/>
                </a:solidFill>
                <a:latin typeface="Verdana"/>
                <a:cs typeface="Verdana"/>
              </a:rPr>
              <a:t>Config:</a:t>
            </a:r>
            <a:endParaRPr sz="1300">
              <a:latin typeface="Verdana"/>
              <a:cs typeface="Verdana"/>
            </a:endParaRPr>
          </a:p>
          <a:p>
            <a:pPr marL="798195" lvl="1" indent="-313055">
              <a:spcBef>
                <a:spcPts val="250"/>
              </a:spcBef>
              <a:buFont typeface="Arial"/>
              <a:buChar char="○"/>
              <a:tabLst>
                <a:tab pos="797560" algn="l"/>
                <a:tab pos="798195" algn="l"/>
              </a:tabLst>
            </a:pPr>
            <a:r>
              <a:rPr sz="1100" spc="-80" dirty="0">
                <a:solidFill>
                  <a:srgbClr val="FFFFFF"/>
                </a:solidFill>
                <a:latin typeface="Verdana"/>
                <a:cs typeface="Verdana"/>
              </a:rPr>
              <a:t>Injected</a:t>
            </a:r>
            <a:r>
              <a:rPr sz="1100" spc="-200" dirty="0">
                <a:solidFill>
                  <a:srgbClr val="FFFFFF"/>
                </a:solidFill>
                <a:latin typeface="Verdana"/>
                <a:cs typeface="Verdana"/>
              </a:rPr>
              <a:t> </a:t>
            </a:r>
            <a:r>
              <a:rPr sz="1100" spc="-100" dirty="0">
                <a:solidFill>
                  <a:srgbClr val="FFFFFF"/>
                </a:solidFill>
                <a:latin typeface="Verdana"/>
                <a:cs typeface="Verdana"/>
              </a:rPr>
              <a:t>as</a:t>
            </a:r>
            <a:r>
              <a:rPr sz="1100" spc="-200" dirty="0">
                <a:solidFill>
                  <a:srgbClr val="FFFFFF"/>
                </a:solidFill>
                <a:latin typeface="Verdana"/>
                <a:cs typeface="Verdana"/>
              </a:rPr>
              <a:t> </a:t>
            </a:r>
            <a:r>
              <a:rPr sz="1100" spc="-105" dirty="0">
                <a:solidFill>
                  <a:srgbClr val="FFFFFF"/>
                </a:solidFill>
                <a:latin typeface="Verdana"/>
                <a:cs typeface="Verdana"/>
              </a:rPr>
              <a:t>a</a:t>
            </a:r>
            <a:r>
              <a:rPr sz="1100" spc="-200" dirty="0">
                <a:solidFill>
                  <a:srgbClr val="FFFFFF"/>
                </a:solidFill>
                <a:latin typeface="Verdana"/>
                <a:cs typeface="Verdana"/>
              </a:rPr>
              <a:t> </a:t>
            </a:r>
            <a:r>
              <a:rPr sz="1100" spc="-35" dirty="0">
                <a:solidFill>
                  <a:srgbClr val="FFFFFF"/>
                </a:solidFill>
                <a:latin typeface="Verdana"/>
                <a:cs typeface="Verdana"/>
              </a:rPr>
              <a:t>file</a:t>
            </a:r>
            <a:endParaRPr sz="1100">
              <a:latin typeface="Verdana"/>
              <a:cs typeface="Verdana"/>
            </a:endParaRPr>
          </a:p>
          <a:p>
            <a:pPr marL="798195" lvl="1" indent="-313055">
              <a:spcBef>
                <a:spcPts val="180"/>
              </a:spcBef>
              <a:buFont typeface="Arial"/>
              <a:buChar char="○"/>
              <a:tabLst>
                <a:tab pos="797560" algn="l"/>
                <a:tab pos="798195" algn="l"/>
              </a:tabLst>
            </a:pPr>
            <a:r>
              <a:rPr sz="1100" spc="-75" dirty="0">
                <a:solidFill>
                  <a:srgbClr val="FFFFFF"/>
                </a:solidFill>
                <a:latin typeface="Verdana"/>
                <a:cs typeface="Verdana"/>
              </a:rPr>
              <a:t>Passed</a:t>
            </a:r>
            <a:r>
              <a:rPr sz="1100" spc="-180" dirty="0">
                <a:solidFill>
                  <a:srgbClr val="FFFFFF"/>
                </a:solidFill>
                <a:latin typeface="Verdana"/>
                <a:cs typeface="Verdana"/>
              </a:rPr>
              <a:t> </a:t>
            </a:r>
            <a:r>
              <a:rPr sz="1100" spc="-100" dirty="0">
                <a:solidFill>
                  <a:srgbClr val="FFFFFF"/>
                </a:solidFill>
                <a:latin typeface="Verdana"/>
                <a:cs typeface="Verdana"/>
              </a:rPr>
              <a:t>as</a:t>
            </a:r>
            <a:r>
              <a:rPr sz="1100" spc="-175" dirty="0">
                <a:solidFill>
                  <a:srgbClr val="FFFFFF"/>
                </a:solidFill>
                <a:latin typeface="Verdana"/>
                <a:cs typeface="Verdana"/>
              </a:rPr>
              <a:t> </a:t>
            </a:r>
            <a:r>
              <a:rPr sz="1100" spc="-95" dirty="0">
                <a:solidFill>
                  <a:srgbClr val="FFFFFF"/>
                </a:solidFill>
                <a:latin typeface="Verdana"/>
                <a:cs typeface="Verdana"/>
              </a:rPr>
              <a:t>an</a:t>
            </a:r>
            <a:r>
              <a:rPr sz="1100" spc="-175" dirty="0">
                <a:solidFill>
                  <a:srgbClr val="FFFFFF"/>
                </a:solidFill>
                <a:latin typeface="Verdana"/>
                <a:cs typeface="Verdana"/>
              </a:rPr>
              <a:t> </a:t>
            </a:r>
            <a:r>
              <a:rPr sz="1100" spc="-75" dirty="0">
                <a:solidFill>
                  <a:srgbClr val="FFFFFF"/>
                </a:solidFill>
                <a:latin typeface="Verdana"/>
                <a:cs typeface="Verdana"/>
              </a:rPr>
              <a:t>environment</a:t>
            </a:r>
            <a:r>
              <a:rPr sz="1100" spc="-175" dirty="0">
                <a:solidFill>
                  <a:srgbClr val="FFFFFF"/>
                </a:solidFill>
                <a:latin typeface="Verdana"/>
                <a:cs typeface="Verdana"/>
              </a:rPr>
              <a:t> </a:t>
            </a:r>
            <a:r>
              <a:rPr sz="1100" spc="-65" dirty="0">
                <a:solidFill>
                  <a:srgbClr val="FFFFFF"/>
                </a:solidFill>
                <a:latin typeface="Verdana"/>
                <a:cs typeface="Verdana"/>
              </a:rPr>
              <a:t>variable</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Used</a:t>
            </a:r>
            <a:r>
              <a:rPr sz="1100" spc="-175" dirty="0">
                <a:solidFill>
                  <a:srgbClr val="FFFFFF"/>
                </a:solidFill>
                <a:latin typeface="Verdana"/>
                <a:cs typeface="Verdana"/>
              </a:rPr>
              <a:t> </a:t>
            </a:r>
            <a:r>
              <a:rPr sz="1100" spc="-100" dirty="0">
                <a:solidFill>
                  <a:srgbClr val="FFFFFF"/>
                </a:solidFill>
                <a:latin typeface="Verdana"/>
                <a:cs typeface="Verdana"/>
              </a:rPr>
              <a:t>as</a:t>
            </a:r>
            <a:r>
              <a:rPr sz="1100" spc="-175" dirty="0">
                <a:solidFill>
                  <a:srgbClr val="FFFFFF"/>
                </a:solidFill>
                <a:latin typeface="Verdana"/>
                <a:cs typeface="Verdana"/>
              </a:rPr>
              <a:t> </a:t>
            </a:r>
            <a:r>
              <a:rPr sz="1100" spc="-105" dirty="0">
                <a:solidFill>
                  <a:srgbClr val="FFFFFF"/>
                </a:solidFill>
                <a:latin typeface="Verdana"/>
                <a:cs typeface="Verdana"/>
              </a:rPr>
              <a:t>a</a:t>
            </a:r>
            <a:r>
              <a:rPr sz="1100" spc="-170" dirty="0">
                <a:solidFill>
                  <a:srgbClr val="FFFFFF"/>
                </a:solidFill>
                <a:latin typeface="Verdana"/>
                <a:cs typeface="Verdana"/>
              </a:rPr>
              <a:t> </a:t>
            </a:r>
            <a:r>
              <a:rPr sz="1100" spc="-60" dirty="0">
                <a:solidFill>
                  <a:srgbClr val="FFFFFF"/>
                </a:solidFill>
                <a:latin typeface="Verdana"/>
                <a:cs typeface="Verdana"/>
              </a:rPr>
              <a:t>container</a:t>
            </a:r>
            <a:r>
              <a:rPr sz="1100" spc="-175" dirty="0">
                <a:solidFill>
                  <a:srgbClr val="FFFFFF"/>
                </a:solidFill>
                <a:latin typeface="Verdana"/>
                <a:cs typeface="Verdana"/>
              </a:rPr>
              <a:t> </a:t>
            </a:r>
            <a:r>
              <a:rPr sz="1100" spc="-105" dirty="0">
                <a:solidFill>
                  <a:srgbClr val="FFFFFF"/>
                </a:solidFill>
                <a:latin typeface="Verdana"/>
                <a:cs typeface="Verdana"/>
              </a:rPr>
              <a:t>command</a:t>
            </a:r>
            <a:r>
              <a:rPr sz="1100" spc="-170" dirty="0">
                <a:solidFill>
                  <a:srgbClr val="FFFFFF"/>
                </a:solidFill>
                <a:latin typeface="Verdana"/>
                <a:cs typeface="Verdana"/>
              </a:rPr>
              <a:t> </a:t>
            </a:r>
            <a:r>
              <a:rPr sz="1100" spc="-75" dirty="0">
                <a:solidFill>
                  <a:srgbClr val="FFFFFF"/>
                </a:solidFill>
                <a:latin typeface="Verdana"/>
                <a:cs typeface="Verdana"/>
              </a:rPr>
              <a:t>(requires</a:t>
            </a:r>
            <a:r>
              <a:rPr sz="1100" spc="-175" dirty="0">
                <a:solidFill>
                  <a:srgbClr val="FFFFFF"/>
                </a:solidFill>
                <a:latin typeface="Verdana"/>
                <a:cs typeface="Verdana"/>
              </a:rPr>
              <a:t> </a:t>
            </a:r>
            <a:r>
              <a:rPr sz="1100" spc="-90" dirty="0">
                <a:solidFill>
                  <a:srgbClr val="FFFFFF"/>
                </a:solidFill>
                <a:latin typeface="Verdana"/>
                <a:cs typeface="Verdana"/>
              </a:rPr>
              <a:t>passing</a:t>
            </a:r>
            <a:r>
              <a:rPr sz="1100" spc="-170" dirty="0">
                <a:solidFill>
                  <a:srgbClr val="FFFFFF"/>
                </a:solidFill>
                <a:latin typeface="Verdana"/>
                <a:cs typeface="Verdana"/>
              </a:rPr>
              <a:t> </a:t>
            </a:r>
            <a:r>
              <a:rPr sz="1100" spc="-100" dirty="0">
                <a:solidFill>
                  <a:srgbClr val="FFFFFF"/>
                </a:solidFill>
                <a:latin typeface="Verdana"/>
                <a:cs typeface="Verdana"/>
              </a:rPr>
              <a:t>as</a:t>
            </a:r>
            <a:r>
              <a:rPr sz="1100" spc="-175" dirty="0">
                <a:solidFill>
                  <a:srgbClr val="FFFFFF"/>
                </a:solidFill>
                <a:latin typeface="Verdana"/>
                <a:cs typeface="Verdana"/>
              </a:rPr>
              <a:t> </a:t>
            </a:r>
            <a:r>
              <a:rPr sz="1100" spc="-85" dirty="0">
                <a:solidFill>
                  <a:srgbClr val="FFFFFF"/>
                </a:solidFill>
                <a:latin typeface="Verdana"/>
                <a:cs typeface="Verdana"/>
              </a:rPr>
              <a:t>env</a:t>
            </a:r>
            <a:r>
              <a:rPr sz="1100" spc="-170" dirty="0">
                <a:solidFill>
                  <a:srgbClr val="FFFFFF"/>
                </a:solidFill>
                <a:latin typeface="Verdana"/>
                <a:cs typeface="Verdana"/>
              </a:rPr>
              <a:t> </a:t>
            </a:r>
            <a:r>
              <a:rPr sz="1100" spc="-100" dirty="0">
                <a:solidFill>
                  <a:srgbClr val="FFFFFF"/>
                </a:solidFill>
                <a:latin typeface="Verdana"/>
                <a:cs typeface="Verdana"/>
              </a:rPr>
              <a:t>var)</a:t>
            </a:r>
            <a:endParaRPr sz="1100">
              <a:latin typeface="Verdana"/>
              <a:cs typeface="Verdana"/>
            </a:endParaRPr>
          </a:p>
        </p:txBody>
      </p:sp>
      <p:sp>
        <p:nvSpPr>
          <p:cNvPr id="4" name="object 4"/>
          <p:cNvSpPr/>
          <p:nvPr/>
        </p:nvSpPr>
        <p:spPr>
          <a:xfrm>
            <a:off x="6038438" y="2165107"/>
            <a:ext cx="1925046" cy="19063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945789" y="4156000"/>
            <a:ext cx="2110345" cy="128006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736292" y="3529719"/>
            <a:ext cx="1671396" cy="190634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724747" y="3454720"/>
            <a:ext cx="1473447" cy="1981345"/>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332412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999" y="228600"/>
            <a:ext cx="7858947" cy="1752600"/>
          </a:xfrm>
          <a:prstGeom prst="rect">
            <a:avLst/>
          </a:prstGeom>
        </p:spPr>
        <p:txBody>
          <a:bodyPr vert="horz" wrap="square" lIns="0" tIns="0" rIns="0" bIns="0" rtlCol="0" anchor="t">
            <a:normAutofit/>
          </a:bodyPr>
          <a:lstStyle/>
          <a:p>
            <a:r>
              <a:rPr dirty="0"/>
              <a:t>Concepts - Auth and Identity (RBAC)</a:t>
            </a:r>
          </a:p>
        </p:txBody>
      </p:sp>
      <p:sp>
        <p:nvSpPr>
          <p:cNvPr id="3" name="object 3"/>
          <p:cNvSpPr txBox="1"/>
          <p:nvPr/>
        </p:nvSpPr>
        <p:spPr>
          <a:xfrm>
            <a:off x="228599" y="1524000"/>
            <a:ext cx="8011347" cy="4120552"/>
          </a:xfrm>
          <a:prstGeom prst="rect">
            <a:avLst/>
          </a:prstGeom>
        </p:spPr>
        <p:txBody>
          <a:bodyPr vert="horz" wrap="square" lIns="0" tIns="18415" rIns="0" bIns="0" rtlCol="0">
            <a:spAutoFit/>
          </a:bodyPr>
          <a:lstStyle/>
          <a:p>
            <a:pPr marL="12700" marR="5080" algn="just">
              <a:lnSpc>
                <a:spcPct val="114599"/>
              </a:lnSpc>
              <a:spcBef>
                <a:spcPts val="145"/>
              </a:spcBef>
            </a:pPr>
            <a:r>
              <a:rPr sz="2000" b="1" spc="-50" dirty="0">
                <a:solidFill>
                  <a:srgbClr val="FFFFFF"/>
                </a:solidFill>
                <a:latin typeface="Arial"/>
                <a:cs typeface="Arial"/>
              </a:rPr>
              <a:t>[Cluster]Role</a:t>
            </a:r>
            <a:r>
              <a:rPr sz="2000" b="1" spc="-195" dirty="0">
                <a:solidFill>
                  <a:srgbClr val="FFFFFF"/>
                </a:solidFill>
                <a:latin typeface="Arial"/>
                <a:cs typeface="Arial"/>
              </a:rPr>
              <a:t> </a:t>
            </a:r>
            <a:r>
              <a:rPr sz="2000" b="1" spc="30" dirty="0">
                <a:solidFill>
                  <a:srgbClr val="FFFFFF"/>
                </a:solidFill>
                <a:latin typeface="Arial"/>
                <a:cs typeface="Arial"/>
              </a:rPr>
              <a:t>-</a:t>
            </a:r>
            <a:r>
              <a:rPr sz="2000" b="1" spc="-110" dirty="0">
                <a:solidFill>
                  <a:srgbClr val="FFFFFF"/>
                </a:solidFill>
                <a:latin typeface="Arial"/>
                <a:cs typeface="Arial"/>
              </a:rPr>
              <a:t> </a:t>
            </a:r>
            <a:r>
              <a:rPr sz="2000" spc="-75" dirty="0">
                <a:solidFill>
                  <a:srgbClr val="FFFFFF"/>
                </a:solidFill>
                <a:latin typeface="Verdana"/>
                <a:cs typeface="Verdana"/>
              </a:rPr>
              <a:t>Roles</a:t>
            </a:r>
            <a:r>
              <a:rPr sz="2000" spc="-204" dirty="0">
                <a:solidFill>
                  <a:srgbClr val="FFFFFF"/>
                </a:solidFill>
                <a:latin typeface="Verdana"/>
                <a:cs typeface="Verdana"/>
              </a:rPr>
              <a:t> </a:t>
            </a:r>
            <a:r>
              <a:rPr sz="2000" spc="-75" dirty="0">
                <a:solidFill>
                  <a:srgbClr val="FFFFFF"/>
                </a:solidFill>
                <a:latin typeface="Verdana"/>
                <a:cs typeface="Verdana"/>
              </a:rPr>
              <a:t>contain</a:t>
            </a:r>
            <a:r>
              <a:rPr sz="2000" spc="-204" dirty="0">
                <a:solidFill>
                  <a:srgbClr val="FFFFFF"/>
                </a:solidFill>
                <a:latin typeface="Verdana"/>
                <a:cs typeface="Verdana"/>
              </a:rPr>
              <a:t> </a:t>
            </a:r>
            <a:r>
              <a:rPr sz="2000" spc="-75" dirty="0">
                <a:solidFill>
                  <a:srgbClr val="FFFFFF"/>
                </a:solidFill>
                <a:latin typeface="Verdana"/>
                <a:cs typeface="Verdana"/>
              </a:rPr>
              <a:t>rules</a:t>
            </a:r>
            <a:r>
              <a:rPr sz="2000" spc="-204" dirty="0">
                <a:solidFill>
                  <a:srgbClr val="FFFFFF"/>
                </a:solidFill>
                <a:latin typeface="Verdana"/>
                <a:cs typeface="Verdana"/>
              </a:rPr>
              <a:t> </a:t>
            </a:r>
            <a:r>
              <a:rPr sz="2000" spc="-70" dirty="0">
                <a:solidFill>
                  <a:srgbClr val="FFFFFF"/>
                </a:solidFill>
                <a:latin typeface="Verdana"/>
                <a:cs typeface="Verdana"/>
              </a:rPr>
              <a:t>that</a:t>
            </a:r>
            <a:r>
              <a:rPr sz="2000" spc="-204" dirty="0">
                <a:solidFill>
                  <a:srgbClr val="FFFFFF"/>
                </a:solidFill>
                <a:latin typeface="Verdana"/>
                <a:cs typeface="Verdana"/>
              </a:rPr>
              <a:t> </a:t>
            </a:r>
            <a:r>
              <a:rPr sz="2000" spc="-75" dirty="0">
                <a:solidFill>
                  <a:srgbClr val="FFFFFF"/>
                </a:solidFill>
                <a:latin typeface="Verdana"/>
                <a:cs typeface="Verdana"/>
              </a:rPr>
              <a:t>act</a:t>
            </a:r>
            <a:r>
              <a:rPr sz="2000" spc="-204" dirty="0">
                <a:solidFill>
                  <a:srgbClr val="FFFFFF"/>
                </a:solidFill>
                <a:latin typeface="Verdana"/>
                <a:cs typeface="Verdana"/>
              </a:rPr>
              <a:t> </a:t>
            </a:r>
            <a:r>
              <a:rPr sz="2000" spc="-120" dirty="0">
                <a:solidFill>
                  <a:srgbClr val="FFFFFF"/>
                </a:solidFill>
                <a:latin typeface="Verdana"/>
                <a:cs typeface="Verdana"/>
              </a:rPr>
              <a:t>as</a:t>
            </a:r>
            <a:r>
              <a:rPr sz="2000" spc="-204" dirty="0">
                <a:solidFill>
                  <a:srgbClr val="FFFFFF"/>
                </a:solidFill>
                <a:latin typeface="Verdana"/>
                <a:cs typeface="Verdana"/>
              </a:rPr>
              <a:t> </a:t>
            </a:r>
            <a:r>
              <a:rPr sz="2000" spc="-125" dirty="0">
                <a:solidFill>
                  <a:srgbClr val="FFFFFF"/>
                </a:solidFill>
                <a:latin typeface="Verdana"/>
                <a:cs typeface="Verdana"/>
              </a:rPr>
              <a:t>a</a:t>
            </a:r>
            <a:r>
              <a:rPr sz="2000" spc="-204" dirty="0">
                <a:solidFill>
                  <a:srgbClr val="FFFFFF"/>
                </a:solidFill>
                <a:latin typeface="Verdana"/>
                <a:cs typeface="Verdana"/>
              </a:rPr>
              <a:t> </a:t>
            </a:r>
            <a:r>
              <a:rPr sz="2000" spc="-80" dirty="0">
                <a:solidFill>
                  <a:srgbClr val="FFFFFF"/>
                </a:solidFill>
                <a:latin typeface="Verdana"/>
                <a:cs typeface="Verdana"/>
              </a:rPr>
              <a:t>set</a:t>
            </a:r>
            <a:r>
              <a:rPr sz="2000" spc="-204" dirty="0">
                <a:solidFill>
                  <a:srgbClr val="FFFFFF"/>
                </a:solidFill>
                <a:latin typeface="Verdana"/>
                <a:cs typeface="Verdana"/>
              </a:rPr>
              <a:t> </a:t>
            </a:r>
            <a:r>
              <a:rPr sz="2000" spc="-45" dirty="0">
                <a:solidFill>
                  <a:srgbClr val="FFFFFF"/>
                </a:solidFill>
                <a:latin typeface="Verdana"/>
                <a:cs typeface="Verdana"/>
              </a:rPr>
              <a:t>of</a:t>
            </a:r>
            <a:r>
              <a:rPr sz="2000" spc="-204" dirty="0">
                <a:solidFill>
                  <a:srgbClr val="FFFFFF"/>
                </a:solidFill>
                <a:latin typeface="Verdana"/>
                <a:cs typeface="Verdana"/>
              </a:rPr>
              <a:t> </a:t>
            </a:r>
            <a:r>
              <a:rPr sz="2000" spc="-90" dirty="0">
                <a:solidFill>
                  <a:srgbClr val="FFFFFF"/>
                </a:solidFill>
                <a:latin typeface="Verdana"/>
                <a:cs typeface="Verdana"/>
              </a:rPr>
              <a:t>permissions</a:t>
            </a:r>
            <a:r>
              <a:rPr sz="2000" spc="-204" dirty="0">
                <a:solidFill>
                  <a:srgbClr val="FFFFFF"/>
                </a:solidFill>
                <a:latin typeface="Verdana"/>
                <a:cs typeface="Verdana"/>
              </a:rPr>
              <a:t> </a:t>
            </a:r>
            <a:r>
              <a:rPr sz="2000" spc="-70" dirty="0">
                <a:solidFill>
                  <a:srgbClr val="FFFFFF"/>
                </a:solidFill>
                <a:latin typeface="Verdana"/>
                <a:cs typeface="Verdana"/>
              </a:rPr>
              <a:t>that</a:t>
            </a:r>
            <a:r>
              <a:rPr sz="2000" spc="-204" dirty="0">
                <a:solidFill>
                  <a:srgbClr val="FFFFFF"/>
                </a:solidFill>
                <a:latin typeface="Verdana"/>
                <a:cs typeface="Verdana"/>
              </a:rPr>
              <a:t> </a:t>
            </a:r>
            <a:r>
              <a:rPr sz="2000" spc="-90" dirty="0">
                <a:solidFill>
                  <a:srgbClr val="FFFFFF"/>
                </a:solidFill>
                <a:latin typeface="Verdana"/>
                <a:cs typeface="Verdana"/>
              </a:rPr>
              <a:t>apply</a:t>
            </a:r>
            <a:r>
              <a:rPr sz="2000" spc="-204" dirty="0">
                <a:solidFill>
                  <a:srgbClr val="FFFFFF"/>
                </a:solidFill>
                <a:latin typeface="Verdana"/>
                <a:cs typeface="Verdana"/>
              </a:rPr>
              <a:t> </a:t>
            </a:r>
            <a:r>
              <a:rPr sz="2000" spc="-85" dirty="0">
                <a:solidFill>
                  <a:srgbClr val="FFFFFF"/>
                </a:solidFill>
                <a:latin typeface="Verdana"/>
                <a:cs typeface="Verdana"/>
              </a:rPr>
              <a:t>verbs</a:t>
            </a:r>
            <a:r>
              <a:rPr sz="2000" spc="-204" dirty="0">
                <a:solidFill>
                  <a:srgbClr val="FFFFFF"/>
                </a:solidFill>
                <a:latin typeface="Verdana"/>
                <a:cs typeface="Verdana"/>
              </a:rPr>
              <a:t> </a:t>
            </a:r>
            <a:r>
              <a:rPr sz="2000" spc="-60" dirty="0">
                <a:solidFill>
                  <a:srgbClr val="FFFFFF"/>
                </a:solidFill>
                <a:latin typeface="Verdana"/>
                <a:cs typeface="Verdana"/>
              </a:rPr>
              <a:t>like</a:t>
            </a:r>
            <a:r>
              <a:rPr sz="2000" spc="-204" dirty="0">
                <a:solidFill>
                  <a:srgbClr val="FFFFFF"/>
                </a:solidFill>
                <a:latin typeface="Verdana"/>
                <a:cs typeface="Verdana"/>
              </a:rPr>
              <a:t> </a:t>
            </a:r>
            <a:r>
              <a:rPr sz="2000" spc="-120" dirty="0">
                <a:solidFill>
                  <a:srgbClr val="FFFFFF"/>
                </a:solidFill>
                <a:latin typeface="Verdana"/>
                <a:cs typeface="Verdana"/>
              </a:rPr>
              <a:t>“get”,  </a:t>
            </a:r>
            <a:r>
              <a:rPr sz="2000" spc="-95" dirty="0">
                <a:solidFill>
                  <a:srgbClr val="FFFFFF"/>
                </a:solidFill>
                <a:latin typeface="Verdana"/>
                <a:cs typeface="Verdana"/>
              </a:rPr>
              <a:t>“list”,</a:t>
            </a:r>
            <a:r>
              <a:rPr sz="2000" spc="-204" dirty="0">
                <a:solidFill>
                  <a:srgbClr val="FFFFFF"/>
                </a:solidFill>
                <a:latin typeface="Verdana"/>
                <a:cs typeface="Verdana"/>
              </a:rPr>
              <a:t> </a:t>
            </a:r>
            <a:r>
              <a:rPr sz="2000" spc="-95" dirty="0">
                <a:solidFill>
                  <a:srgbClr val="FFFFFF"/>
                </a:solidFill>
                <a:latin typeface="Verdana"/>
                <a:cs typeface="Verdana"/>
              </a:rPr>
              <a:t>“watch”</a:t>
            </a:r>
            <a:r>
              <a:rPr sz="2000" spc="-204" dirty="0">
                <a:solidFill>
                  <a:srgbClr val="FFFFFF"/>
                </a:solidFill>
                <a:latin typeface="Verdana"/>
                <a:cs typeface="Verdana"/>
              </a:rPr>
              <a:t> </a:t>
            </a:r>
            <a:r>
              <a:rPr sz="2000" spc="-65" dirty="0">
                <a:solidFill>
                  <a:srgbClr val="FFFFFF"/>
                </a:solidFill>
                <a:latin typeface="Verdana"/>
                <a:cs typeface="Verdana"/>
              </a:rPr>
              <a:t>etc</a:t>
            </a:r>
            <a:r>
              <a:rPr sz="2000" spc="-204" dirty="0">
                <a:solidFill>
                  <a:srgbClr val="FFFFFF"/>
                </a:solidFill>
                <a:latin typeface="Verdana"/>
                <a:cs typeface="Verdana"/>
              </a:rPr>
              <a:t> </a:t>
            </a:r>
            <a:r>
              <a:rPr sz="2000" spc="-75" dirty="0">
                <a:solidFill>
                  <a:srgbClr val="FFFFFF"/>
                </a:solidFill>
                <a:latin typeface="Verdana"/>
                <a:cs typeface="Verdana"/>
              </a:rPr>
              <a:t>over</a:t>
            </a:r>
            <a:r>
              <a:rPr sz="2000" spc="-204" dirty="0">
                <a:solidFill>
                  <a:srgbClr val="FFFFFF"/>
                </a:solidFill>
                <a:latin typeface="Verdana"/>
                <a:cs typeface="Verdana"/>
              </a:rPr>
              <a:t> </a:t>
            </a:r>
            <a:r>
              <a:rPr sz="2000" spc="-80" dirty="0">
                <a:solidFill>
                  <a:srgbClr val="FFFFFF"/>
                </a:solidFill>
                <a:latin typeface="Verdana"/>
                <a:cs typeface="Verdana"/>
              </a:rPr>
              <a:t>resources</a:t>
            </a:r>
            <a:r>
              <a:rPr sz="2000" spc="-200" dirty="0">
                <a:solidFill>
                  <a:srgbClr val="FFFFFF"/>
                </a:solidFill>
                <a:latin typeface="Verdana"/>
                <a:cs typeface="Verdana"/>
              </a:rPr>
              <a:t> </a:t>
            </a:r>
            <a:r>
              <a:rPr sz="2000" spc="-70" dirty="0">
                <a:solidFill>
                  <a:srgbClr val="FFFFFF"/>
                </a:solidFill>
                <a:latin typeface="Verdana"/>
                <a:cs typeface="Verdana"/>
              </a:rPr>
              <a:t>that</a:t>
            </a:r>
            <a:r>
              <a:rPr sz="2000" spc="-204" dirty="0">
                <a:solidFill>
                  <a:srgbClr val="FFFFFF"/>
                </a:solidFill>
                <a:latin typeface="Verdana"/>
                <a:cs typeface="Verdana"/>
              </a:rPr>
              <a:t> </a:t>
            </a:r>
            <a:r>
              <a:rPr sz="2000" spc="-85" dirty="0">
                <a:solidFill>
                  <a:srgbClr val="FFFFFF"/>
                </a:solidFill>
                <a:latin typeface="Verdana"/>
                <a:cs typeface="Verdana"/>
              </a:rPr>
              <a:t>are</a:t>
            </a:r>
            <a:r>
              <a:rPr sz="2000" spc="-204" dirty="0">
                <a:solidFill>
                  <a:srgbClr val="FFFFFF"/>
                </a:solidFill>
                <a:latin typeface="Verdana"/>
                <a:cs typeface="Verdana"/>
              </a:rPr>
              <a:t> </a:t>
            </a:r>
            <a:r>
              <a:rPr sz="2000" spc="-90" dirty="0">
                <a:solidFill>
                  <a:srgbClr val="FFFFFF"/>
                </a:solidFill>
                <a:latin typeface="Verdana"/>
                <a:cs typeface="Verdana"/>
              </a:rPr>
              <a:t>scoped</a:t>
            </a:r>
            <a:r>
              <a:rPr sz="2000" spc="-204" dirty="0">
                <a:solidFill>
                  <a:srgbClr val="FFFFFF"/>
                </a:solidFill>
                <a:latin typeface="Verdana"/>
                <a:cs typeface="Verdana"/>
              </a:rPr>
              <a:t> </a:t>
            </a:r>
            <a:r>
              <a:rPr sz="2000" spc="-50" dirty="0">
                <a:solidFill>
                  <a:srgbClr val="FFFFFF"/>
                </a:solidFill>
                <a:latin typeface="Verdana"/>
                <a:cs typeface="Verdana"/>
              </a:rPr>
              <a:t>to</a:t>
            </a:r>
            <a:r>
              <a:rPr sz="2000" spc="-200" dirty="0">
                <a:solidFill>
                  <a:srgbClr val="FFFFFF"/>
                </a:solidFill>
                <a:latin typeface="Verdana"/>
                <a:cs typeface="Verdana"/>
              </a:rPr>
              <a:t> </a:t>
            </a:r>
            <a:r>
              <a:rPr sz="2000" spc="-90" dirty="0">
                <a:solidFill>
                  <a:srgbClr val="FFFFFF"/>
                </a:solidFill>
                <a:latin typeface="Verdana"/>
                <a:cs typeface="Verdana"/>
              </a:rPr>
              <a:t>apiGroups.</a:t>
            </a:r>
            <a:r>
              <a:rPr sz="2000" spc="-204" dirty="0">
                <a:solidFill>
                  <a:srgbClr val="FFFFFF"/>
                </a:solidFill>
                <a:latin typeface="Verdana"/>
                <a:cs typeface="Verdana"/>
              </a:rPr>
              <a:t> </a:t>
            </a:r>
            <a:r>
              <a:rPr sz="2000" spc="-75" dirty="0">
                <a:solidFill>
                  <a:srgbClr val="FFFFFF"/>
                </a:solidFill>
                <a:latin typeface="Verdana"/>
                <a:cs typeface="Verdana"/>
              </a:rPr>
              <a:t>Roles</a:t>
            </a:r>
            <a:r>
              <a:rPr sz="2000" spc="-204" dirty="0">
                <a:solidFill>
                  <a:srgbClr val="FFFFFF"/>
                </a:solidFill>
                <a:latin typeface="Verdana"/>
                <a:cs typeface="Verdana"/>
              </a:rPr>
              <a:t> </a:t>
            </a:r>
            <a:r>
              <a:rPr sz="2000" spc="-85" dirty="0">
                <a:solidFill>
                  <a:srgbClr val="FFFFFF"/>
                </a:solidFill>
                <a:latin typeface="Verdana"/>
                <a:cs typeface="Verdana"/>
              </a:rPr>
              <a:t>are</a:t>
            </a:r>
            <a:r>
              <a:rPr sz="2000" spc="-204" dirty="0">
                <a:solidFill>
                  <a:srgbClr val="FFFFFF"/>
                </a:solidFill>
                <a:latin typeface="Verdana"/>
                <a:cs typeface="Verdana"/>
              </a:rPr>
              <a:t> </a:t>
            </a:r>
            <a:r>
              <a:rPr sz="2000" spc="-90" dirty="0">
                <a:solidFill>
                  <a:srgbClr val="FFFFFF"/>
                </a:solidFill>
                <a:latin typeface="Verdana"/>
                <a:cs typeface="Verdana"/>
              </a:rPr>
              <a:t>scoped</a:t>
            </a:r>
            <a:r>
              <a:rPr sz="2000" spc="-200" dirty="0">
                <a:solidFill>
                  <a:srgbClr val="FFFFFF"/>
                </a:solidFill>
                <a:latin typeface="Verdana"/>
                <a:cs typeface="Verdana"/>
              </a:rPr>
              <a:t> </a:t>
            </a:r>
            <a:r>
              <a:rPr sz="2000" spc="-50" dirty="0">
                <a:solidFill>
                  <a:srgbClr val="FFFFFF"/>
                </a:solidFill>
                <a:latin typeface="Verdana"/>
                <a:cs typeface="Verdana"/>
              </a:rPr>
              <a:t>to</a:t>
            </a:r>
            <a:r>
              <a:rPr sz="2000" spc="-204" dirty="0">
                <a:solidFill>
                  <a:srgbClr val="FFFFFF"/>
                </a:solidFill>
                <a:latin typeface="Verdana"/>
                <a:cs typeface="Verdana"/>
              </a:rPr>
              <a:t> </a:t>
            </a:r>
            <a:r>
              <a:rPr sz="2000" spc="-120" dirty="0">
                <a:solidFill>
                  <a:srgbClr val="FFFFFF"/>
                </a:solidFill>
                <a:latin typeface="Verdana"/>
                <a:cs typeface="Verdana"/>
              </a:rPr>
              <a:t>namespaces,  </a:t>
            </a:r>
            <a:r>
              <a:rPr sz="2000" spc="-105" dirty="0">
                <a:solidFill>
                  <a:srgbClr val="FFFFFF"/>
                </a:solidFill>
                <a:latin typeface="Verdana"/>
                <a:cs typeface="Verdana"/>
              </a:rPr>
              <a:t>and</a:t>
            </a:r>
            <a:r>
              <a:rPr sz="2000" spc="-210" dirty="0">
                <a:solidFill>
                  <a:srgbClr val="FFFFFF"/>
                </a:solidFill>
                <a:latin typeface="Verdana"/>
                <a:cs typeface="Verdana"/>
              </a:rPr>
              <a:t> </a:t>
            </a:r>
            <a:r>
              <a:rPr sz="2000" spc="-65" dirty="0">
                <a:solidFill>
                  <a:srgbClr val="FFFFFF"/>
                </a:solidFill>
                <a:latin typeface="Verdana"/>
                <a:cs typeface="Verdana"/>
              </a:rPr>
              <a:t>ClusterRoles</a:t>
            </a:r>
            <a:r>
              <a:rPr sz="2000" spc="-210" dirty="0">
                <a:solidFill>
                  <a:srgbClr val="FFFFFF"/>
                </a:solidFill>
                <a:latin typeface="Verdana"/>
                <a:cs typeface="Verdana"/>
              </a:rPr>
              <a:t> </a:t>
            </a:r>
            <a:r>
              <a:rPr sz="2000" spc="-85" dirty="0">
                <a:solidFill>
                  <a:srgbClr val="FFFFFF"/>
                </a:solidFill>
                <a:latin typeface="Verdana"/>
                <a:cs typeface="Verdana"/>
              </a:rPr>
              <a:t>are</a:t>
            </a:r>
            <a:r>
              <a:rPr sz="2000" spc="-210" dirty="0">
                <a:solidFill>
                  <a:srgbClr val="FFFFFF"/>
                </a:solidFill>
                <a:latin typeface="Verdana"/>
                <a:cs typeface="Verdana"/>
              </a:rPr>
              <a:t> </a:t>
            </a:r>
            <a:r>
              <a:rPr sz="2000" spc="-80" dirty="0">
                <a:solidFill>
                  <a:srgbClr val="FFFFFF"/>
                </a:solidFill>
                <a:latin typeface="Verdana"/>
                <a:cs typeface="Verdana"/>
              </a:rPr>
              <a:t>applied</a:t>
            </a:r>
            <a:r>
              <a:rPr sz="2000" spc="-210" dirty="0">
                <a:solidFill>
                  <a:srgbClr val="FFFFFF"/>
                </a:solidFill>
                <a:latin typeface="Verdana"/>
                <a:cs typeface="Verdana"/>
              </a:rPr>
              <a:t> </a:t>
            </a:r>
            <a:r>
              <a:rPr sz="2000" spc="-85" dirty="0">
                <a:solidFill>
                  <a:srgbClr val="FFFFFF"/>
                </a:solidFill>
                <a:latin typeface="Verdana"/>
                <a:cs typeface="Verdana"/>
              </a:rPr>
              <a:t>cluster-wide.</a:t>
            </a:r>
            <a:endParaRPr sz="2000" dirty="0">
              <a:latin typeface="Verdana"/>
              <a:cs typeface="Verdana"/>
            </a:endParaRPr>
          </a:p>
          <a:p>
            <a:pPr>
              <a:spcBef>
                <a:spcPts val="40"/>
              </a:spcBef>
            </a:pPr>
            <a:endParaRPr sz="2000" dirty="0">
              <a:latin typeface="Times New Roman"/>
              <a:cs typeface="Times New Roman"/>
            </a:endParaRPr>
          </a:p>
          <a:p>
            <a:pPr marL="12700" marR="111125">
              <a:lnSpc>
                <a:spcPct val="113900"/>
              </a:lnSpc>
              <a:spcBef>
                <a:spcPts val="5"/>
              </a:spcBef>
            </a:pPr>
            <a:r>
              <a:rPr sz="2000" b="1" spc="-55" dirty="0">
                <a:solidFill>
                  <a:srgbClr val="FFFFFF"/>
                </a:solidFill>
                <a:latin typeface="Arial"/>
                <a:cs typeface="Arial"/>
              </a:rPr>
              <a:t>[Cluster]RoleBinding</a:t>
            </a:r>
            <a:r>
              <a:rPr sz="2000" b="1" spc="-195" dirty="0">
                <a:solidFill>
                  <a:srgbClr val="FFFFFF"/>
                </a:solidFill>
                <a:latin typeface="Arial"/>
                <a:cs typeface="Arial"/>
              </a:rPr>
              <a:t> </a:t>
            </a:r>
            <a:r>
              <a:rPr sz="2000" b="1" spc="30" dirty="0">
                <a:solidFill>
                  <a:srgbClr val="FFFFFF"/>
                </a:solidFill>
                <a:latin typeface="Arial"/>
                <a:cs typeface="Arial"/>
              </a:rPr>
              <a:t>-</a:t>
            </a:r>
            <a:r>
              <a:rPr sz="2000" b="1" spc="-110" dirty="0">
                <a:solidFill>
                  <a:srgbClr val="FFFFFF"/>
                </a:solidFill>
                <a:latin typeface="Arial"/>
                <a:cs typeface="Arial"/>
              </a:rPr>
              <a:t> </a:t>
            </a:r>
            <a:r>
              <a:rPr sz="2000" spc="-70" dirty="0">
                <a:solidFill>
                  <a:srgbClr val="FFFFFF"/>
                </a:solidFill>
                <a:latin typeface="Verdana"/>
                <a:cs typeface="Verdana"/>
              </a:rPr>
              <a:t>Grant</a:t>
            </a:r>
            <a:r>
              <a:rPr sz="2000" spc="-200" dirty="0">
                <a:solidFill>
                  <a:srgbClr val="FFFFFF"/>
                </a:solidFill>
                <a:latin typeface="Verdana"/>
                <a:cs typeface="Verdana"/>
              </a:rPr>
              <a:t> </a:t>
            </a:r>
            <a:r>
              <a:rPr sz="2000" spc="-75" dirty="0">
                <a:solidFill>
                  <a:srgbClr val="FFFFFF"/>
                </a:solidFill>
                <a:latin typeface="Verdana"/>
                <a:cs typeface="Verdana"/>
              </a:rPr>
              <a:t>the</a:t>
            </a:r>
            <a:r>
              <a:rPr sz="2000" spc="-204" dirty="0">
                <a:solidFill>
                  <a:srgbClr val="FFFFFF"/>
                </a:solidFill>
                <a:latin typeface="Verdana"/>
                <a:cs typeface="Verdana"/>
              </a:rPr>
              <a:t> </a:t>
            </a:r>
            <a:r>
              <a:rPr sz="2000" spc="-90" dirty="0">
                <a:solidFill>
                  <a:srgbClr val="FFFFFF"/>
                </a:solidFill>
                <a:latin typeface="Verdana"/>
                <a:cs typeface="Verdana"/>
              </a:rPr>
              <a:t>permissions</a:t>
            </a:r>
            <a:r>
              <a:rPr sz="2000" spc="-204" dirty="0">
                <a:solidFill>
                  <a:srgbClr val="FFFFFF"/>
                </a:solidFill>
                <a:latin typeface="Verdana"/>
                <a:cs typeface="Verdana"/>
              </a:rPr>
              <a:t> </a:t>
            </a:r>
            <a:r>
              <a:rPr sz="2000" spc="-120" dirty="0">
                <a:solidFill>
                  <a:srgbClr val="FFFFFF"/>
                </a:solidFill>
                <a:latin typeface="Verdana"/>
                <a:cs typeface="Verdana"/>
              </a:rPr>
              <a:t>as</a:t>
            </a:r>
            <a:r>
              <a:rPr sz="2000" spc="-200" dirty="0">
                <a:solidFill>
                  <a:srgbClr val="FFFFFF"/>
                </a:solidFill>
                <a:latin typeface="Verdana"/>
                <a:cs typeface="Verdana"/>
              </a:rPr>
              <a:t> </a:t>
            </a:r>
            <a:r>
              <a:rPr sz="2000" spc="-75" dirty="0">
                <a:solidFill>
                  <a:srgbClr val="FFFFFF"/>
                </a:solidFill>
                <a:latin typeface="Verdana"/>
                <a:cs typeface="Verdana"/>
              </a:rPr>
              <a:t>defined</a:t>
            </a:r>
            <a:r>
              <a:rPr sz="2000" spc="-204" dirty="0">
                <a:solidFill>
                  <a:srgbClr val="FFFFFF"/>
                </a:solidFill>
                <a:latin typeface="Verdana"/>
                <a:cs typeface="Verdana"/>
              </a:rPr>
              <a:t> </a:t>
            </a:r>
            <a:r>
              <a:rPr sz="2000" spc="-65" dirty="0">
                <a:solidFill>
                  <a:srgbClr val="FFFFFF"/>
                </a:solidFill>
                <a:latin typeface="Verdana"/>
                <a:cs typeface="Verdana"/>
              </a:rPr>
              <a:t>in</a:t>
            </a:r>
            <a:r>
              <a:rPr sz="2000" spc="-200" dirty="0">
                <a:solidFill>
                  <a:srgbClr val="FFFFFF"/>
                </a:solidFill>
                <a:latin typeface="Verdana"/>
                <a:cs typeface="Verdana"/>
              </a:rPr>
              <a:t> </a:t>
            </a:r>
            <a:r>
              <a:rPr sz="2000" spc="-125" dirty="0">
                <a:solidFill>
                  <a:srgbClr val="FFFFFF"/>
                </a:solidFill>
                <a:latin typeface="Verdana"/>
                <a:cs typeface="Verdana"/>
              </a:rPr>
              <a:t>a</a:t>
            </a:r>
            <a:r>
              <a:rPr sz="2000" spc="-204" dirty="0">
                <a:solidFill>
                  <a:srgbClr val="FFFFFF"/>
                </a:solidFill>
                <a:latin typeface="Verdana"/>
                <a:cs typeface="Verdana"/>
              </a:rPr>
              <a:t> </a:t>
            </a:r>
            <a:r>
              <a:rPr sz="2000" spc="-85" dirty="0">
                <a:solidFill>
                  <a:srgbClr val="FFFFFF"/>
                </a:solidFill>
                <a:latin typeface="Verdana"/>
                <a:cs typeface="Verdana"/>
              </a:rPr>
              <a:t>[Cluster]Role</a:t>
            </a:r>
            <a:r>
              <a:rPr sz="2000" spc="-204" dirty="0">
                <a:solidFill>
                  <a:srgbClr val="FFFFFF"/>
                </a:solidFill>
                <a:latin typeface="Verdana"/>
                <a:cs typeface="Verdana"/>
              </a:rPr>
              <a:t> </a:t>
            </a:r>
            <a:r>
              <a:rPr sz="2000" spc="-50" dirty="0">
                <a:solidFill>
                  <a:srgbClr val="FFFFFF"/>
                </a:solidFill>
                <a:latin typeface="Verdana"/>
                <a:cs typeface="Verdana"/>
              </a:rPr>
              <a:t>to</a:t>
            </a:r>
            <a:r>
              <a:rPr sz="2000" spc="-200" dirty="0">
                <a:solidFill>
                  <a:srgbClr val="FFFFFF"/>
                </a:solidFill>
                <a:latin typeface="Verdana"/>
                <a:cs typeface="Verdana"/>
              </a:rPr>
              <a:t> </a:t>
            </a:r>
            <a:r>
              <a:rPr sz="2000" spc="-90" dirty="0">
                <a:solidFill>
                  <a:srgbClr val="FFFFFF"/>
                </a:solidFill>
                <a:latin typeface="Verdana"/>
                <a:cs typeface="Verdana"/>
              </a:rPr>
              <a:t>one</a:t>
            </a:r>
            <a:r>
              <a:rPr sz="2000" spc="-204" dirty="0">
                <a:solidFill>
                  <a:srgbClr val="FFFFFF"/>
                </a:solidFill>
                <a:latin typeface="Verdana"/>
                <a:cs typeface="Verdana"/>
              </a:rPr>
              <a:t> </a:t>
            </a:r>
            <a:r>
              <a:rPr sz="2000" spc="-50" dirty="0">
                <a:solidFill>
                  <a:srgbClr val="FFFFFF"/>
                </a:solidFill>
                <a:latin typeface="Verdana"/>
                <a:cs typeface="Verdana"/>
              </a:rPr>
              <a:t>or</a:t>
            </a:r>
            <a:r>
              <a:rPr sz="2000" spc="-200" dirty="0">
                <a:solidFill>
                  <a:srgbClr val="FFFFFF"/>
                </a:solidFill>
                <a:latin typeface="Verdana"/>
                <a:cs typeface="Verdana"/>
              </a:rPr>
              <a:t> </a:t>
            </a:r>
            <a:r>
              <a:rPr sz="2000" spc="-100" dirty="0">
                <a:solidFill>
                  <a:srgbClr val="FFFFFF"/>
                </a:solidFill>
                <a:latin typeface="Verdana"/>
                <a:cs typeface="Verdana"/>
              </a:rPr>
              <a:t>more  “subjects”</a:t>
            </a:r>
            <a:r>
              <a:rPr sz="2000" spc="-210" dirty="0">
                <a:solidFill>
                  <a:srgbClr val="FFFFFF"/>
                </a:solidFill>
                <a:latin typeface="Verdana"/>
                <a:cs typeface="Verdana"/>
              </a:rPr>
              <a:t> </a:t>
            </a:r>
            <a:r>
              <a:rPr sz="2000" spc="-75" dirty="0">
                <a:solidFill>
                  <a:srgbClr val="FFFFFF"/>
                </a:solidFill>
                <a:latin typeface="Verdana"/>
                <a:cs typeface="Verdana"/>
              </a:rPr>
              <a:t>which</a:t>
            </a:r>
            <a:r>
              <a:rPr sz="2000" spc="-210" dirty="0">
                <a:solidFill>
                  <a:srgbClr val="FFFFFF"/>
                </a:solidFill>
                <a:latin typeface="Verdana"/>
                <a:cs typeface="Verdana"/>
              </a:rPr>
              <a:t> </a:t>
            </a:r>
            <a:r>
              <a:rPr sz="2000" spc="-100" dirty="0">
                <a:solidFill>
                  <a:srgbClr val="FFFFFF"/>
                </a:solidFill>
                <a:latin typeface="Verdana"/>
                <a:cs typeface="Verdana"/>
              </a:rPr>
              <a:t>can</a:t>
            </a:r>
            <a:r>
              <a:rPr sz="2000" spc="-210" dirty="0">
                <a:solidFill>
                  <a:srgbClr val="FFFFFF"/>
                </a:solidFill>
                <a:latin typeface="Verdana"/>
                <a:cs typeface="Verdana"/>
              </a:rPr>
              <a:t> </a:t>
            </a:r>
            <a:r>
              <a:rPr sz="2000" spc="-90" dirty="0">
                <a:solidFill>
                  <a:srgbClr val="FFFFFF"/>
                </a:solidFill>
                <a:latin typeface="Verdana"/>
                <a:cs typeface="Verdana"/>
              </a:rPr>
              <a:t>be</a:t>
            </a:r>
            <a:r>
              <a:rPr sz="2000" spc="-210" dirty="0">
                <a:solidFill>
                  <a:srgbClr val="FFFFFF"/>
                </a:solidFill>
                <a:latin typeface="Verdana"/>
                <a:cs typeface="Verdana"/>
              </a:rPr>
              <a:t> </a:t>
            </a:r>
            <a:r>
              <a:rPr sz="2000" spc="-125" dirty="0">
                <a:solidFill>
                  <a:srgbClr val="FFFFFF"/>
                </a:solidFill>
                <a:latin typeface="Verdana"/>
                <a:cs typeface="Verdana"/>
              </a:rPr>
              <a:t>a</a:t>
            </a:r>
            <a:r>
              <a:rPr sz="2000" spc="-210" dirty="0">
                <a:solidFill>
                  <a:srgbClr val="FFFFFF"/>
                </a:solidFill>
                <a:latin typeface="Verdana"/>
                <a:cs typeface="Verdana"/>
              </a:rPr>
              <a:t> </a:t>
            </a:r>
            <a:r>
              <a:rPr sz="2000" spc="-110" dirty="0">
                <a:solidFill>
                  <a:srgbClr val="FFFFFF"/>
                </a:solidFill>
                <a:latin typeface="Verdana"/>
                <a:cs typeface="Verdana"/>
              </a:rPr>
              <a:t>user,</a:t>
            </a:r>
            <a:r>
              <a:rPr sz="2000" spc="-210" dirty="0">
                <a:solidFill>
                  <a:srgbClr val="FFFFFF"/>
                </a:solidFill>
                <a:latin typeface="Verdana"/>
                <a:cs typeface="Verdana"/>
              </a:rPr>
              <a:t> </a:t>
            </a:r>
            <a:r>
              <a:rPr sz="2000" spc="-110" dirty="0">
                <a:solidFill>
                  <a:srgbClr val="FFFFFF"/>
                </a:solidFill>
                <a:latin typeface="Verdana"/>
                <a:cs typeface="Verdana"/>
              </a:rPr>
              <a:t>group,</a:t>
            </a:r>
            <a:r>
              <a:rPr sz="2000" spc="-210" dirty="0">
                <a:solidFill>
                  <a:srgbClr val="FFFFFF"/>
                </a:solidFill>
                <a:latin typeface="Verdana"/>
                <a:cs typeface="Verdana"/>
              </a:rPr>
              <a:t> </a:t>
            </a:r>
            <a:r>
              <a:rPr sz="2000" spc="-50" dirty="0">
                <a:solidFill>
                  <a:srgbClr val="FFFFFF"/>
                </a:solidFill>
                <a:latin typeface="Verdana"/>
                <a:cs typeface="Verdana"/>
              </a:rPr>
              <a:t>or</a:t>
            </a:r>
            <a:r>
              <a:rPr sz="2000" spc="-210" dirty="0">
                <a:solidFill>
                  <a:srgbClr val="FFFFFF"/>
                </a:solidFill>
                <a:latin typeface="Verdana"/>
                <a:cs typeface="Verdana"/>
              </a:rPr>
              <a:t> </a:t>
            </a:r>
            <a:r>
              <a:rPr sz="2000" spc="-80" dirty="0">
                <a:solidFill>
                  <a:srgbClr val="FFFFFF"/>
                </a:solidFill>
                <a:latin typeface="Verdana"/>
                <a:cs typeface="Verdana"/>
              </a:rPr>
              <a:t>service</a:t>
            </a:r>
            <a:r>
              <a:rPr sz="2000" spc="-210" dirty="0">
                <a:solidFill>
                  <a:srgbClr val="FFFFFF"/>
                </a:solidFill>
                <a:latin typeface="Verdana"/>
                <a:cs typeface="Verdana"/>
              </a:rPr>
              <a:t> </a:t>
            </a:r>
            <a:r>
              <a:rPr sz="2000" spc="-95" dirty="0">
                <a:solidFill>
                  <a:srgbClr val="FFFFFF"/>
                </a:solidFill>
                <a:latin typeface="Verdana"/>
                <a:cs typeface="Verdana"/>
              </a:rPr>
              <a:t>account.</a:t>
            </a:r>
            <a:endParaRPr sz="2000" dirty="0">
              <a:latin typeface="Verdana"/>
              <a:cs typeface="Verdana"/>
            </a:endParaRPr>
          </a:p>
          <a:p>
            <a:pPr>
              <a:spcBef>
                <a:spcPts val="40"/>
              </a:spcBef>
            </a:pPr>
            <a:endParaRPr sz="2000" dirty="0">
              <a:latin typeface="Times New Roman"/>
              <a:cs typeface="Times New Roman"/>
            </a:endParaRPr>
          </a:p>
          <a:p>
            <a:pPr marL="12700" marR="455295">
              <a:lnSpc>
                <a:spcPct val="113900"/>
              </a:lnSpc>
            </a:pPr>
            <a:r>
              <a:rPr sz="2000" b="1" spc="-60" dirty="0">
                <a:solidFill>
                  <a:srgbClr val="FFFFFF"/>
                </a:solidFill>
                <a:latin typeface="Arial"/>
                <a:cs typeface="Arial"/>
              </a:rPr>
              <a:t>ServiceAccount-</a:t>
            </a:r>
            <a:r>
              <a:rPr sz="2000" b="1" spc="-105" dirty="0">
                <a:solidFill>
                  <a:srgbClr val="FFFFFF"/>
                </a:solidFill>
                <a:latin typeface="Arial"/>
                <a:cs typeface="Arial"/>
              </a:rPr>
              <a:t> </a:t>
            </a:r>
            <a:r>
              <a:rPr sz="2000" spc="-80" dirty="0">
                <a:solidFill>
                  <a:srgbClr val="FFFFFF"/>
                </a:solidFill>
                <a:latin typeface="Verdana"/>
                <a:cs typeface="Verdana"/>
              </a:rPr>
              <a:t>ServiceAccounts</a:t>
            </a:r>
            <a:r>
              <a:rPr sz="2000" spc="-195" dirty="0">
                <a:solidFill>
                  <a:srgbClr val="FFFFFF"/>
                </a:solidFill>
                <a:latin typeface="Verdana"/>
                <a:cs typeface="Verdana"/>
              </a:rPr>
              <a:t> </a:t>
            </a:r>
            <a:r>
              <a:rPr sz="2000" spc="-75" dirty="0">
                <a:solidFill>
                  <a:srgbClr val="FFFFFF"/>
                </a:solidFill>
                <a:latin typeface="Verdana"/>
                <a:cs typeface="Verdana"/>
              </a:rPr>
              <a:t>provide</a:t>
            </a:r>
            <a:r>
              <a:rPr sz="2000" spc="-195" dirty="0">
                <a:solidFill>
                  <a:srgbClr val="FFFFFF"/>
                </a:solidFill>
                <a:latin typeface="Verdana"/>
                <a:cs typeface="Verdana"/>
              </a:rPr>
              <a:t> </a:t>
            </a:r>
            <a:r>
              <a:rPr sz="2000" spc="-125" dirty="0">
                <a:solidFill>
                  <a:srgbClr val="FFFFFF"/>
                </a:solidFill>
                <a:latin typeface="Verdana"/>
                <a:cs typeface="Verdana"/>
              </a:rPr>
              <a:t>a</a:t>
            </a:r>
            <a:r>
              <a:rPr sz="2000" spc="-195" dirty="0">
                <a:solidFill>
                  <a:srgbClr val="FFFFFF"/>
                </a:solidFill>
                <a:latin typeface="Verdana"/>
                <a:cs typeface="Verdana"/>
              </a:rPr>
              <a:t> </a:t>
            </a:r>
            <a:r>
              <a:rPr sz="2000" spc="-100" dirty="0">
                <a:solidFill>
                  <a:srgbClr val="FFFFFF"/>
                </a:solidFill>
                <a:latin typeface="Verdana"/>
                <a:cs typeface="Verdana"/>
              </a:rPr>
              <a:t>consumable</a:t>
            </a:r>
            <a:r>
              <a:rPr sz="2000" spc="-190" dirty="0">
                <a:solidFill>
                  <a:srgbClr val="FFFFFF"/>
                </a:solidFill>
                <a:latin typeface="Verdana"/>
                <a:cs typeface="Verdana"/>
              </a:rPr>
              <a:t> </a:t>
            </a:r>
            <a:r>
              <a:rPr sz="2000" spc="-65" dirty="0">
                <a:solidFill>
                  <a:srgbClr val="FFFFFF"/>
                </a:solidFill>
                <a:latin typeface="Verdana"/>
                <a:cs typeface="Verdana"/>
              </a:rPr>
              <a:t>identity</a:t>
            </a:r>
            <a:r>
              <a:rPr sz="2000" spc="-195" dirty="0">
                <a:solidFill>
                  <a:srgbClr val="FFFFFF"/>
                </a:solidFill>
                <a:latin typeface="Verdana"/>
                <a:cs typeface="Verdana"/>
              </a:rPr>
              <a:t> </a:t>
            </a:r>
            <a:r>
              <a:rPr sz="2000" spc="-40" dirty="0">
                <a:solidFill>
                  <a:srgbClr val="FFFFFF"/>
                </a:solidFill>
                <a:latin typeface="Verdana"/>
                <a:cs typeface="Verdana"/>
              </a:rPr>
              <a:t>for</a:t>
            </a:r>
            <a:r>
              <a:rPr sz="2000" spc="-195" dirty="0">
                <a:solidFill>
                  <a:srgbClr val="FFFFFF"/>
                </a:solidFill>
                <a:latin typeface="Verdana"/>
                <a:cs typeface="Verdana"/>
              </a:rPr>
              <a:t> </a:t>
            </a:r>
            <a:r>
              <a:rPr sz="2000" spc="-90" dirty="0">
                <a:solidFill>
                  <a:srgbClr val="FFFFFF"/>
                </a:solidFill>
                <a:latin typeface="Verdana"/>
                <a:cs typeface="Verdana"/>
              </a:rPr>
              <a:t>pods</a:t>
            </a:r>
            <a:r>
              <a:rPr sz="2000" spc="-195" dirty="0">
                <a:solidFill>
                  <a:srgbClr val="FFFFFF"/>
                </a:solidFill>
                <a:latin typeface="Verdana"/>
                <a:cs typeface="Verdana"/>
              </a:rPr>
              <a:t> </a:t>
            </a:r>
            <a:r>
              <a:rPr sz="2000" spc="-50" dirty="0">
                <a:solidFill>
                  <a:srgbClr val="FFFFFF"/>
                </a:solidFill>
                <a:latin typeface="Verdana"/>
                <a:cs typeface="Verdana"/>
              </a:rPr>
              <a:t>or</a:t>
            </a:r>
            <a:r>
              <a:rPr sz="2000" spc="-195" dirty="0">
                <a:solidFill>
                  <a:srgbClr val="FFFFFF"/>
                </a:solidFill>
                <a:latin typeface="Verdana"/>
                <a:cs typeface="Verdana"/>
              </a:rPr>
              <a:t> </a:t>
            </a:r>
            <a:r>
              <a:rPr sz="2000" spc="-80" dirty="0">
                <a:solidFill>
                  <a:srgbClr val="FFFFFF"/>
                </a:solidFill>
                <a:latin typeface="Verdana"/>
                <a:cs typeface="Verdana"/>
              </a:rPr>
              <a:t>external  </a:t>
            </a:r>
            <a:r>
              <a:rPr sz="2000" spc="-85" dirty="0">
                <a:solidFill>
                  <a:srgbClr val="FFFFFF"/>
                </a:solidFill>
                <a:latin typeface="Verdana"/>
                <a:cs typeface="Verdana"/>
              </a:rPr>
              <a:t>services</a:t>
            </a:r>
            <a:r>
              <a:rPr sz="2000" spc="-210" dirty="0">
                <a:solidFill>
                  <a:srgbClr val="FFFFFF"/>
                </a:solidFill>
                <a:latin typeface="Verdana"/>
                <a:cs typeface="Verdana"/>
              </a:rPr>
              <a:t> </a:t>
            </a:r>
            <a:r>
              <a:rPr sz="2000" spc="-70" dirty="0">
                <a:solidFill>
                  <a:srgbClr val="FFFFFF"/>
                </a:solidFill>
                <a:latin typeface="Verdana"/>
                <a:cs typeface="Verdana"/>
              </a:rPr>
              <a:t>that</a:t>
            </a:r>
            <a:r>
              <a:rPr sz="2000" spc="-210" dirty="0">
                <a:solidFill>
                  <a:srgbClr val="FFFFFF"/>
                </a:solidFill>
                <a:latin typeface="Verdana"/>
                <a:cs typeface="Verdana"/>
              </a:rPr>
              <a:t> </a:t>
            </a:r>
            <a:r>
              <a:rPr sz="2000" spc="-65" dirty="0">
                <a:solidFill>
                  <a:srgbClr val="FFFFFF"/>
                </a:solidFill>
                <a:latin typeface="Verdana"/>
                <a:cs typeface="Verdana"/>
              </a:rPr>
              <a:t>interact</a:t>
            </a:r>
            <a:r>
              <a:rPr sz="2000" spc="-204" dirty="0">
                <a:solidFill>
                  <a:srgbClr val="FFFFFF"/>
                </a:solidFill>
                <a:latin typeface="Verdana"/>
                <a:cs typeface="Verdana"/>
              </a:rPr>
              <a:t> </a:t>
            </a:r>
            <a:r>
              <a:rPr sz="2000" spc="-55" dirty="0">
                <a:solidFill>
                  <a:srgbClr val="FFFFFF"/>
                </a:solidFill>
                <a:latin typeface="Verdana"/>
                <a:cs typeface="Verdana"/>
              </a:rPr>
              <a:t>with</a:t>
            </a:r>
            <a:r>
              <a:rPr sz="2000" spc="-210" dirty="0">
                <a:solidFill>
                  <a:srgbClr val="FFFFFF"/>
                </a:solidFill>
                <a:latin typeface="Verdana"/>
                <a:cs typeface="Verdana"/>
              </a:rPr>
              <a:t> </a:t>
            </a:r>
            <a:r>
              <a:rPr sz="2000" spc="-75" dirty="0">
                <a:solidFill>
                  <a:srgbClr val="FFFFFF"/>
                </a:solidFill>
                <a:latin typeface="Verdana"/>
                <a:cs typeface="Verdana"/>
              </a:rPr>
              <a:t>the</a:t>
            </a:r>
            <a:r>
              <a:rPr sz="2000" spc="-204" dirty="0">
                <a:solidFill>
                  <a:srgbClr val="FFFFFF"/>
                </a:solidFill>
                <a:latin typeface="Verdana"/>
                <a:cs typeface="Verdana"/>
              </a:rPr>
              <a:t> </a:t>
            </a:r>
            <a:r>
              <a:rPr sz="2000" spc="-70" dirty="0">
                <a:solidFill>
                  <a:srgbClr val="FFFFFF"/>
                </a:solidFill>
                <a:latin typeface="Verdana"/>
                <a:cs typeface="Verdana"/>
              </a:rPr>
              <a:t>cluster</a:t>
            </a:r>
            <a:r>
              <a:rPr sz="2000" spc="-210" dirty="0">
                <a:solidFill>
                  <a:srgbClr val="FFFFFF"/>
                </a:solidFill>
                <a:latin typeface="Verdana"/>
                <a:cs typeface="Verdana"/>
              </a:rPr>
              <a:t> </a:t>
            </a:r>
            <a:r>
              <a:rPr sz="2000" spc="-60" dirty="0">
                <a:solidFill>
                  <a:srgbClr val="FFFFFF"/>
                </a:solidFill>
                <a:latin typeface="Verdana"/>
                <a:cs typeface="Verdana"/>
              </a:rPr>
              <a:t>directly</a:t>
            </a:r>
            <a:r>
              <a:rPr sz="2000" spc="-210" dirty="0">
                <a:solidFill>
                  <a:srgbClr val="FFFFFF"/>
                </a:solidFill>
                <a:latin typeface="Verdana"/>
                <a:cs typeface="Verdana"/>
              </a:rPr>
              <a:t> </a:t>
            </a:r>
            <a:r>
              <a:rPr sz="2000" spc="-105" dirty="0">
                <a:solidFill>
                  <a:srgbClr val="FFFFFF"/>
                </a:solidFill>
                <a:latin typeface="Verdana"/>
                <a:cs typeface="Verdana"/>
              </a:rPr>
              <a:t>and</a:t>
            </a:r>
            <a:r>
              <a:rPr sz="2000" spc="-204" dirty="0">
                <a:solidFill>
                  <a:srgbClr val="FFFFFF"/>
                </a:solidFill>
                <a:latin typeface="Verdana"/>
                <a:cs typeface="Verdana"/>
              </a:rPr>
              <a:t> </a:t>
            </a:r>
            <a:r>
              <a:rPr sz="2000" spc="-85" dirty="0">
                <a:solidFill>
                  <a:srgbClr val="FFFFFF"/>
                </a:solidFill>
                <a:latin typeface="Verdana"/>
                <a:cs typeface="Verdana"/>
              </a:rPr>
              <a:t>are</a:t>
            </a:r>
            <a:r>
              <a:rPr sz="2000" spc="-210" dirty="0">
                <a:solidFill>
                  <a:srgbClr val="FFFFFF"/>
                </a:solidFill>
                <a:latin typeface="Verdana"/>
                <a:cs typeface="Verdana"/>
              </a:rPr>
              <a:t> </a:t>
            </a:r>
            <a:r>
              <a:rPr sz="2000" spc="-90" dirty="0">
                <a:solidFill>
                  <a:srgbClr val="FFFFFF"/>
                </a:solidFill>
                <a:latin typeface="Verdana"/>
                <a:cs typeface="Verdana"/>
              </a:rPr>
              <a:t>scoped</a:t>
            </a:r>
            <a:r>
              <a:rPr sz="2000" spc="-204" dirty="0">
                <a:solidFill>
                  <a:srgbClr val="FFFFFF"/>
                </a:solidFill>
                <a:latin typeface="Verdana"/>
                <a:cs typeface="Verdana"/>
              </a:rPr>
              <a:t> </a:t>
            </a:r>
            <a:r>
              <a:rPr sz="2000" spc="-50" dirty="0">
                <a:solidFill>
                  <a:srgbClr val="FFFFFF"/>
                </a:solidFill>
                <a:latin typeface="Verdana"/>
                <a:cs typeface="Verdana"/>
              </a:rPr>
              <a:t>to</a:t>
            </a:r>
            <a:r>
              <a:rPr sz="2000" spc="-210" dirty="0">
                <a:solidFill>
                  <a:srgbClr val="FFFFFF"/>
                </a:solidFill>
                <a:latin typeface="Verdana"/>
                <a:cs typeface="Verdana"/>
              </a:rPr>
              <a:t> </a:t>
            </a:r>
            <a:r>
              <a:rPr sz="2000" spc="-120" dirty="0">
                <a:solidFill>
                  <a:srgbClr val="FFFFFF"/>
                </a:solidFill>
                <a:latin typeface="Verdana"/>
                <a:cs typeface="Verdana"/>
              </a:rPr>
              <a:t>namespaces.</a:t>
            </a:r>
            <a:endParaRPr sz="2000" dirty="0">
              <a:latin typeface="Verdana"/>
              <a:cs typeface="Verdana"/>
            </a:endParaRPr>
          </a:p>
        </p:txBody>
      </p:sp>
    </p:spTree>
    <p:extLst>
      <p:ext uri="{BB962C8B-B14F-4D97-AF65-F5344CB8AC3E}">
        <p14:creationId xmlns:p14="http://schemas.microsoft.com/office/powerpoint/2010/main" val="15695413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192" y="457201"/>
            <a:ext cx="6349808" cy="677621"/>
          </a:xfrm>
          <a:prstGeom prst="rect">
            <a:avLst/>
          </a:prstGeom>
        </p:spPr>
        <p:txBody>
          <a:bodyPr vert="horz" wrap="square" lIns="0" tIns="0" rIns="0" bIns="0" rtlCol="0" anchor="t">
            <a:normAutofit/>
          </a:bodyPr>
          <a:lstStyle/>
          <a:p>
            <a:r>
              <a:rPr dirty="0"/>
              <a:t>[Cluster]Role</a:t>
            </a:r>
          </a:p>
        </p:txBody>
      </p:sp>
      <p:sp>
        <p:nvSpPr>
          <p:cNvPr id="3" name="object 3"/>
          <p:cNvSpPr txBox="1"/>
          <p:nvPr/>
        </p:nvSpPr>
        <p:spPr>
          <a:xfrm>
            <a:off x="1499427" y="2460736"/>
            <a:ext cx="2600325" cy="2101850"/>
          </a:xfrm>
          <a:prstGeom prst="rect">
            <a:avLst/>
          </a:prstGeom>
        </p:spPr>
        <p:txBody>
          <a:bodyPr vert="horz" wrap="square" lIns="0" tIns="12700" rIns="0" bIns="0" rtlCol="0">
            <a:spAutoFit/>
          </a:bodyPr>
          <a:lstStyle/>
          <a:p>
            <a:pPr marL="340995" marR="5080" indent="-328295">
              <a:lnSpc>
                <a:spcPct val="115399"/>
              </a:lnSpc>
              <a:spcBef>
                <a:spcPts val="100"/>
              </a:spcBef>
              <a:buFont typeface="Arial"/>
              <a:buChar char="●"/>
              <a:tabLst>
                <a:tab pos="340360" algn="l"/>
                <a:tab pos="340995" algn="l"/>
              </a:tabLst>
            </a:pPr>
            <a:r>
              <a:rPr sz="1300" spc="-80" dirty="0">
                <a:solidFill>
                  <a:srgbClr val="FFFFFF"/>
                </a:solidFill>
                <a:latin typeface="Verdana"/>
                <a:cs typeface="Verdana"/>
              </a:rPr>
              <a:t>Permissions </a:t>
            </a:r>
            <a:r>
              <a:rPr sz="1300" spc="-75" dirty="0">
                <a:solidFill>
                  <a:srgbClr val="FFFFFF"/>
                </a:solidFill>
                <a:latin typeface="Verdana"/>
                <a:cs typeface="Verdana"/>
              </a:rPr>
              <a:t>translate </a:t>
            </a:r>
            <a:r>
              <a:rPr sz="1300" spc="-50" dirty="0">
                <a:solidFill>
                  <a:srgbClr val="FFFFFF"/>
                </a:solidFill>
                <a:latin typeface="Verdana"/>
                <a:cs typeface="Verdana"/>
              </a:rPr>
              <a:t>to </a:t>
            </a:r>
            <a:r>
              <a:rPr sz="1300" spc="-55" dirty="0">
                <a:solidFill>
                  <a:srgbClr val="FFFFFF"/>
                </a:solidFill>
                <a:latin typeface="Verdana"/>
                <a:cs typeface="Verdana"/>
              </a:rPr>
              <a:t>url  </a:t>
            </a:r>
            <a:r>
              <a:rPr sz="1300" spc="-110" dirty="0">
                <a:solidFill>
                  <a:srgbClr val="FFFFFF"/>
                </a:solidFill>
                <a:latin typeface="Verdana"/>
                <a:cs typeface="Verdana"/>
              </a:rPr>
              <a:t>path.</a:t>
            </a:r>
            <a:r>
              <a:rPr sz="1300" spc="25" dirty="0">
                <a:solidFill>
                  <a:srgbClr val="FFFFFF"/>
                </a:solidFill>
                <a:latin typeface="Verdana"/>
                <a:cs typeface="Verdana"/>
              </a:rPr>
              <a:t> </a:t>
            </a:r>
            <a:r>
              <a:rPr sz="1300" spc="-30" dirty="0">
                <a:solidFill>
                  <a:srgbClr val="FFFFFF"/>
                </a:solidFill>
                <a:latin typeface="Verdana"/>
                <a:cs typeface="Verdana"/>
              </a:rPr>
              <a:t>With</a:t>
            </a:r>
            <a:r>
              <a:rPr sz="1300" spc="-215" dirty="0">
                <a:solidFill>
                  <a:srgbClr val="FFFFFF"/>
                </a:solidFill>
                <a:latin typeface="Verdana"/>
                <a:cs typeface="Verdana"/>
              </a:rPr>
              <a:t> </a:t>
            </a:r>
            <a:r>
              <a:rPr sz="1300" spc="-125" dirty="0">
                <a:solidFill>
                  <a:srgbClr val="FFFFFF"/>
                </a:solidFill>
                <a:latin typeface="Verdana"/>
                <a:cs typeface="Verdana"/>
              </a:rPr>
              <a:t>“”</a:t>
            </a:r>
            <a:r>
              <a:rPr sz="1300" spc="-220" dirty="0">
                <a:solidFill>
                  <a:srgbClr val="FFFFFF"/>
                </a:solidFill>
                <a:latin typeface="Verdana"/>
                <a:cs typeface="Verdana"/>
              </a:rPr>
              <a:t> </a:t>
            </a:r>
            <a:r>
              <a:rPr sz="1300" spc="-75" dirty="0">
                <a:solidFill>
                  <a:srgbClr val="FFFFFF"/>
                </a:solidFill>
                <a:latin typeface="Verdana"/>
                <a:cs typeface="Verdana"/>
              </a:rPr>
              <a:t>defaulting</a:t>
            </a:r>
            <a:r>
              <a:rPr sz="1300" spc="-215" dirty="0">
                <a:solidFill>
                  <a:srgbClr val="FFFFFF"/>
                </a:solidFill>
                <a:latin typeface="Verdana"/>
                <a:cs typeface="Verdana"/>
              </a:rPr>
              <a:t> </a:t>
            </a:r>
            <a:r>
              <a:rPr sz="1300" spc="-50" dirty="0">
                <a:solidFill>
                  <a:srgbClr val="FFFFFF"/>
                </a:solidFill>
                <a:latin typeface="Verdana"/>
                <a:cs typeface="Verdana"/>
              </a:rPr>
              <a:t>to</a:t>
            </a:r>
            <a:r>
              <a:rPr sz="1300" spc="-215" dirty="0">
                <a:solidFill>
                  <a:srgbClr val="FFFFFF"/>
                </a:solidFill>
                <a:latin typeface="Verdana"/>
                <a:cs typeface="Verdana"/>
              </a:rPr>
              <a:t> </a:t>
            </a:r>
            <a:r>
              <a:rPr sz="1300" spc="-70" dirty="0">
                <a:solidFill>
                  <a:srgbClr val="FFFFFF"/>
                </a:solidFill>
                <a:latin typeface="Verdana"/>
                <a:cs typeface="Verdana"/>
              </a:rPr>
              <a:t>core  </a:t>
            </a:r>
            <a:r>
              <a:rPr sz="1300" spc="-110" dirty="0">
                <a:solidFill>
                  <a:srgbClr val="FFFFFF"/>
                </a:solidFill>
                <a:latin typeface="Verdana"/>
                <a:cs typeface="Verdana"/>
              </a:rPr>
              <a:t>group.</a:t>
            </a:r>
            <a:endParaRPr sz="1300" dirty="0">
              <a:latin typeface="Verdana"/>
              <a:cs typeface="Verdana"/>
            </a:endParaRPr>
          </a:p>
          <a:p>
            <a:pPr marL="340995" marR="39370" indent="-328295">
              <a:lnSpc>
                <a:spcPct val="115399"/>
              </a:lnSpc>
              <a:spcBef>
                <a:spcPts val="975"/>
              </a:spcBef>
              <a:buFont typeface="Arial"/>
              <a:buChar char="●"/>
              <a:tabLst>
                <a:tab pos="340360" algn="l"/>
                <a:tab pos="340995" algn="l"/>
              </a:tabLst>
            </a:pPr>
            <a:r>
              <a:rPr sz="1300" spc="-85" dirty="0">
                <a:solidFill>
                  <a:srgbClr val="FFFFFF"/>
                </a:solidFill>
                <a:latin typeface="Verdana"/>
                <a:cs typeface="Verdana"/>
              </a:rPr>
              <a:t>Resources</a:t>
            </a:r>
            <a:r>
              <a:rPr sz="1300" spc="-220" dirty="0">
                <a:solidFill>
                  <a:srgbClr val="FFFFFF"/>
                </a:solidFill>
                <a:latin typeface="Verdana"/>
                <a:cs typeface="Verdana"/>
              </a:rPr>
              <a:t> </a:t>
            </a:r>
            <a:r>
              <a:rPr sz="1300" spc="-75" dirty="0">
                <a:solidFill>
                  <a:srgbClr val="FFFFFF"/>
                </a:solidFill>
                <a:latin typeface="Verdana"/>
                <a:cs typeface="Verdana"/>
              </a:rPr>
              <a:t>act</a:t>
            </a:r>
            <a:r>
              <a:rPr sz="1300" spc="-220" dirty="0">
                <a:solidFill>
                  <a:srgbClr val="FFFFFF"/>
                </a:solidFill>
                <a:latin typeface="Verdana"/>
                <a:cs typeface="Verdana"/>
              </a:rPr>
              <a:t> </a:t>
            </a:r>
            <a:r>
              <a:rPr sz="1300" spc="-120" dirty="0">
                <a:solidFill>
                  <a:srgbClr val="FFFFFF"/>
                </a:solidFill>
                <a:latin typeface="Verdana"/>
                <a:cs typeface="Verdana"/>
              </a:rPr>
              <a:t>as</a:t>
            </a:r>
            <a:r>
              <a:rPr sz="1300" spc="-215" dirty="0">
                <a:solidFill>
                  <a:srgbClr val="FFFFFF"/>
                </a:solidFill>
                <a:latin typeface="Verdana"/>
                <a:cs typeface="Verdana"/>
              </a:rPr>
              <a:t> </a:t>
            </a:r>
            <a:r>
              <a:rPr sz="1300" spc="-95" dirty="0">
                <a:solidFill>
                  <a:srgbClr val="FFFFFF"/>
                </a:solidFill>
                <a:latin typeface="Verdana"/>
                <a:cs typeface="Verdana"/>
              </a:rPr>
              <a:t>items</a:t>
            </a:r>
            <a:r>
              <a:rPr sz="1300" spc="-220" dirty="0">
                <a:solidFill>
                  <a:srgbClr val="FFFFFF"/>
                </a:solidFill>
                <a:latin typeface="Verdana"/>
                <a:cs typeface="Verdana"/>
              </a:rPr>
              <a:t> </a:t>
            </a:r>
            <a:r>
              <a:rPr sz="1300" spc="-75" dirty="0">
                <a:solidFill>
                  <a:srgbClr val="FFFFFF"/>
                </a:solidFill>
                <a:latin typeface="Verdana"/>
                <a:cs typeface="Verdana"/>
              </a:rPr>
              <a:t>the</a:t>
            </a:r>
            <a:r>
              <a:rPr sz="1300" spc="-215" dirty="0">
                <a:solidFill>
                  <a:srgbClr val="FFFFFF"/>
                </a:solidFill>
                <a:latin typeface="Verdana"/>
                <a:cs typeface="Verdana"/>
              </a:rPr>
              <a:t> </a:t>
            </a:r>
            <a:r>
              <a:rPr sz="1300" spc="-55" dirty="0">
                <a:solidFill>
                  <a:srgbClr val="FFFFFF"/>
                </a:solidFill>
                <a:latin typeface="Verdana"/>
                <a:cs typeface="Verdana"/>
              </a:rPr>
              <a:t>role  </a:t>
            </a:r>
            <a:r>
              <a:rPr sz="1300" spc="-85" dirty="0">
                <a:solidFill>
                  <a:srgbClr val="FFFFFF"/>
                </a:solidFill>
                <a:latin typeface="Verdana"/>
                <a:cs typeface="Verdana"/>
              </a:rPr>
              <a:t>should</a:t>
            </a:r>
            <a:r>
              <a:rPr sz="1300" spc="-215" dirty="0">
                <a:solidFill>
                  <a:srgbClr val="FFFFFF"/>
                </a:solidFill>
                <a:latin typeface="Verdana"/>
                <a:cs typeface="Verdana"/>
              </a:rPr>
              <a:t> </a:t>
            </a:r>
            <a:r>
              <a:rPr sz="1300" spc="-90" dirty="0">
                <a:solidFill>
                  <a:srgbClr val="FFFFFF"/>
                </a:solidFill>
                <a:latin typeface="Verdana"/>
                <a:cs typeface="Verdana"/>
              </a:rPr>
              <a:t>be</a:t>
            </a:r>
            <a:r>
              <a:rPr sz="1300" spc="-210" dirty="0">
                <a:solidFill>
                  <a:srgbClr val="FFFFFF"/>
                </a:solidFill>
                <a:latin typeface="Verdana"/>
                <a:cs typeface="Verdana"/>
              </a:rPr>
              <a:t> </a:t>
            </a:r>
            <a:r>
              <a:rPr sz="1300" spc="-90" dirty="0">
                <a:solidFill>
                  <a:srgbClr val="FFFFFF"/>
                </a:solidFill>
                <a:latin typeface="Verdana"/>
                <a:cs typeface="Verdana"/>
              </a:rPr>
              <a:t>granted</a:t>
            </a:r>
            <a:r>
              <a:rPr sz="1300" spc="-210" dirty="0">
                <a:solidFill>
                  <a:srgbClr val="FFFFFF"/>
                </a:solidFill>
                <a:latin typeface="Verdana"/>
                <a:cs typeface="Verdana"/>
              </a:rPr>
              <a:t> </a:t>
            </a:r>
            <a:r>
              <a:rPr sz="1300" spc="-100" dirty="0">
                <a:solidFill>
                  <a:srgbClr val="FFFFFF"/>
                </a:solidFill>
                <a:latin typeface="Verdana"/>
                <a:cs typeface="Verdana"/>
              </a:rPr>
              <a:t>access</a:t>
            </a:r>
            <a:r>
              <a:rPr sz="1300" spc="-215" dirty="0">
                <a:solidFill>
                  <a:srgbClr val="FFFFFF"/>
                </a:solidFill>
                <a:latin typeface="Verdana"/>
                <a:cs typeface="Verdana"/>
              </a:rPr>
              <a:t> </a:t>
            </a:r>
            <a:r>
              <a:rPr sz="1300" spc="-100" dirty="0">
                <a:solidFill>
                  <a:srgbClr val="FFFFFF"/>
                </a:solidFill>
                <a:latin typeface="Verdana"/>
                <a:cs typeface="Verdana"/>
              </a:rPr>
              <a:t>to.</a:t>
            </a:r>
            <a:endParaRPr sz="1300" dirty="0">
              <a:latin typeface="Verdana"/>
              <a:cs typeface="Verdana"/>
            </a:endParaRPr>
          </a:p>
          <a:p>
            <a:pPr marL="340995" marR="57785" indent="-328295">
              <a:lnSpc>
                <a:spcPct val="115399"/>
              </a:lnSpc>
              <a:spcBef>
                <a:spcPts val="975"/>
              </a:spcBef>
              <a:buFont typeface="Arial"/>
              <a:buChar char="●"/>
              <a:tabLst>
                <a:tab pos="340360" algn="l"/>
                <a:tab pos="340995" algn="l"/>
              </a:tabLst>
            </a:pPr>
            <a:r>
              <a:rPr sz="1300" spc="-65" dirty="0">
                <a:solidFill>
                  <a:srgbClr val="FFFFFF"/>
                </a:solidFill>
                <a:latin typeface="Verdana"/>
                <a:cs typeface="Verdana"/>
              </a:rPr>
              <a:t>Verbs</a:t>
            </a:r>
            <a:r>
              <a:rPr sz="1300" spc="-220" dirty="0">
                <a:solidFill>
                  <a:srgbClr val="FFFFFF"/>
                </a:solidFill>
                <a:latin typeface="Verdana"/>
                <a:cs typeface="Verdana"/>
              </a:rPr>
              <a:t> </a:t>
            </a:r>
            <a:r>
              <a:rPr sz="1300" spc="-85" dirty="0">
                <a:solidFill>
                  <a:srgbClr val="FFFFFF"/>
                </a:solidFill>
                <a:latin typeface="Verdana"/>
                <a:cs typeface="Verdana"/>
              </a:rPr>
              <a:t>are</a:t>
            </a:r>
            <a:r>
              <a:rPr sz="1300" spc="-220" dirty="0">
                <a:solidFill>
                  <a:srgbClr val="FFFFFF"/>
                </a:solidFill>
                <a:latin typeface="Verdana"/>
                <a:cs typeface="Verdana"/>
              </a:rPr>
              <a:t> </a:t>
            </a:r>
            <a:r>
              <a:rPr sz="1300" spc="-75" dirty="0">
                <a:solidFill>
                  <a:srgbClr val="FFFFFF"/>
                </a:solidFill>
                <a:latin typeface="Verdana"/>
                <a:cs typeface="Verdana"/>
              </a:rPr>
              <a:t>the</a:t>
            </a:r>
            <a:r>
              <a:rPr sz="1300" spc="-220" dirty="0">
                <a:solidFill>
                  <a:srgbClr val="FFFFFF"/>
                </a:solidFill>
                <a:latin typeface="Verdana"/>
                <a:cs typeface="Verdana"/>
              </a:rPr>
              <a:t> </a:t>
            </a:r>
            <a:r>
              <a:rPr sz="1300" spc="-75" dirty="0">
                <a:solidFill>
                  <a:srgbClr val="FFFFFF"/>
                </a:solidFill>
                <a:latin typeface="Verdana"/>
                <a:cs typeface="Verdana"/>
              </a:rPr>
              <a:t>actions</a:t>
            </a:r>
            <a:r>
              <a:rPr sz="1300" spc="-220" dirty="0">
                <a:solidFill>
                  <a:srgbClr val="FFFFFF"/>
                </a:solidFill>
                <a:latin typeface="Verdana"/>
                <a:cs typeface="Verdana"/>
              </a:rPr>
              <a:t> </a:t>
            </a:r>
            <a:r>
              <a:rPr sz="1300" spc="-75" dirty="0">
                <a:solidFill>
                  <a:srgbClr val="FFFFFF"/>
                </a:solidFill>
                <a:latin typeface="Verdana"/>
                <a:cs typeface="Verdana"/>
              </a:rPr>
              <a:t>the</a:t>
            </a:r>
            <a:r>
              <a:rPr sz="1300" spc="-220" dirty="0">
                <a:solidFill>
                  <a:srgbClr val="FFFFFF"/>
                </a:solidFill>
                <a:latin typeface="Verdana"/>
                <a:cs typeface="Verdana"/>
              </a:rPr>
              <a:t> </a:t>
            </a:r>
            <a:r>
              <a:rPr sz="1300" spc="-55" dirty="0">
                <a:solidFill>
                  <a:srgbClr val="FFFFFF"/>
                </a:solidFill>
                <a:latin typeface="Verdana"/>
                <a:cs typeface="Verdana"/>
              </a:rPr>
              <a:t>role  </a:t>
            </a:r>
            <a:r>
              <a:rPr sz="1300" spc="-100" dirty="0">
                <a:solidFill>
                  <a:srgbClr val="FFFFFF"/>
                </a:solidFill>
                <a:latin typeface="Verdana"/>
                <a:cs typeface="Verdana"/>
              </a:rPr>
              <a:t>can</a:t>
            </a:r>
            <a:r>
              <a:rPr sz="1300" spc="-215" dirty="0">
                <a:solidFill>
                  <a:srgbClr val="FFFFFF"/>
                </a:solidFill>
                <a:latin typeface="Verdana"/>
                <a:cs typeface="Verdana"/>
              </a:rPr>
              <a:t> </a:t>
            </a:r>
            <a:r>
              <a:rPr sz="1300" spc="-80" dirty="0">
                <a:solidFill>
                  <a:srgbClr val="FFFFFF"/>
                </a:solidFill>
                <a:latin typeface="Verdana"/>
                <a:cs typeface="Verdana"/>
              </a:rPr>
              <a:t>perform</a:t>
            </a:r>
            <a:r>
              <a:rPr sz="1300" spc="-210" dirty="0">
                <a:solidFill>
                  <a:srgbClr val="FFFFFF"/>
                </a:solidFill>
                <a:latin typeface="Verdana"/>
                <a:cs typeface="Verdana"/>
              </a:rPr>
              <a:t> </a:t>
            </a:r>
            <a:r>
              <a:rPr sz="1300" spc="-85" dirty="0">
                <a:solidFill>
                  <a:srgbClr val="FFFFFF"/>
                </a:solidFill>
                <a:latin typeface="Verdana"/>
                <a:cs typeface="Verdana"/>
              </a:rPr>
              <a:t>on</a:t>
            </a:r>
            <a:r>
              <a:rPr sz="1300" spc="-215"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75" dirty="0">
                <a:solidFill>
                  <a:srgbClr val="FFFFFF"/>
                </a:solidFill>
                <a:latin typeface="Verdana"/>
                <a:cs typeface="Verdana"/>
              </a:rPr>
              <a:t>referenced  </a:t>
            </a:r>
            <a:r>
              <a:rPr sz="1300" spc="-95" dirty="0">
                <a:solidFill>
                  <a:srgbClr val="FFFFFF"/>
                </a:solidFill>
                <a:latin typeface="Verdana"/>
                <a:cs typeface="Verdana"/>
              </a:rPr>
              <a:t>resources.</a:t>
            </a:r>
            <a:endParaRPr sz="1300" dirty="0">
              <a:latin typeface="Verdana"/>
              <a:cs typeface="Verdana"/>
            </a:endParaRPr>
          </a:p>
        </p:txBody>
      </p:sp>
      <p:sp>
        <p:nvSpPr>
          <p:cNvPr id="4" name="object 4"/>
          <p:cNvSpPr/>
          <p:nvPr/>
        </p:nvSpPr>
        <p:spPr>
          <a:xfrm>
            <a:off x="4238991" y="2579022"/>
            <a:ext cx="4097416" cy="178552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545410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886" y="304801"/>
            <a:ext cx="7367714" cy="1143000"/>
          </a:xfrm>
          <a:prstGeom prst="rect">
            <a:avLst/>
          </a:prstGeom>
        </p:spPr>
        <p:txBody>
          <a:bodyPr vert="horz" wrap="square" lIns="0" tIns="0" rIns="0" bIns="0" rtlCol="0" anchor="t">
            <a:normAutofit/>
          </a:bodyPr>
          <a:lstStyle/>
          <a:p>
            <a:r>
              <a:rPr dirty="0"/>
              <a:t>[Cluster]RoleBinding</a:t>
            </a:r>
            <a:endParaRPr/>
          </a:p>
        </p:txBody>
      </p:sp>
      <p:sp>
        <p:nvSpPr>
          <p:cNvPr id="3" name="object 3"/>
          <p:cNvSpPr txBox="1"/>
          <p:nvPr/>
        </p:nvSpPr>
        <p:spPr>
          <a:xfrm>
            <a:off x="1499426" y="2460736"/>
            <a:ext cx="2700020" cy="128270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80" dirty="0">
                <a:solidFill>
                  <a:srgbClr val="FFFFFF"/>
                </a:solidFill>
                <a:latin typeface="Verdana"/>
                <a:cs typeface="Verdana"/>
              </a:rPr>
              <a:t>Can</a:t>
            </a:r>
            <a:r>
              <a:rPr sz="1300" spc="-225" dirty="0">
                <a:solidFill>
                  <a:srgbClr val="FFFFFF"/>
                </a:solidFill>
                <a:latin typeface="Verdana"/>
                <a:cs typeface="Verdana"/>
              </a:rPr>
              <a:t> </a:t>
            </a:r>
            <a:r>
              <a:rPr sz="1300" spc="-70" dirty="0">
                <a:solidFill>
                  <a:srgbClr val="FFFFFF"/>
                </a:solidFill>
                <a:latin typeface="Verdana"/>
                <a:cs typeface="Verdana"/>
              </a:rPr>
              <a:t>reference</a:t>
            </a:r>
            <a:r>
              <a:rPr sz="1300" spc="-225" dirty="0">
                <a:solidFill>
                  <a:srgbClr val="FFFFFF"/>
                </a:solidFill>
                <a:latin typeface="Verdana"/>
                <a:cs typeface="Verdana"/>
              </a:rPr>
              <a:t> </a:t>
            </a:r>
            <a:r>
              <a:rPr sz="1300" spc="-75" dirty="0">
                <a:solidFill>
                  <a:srgbClr val="FFFFFF"/>
                </a:solidFill>
                <a:latin typeface="Verdana"/>
                <a:cs typeface="Verdana"/>
              </a:rPr>
              <a:t>multiple</a:t>
            </a:r>
            <a:r>
              <a:rPr sz="1300" spc="-220" dirty="0">
                <a:solidFill>
                  <a:srgbClr val="FFFFFF"/>
                </a:solidFill>
                <a:latin typeface="Verdana"/>
                <a:cs typeface="Verdana"/>
              </a:rPr>
              <a:t> </a:t>
            </a:r>
            <a:r>
              <a:rPr sz="1300" spc="-90" dirty="0">
                <a:solidFill>
                  <a:srgbClr val="FFFFFF"/>
                </a:solidFill>
                <a:latin typeface="Verdana"/>
                <a:cs typeface="Verdana"/>
              </a:rPr>
              <a:t>subjects</a:t>
            </a:r>
            <a:endParaRPr sz="1300">
              <a:latin typeface="Verdana"/>
              <a:cs typeface="Verdana"/>
            </a:endParaRPr>
          </a:p>
          <a:p>
            <a:pPr marL="340995" indent="-328295">
              <a:spcBef>
                <a:spcPts val="240"/>
              </a:spcBef>
              <a:buFont typeface="Arial"/>
              <a:buChar char="●"/>
              <a:tabLst>
                <a:tab pos="340360" algn="l"/>
                <a:tab pos="340995" algn="l"/>
              </a:tabLst>
            </a:pPr>
            <a:r>
              <a:rPr sz="1300" spc="-105" dirty="0">
                <a:solidFill>
                  <a:srgbClr val="FFFFFF"/>
                </a:solidFill>
                <a:latin typeface="Verdana"/>
                <a:cs typeface="Verdana"/>
              </a:rPr>
              <a:t>Subjects</a:t>
            </a:r>
            <a:r>
              <a:rPr sz="1300" spc="-215" dirty="0">
                <a:solidFill>
                  <a:srgbClr val="FFFFFF"/>
                </a:solidFill>
                <a:latin typeface="Verdana"/>
                <a:cs typeface="Verdana"/>
              </a:rPr>
              <a:t> </a:t>
            </a:r>
            <a:r>
              <a:rPr sz="1300" spc="-100" dirty="0">
                <a:solidFill>
                  <a:srgbClr val="FFFFFF"/>
                </a:solidFill>
                <a:latin typeface="Verdana"/>
                <a:cs typeface="Verdana"/>
              </a:rPr>
              <a:t>can</a:t>
            </a:r>
            <a:r>
              <a:rPr sz="1300" spc="-210" dirty="0">
                <a:solidFill>
                  <a:srgbClr val="FFFFFF"/>
                </a:solidFill>
                <a:latin typeface="Verdana"/>
                <a:cs typeface="Verdana"/>
              </a:rPr>
              <a:t> </a:t>
            </a:r>
            <a:r>
              <a:rPr sz="1300" spc="-90" dirty="0">
                <a:solidFill>
                  <a:srgbClr val="FFFFFF"/>
                </a:solidFill>
                <a:latin typeface="Verdana"/>
                <a:cs typeface="Verdana"/>
              </a:rPr>
              <a:t>be</a:t>
            </a:r>
            <a:r>
              <a:rPr sz="1300" spc="-210" dirty="0">
                <a:solidFill>
                  <a:srgbClr val="FFFFFF"/>
                </a:solidFill>
                <a:latin typeface="Verdana"/>
                <a:cs typeface="Verdana"/>
              </a:rPr>
              <a:t> </a:t>
            </a:r>
            <a:r>
              <a:rPr sz="1300" spc="-45" dirty="0">
                <a:solidFill>
                  <a:srgbClr val="FFFFFF"/>
                </a:solidFill>
                <a:latin typeface="Verdana"/>
                <a:cs typeface="Verdana"/>
              </a:rPr>
              <a:t>of</a:t>
            </a:r>
            <a:r>
              <a:rPr sz="1300" spc="-210" dirty="0">
                <a:solidFill>
                  <a:srgbClr val="FFFFFF"/>
                </a:solidFill>
                <a:latin typeface="Verdana"/>
                <a:cs typeface="Verdana"/>
              </a:rPr>
              <a:t> </a:t>
            </a:r>
            <a:r>
              <a:rPr sz="1300" spc="-114" dirty="0">
                <a:solidFill>
                  <a:srgbClr val="FFFFFF"/>
                </a:solidFill>
                <a:latin typeface="Verdana"/>
                <a:cs typeface="Verdana"/>
              </a:rPr>
              <a:t>kind:</a:t>
            </a:r>
            <a:endParaRPr sz="1300">
              <a:latin typeface="Verdana"/>
              <a:cs typeface="Verdana"/>
            </a:endParaRPr>
          </a:p>
          <a:p>
            <a:pPr marL="798195" lvl="1" indent="-313055">
              <a:spcBef>
                <a:spcPts val="245"/>
              </a:spcBef>
              <a:buFont typeface="Arial"/>
              <a:buChar char="○"/>
              <a:tabLst>
                <a:tab pos="797560" algn="l"/>
                <a:tab pos="798195" algn="l"/>
              </a:tabLst>
            </a:pPr>
            <a:r>
              <a:rPr sz="1100" spc="-55" dirty="0">
                <a:solidFill>
                  <a:srgbClr val="FFFFFF"/>
                </a:solidFill>
                <a:latin typeface="Verdana"/>
                <a:cs typeface="Verdana"/>
              </a:rPr>
              <a:t>User</a:t>
            </a:r>
            <a:endParaRPr sz="1100">
              <a:latin typeface="Verdana"/>
              <a:cs typeface="Verdana"/>
            </a:endParaRPr>
          </a:p>
          <a:p>
            <a:pPr marL="798195" lvl="1" indent="-313055">
              <a:spcBef>
                <a:spcPts val="180"/>
              </a:spcBef>
              <a:buFont typeface="Arial"/>
              <a:buChar char="○"/>
              <a:tabLst>
                <a:tab pos="797560" algn="l"/>
                <a:tab pos="798195" algn="l"/>
              </a:tabLst>
            </a:pPr>
            <a:r>
              <a:rPr sz="1100" spc="-60" dirty="0">
                <a:solidFill>
                  <a:srgbClr val="FFFFFF"/>
                </a:solidFill>
                <a:latin typeface="Verdana"/>
                <a:cs typeface="Verdana"/>
              </a:rPr>
              <a:t>Group</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ServiceAccount</a:t>
            </a:r>
            <a:endParaRPr sz="1100">
              <a:latin typeface="Verdana"/>
              <a:cs typeface="Verdana"/>
            </a:endParaRPr>
          </a:p>
          <a:p>
            <a:pPr marL="340995" indent="-328295">
              <a:spcBef>
                <a:spcPts val="175"/>
              </a:spcBef>
              <a:buFont typeface="Arial"/>
              <a:buChar char="●"/>
              <a:tabLst>
                <a:tab pos="340360" algn="l"/>
                <a:tab pos="340995" algn="l"/>
              </a:tabLst>
            </a:pPr>
            <a:r>
              <a:rPr sz="1300" spc="-60" dirty="0">
                <a:solidFill>
                  <a:srgbClr val="FFFFFF"/>
                </a:solidFill>
                <a:latin typeface="Verdana"/>
                <a:cs typeface="Verdana"/>
              </a:rPr>
              <a:t>roleRef</a:t>
            </a:r>
            <a:r>
              <a:rPr sz="1300" spc="-220" dirty="0">
                <a:solidFill>
                  <a:srgbClr val="FFFFFF"/>
                </a:solidFill>
                <a:latin typeface="Verdana"/>
                <a:cs typeface="Verdana"/>
              </a:rPr>
              <a:t> </a:t>
            </a:r>
            <a:r>
              <a:rPr sz="1300" spc="-80" dirty="0">
                <a:solidFill>
                  <a:srgbClr val="FFFFFF"/>
                </a:solidFill>
                <a:latin typeface="Verdana"/>
                <a:cs typeface="Verdana"/>
              </a:rPr>
              <a:t>targets</a:t>
            </a:r>
            <a:r>
              <a:rPr sz="1300" spc="-220"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85" dirty="0">
                <a:solidFill>
                  <a:srgbClr val="FFFFFF"/>
                </a:solidFill>
                <a:latin typeface="Verdana"/>
                <a:cs typeface="Verdana"/>
              </a:rPr>
              <a:t>single</a:t>
            </a:r>
            <a:r>
              <a:rPr sz="1300" spc="-220" dirty="0">
                <a:solidFill>
                  <a:srgbClr val="FFFFFF"/>
                </a:solidFill>
                <a:latin typeface="Verdana"/>
                <a:cs typeface="Verdana"/>
              </a:rPr>
              <a:t> </a:t>
            </a:r>
            <a:r>
              <a:rPr sz="1300" spc="-55" dirty="0">
                <a:solidFill>
                  <a:srgbClr val="FFFFFF"/>
                </a:solidFill>
                <a:latin typeface="Verdana"/>
                <a:cs typeface="Verdana"/>
              </a:rPr>
              <a:t>role</a:t>
            </a:r>
            <a:r>
              <a:rPr sz="1300" spc="-215" dirty="0">
                <a:solidFill>
                  <a:srgbClr val="FFFFFF"/>
                </a:solidFill>
                <a:latin typeface="Verdana"/>
                <a:cs typeface="Verdana"/>
              </a:rPr>
              <a:t> </a:t>
            </a:r>
            <a:r>
              <a:rPr sz="1300" spc="-100" dirty="0">
                <a:solidFill>
                  <a:srgbClr val="FFFFFF"/>
                </a:solidFill>
                <a:latin typeface="Verdana"/>
                <a:cs typeface="Verdana"/>
              </a:rPr>
              <a:t>only.</a:t>
            </a:r>
            <a:endParaRPr sz="1300">
              <a:latin typeface="Verdana"/>
              <a:cs typeface="Verdana"/>
            </a:endParaRPr>
          </a:p>
        </p:txBody>
      </p:sp>
      <p:sp>
        <p:nvSpPr>
          <p:cNvPr id="4" name="object 4"/>
          <p:cNvSpPr/>
          <p:nvPr/>
        </p:nvSpPr>
        <p:spPr>
          <a:xfrm>
            <a:off x="4662290" y="2424785"/>
            <a:ext cx="3674092" cy="253490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8577448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85775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3" name="object 3"/>
          <p:cNvSpPr/>
          <p:nvPr/>
        </p:nvSpPr>
        <p:spPr>
          <a:xfrm>
            <a:off x="5" y="857889"/>
            <a:ext cx="5154295" cy="5134610"/>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endParaRPr/>
          </a:p>
        </p:txBody>
      </p:sp>
      <p:sp>
        <p:nvSpPr>
          <p:cNvPr id="4" name="object 4"/>
          <p:cNvSpPr/>
          <p:nvPr/>
        </p:nvSpPr>
        <p:spPr>
          <a:xfrm>
            <a:off x="1" y="1999512"/>
            <a:ext cx="3997325" cy="3982720"/>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endParaRPr/>
          </a:p>
        </p:txBody>
      </p:sp>
      <p:sp>
        <p:nvSpPr>
          <p:cNvPr id="5" name="object 5"/>
          <p:cNvSpPr/>
          <p:nvPr/>
        </p:nvSpPr>
        <p:spPr>
          <a:xfrm>
            <a:off x="1497" y="857741"/>
            <a:ext cx="2300605" cy="2291715"/>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solidFill>
            <a:srgbClr val="1C4487"/>
          </a:solidFill>
        </p:spPr>
        <p:txBody>
          <a:bodyPr wrap="square" lIns="0" tIns="0" rIns="0" bIns="0" rtlCol="0"/>
          <a:lstStyle/>
          <a:p>
            <a:endParaRPr/>
          </a:p>
        </p:txBody>
      </p:sp>
      <p:sp>
        <p:nvSpPr>
          <p:cNvPr id="6" name="object 6"/>
          <p:cNvSpPr/>
          <p:nvPr/>
        </p:nvSpPr>
        <p:spPr>
          <a:xfrm>
            <a:off x="652819" y="1445574"/>
            <a:ext cx="2300605" cy="2291715"/>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solidFill>
            <a:srgbClr val="073662"/>
          </a:solidFill>
        </p:spPr>
        <p:txBody>
          <a:bodyPr wrap="square" lIns="0" tIns="0" rIns="0" bIns="0" rtlCol="0"/>
          <a:lstStyle/>
          <a:p>
            <a:endParaRPr/>
          </a:p>
        </p:txBody>
      </p:sp>
      <p:sp>
        <p:nvSpPr>
          <p:cNvPr id="7" name="object 7"/>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81000" y="1087438"/>
            <a:ext cx="8382000" cy="1342419"/>
          </a:xfrm>
          <a:prstGeom prst="rect">
            <a:avLst/>
          </a:prstGeom>
        </p:spPr>
        <p:txBody>
          <a:bodyPr vert="horz" wrap="square" lIns="0" tIns="0" rIns="0" bIns="0" rtlCol="0" anchor="t">
            <a:normAutofit/>
          </a:bodyPr>
          <a:lstStyle/>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Behind</a:t>
            </a:r>
          </a:p>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The Scenes</a:t>
            </a:r>
          </a:p>
        </p:txBody>
      </p:sp>
    </p:spTree>
    <p:extLst>
      <p:ext uri="{BB962C8B-B14F-4D97-AF65-F5344CB8AC3E}">
        <p14:creationId xmlns:p14="http://schemas.microsoft.com/office/powerpoint/2010/main" val="2994423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85775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3" name="object 3"/>
          <p:cNvSpPr/>
          <p:nvPr/>
        </p:nvSpPr>
        <p:spPr>
          <a:xfrm>
            <a:off x="5" y="857889"/>
            <a:ext cx="5154295" cy="5134610"/>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endParaRPr/>
          </a:p>
        </p:txBody>
      </p:sp>
      <p:sp>
        <p:nvSpPr>
          <p:cNvPr id="4" name="object 4"/>
          <p:cNvSpPr/>
          <p:nvPr/>
        </p:nvSpPr>
        <p:spPr>
          <a:xfrm>
            <a:off x="1" y="1999512"/>
            <a:ext cx="3997325" cy="3982720"/>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endParaRPr/>
          </a:p>
        </p:txBody>
      </p:sp>
      <p:sp>
        <p:nvSpPr>
          <p:cNvPr id="5" name="object 5"/>
          <p:cNvSpPr/>
          <p:nvPr/>
        </p:nvSpPr>
        <p:spPr>
          <a:xfrm>
            <a:off x="1497" y="857741"/>
            <a:ext cx="2300605" cy="2291715"/>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solidFill>
            <a:srgbClr val="1C4487"/>
          </a:solidFill>
        </p:spPr>
        <p:txBody>
          <a:bodyPr wrap="square" lIns="0" tIns="0" rIns="0" bIns="0" rtlCol="0"/>
          <a:lstStyle/>
          <a:p>
            <a:endParaRPr/>
          </a:p>
        </p:txBody>
      </p:sp>
      <p:sp>
        <p:nvSpPr>
          <p:cNvPr id="6" name="object 6"/>
          <p:cNvSpPr/>
          <p:nvPr/>
        </p:nvSpPr>
        <p:spPr>
          <a:xfrm>
            <a:off x="652819" y="1445574"/>
            <a:ext cx="2300605" cy="2291715"/>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solidFill>
            <a:srgbClr val="073662"/>
          </a:solidFill>
        </p:spPr>
        <p:txBody>
          <a:bodyPr wrap="square" lIns="0" tIns="0" rIns="0" bIns="0" rtlCol="0"/>
          <a:lstStyle/>
          <a:p>
            <a:endParaRPr/>
          </a:p>
        </p:txBody>
      </p:sp>
      <p:sp>
        <p:nvSpPr>
          <p:cNvPr id="7" name="object 7"/>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81000" y="1087438"/>
            <a:ext cx="8382000" cy="1120820"/>
          </a:xfrm>
          <a:prstGeom prst="rect">
            <a:avLst/>
          </a:prstGeom>
        </p:spPr>
        <p:txBody>
          <a:bodyPr vert="horz" wrap="square" lIns="0" tIns="12700" rIns="0" bIns="0" rtlCol="0" anchor="t">
            <a:spAutoFit/>
          </a:bodyPr>
          <a:lstStyle/>
          <a:p>
            <a:pPr marL="4546600">
              <a:lnSpc>
                <a:spcPct val="100000"/>
              </a:lnSpc>
              <a:spcBef>
                <a:spcPts val="100"/>
              </a:spcBef>
            </a:pPr>
            <a:r>
              <a:rPr spc="125" dirty="0"/>
              <a:t>Behind</a:t>
            </a:r>
          </a:p>
          <a:p>
            <a:pPr marL="5213985">
              <a:lnSpc>
                <a:spcPct val="100000"/>
              </a:lnSpc>
              <a:spcBef>
                <a:spcPts val="30"/>
              </a:spcBef>
            </a:pPr>
            <a:r>
              <a:rPr spc="10" dirty="0"/>
              <a:t>The</a:t>
            </a:r>
            <a:r>
              <a:rPr spc="-405" dirty="0"/>
              <a:t> </a:t>
            </a:r>
            <a:r>
              <a:rPr dirty="0"/>
              <a:t>Scenes</a:t>
            </a:r>
          </a:p>
        </p:txBody>
      </p:sp>
      <p:sp>
        <p:nvSpPr>
          <p:cNvPr id="9" name="object 9"/>
          <p:cNvSpPr/>
          <p:nvPr/>
        </p:nvSpPr>
        <p:spPr>
          <a:xfrm>
            <a:off x="1215848" y="2223340"/>
            <a:ext cx="3232343" cy="241132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2043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1001"/>
            <a:ext cx="7772400" cy="990600"/>
          </a:xfrm>
          <a:prstGeom prst="rect">
            <a:avLst/>
          </a:prstGeom>
        </p:spPr>
        <p:txBody>
          <a:bodyPr vert="horz" wrap="square" lIns="0" tIns="0" rIns="0" bIns="0" rtlCol="0" anchor="t">
            <a:normAutofit/>
          </a:bodyPr>
          <a:lstStyle/>
          <a:p>
            <a:r>
              <a:rPr dirty="0"/>
              <a:t>Kubernetes Concepts - Core</a:t>
            </a:r>
          </a:p>
        </p:txBody>
      </p:sp>
      <p:sp>
        <p:nvSpPr>
          <p:cNvPr id="3" name="object 3"/>
          <p:cNvSpPr txBox="1"/>
          <p:nvPr/>
        </p:nvSpPr>
        <p:spPr>
          <a:xfrm>
            <a:off x="579120" y="1600200"/>
            <a:ext cx="7848600" cy="4075283"/>
          </a:xfrm>
          <a:prstGeom prst="rect">
            <a:avLst/>
          </a:prstGeom>
        </p:spPr>
        <p:txBody>
          <a:bodyPr vert="horz" wrap="square" lIns="0" tIns="6985" rIns="0" bIns="0" rtlCol="0">
            <a:spAutoFit/>
          </a:bodyPr>
          <a:lstStyle/>
          <a:p>
            <a:pPr marL="12700" marR="19050">
              <a:lnSpc>
                <a:spcPct val="102200"/>
              </a:lnSpc>
              <a:spcBef>
                <a:spcPts val="55"/>
              </a:spcBef>
            </a:pPr>
            <a:r>
              <a:rPr sz="2000" b="1" spc="-45" dirty="0">
                <a:solidFill>
                  <a:srgbClr val="FFFFFF"/>
                </a:solidFill>
                <a:latin typeface="Arial" panose="020B0604020202020204" pitchFamily="34" charset="0"/>
                <a:cs typeface="Arial" panose="020B0604020202020204" pitchFamily="34" charset="0"/>
              </a:rPr>
              <a:t>Cluster</a:t>
            </a:r>
            <a:r>
              <a:rPr sz="2000" b="1" spc="-195"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collection</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hosts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that</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aggregate</a:t>
            </a:r>
            <a:r>
              <a:rPr sz="2000" spc="-204"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available</a:t>
            </a:r>
            <a:r>
              <a:rPr sz="2000" spc="-204"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resources</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including</a:t>
            </a:r>
            <a:r>
              <a:rPr sz="2000" spc="-204"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cpu,</a:t>
            </a:r>
            <a:r>
              <a:rPr sz="2000" spc="-204" dirty="0">
                <a:solidFill>
                  <a:srgbClr val="FFFFFF"/>
                </a:solidFill>
                <a:latin typeface="Arial" panose="020B0604020202020204" pitchFamily="34" charset="0"/>
                <a:cs typeface="Arial" panose="020B0604020202020204" pitchFamily="34" charset="0"/>
              </a:rPr>
              <a:t> </a:t>
            </a:r>
            <a:r>
              <a:rPr sz="2000" spc="-140" dirty="0">
                <a:solidFill>
                  <a:srgbClr val="FFFFFF"/>
                </a:solidFill>
                <a:latin typeface="Arial" panose="020B0604020202020204" pitchFamily="34" charset="0"/>
                <a:cs typeface="Arial" panose="020B0604020202020204" pitchFamily="34" charset="0"/>
              </a:rPr>
              <a:t>ram,</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disk,  and</a:t>
            </a:r>
            <a:r>
              <a:rPr sz="2000" spc="-215"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devices</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into</a:t>
            </a:r>
            <a:r>
              <a:rPr sz="2000" spc="-21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usable</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pool.</a:t>
            </a:r>
            <a:endParaRPr sz="2000" dirty="0">
              <a:latin typeface="Arial" panose="020B0604020202020204" pitchFamily="34" charset="0"/>
              <a:cs typeface="Arial" panose="020B0604020202020204" pitchFamily="34" charset="0"/>
            </a:endParaRPr>
          </a:p>
          <a:p>
            <a:pPr>
              <a:spcBef>
                <a:spcPts val="55"/>
              </a:spcBef>
            </a:pPr>
            <a:endParaRPr sz="2000" dirty="0">
              <a:latin typeface="Arial" panose="020B0604020202020204" pitchFamily="34" charset="0"/>
              <a:cs typeface="Arial" panose="020B0604020202020204" pitchFamily="34" charset="0"/>
            </a:endParaRPr>
          </a:p>
          <a:p>
            <a:pPr marL="12700" marR="5080">
              <a:lnSpc>
                <a:spcPct val="101600"/>
              </a:lnSpc>
            </a:pPr>
            <a:r>
              <a:rPr sz="2000" b="1" spc="-5" dirty="0">
                <a:solidFill>
                  <a:srgbClr val="FFFFFF"/>
                </a:solidFill>
                <a:latin typeface="Arial" panose="020B0604020202020204" pitchFamily="34" charset="0"/>
                <a:cs typeface="Arial" panose="020B0604020202020204" pitchFamily="34" charset="0"/>
              </a:rPr>
              <a:t>Master</a:t>
            </a:r>
            <a:r>
              <a:rPr sz="2000" b="1" spc="-190"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The</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master(s)</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represent</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collection</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components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that</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make</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up</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04"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control</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plane</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  </a:t>
            </a:r>
            <a:r>
              <a:rPr sz="2000" spc="-90" dirty="0">
                <a:solidFill>
                  <a:srgbClr val="FFFFFF"/>
                </a:solidFill>
                <a:latin typeface="Arial" panose="020B0604020202020204" pitchFamily="34" charset="0"/>
                <a:cs typeface="Arial" panose="020B0604020202020204" pitchFamily="34" charset="0"/>
              </a:rPr>
              <a:t>Kubernetes. These </a:t>
            </a:r>
            <a:r>
              <a:rPr sz="2000" spc="-95" dirty="0">
                <a:solidFill>
                  <a:srgbClr val="FFFFFF"/>
                </a:solidFill>
                <a:latin typeface="Arial" panose="020B0604020202020204" pitchFamily="34" charset="0"/>
                <a:cs typeface="Arial" panose="020B0604020202020204" pitchFamily="34" charset="0"/>
              </a:rPr>
              <a:t>components </a:t>
            </a:r>
            <a:r>
              <a:rPr sz="2000" spc="-85" dirty="0">
                <a:solidFill>
                  <a:srgbClr val="FFFFFF"/>
                </a:solidFill>
                <a:latin typeface="Arial" panose="020B0604020202020204" pitchFamily="34" charset="0"/>
                <a:cs typeface="Arial" panose="020B0604020202020204" pitchFamily="34" charset="0"/>
              </a:rPr>
              <a:t>are </a:t>
            </a:r>
            <a:r>
              <a:rPr sz="2000" spc="-80" dirty="0">
                <a:solidFill>
                  <a:srgbClr val="FFFFFF"/>
                </a:solidFill>
                <a:latin typeface="Arial" panose="020B0604020202020204" pitchFamily="34" charset="0"/>
                <a:cs typeface="Arial" panose="020B0604020202020204" pitchFamily="34" charset="0"/>
              </a:rPr>
              <a:t>responsible </a:t>
            </a:r>
            <a:r>
              <a:rPr sz="2000" spc="-40" dirty="0">
                <a:solidFill>
                  <a:srgbClr val="FFFFFF"/>
                </a:solidFill>
                <a:latin typeface="Arial" panose="020B0604020202020204" pitchFamily="34" charset="0"/>
                <a:cs typeface="Arial" panose="020B0604020202020204" pitchFamily="34" charset="0"/>
              </a:rPr>
              <a:t>for </a:t>
            </a:r>
            <a:r>
              <a:rPr sz="2000" spc="-60" dirty="0">
                <a:solidFill>
                  <a:srgbClr val="FFFFFF"/>
                </a:solidFill>
                <a:latin typeface="Arial" panose="020B0604020202020204" pitchFamily="34" charset="0"/>
                <a:cs typeface="Arial" panose="020B0604020202020204" pitchFamily="34" charset="0"/>
              </a:rPr>
              <a:t>all </a:t>
            </a:r>
            <a:r>
              <a:rPr sz="2000" spc="-70" dirty="0">
                <a:solidFill>
                  <a:srgbClr val="FFFFFF"/>
                </a:solidFill>
                <a:latin typeface="Arial" panose="020B0604020202020204" pitchFamily="34" charset="0"/>
                <a:cs typeface="Arial" panose="020B0604020202020204" pitchFamily="34" charset="0"/>
              </a:rPr>
              <a:t>cluster </a:t>
            </a:r>
            <a:r>
              <a:rPr sz="2000" spc="-80" dirty="0">
                <a:solidFill>
                  <a:srgbClr val="FFFFFF"/>
                </a:solidFill>
                <a:latin typeface="Arial" panose="020B0604020202020204" pitchFamily="34" charset="0"/>
                <a:cs typeface="Arial" panose="020B0604020202020204" pitchFamily="34" charset="0"/>
              </a:rPr>
              <a:t>decisions </a:t>
            </a:r>
            <a:r>
              <a:rPr sz="2000" spc="-75" dirty="0">
                <a:solidFill>
                  <a:srgbClr val="FFFFFF"/>
                </a:solidFill>
                <a:latin typeface="Arial" panose="020B0604020202020204" pitchFamily="34" charset="0"/>
                <a:cs typeface="Arial" panose="020B0604020202020204" pitchFamily="34" charset="0"/>
              </a:rPr>
              <a:t>including </a:t>
            </a:r>
            <a:r>
              <a:rPr sz="2000" spc="-70" dirty="0">
                <a:solidFill>
                  <a:srgbClr val="FFFFFF"/>
                </a:solidFill>
                <a:latin typeface="Arial" panose="020B0604020202020204" pitchFamily="34" charset="0"/>
                <a:cs typeface="Arial" panose="020B0604020202020204" pitchFamily="34" charset="0"/>
              </a:rPr>
              <a:t>both  </a:t>
            </a:r>
            <a:r>
              <a:rPr sz="2000" spc="-90" dirty="0">
                <a:solidFill>
                  <a:srgbClr val="FFFFFF"/>
                </a:solidFill>
                <a:latin typeface="Arial" panose="020B0604020202020204" pitchFamily="34" charset="0"/>
                <a:cs typeface="Arial" panose="020B0604020202020204" pitchFamily="34" charset="0"/>
              </a:rPr>
              <a:t>scheduling</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responding</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cluster</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events.</a:t>
            </a:r>
            <a:endParaRPr sz="2000" dirty="0">
              <a:latin typeface="Arial" panose="020B0604020202020204" pitchFamily="34" charset="0"/>
              <a:cs typeface="Arial" panose="020B0604020202020204" pitchFamily="34" charset="0"/>
            </a:endParaRPr>
          </a:p>
          <a:p>
            <a:pPr>
              <a:spcBef>
                <a:spcPts val="50"/>
              </a:spcBef>
            </a:pPr>
            <a:endParaRPr sz="2000" dirty="0">
              <a:latin typeface="Arial" panose="020B0604020202020204" pitchFamily="34" charset="0"/>
              <a:cs typeface="Arial" panose="020B0604020202020204" pitchFamily="34" charset="0"/>
            </a:endParaRPr>
          </a:p>
          <a:p>
            <a:pPr marL="12700" marR="360680" algn="just">
              <a:lnSpc>
                <a:spcPct val="101600"/>
              </a:lnSpc>
            </a:pPr>
            <a:r>
              <a:rPr sz="2000" b="1" spc="-30" dirty="0">
                <a:solidFill>
                  <a:srgbClr val="FFFFFF"/>
                </a:solidFill>
                <a:latin typeface="Arial" panose="020B0604020202020204" pitchFamily="34" charset="0"/>
                <a:cs typeface="Arial" panose="020B0604020202020204" pitchFamily="34" charset="0"/>
              </a:rPr>
              <a:t>Node</a:t>
            </a:r>
            <a:r>
              <a:rPr sz="2000" b="1" spc="-190"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single</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host,</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physical</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virtual</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capable</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running</a:t>
            </a:r>
            <a:r>
              <a:rPr sz="2000" spc="-204"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pods.</a:t>
            </a:r>
            <a:r>
              <a:rPr sz="2000" spc="-204"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node</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0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managed</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by</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130" dirty="0">
                <a:solidFill>
                  <a:srgbClr val="FFFFFF"/>
                </a:solidFill>
                <a:latin typeface="Arial" panose="020B0604020202020204" pitchFamily="34" charset="0"/>
                <a:cs typeface="Arial" panose="020B0604020202020204" pitchFamily="34" charset="0"/>
              </a:rPr>
              <a:t>master(s),</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at</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minimum</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runs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both</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kubelet</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kube-proxy</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be</a:t>
            </a:r>
            <a:r>
              <a:rPr sz="2000" spc="-204"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considered</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part</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85" dirty="0">
                <a:solidFill>
                  <a:srgbClr val="FFFFFF"/>
                </a:solidFill>
                <a:latin typeface="Arial" panose="020B0604020202020204" pitchFamily="34" charset="0"/>
                <a:cs typeface="Arial" panose="020B0604020202020204" pitchFamily="34" charset="0"/>
              </a:rPr>
              <a:t>cluster.</a:t>
            </a:r>
            <a:endParaRPr sz="2000" dirty="0">
              <a:latin typeface="Arial" panose="020B0604020202020204" pitchFamily="34" charset="0"/>
              <a:cs typeface="Arial" panose="020B0604020202020204" pitchFamily="34" charset="0"/>
            </a:endParaRPr>
          </a:p>
          <a:p>
            <a:pPr>
              <a:spcBef>
                <a:spcPts val="40"/>
              </a:spcBef>
            </a:pPr>
            <a:endParaRPr sz="2000" dirty="0">
              <a:latin typeface="Arial" panose="020B0604020202020204" pitchFamily="34" charset="0"/>
              <a:cs typeface="Arial" panose="020B0604020202020204" pitchFamily="34" charset="0"/>
            </a:endParaRPr>
          </a:p>
          <a:p>
            <a:pPr marL="12700" marR="538480">
              <a:lnSpc>
                <a:spcPct val="102200"/>
              </a:lnSpc>
            </a:pPr>
            <a:r>
              <a:rPr sz="2000" b="1" spc="-65" dirty="0">
                <a:solidFill>
                  <a:srgbClr val="FFFFFF"/>
                </a:solidFill>
                <a:latin typeface="Arial" panose="020B0604020202020204" pitchFamily="34" charset="0"/>
                <a:cs typeface="Arial" panose="020B0604020202020204" pitchFamily="34" charset="0"/>
              </a:rPr>
              <a:t>Namespace</a:t>
            </a:r>
            <a:r>
              <a:rPr sz="2000" b="1" spc="-200"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logical</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cluster</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environment.</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Primary</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method</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dividing</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cluster</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  </a:t>
            </a:r>
            <a:r>
              <a:rPr sz="2000" spc="-90" dirty="0">
                <a:solidFill>
                  <a:srgbClr val="FFFFFF"/>
                </a:solidFill>
                <a:latin typeface="Arial" panose="020B0604020202020204" pitchFamily="34" charset="0"/>
                <a:cs typeface="Arial" panose="020B0604020202020204" pitchFamily="34" charset="0"/>
              </a:rPr>
              <a:t>scoping</a:t>
            </a:r>
            <a:r>
              <a:rPr sz="2000" spc="-215"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access.</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53937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06392" y="857250"/>
            <a:ext cx="4737735" cy="4734560"/>
          </a:xfrm>
          <a:custGeom>
            <a:avLst/>
            <a:gdLst/>
            <a:ahLst/>
            <a:cxnLst/>
            <a:rect l="l" t="t" r="r" b="b"/>
            <a:pathLst>
              <a:path w="4737734" h="4734560">
                <a:moveTo>
                  <a:pt x="4737590" y="4733990"/>
                </a:moveTo>
                <a:lnTo>
                  <a:pt x="0" y="0"/>
                </a:lnTo>
                <a:lnTo>
                  <a:pt x="2393945" y="0"/>
                </a:lnTo>
                <a:lnTo>
                  <a:pt x="4737590" y="2341857"/>
                </a:lnTo>
                <a:lnTo>
                  <a:pt x="4737590" y="4733990"/>
                </a:lnTo>
                <a:close/>
              </a:path>
            </a:pathLst>
          </a:custGeom>
          <a:solidFill>
            <a:srgbClr val="FFFFFF">
              <a:alpha val="3459"/>
            </a:srgbClr>
          </a:solidFill>
        </p:spPr>
        <p:txBody>
          <a:bodyPr wrap="square" lIns="0" tIns="0" rIns="0" bIns="0" rtlCol="0"/>
          <a:lstStyle/>
          <a:p>
            <a:endParaRPr/>
          </a:p>
        </p:txBody>
      </p:sp>
      <p:sp>
        <p:nvSpPr>
          <p:cNvPr id="3" name="object 3"/>
          <p:cNvSpPr/>
          <p:nvPr/>
        </p:nvSpPr>
        <p:spPr>
          <a:xfrm>
            <a:off x="4846816" y="857251"/>
            <a:ext cx="4286885" cy="4298315"/>
          </a:xfrm>
          <a:custGeom>
            <a:avLst/>
            <a:gdLst/>
            <a:ahLst/>
            <a:cxnLst/>
            <a:rect l="l" t="t" r="r" b="b"/>
            <a:pathLst>
              <a:path w="4286884" h="4298315">
                <a:moveTo>
                  <a:pt x="4286691" y="4298091"/>
                </a:moveTo>
                <a:lnTo>
                  <a:pt x="0" y="0"/>
                </a:lnTo>
                <a:lnTo>
                  <a:pt x="4286691" y="0"/>
                </a:lnTo>
                <a:lnTo>
                  <a:pt x="4286691" y="4298091"/>
                </a:lnTo>
                <a:close/>
              </a:path>
            </a:pathLst>
          </a:custGeom>
          <a:solidFill>
            <a:srgbClr val="FFFFFF">
              <a:alpha val="3459"/>
            </a:srgbClr>
          </a:solidFill>
        </p:spPr>
        <p:txBody>
          <a:bodyPr wrap="square" lIns="0" tIns="0" rIns="0" bIns="0" rtlCol="0"/>
          <a:lstStyle/>
          <a:p>
            <a:endParaRPr/>
          </a:p>
        </p:txBody>
      </p:sp>
      <p:sp>
        <p:nvSpPr>
          <p:cNvPr id="4" name="object 4"/>
          <p:cNvSpPr/>
          <p:nvPr/>
        </p:nvSpPr>
        <p:spPr>
          <a:xfrm>
            <a:off x="5618388" y="2093715"/>
            <a:ext cx="808990" cy="808990"/>
          </a:xfrm>
          <a:custGeom>
            <a:avLst/>
            <a:gdLst/>
            <a:ahLst/>
            <a:cxnLst/>
            <a:rect l="l" t="t" r="r" b="b"/>
            <a:pathLst>
              <a:path w="808989"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5" name="object 5"/>
          <p:cNvSpPr/>
          <p:nvPr/>
        </p:nvSpPr>
        <p:spPr>
          <a:xfrm>
            <a:off x="5849838" y="230120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6" name="object 6"/>
          <p:cNvSpPr/>
          <p:nvPr/>
        </p:nvSpPr>
        <p:spPr>
          <a:xfrm>
            <a:off x="5987063" y="3326710"/>
            <a:ext cx="808990" cy="808990"/>
          </a:xfrm>
          <a:custGeom>
            <a:avLst/>
            <a:gdLst/>
            <a:ahLst/>
            <a:cxnLst/>
            <a:rect l="l" t="t" r="r" b="b"/>
            <a:pathLst>
              <a:path w="808990" h="808989">
                <a:moveTo>
                  <a:pt x="808798" y="808808"/>
                </a:moveTo>
                <a:lnTo>
                  <a:pt x="404399" y="808808"/>
                </a:lnTo>
                <a:lnTo>
                  <a:pt x="0" y="404409"/>
                </a:lnTo>
                <a:lnTo>
                  <a:pt x="0" y="0"/>
                </a:lnTo>
                <a:lnTo>
                  <a:pt x="808798" y="808808"/>
                </a:lnTo>
                <a:close/>
              </a:path>
            </a:pathLst>
          </a:custGeom>
          <a:solidFill>
            <a:srgbClr val="FFFFFF">
              <a:alpha val="7308"/>
            </a:srgbClr>
          </a:solidFill>
        </p:spPr>
        <p:txBody>
          <a:bodyPr wrap="square" lIns="0" tIns="0" rIns="0" bIns="0" rtlCol="0"/>
          <a:lstStyle/>
          <a:p>
            <a:endParaRPr/>
          </a:p>
        </p:txBody>
      </p:sp>
      <p:sp>
        <p:nvSpPr>
          <p:cNvPr id="7" name="object 7"/>
          <p:cNvSpPr/>
          <p:nvPr/>
        </p:nvSpPr>
        <p:spPr>
          <a:xfrm>
            <a:off x="6222112" y="3534194"/>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8" name="object 8"/>
          <p:cNvSpPr/>
          <p:nvPr/>
        </p:nvSpPr>
        <p:spPr>
          <a:xfrm>
            <a:off x="6675336" y="2719263"/>
            <a:ext cx="808990" cy="808990"/>
          </a:xfrm>
          <a:custGeom>
            <a:avLst/>
            <a:gdLst/>
            <a:ahLst/>
            <a:cxnLst/>
            <a:rect l="l" t="t" r="r" b="b"/>
            <a:pathLst>
              <a:path w="808990" h="808989">
                <a:moveTo>
                  <a:pt x="808798" y="808805"/>
                </a:moveTo>
                <a:lnTo>
                  <a:pt x="404399" y="808805"/>
                </a:lnTo>
                <a:lnTo>
                  <a:pt x="0" y="404399"/>
                </a:lnTo>
                <a:lnTo>
                  <a:pt x="0" y="0"/>
                </a:lnTo>
                <a:lnTo>
                  <a:pt x="808798" y="808805"/>
                </a:lnTo>
                <a:close/>
              </a:path>
            </a:pathLst>
          </a:custGeom>
          <a:solidFill>
            <a:srgbClr val="FFFFFF">
              <a:alpha val="7308"/>
            </a:srgbClr>
          </a:solidFill>
        </p:spPr>
        <p:txBody>
          <a:bodyPr wrap="square" lIns="0" tIns="0" rIns="0" bIns="0" rtlCol="0"/>
          <a:lstStyle/>
          <a:p>
            <a:endParaRPr/>
          </a:p>
        </p:txBody>
      </p:sp>
      <p:sp>
        <p:nvSpPr>
          <p:cNvPr id="9" name="object 9"/>
          <p:cNvSpPr/>
          <p:nvPr/>
        </p:nvSpPr>
        <p:spPr>
          <a:xfrm>
            <a:off x="6908086" y="2926750"/>
            <a:ext cx="808990" cy="808990"/>
          </a:xfrm>
          <a:custGeom>
            <a:avLst/>
            <a:gdLst/>
            <a:ahLst/>
            <a:cxnLst/>
            <a:rect l="l" t="t" r="r" b="b"/>
            <a:pathLst>
              <a:path w="808990" h="808989">
                <a:moveTo>
                  <a:pt x="808798" y="808793"/>
                </a:moveTo>
                <a:lnTo>
                  <a:pt x="0" y="0"/>
                </a:lnTo>
                <a:lnTo>
                  <a:pt x="404399" y="0"/>
                </a:lnTo>
                <a:lnTo>
                  <a:pt x="808798" y="404399"/>
                </a:lnTo>
                <a:lnTo>
                  <a:pt x="808798" y="808793"/>
                </a:lnTo>
                <a:close/>
              </a:path>
            </a:pathLst>
          </a:custGeom>
          <a:solidFill>
            <a:srgbClr val="073662"/>
          </a:solidFill>
        </p:spPr>
        <p:txBody>
          <a:bodyPr wrap="square" lIns="0" tIns="0" rIns="0" bIns="0" rtlCol="0"/>
          <a:lstStyle/>
          <a:p>
            <a:endParaRPr/>
          </a:p>
        </p:txBody>
      </p:sp>
      <p:sp>
        <p:nvSpPr>
          <p:cNvPr id="10" name="object 10"/>
          <p:cNvSpPr/>
          <p:nvPr/>
        </p:nvSpPr>
        <p:spPr>
          <a:xfrm>
            <a:off x="6861136" y="3335055"/>
            <a:ext cx="808990" cy="808990"/>
          </a:xfrm>
          <a:custGeom>
            <a:avLst/>
            <a:gdLst/>
            <a:ahLst/>
            <a:cxnLst/>
            <a:rect l="l" t="t" r="r" b="b"/>
            <a:pathLst>
              <a:path w="808990" h="808989">
                <a:moveTo>
                  <a:pt x="808798" y="808788"/>
                </a:moveTo>
                <a:lnTo>
                  <a:pt x="404399" y="808788"/>
                </a:lnTo>
                <a:lnTo>
                  <a:pt x="0" y="404389"/>
                </a:lnTo>
                <a:lnTo>
                  <a:pt x="0" y="0"/>
                </a:lnTo>
                <a:lnTo>
                  <a:pt x="808798" y="808788"/>
                </a:lnTo>
                <a:close/>
              </a:path>
            </a:pathLst>
          </a:custGeom>
          <a:solidFill>
            <a:srgbClr val="FFFFFF">
              <a:alpha val="7308"/>
            </a:srgbClr>
          </a:solidFill>
        </p:spPr>
        <p:txBody>
          <a:bodyPr wrap="square" lIns="0" tIns="0" rIns="0" bIns="0" rtlCol="0"/>
          <a:lstStyle/>
          <a:p>
            <a:endParaRPr/>
          </a:p>
        </p:txBody>
      </p:sp>
      <p:sp>
        <p:nvSpPr>
          <p:cNvPr id="11" name="object 11"/>
          <p:cNvSpPr/>
          <p:nvPr/>
        </p:nvSpPr>
        <p:spPr>
          <a:xfrm>
            <a:off x="7965259" y="3550219"/>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2" name="object 12"/>
          <p:cNvSpPr/>
          <p:nvPr/>
        </p:nvSpPr>
        <p:spPr>
          <a:xfrm>
            <a:off x="8145058" y="416599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3" name="object 13"/>
          <p:cNvSpPr/>
          <p:nvPr/>
        </p:nvSpPr>
        <p:spPr>
          <a:xfrm>
            <a:off x="7047586" y="3952268"/>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4" name="object 14"/>
          <p:cNvSpPr/>
          <p:nvPr/>
        </p:nvSpPr>
        <p:spPr>
          <a:xfrm>
            <a:off x="7276635" y="415974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5" name="object 15"/>
          <p:cNvSpPr/>
          <p:nvPr/>
        </p:nvSpPr>
        <p:spPr>
          <a:xfrm>
            <a:off x="7227410" y="4568042"/>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16" name="object 16"/>
          <p:cNvSpPr/>
          <p:nvPr/>
        </p:nvSpPr>
        <p:spPr>
          <a:xfrm>
            <a:off x="7462435" y="477554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7" name="object 17"/>
          <p:cNvSpPr/>
          <p:nvPr/>
        </p:nvSpPr>
        <p:spPr>
          <a:xfrm>
            <a:off x="8102483" y="4575717"/>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8" name="object 18"/>
          <p:cNvSpPr/>
          <p:nvPr/>
        </p:nvSpPr>
        <p:spPr>
          <a:xfrm>
            <a:off x="8334508" y="478319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9" name="object 19"/>
          <p:cNvSpPr/>
          <p:nvPr/>
        </p:nvSpPr>
        <p:spPr>
          <a:xfrm>
            <a:off x="8288283" y="5191516"/>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20" name="object 20"/>
          <p:cNvSpPr/>
          <p:nvPr/>
        </p:nvSpPr>
        <p:spPr>
          <a:xfrm>
            <a:off x="267350" y="857250"/>
            <a:ext cx="5143489" cy="5143264"/>
          </a:xfrm>
          <a:prstGeom prst="rect">
            <a:avLst/>
          </a:prstGeom>
        </p:spPr>
        <p:txBody>
          <a:bodyPr vert="horz" wrap="square" lIns="0" tIns="0" rIns="0" bIns="0" rtlCol="0" anchor="t">
            <a:normAutofit/>
          </a:bodyPr>
          <a:lstStyle/>
          <a:p>
            <a:pPr defTabSz="914290">
              <a:lnSpc>
                <a:spcPct val="90000"/>
              </a:lnSpc>
              <a:spcBef>
                <a:spcPct val="0"/>
              </a:spcBef>
            </a:pPr>
            <a:endParaRPr lang="en-US" sz="4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endParaRPr>
          </a:p>
        </p:txBody>
      </p:sp>
      <p:sp>
        <p:nvSpPr>
          <p:cNvPr id="21" name="object 21"/>
          <p:cNvSpPr txBox="1"/>
          <p:nvPr/>
        </p:nvSpPr>
        <p:spPr>
          <a:xfrm>
            <a:off x="896873" y="3029046"/>
            <a:ext cx="4441825" cy="880744"/>
          </a:xfrm>
          <a:prstGeom prst="rect">
            <a:avLst/>
          </a:prstGeom>
        </p:spPr>
        <p:txBody>
          <a:bodyPr vert="horz" wrap="square" lIns="0" tIns="12700" rIns="0" bIns="0" rtlCol="0">
            <a:spAutoFit/>
          </a:bodyPr>
          <a:lstStyle/>
          <a:p>
            <a:pPr marL="12700">
              <a:spcBef>
                <a:spcPts val="100"/>
              </a:spcBef>
            </a:pPr>
            <a:r>
              <a:rPr sz="2800" spc="65" dirty="0">
                <a:solidFill>
                  <a:srgbClr val="FFFFFF"/>
                </a:solidFill>
                <a:latin typeface="Verdana"/>
                <a:cs typeface="Verdana"/>
              </a:rPr>
              <a:t>Deployment</a:t>
            </a:r>
            <a:r>
              <a:rPr sz="2800" spc="-265" dirty="0">
                <a:solidFill>
                  <a:srgbClr val="FFFFFF"/>
                </a:solidFill>
                <a:latin typeface="Verdana"/>
                <a:cs typeface="Verdana"/>
              </a:rPr>
              <a:t> </a:t>
            </a:r>
            <a:r>
              <a:rPr sz="2800" spc="95" dirty="0">
                <a:solidFill>
                  <a:srgbClr val="FFFFFF"/>
                </a:solidFill>
                <a:latin typeface="Verdana"/>
                <a:cs typeface="Verdana"/>
              </a:rPr>
              <a:t>From</a:t>
            </a:r>
            <a:endParaRPr sz="2800">
              <a:latin typeface="Verdana"/>
              <a:cs typeface="Verdana"/>
            </a:endParaRPr>
          </a:p>
          <a:p>
            <a:pPr marL="1270635">
              <a:spcBef>
                <a:spcPts val="15"/>
              </a:spcBef>
            </a:pPr>
            <a:r>
              <a:rPr sz="2800" spc="100" dirty="0">
                <a:solidFill>
                  <a:srgbClr val="FFFFFF"/>
                </a:solidFill>
                <a:latin typeface="Verdana"/>
                <a:cs typeface="Verdana"/>
              </a:rPr>
              <a:t>Beginning </a:t>
            </a:r>
            <a:r>
              <a:rPr sz="2800" spc="40" dirty="0">
                <a:solidFill>
                  <a:srgbClr val="FFFFFF"/>
                </a:solidFill>
                <a:latin typeface="Verdana"/>
                <a:cs typeface="Verdana"/>
              </a:rPr>
              <a:t>to</a:t>
            </a:r>
            <a:r>
              <a:rPr sz="2800" spc="-685" dirty="0">
                <a:solidFill>
                  <a:srgbClr val="FFFFFF"/>
                </a:solidFill>
                <a:latin typeface="Verdana"/>
                <a:cs typeface="Verdana"/>
              </a:rPr>
              <a:t> </a:t>
            </a:r>
            <a:r>
              <a:rPr sz="2800" spc="125" dirty="0">
                <a:solidFill>
                  <a:srgbClr val="FFFFFF"/>
                </a:solidFill>
                <a:latin typeface="Verdana"/>
                <a:cs typeface="Verdana"/>
              </a:rPr>
              <a:t>End</a:t>
            </a:r>
            <a:endParaRPr sz="2800">
              <a:latin typeface="Verdana"/>
              <a:cs typeface="Verdana"/>
            </a:endParaRPr>
          </a:p>
        </p:txBody>
      </p:sp>
    </p:spTree>
    <p:extLst>
      <p:ext uri="{BB962C8B-B14F-4D97-AF65-F5344CB8AC3E}">
        <p14:creationId xmlns:p14="http://schemas.microsoft.com/office/powerpoint/2010/main" val="3440513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399" y="1113974"/>
            <a:ext cx="8839182" cy="463004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94866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1001"/>
            <a:ext cx="6629400" cy="990600"/>
          </a:xfrm>
          <a:prstGeom prst="rect">
            <a:avLst/>
          </a:prstGeom>
        </p:spPr>
        <p:txBody>
          <a:bodyPr vert="horz" wrap="square" lIns="0" tIns="0" rIns="0" bIns="0" rtlCol="0" anchor="t">
            <a:normAutofit/>
          </a:bodyPr>
          <a:lstStyle/>
          <a:p>
            <a:r>
              <a:rPr dirty="0"/>
              <a:t>Kubectl</a:t>
            </a:r>
          </a:p>
        </p:txBody>
      </p:sp>
      <p:sp>
        <p:nvSpPr>
          <p:cNvPr id="3" name="object 3"/>
          <p:cNvSpPr txBox="1"/>
          <p:nvPr/>
        </p:nvSpPr>
        <p:spPr>
          <a:xfrm>
            <a:off x="914400" y="1981200"/>
            <a:ext cx="3331845" cy="2289025"/>
          </a:xfrm>
          <a:prstGeom prst="rect">
            <a:avLst/>
          </a:prstGeom>
        </p:spPr>
        <p:txBody>
          <a:bodyPr vert="horz" wrap="square" lIns="0" tIns="12700" rIns="0" bIns="0" rtlCol="0">
            <a:spAutoFit/>
          </a:bodyPr>
          <a:lstStyle/>
          <a:p>
            <a:pPr marL="12700" marR="584835">
              <a:lnSpc>
                <a:spcPct val="113300"/>
              </a:lnSpc>
              <a:spcBef>
                <a:spcPts val="100"/>
              </a:spcBef>
              <a:buAutoNum type="arabicParenR"/>
              <a:tabLst>
                <a:tab pos="231140" algn="l"/>
              </a:tabLst>
            </a:pPr>
            <a:r>
              <a:rPr sz="2000" spc="-75" dirty="0">
                <a:solidFill>
                  <a:srgbClr val="FFFFFF"/>
                </a:solidFill>
                <a:latin typeface="Arial" panose="020B0604020202020204" pitchFamily="34" charset="0"/>
                <a:cs typeface="Arial" panose="020B0604020202020204" pitchFamily="34" charset="0"/>
              </a:rPr>
              <a:t>Kubectl</a:t>
            </a:r>
            <a:r>
              <a:rPr sz="2000" spc="-275"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performs</a:t>
            </a:r>
            <a:r>
              <a:rPr sz="2000" spc="-27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client</a:t>
            </a:r>
            <a:r>
              <a:rPr sz="2000" spc="-270"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side  </a:t>
            </a:r>
            <a:r>
              <a:rPr sz="2000" spc="-90" dirty="0">
                <a:solidFill>
                  <a:srgbClr val="FFFFFF"/>
                </a:solidFill>
                <a:latin typeface="Arial" panose="020B0604020202020204" pitchFamily="34" charset="0"/>
                <a:cs typeface="Arial" panose="020B0604020202020204" pitchFamily="34" charset="0"/>
              </a:rPr>
              <a:t>validation</a:t>
            </a:r>
            <a:r>
              <a:rPr sz="2000" spc="-26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on</a:t>
            </a:r>
            <a:r>
              <a:rPr sz="2000" spc="-260" dirty="0">
                <a:solidFill>
                  <a:srgbClr val="FFFFFF"/>
                </a:solidFill>
                <a:latin typeface="Arial" panose="020B0604020202020204" pitchFamily="34" charset="0"/>
                <a:cs typeface="Arial" panose="020B0604020202020204" pitchFamily="34" charset="0"/>
              </a:rPr>
              <a:t> </a:t>
            </a:r>
            <a:r>
              <a:rPr sz="2000" spc="-110" dirty="0">
                <a:solidFill>
                  <a:srgbClr val="FFFFFF"/>
                </a:solidFill>
                <a:latin typeface="Arial" panose="020B0604020202020204" pitchFamily="34" charset="0"/>
                <a:cs typeface="Arial" panose="020B0604020202020204" pitchFamily="34" charset="0"/>
              </a:rPr>
              <a:t>manifest</a:t>
            </a:r>
            <a:r>
              <a:rPr sz="2000" spc="-254" dirty="0">
                <a:solidFill>
                  <a:srgbClr val="FFFFFF"/>
                </a:solidFill>
                <a:latin typeface="Arial" panose="020B0604020202020204" pitchFamily="34" charset="0"/>
                <a:cs typeface="Arial" panose="020B0604020202020204" pitchFamily="34" charset="0"/>
              </a:rPr>
              <a:t> </a:t>
            </a:r>
            <a:r>
              <a:rPr sz="2000" spc="-130" dirty="0">
                <a:solidFill>
                  <a:srgbClr val="FFFFFF"/>
                </a:solidFill>
                <a:latin typeface="Arial" panose="020B0604020202020204" pitchFamily="34" charset="0"/>
                <a:cs typeface="Arial" panose="020B0604020202020204" pitchFamily="34" charset="0"/>
              </a:rPr>
              <a:t>(linting).</a:t>
            </a:r>
            <a:endParaRPr sz="2000" dirty="0">
              <a:latin typeface="Arial" panose="020B0604020202020204" pitchFamily="34" charset="0"/>
              <a:cs typeface="Arial" panose="020B0604020202020204" pitchFamily="34" charset="0"/>
            </a:endParaRPr>
          </a:p>
          <a:p>
            <a:pPr marL="12700" marR="5080">
              <a:lnSpc>
                <a:spcPct val="113300"/>
              </a:lnSpc>
              <a:spcBef>
                <a:spcPts val="1650"/>
              </a:spcBef>
              <a:buAutoNum type="arabicParenR"/>
              <a:tabLst>
                <a:tab pos="231140" algn="l"/>
              </a:tabLst>
            </a:pPr>
            <a:r>
              <a:rPr sz="2000" spc="-65" dirty="0">
                <a:solidFill>
                  <a:srgbClr val="FFFFFF"/>
                </a:solidFill>
                <a:latin typeface="Arial" panose="020B0604020202020204" pitchFamily="34" charset="0"/>
                <a:cs typeface="Arial" panose="020B0604020202020204" pitchFamily="34" charset="0"/>
              </a:rPr>
              <a:t>Manifest</a:t>
            </a:r>
            <a:r>
              <a:rPr sz="2000" spc="-27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is</a:t>
            </a:r>
            <a:r>
              <a:rPr sz="2000" spc="-270"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prepared</a:t>
            </a:r>
            <a:r>
              <a:rPr sz="2000" spc="-265"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and</a:t>
            </a:r>
            <a:r>
              <a:rPr sz="2000" spc="-27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serialized  </a:t>
            </a:r>
            <a:r>
              <a:rPr sz="2000" spc="-95" dirty="0">
                <a:solidFill>
                  <a:srgbClr val="FFFFFF"/>
                </a:solidFill>
                <a:latin typeface="Arial" panose="020B0604020202020204" pitchFamily="34" charset="0"/>
                <a:cs typeface="Arial" panose="020B0604020202020204" pitchFamily="34" charset="0"/>
              </a:rPr>
              <a:t>creating</a:t>
            </a:r>
            <a:r>
              <a:rPr sz="2000" spc="-260" dirty="0">
                <a:solidFill>
                  <a:srgbClr val="FFFFFF"/>
                </a:solidFill>
                <a:latin typeface="Arial" panose="020B0604020202020204" pitchFamily="34" charset="0"/>
                <a:cs typeface="Arial" panose="020B0604020202020204" pitchFamily="34" charset="0"/>
              </a:rPr>
              <a:t> </a:t>
            </a:r>
            <a:r>
              <a:rPr sz="2000" spc="-150" dirty="0">
                <a:solidFill>
                  <a:srgbClr val="FFFFFF"/>
                </a:solidFill>
                <a:latin typeface="Arial" panose="020B0604020202020204" pitchFamily="34" charset="0"/>
                <a:cs typeface="Arial" panose="020B0604020202020204" pitchFamily="34" charset="0"/>
              </a:rPr>
              <a:t>a</a:t>
            </a:r>
            <a:r>
              <a:rPr sz="2000" spc="-26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JSON</a:t>
            </a:r>
            <a:r>
              <a:rPr sz="2000" spc="-25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payload.</a:t>
            </a:r>
            <a:endParaRPr sz="2000" dirty="0">
              <a:latin typeface="Arial" panose="020B0604020202020204" pitchFamily="34" charset="0"/>
              <a:cs typeface="Arial" panose="020B0604020202020204" pitchFamily="34" charset="0"/>
            </a:endParaRPr>
          </a:p>
        </p:txBody>
      </p:sp>
      <p:sp>
        <p:nvSpPr>
          <p:cNvPr id="4" name="object 4"/>
          <p:cNvSpPr/>
          <p:nvPr/>
        </p:nvSpPr>
        <p:spPr>
          <a:xfrm>
            <a:off x="5015989" y="2424796"/>
            <a:ext cx="3320368"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739445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28600"/>
            <a:ext cx="8458200" cy="1371600"/>
          </a:xfrm>
          <a:prstGeom prst="rect">
            <a:avLst/>
          </a:prstGeom>
        </p:spPr>
        <p:txBody>
          <a:bodyPr vert="horz" wrap="square" lIns="0" tIns="0" rIns="0" bIns="0" rtlCol="0" anchor="t">
            <a:normAutofit/>
          </a:bodyPr>
          <a:lstStyle/>
          <a:p>
            <a:r>
              <a:rPr dirty="0"/>
              <a:t>APIserver</a:t>
            </a:r>
            <a:r>
              <a:rPr dirty="0"/>
              <a:t> Request Loop</a:t>
            </a:r>
          </a:p>
        </p:txBody>
      </p:sp>
      <p:sp>
        <p:nvSpPr>
          <p:cNvPr id="3" name="object 3"/>
          <p:cNvSpPr/>
          <p:nvPr/>
        </p:nvSpPr>
        <p:spPr>
          <a:xfrm>
            <a:off x="5522352" y="914400"/>
            <a:ext cx="3438768" cy="144034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3400" y="1600200"/>
            <a:ext cx="8001000" cy="4649991"/>
          </a:xfrm>
          <a:prstGeom prst="rect">
            <a:avLst/>
          </a:prstGeom>
        </p:spPr>
        <p:txBody>
          <a:bodyPr vert="horz" wrap="square" lIns="0" tIns="20320" rIns="0" bIns="0" rtlCol="0">
            <a:spAutoFit/>
          </a:bodyPr>
          <a:lstStyle/>
          <a:p>
            <a:pPr marL="12700" marR="2212975">
              <a:spcBef>
                <a:spcPts val="160"/>
              </a:spcBef>
              <a:buAutoNum type="arabicParenR" startAt="3"/>
              <a:tabLst>
                <a:tab pos="176530" algn="l"/>
              </a:tabLst>
            </a:pPr>
            <a:r>
              <a:rPr sz="2000" spc="-55" dirty="0">
                <a:solidFill>
                  <a:srgbClr val="FFFFFF"/>
                </a:solidFill>
                <a:latin typeface="Arial" panose="020B0604020202020204" pitchFamily="34" charset="0"/>
                <a:cs typeface="Arial" panose="020B0604020202020204" pitchFamily="34" charset="0"/>
              </a:rPr>
              <a:t>Kubectl</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authenticates</a:t>
            </a:r>
            <a:r>
              <a:rPr sz="2000" spc="-195"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to</a:t>
            </a:r>
            <a:r>
              <a:rPr sz="2000" spc="-195"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apiserver</a:t>
            </a:r>
            <a:r>
              <a:rPr sz="2000" spc="-20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via</a:t>
            </a:r>
            <a:r>
              <a:rPr sz="2000" spc="-195"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x509,</a:t>
            </a:r>
            <a:r>
              <a:rPr sz="2000" spc="-19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jwt,  </a:t>
            </a:r>
            <a:r>
              <a:rPr sz="2000" spc="-60" dirty="0">
                <a:solidFill>
                  <a:srgbClr val="FFFFFF"/>
                </a:solidFill>
                <a:latin typeface="Arial" panose="020B0604020202020204" pitchFamily="34" charset="0"/>
                <a:cs typeface="Arial" panose="020B0604020202020204" pitchFamily="34" charset="0"/>
              </a:rPr>
              <a:t>http</a:t>
            </a:r>
            <a:r>
              <a:rPr sz="2000" spc="-19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auth</a:t>
            </a:r>
            <a:r>
              <a:rPr sz="2000" spc="-19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proxy,</a:t>
            </a:r>
            <a:r>
              <a:rPr sz="2000" spc="-195"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other</a:t>
            </a:r>
            <a:r>
              <a:rPr sz="2000" spc="-19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plugins,</a:t>
            </a:r>
            <a:r>
              <a:rPr sz="2000" spc="-195"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or</a:t>
            </a:r>
            <a:r>
              <a:rPr sz="2000" spc="-195"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http-basic</a:t>
            </a:r>
            <a:r>
              <a:rPr sz="2000" spc="-19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auth.</a:t>
            </a:r>
            <a:endParaRPr sz="2000" dirty="0">
              <a:latin typeface="Arial" panose="020B0604020202020204" pitchFamily="34" charset="0"/>
              <a:cs typeface="Arial" panose="020B0604020202020204" pitchFamily="34" charset="0"/>
            </a:endParaRPr>
          </a:p>
          <a:p>
            <a:pPr>
              <a:spcBef>
                <a:spcPts val="50"/>
              </a:spcBef>
              <a:buClr>
                <a:srgbClr val="FFFFFF"/>
              </a:buClr>
              <a:buFont typeface="Verdana"/>
              <a:buAutoNum type="arabicParenR" startAt="3"/>
            </a:pPr>
            <a:endParaRPr sz="2000" dirty="0">
              <a:latin typeface="Arial" panose="020B0604020202020204" pitchFamily="34" charset="0"/>
              <a:cs typeface="Arial" panose="020B0604020202020204" pitchFamily="34" charset="0"/>
            </a:endParaRPr>
          </a:p>
          <a:p>
            <a:pPr marL="12700" marR="2523490">
              <a:spcBef>
                <a:spcPts val="5"/>
              </a:spcBef>
              <a:buAutoNum type="arabicParenR" startAt="3"/>
              <a:tabLst>
                <a:tab pos="176530" algn="l"/>
              </a:tabLst>
            </a:pPr>
            <a:r>
              <a:rPr sz="2000" spc="-55" dirty="0">
                <a:solidFill>
                  <a:srgbClr val="FFFFFF"/>
                </a:solidFill>
                <a:latin typeface="Arial" panose="020B0604020202020204" pitchFamily="34" charset="0"/>
                <a:cs typeface="Arial" panose="020B0604020202020204" pitchFamily="34" charset="0"/>
              </a:rPr>
              <a:t>Authorization</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iterates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over</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available</a:t>
            </a:r>
            <a:r>
              <a:rPr sz="2000" spc="-20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AuthZ  </a:t>
            </a:r>
            <a:r>
              <a:rPr sz="2000" spc="-100" dirty="0">
                <a:solidFill>
                  <a:srgbClr val="FFFFFF"/>
                </a:solidFill>
                <a:latin typeface="Arial" panose="020B0604020202020204" pitchFamily="34" charset="0"/>
                <a:cs typeface="Arial" panose="020B0604020202020204" pitchFamily="34" charset="0"/>
              </a:rPr>
              <a:t>sources:</a:t>
            </a:r>
            <a:r>
              <a:rPr sz="2000" spc="-20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Node,</a:t>
            </a:r>
            <a:r>
              <a:rPr sz="2000" spc="-195"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ABAC,</a:t>
            </a:r>
            <a:r>
              <a:rPr sz="2000" spc="-20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RBAC,</a:t>
            </a:r>
            <a:r>
              <a:rPr sz="2000" spc="-195"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or</a:t>
            </a:r>
            <a:r>
              <a:rPr sz="2000" spc="-19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webhook.</a:t>
            </a:r>
            <a:endParaRPr sz="2000" dirty="0">
              <a:latin typeface="Arial" panose="020B0604020202020204" pitchFamily="34" charset="0"/>
              <a:cs typeface="Arial" panose="020B0604020202020204" pitchFamily="34" charset="0"/>
            </a:endParaRPr>
          </a:p>
          <a:p>
            <a:pPr>
              <a:spcBef>
                <a:spcPts val="5"/>
              </a:spcBef>
              <a:buClr>
                <a:srgbClr val="FFFFFF"/>
              </a:buClr>
              <a:buFont typeface="Verdana"/>
              <a:buAutoNum type="arabicParenR" startAt="3"/>
            </a:pPr>
            <a:endParaRPr sz="2000" dirty="0">
              <a:latin typeface="Arial" panose="020B0604020202020204" pitchFamily="34" charset="0"/>
              <a:cs typeface="Arial" panose="020B0604020202020204" pitchFamily="34" charset="0"/>
            </a:endParaRPr>
          </a:p>
          <a:p>
            <a:pPr marL="41910" marR="2580005" indent="-29209">
              <a:spcBef>
                <a:spcPts val="5"/>
              </a:spcBef>
              <a:buAutoNum type="arabicParenR" startAt="3"/>
              <a:tabLst>
                <a:tab pos="176530" algn="l"/>
              </a:tabLst>
            </a:pPr>
            <a:r>
              <a:rPr sz="2000" spc="-65" dirty="0">
                <a:solidFill>
                  <a:srgbClr val="FFFFFF"/>
                </a:solidFill>
                <a:latin typeface="Arial" panose="020B0604020202020204" pitchFamily="34" charset="0"/>
                <a:cs typeface="Arial" panose="020B0604020202020204" pitchFamily="34" charset="0"/>
              </a:rPr>
              <a:t>AdmissionControl</a:t>
            </a:r>
            <a:r>
              <a:rPr sz="2000" spc="-19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checks</a:t>
            </a:r>
            <a:r>
              <a:rPr sz="2000" spc="-195"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resource</a:t>
            </a:r>
            <a:r>
              <a:rPr sz="2000" spc="-19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quotas,  </a:t>
            </a:r>
            <a:r>
              <a:rPr sz="2000" spc="-60" dirty="0">
                <a:solidFill>
                  <a:srgbClr val="FFFFFF"/>
                </a:solidFill>
                <a:latin typeface="Arial" panose="020B0604020202020204" pitchFamily="34" charset="0"/>
                <a:cs typeface="Arial" panose="020B0604020202020204" pitchFamily="34" charset="0"/>
              </a:rPr>
              <a:t>other</a:t>
            </a:r>
            <a:r>
              <a:rPr sz="2000" spc="-20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security</a:t>
            </a:r>
            <a:r>
              <a:rPr sz="2000" spc="-195"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related</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checks</a:t>
            </a:r>
            <a:r>
              <a:rPr sz="2000" spc="-19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etc.</a:t>
            </a:r>
            <a:endParaRPr sz="2000" dirty="0">
              <a:latin typeface="Arial" panose="020B0604020202020204" pitchFamily="34" charset="0"/>
              <a:cs typeface="Arial" panose="020B0604020202020204" pitchFamily="34" charset="0"/>
            </a:endParaRPr>
          </a:p>
          <a:p>
            <a:pPr>
              <a:spcBef>
                <a:spcPts val="40"/>
              </a:spcBef>
              <a:buClr>
                <a:srgbClr val="FFFFFF"/>
              </a:buClr>
              <a:buFont typeface="Verdana"/>
              <a:buAutoNum type="arabicParenR" startAt="3"/>
            </a:pPr>
            <a:endParaRPr sz="2000" dirty="0">
              <a:latin typeface="Arial" panose="020B0604020202020204" pitchFamily="34" charset="0"/>
              <a:cs typeface="Arial" panose="020B0604020202020204" pitchFamily="34" charset="0"/>
            </a:endParaRPr>
          </a:p>
          <a:p>
            <a:pPr marL="12700">
              <a:buAutoNum type="arabicParenR" startAt="3"/>
              <a:tabLst>
                <a:tab pos="176530" algn="l"/>
              </a:tabLst>
            </a:pPr>
            <a:r>
              <a:rPr sz="2000" spc="-80" dirty="0">
                <a:solidFill>
                  <a:srgbClr val="FFFFFF"/>
                </a:solidFill>
                <a:latin typeface="Arial" panose="020B0604020202020204" pitchFamily="34" charset="0"/>
                <a:cs typeface="Arial" panose="020B0604020202020204" pitchFamily="34" charset="0"/>
              </a:rPr>
              <a:t>Request</a:t>
            </a:r>
            <a:r>
              <a:rPr sz="2000" spc="-20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is</a:t>
            </a:r>
            <a:r>
              <a:rPr sz="2000" spc="-195"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stored</a:t>
            </a:r>
            <a:r>
              <a:rPr sz="2000" spc="-195"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in</a:t>
            </a:r>
            <a:r>
              <a:rPr sz="2000" spc="-19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etcd.</a:t>
            </a:r>
            <a:endParaRPr sz="2000" dirty="0">
              <a:latin typeface="Arial" panose="020B0604020202020204" pitchFamily="34" charset="0"/>
              <a:cs typeface="Arial" panose="020B0604020202020204" pitchFamily="34" charset="0"/>
            </a:endParaRPr>
          </a:p>
          <a:p>
            <a:pPr>
              <a:spcBef>
                <a:spcPts val="25"/>
              </a:spcBef>
              <a:buClr>
                <a:srgbClr val="FFFFFF"/>
              </a:buClr>
              <a:buFont typeface="Verdana"/>
              <a:buAutoNum type="arabicParenR" startAt="3"/>
            </a:pPr>
            <a:endParaRPr sz="2000" dirty="0">
              <a:latin typeface="Arial" panose="020B0604020202020204" pitchFamily="34" charset="0"/>
              <a:cs typeface="Arial" panose="020B0604020202020204" pitchFamily="34" charset="0"/>
            </a:endParaRPr>
          </a:p>
          <a:p>
            <a:pPr marL="12700">
              <a:buAutoNum type="arabicParenR" startAt="3"/>
              <a:tabLst>
                <a:tab pos="176530" algn="l"/>
              </a:tabLst>
            </a:pPr>
            <a:r>
              <a:rPr sz="2000" spc="-65" dirty="0">
                <a:solidFill>
                  <a:srgbClr val="FFFFFF"/>
                </a:solidFill>
                <a:latin typeface="Arial" panose="020B0604020202020204" pitchFamily="34" charset="0"/>
                <a:cs typeface="Arial" panose="020B0604020202020204" pitchFamily="34" charset="0"/>
              </a:rPr>
              <a:t>Initializers</a:t>
            </a:r>
            <a:r>
              <a:rPr sz="2000" spc="-19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are</a:t>
            </a:r>
            <a:r>
              <a:rPr sz="2000" spc="-18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given</a:t>
            </a:r>
            <a:r>
              <a:rPr sz="2000" spc="-185"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opportunity</a:t>
            </a:r>
            <a:r>
              <a:rPr sz="2000" spc="-19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to</a:t>
            </a:r>
            <a:r>
              <a:rPr sz="2000" spc="-18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mutate</a:t>
            </a:r>
            <a:r>
              <a:rPr sz="2000" spc="-185"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request</a:t>
            </a:r>
            <a:r>
              <a:rPr sz="2000" spc="-185"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before</a:t>
            </a:r>
            <a:r>
              <a:rPr sz="2000" spc="-19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the</a:t>
            </a:r>
            <a:r>
              <a:rPr sz="2000" spc="-185"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object</a:t>
            </a:r>
            <a:r>
              <a:rPr sz="2000" spc="-185"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is</a:t>
            </a:r>
            <a:r>
              <a:rPr sz="2000" spc="-18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published.</a:t>
            </a:r>
            <a:endParaRPr sz="2000" dirty="0">
              <a:latin typeface="Arial" panose="020B0604020202020204" pitchFamily="34" charset="0"/>
              <a:cs typeface="Arial" panose="020B0604020202020204" pitchFamily="34" charset="0"/>
            </a:endParaRPr>
          </a:p>
          <a:p>
            <a:pPr>
              <a:spcBef>
                <a:spcPts val="25"/>
              </a:spcBef>
              <a:buClr>
                <a:srgbClr val="FFFFFF"/>
              </a:buClr>
              <a:buFont typeface="Verdana"/>
              <a:buAutoNum type="arabicParenR" startAt="3"/>
            </a:pPr>
            <a:endParaRPr sz="2000" dirty="0">
              <a:latin typeface="Arial" panose="020B0604020202020204" pitchFamily="34" charset="0"/>
              <a:cs typeface="Arial" panose="020B0604020202020204" pitchFamily="34" charset="0"/>
            </a:endParaRPr>
          </a:p>
          <a:p>
            <a:pPr marL="12700">
              <a:buAutoNum type="arabicParenR" startAt="3"/>
              <a:tabLst>
                <a:tab pos="176530" algn="l"/>
              </a:tabLst>
            </a:pPr>
            <a:r>
              <a:rPr sz="2000" spc="-80" dirty="0">
                <a:solidFill>
                  <a:srgbClr val="FFFFFF"/>
                </a:solidFill>
                <a:latin typeface="Arial" panose="020B0604020202020204" pitchFamily="34" charset="0"/>
                <a:cs typeface="Arial" panose="020B0604020202020204" pitchFamily="34" charset="0"/>
              </a:rPr>
              <a:t>Request</a:t>
            </a:r>
            <a:r>
              <a:rPr sz="2000" spc="-20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is</a:t>
            </a:r>
            <a:r>
              <a:rPr sz="2000" spc="-195"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published</a:t>
            </a:r>
            <a:r>
              <a:rPr sz="2000" spc="-19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on</a:t>
            </a:r>
            <a:r>
              <a:rPr sz="2000" spc="-19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apiserver.</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8218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8" y="1502182"/>
            <a:ext cx="3547745" cy="391160"/>
          </a:xfrm>
          <a:prstGeom prst="rect">
            <a:avLst/>
          </a:prstGeom>
        </p:spPr>
        <p:txBody>
          <a:bodyPr vert="horz" wrap="square" lIns="0" tIns="12700" rIns="0" bIns="0" rtlCol="0" anchor="t">
            <a:spAutoFit/>
          </a:bodyPr>
          <a:lstStyle/>
          <a:p>
            <a:pPr marL="12700">
              <a:lnSpc>
                <a:spcPct val="100000"/>
              </a:lnSpc>
              <a:spcBef>
                <a:spcPts val="100"/>
              </a:spcBef>
            </a:pPr>
            <a:r>
              <a:rPr sz="2400" spc="55" dirty="0"/>
              <a:t>Deployment</a:t>
            </a:r>
            <a:r>
              <a:rPr sz="2400" spc="-290" dirty="0"/>
              <a:t> </a:t>
            </a:r>
            <a:r>
              <a:rPr sz="2400" spc="15" dirty="0"/>
              <a:t>Controller</a:t>
            </a:r>
            <a:endParaRPr sz="2400"/>
          </a:p>
        </p:txBody>
      </p:sp>
      <p:sp>
        <p:nvSpPr>
          <p:cNvPr id="3" name="object 3"/>
          <p:cNvSpPr txBox="1"/>
          <p:nvPr/>
        </p:nvSpPr>
        <p:spPr>
          <a:xfrm>
            <a:off x="1370517" y="2491217"/>
            <a:ext cx="3930650" cy="2248501"/>
          </a:xfrm>
          <a:prstGeom prst="rect">
            <a:avLst/>
          </a:prstGeom>
        </p:spPr>
        <p:txBody>
          <a:bodyPr vert="horz" wrap="square" lIns="0" tIns="10795" rIns="0" bIns="0" rtlCol="0">
            <a:spAutoFit/>
          </a:bodyPr>
          <a:lstStyle/>
          <a:p>
            <a:pPr marL="12700" marR="488950">
              <a:lnSpc>
                <a:spcPct val="101000"/>
              </a:lnSpc>
              <a:spcBef>
                <a:spcPts val="85"/>
              </a:spcBef>
              <a:buAutoNum type="arabicParenR" startAt="9"/>
              <a:tabLst>
                <a:tab pos="222250" algn="l"/>
              </a:tabLst>
            </a:pPr>
            <a:r>
              <a:rPr sz="1300" spc="-85" dirty="0">
                <a:solidFill>
                  <a:srgbClr val="FFFFFF"/>
                </a:solidFill>
                <a:latin typeface="Verdana"/>
                <a:cs typeface="Verdana"/>
              </a:rPr>
              <a:t>Deployment</a:t>
            </a:r>
            <a:r>
              <a:rPr sz="1300" spc="-215" dirty="0">
                <a:solidFill>
                  <a:srgbClr val="FFFFFF"/>
                </a:solidFill>
                <a:latin typeface="Verdana"/>
                <a:cs typeface="Verdana"/>
              </a:rPr>
              <a:t> </a:t>
            </a:r>
            <a:r>
              <a:rPr sz="1300" spc="-50" dirty="0">
                <a:solidFill>
                  <a:srgbClr val="FFFFFF"/>
                </a:solidFill>
                <a:latin typeface="Verdana"/>
                <a:cs typeface="Verdana"/>
              </a:rPr>
              <a:t>Controller</a:t>
            </a:r>
            <a:r>
              <a:rPr sz="1300" spc="-215" dirty="0">
                <a:solidFill>
                  <a:srgbClr val="FFFFFF"/>
                </a:solidFill>
                <a:latin typeface="Verdana"/>
                <a:cs typeface="Verdana"/>
              </a:rPr>
              <a:t> </a:t>
            </a:r>
            <a:r>
              <a:rPr sz="1300" spc="-70" dirty="0">
                <a:solidFill>
                  <a:srgbClr val="FFFFFF"/>
                </a:solidFill>
                <a:latin typeface="Verdana"/>
                <a:cs typeface="Verdana"/>
              </a:rPr>
              <a:t>is</a:t>
            </a:r>
            <a:r>
              <a:rPr sz="1300" spc="-215" dirty="0">
                <a:solidFill>
                  <a:srgbClr val="FFFFFF"/>
                </a:solidFill>
                <a:latin typeface="Verdana"/>
                <a:cs typeface="Verdana"/>
              </a:rPr>
              <a:t> </a:t>
            </a:r>
            <a:r>
              <a:rPr sz="1300" spc="-55" dirty="0">
                <a:solidFill>
                  <a:srgbClr val="FFFFFF"/>
                </a:solidFill>
                <a:latin typeface="Verdana"/>
                <a:cs typeface="Verdana"/>
              </a:rPr>
              <a:t>notified</a:t>
            </a:r>
            <a:r>
              <a:rPr sz="1300" spc="-215" dirty="0">
                <a:solidFill>
                  <a:srgbClr val="FFFFFF"/>
                </a:solidFill>
                <a:latin typeface="Verdana"/>
                <a:cs typeface="Verdana"/>
              </a:rPr>
              <a:t> </a:t>
            </a:r>
            <a:r>
              <a:rPr sz="1300" spc="-45" dirty="0">
                <a:solidFill>
                  <a:srgbClr val="FFFFFF"/>
                </a:solidFill>
                <a:latin typeface="Verdana"/>
                <a:cs typeface="Verdana"/>
              </a:rPr>
              <a:t>of</a:t>
            </a:r>
            <a:r>
              <a:rPr sz="1300" spc="-215"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90" dirty="0">
                <a:solidFill>
                  <a:srgbClr val="FFFFFF"/>
                </a:solidFill>
                <a:latin typeface="Verdana"/>
                <a:cs typeface="Verdana"/>
              </a:rPr>
              <a:t>new  </a:t>
            </a:r>
            <a:r>
              <a:rPr sz="1300" spc="-85" dirty="0">
                <a:solidFill>
                  <a:srgbClr val="FFFFFF"/>
                </a:solidFill>
                <a:latin typeface="Verdana"/>
                <a:cs typeface="Verdana"/>
              </a:rPr>
              <a:t>Deployment via</a:t>
            </a:r>
            <a:r>
              <a:rPr sz="1300" spc="-340" dirty="0">
                <a:solidFill>
                  <a:srgbClr val="FFFFFF"/>
                </a:solidFill>
                <a:latin typeface="Verdana"/>
                <a:cs typeface="Verdana"/>
              </a:rPr>
              <a:t> </a:t>
            </a:r>
            <a:r>
              <a:rPr sz="1300" spc="-90" dirty="0">
                <a:solidFill>
                  <a:srgbClr val="FFFFFF"/>
                </a:solidFill>
                <a:latin typeface="Verdana"/>
                <a:cs typeface="Verdana"/>
              </a:rPr>
              <a:t>callback.</a:t>
            </a:r>
            <a:endParaRPr sz="1300">
              <a:latin typeface="Verdana"/>
              <a:cs typeface="Verdana"/>
            </a:endParaRPr>
          </a:p>
          <a:p>
            <a:pPr>
              <a:spcBef>
                <a:spcPts val="20"/>
              </a:spcBef>
              <a:buClr>
                <a:srgbClr val="FFFFFF"/>
              </a:buClr>
              <a:buFont typeface="Verdana"/>
              <a:buAutoNum type="arabicParenR" startAt="9"/>
            </a:pPr>
            <a:endParaRPr sz="1350">
              <a:latin typeface="Times New Roman"/>
              <a:cs typeface="Times New Roman"/>
            </a:endParaRPr>
          </a:p>
          <a:p>
            <a:pPr marL="12700" marR="5080">
              <a:lnSpc>
                <a:spcPct val="101000"/>
              </a:lnSpc>
              <a:buAutoNum type="arabicParenR" startAt="9"/>
              <a:tabLst>
                <a:tab pos="285750" algn="l"/>
              </a:tabLst>
            </a:pPr>
            <a:r>
              <a:rPr sz="1300" spc="-85" dirty="0">
                <a:solidFill>
                  <a:srgbClr val="FFFFFF"/>
                </a:solidFill>
                <a:latin typeface="Verdana"/>
                <a:cs typeface="Verdana"/>
              </a:rPr>
              <a:t>Deployment</a:t>
            </a:r>
            <a:r>
              <a:rPr sz="1300" spc="-210" dirty="0">
                <a:solidFill>
                  <a:srgbClr val="FFFFFF"/>
                </a:solidFill>
                <a:latin typeface="Verdana"/>
                <a:cs typeface="Verdana"/>
              </a:rPr>
              <a:t> </a:t>
            </a:r>
            <a:r>
              <a:rPr sz="1300" spc="-50" dirty="0">
                <a:solidFill>
                  <a:srgbClr val="FFFFFF"/>
                </a:solidFill>
                <a:latin typeface="Verdana"/>
                <a:cs typeface="Verdana"/>
              </a:rPr>
              <a:t>Controller</a:t>
            </a:r>
            <a:r>
              <a:rPr sz="1300" spc="-204" dirty="0">
                <a:solidFill>
                  <a:srgbClr val="FFFFFF"/>
                </a:solidFill>
                <a:latin typeface="Verdana"/>
                <a:cs typeface="Verdana"/>
              </a:rPr>
              <a:t> </a:t>
            </a:r>
            <a:r>
              <a:rPr sz="1300" spc="-90" dirty="0">
                <a:solidFill>
                  <a:srgbClr val="FFFFFF"/>
                </a:solidFill>
                <a:latin typeface="Verdana"/>
                <a:cs typeface="Verdana"/>
              </a:rPr>
              <a:t>evaluates</a:t>
            </a:r>
            <a:r>
              <a:rPr sz="1300" spc="-204" dirty="0">
                <a:solidFill>
                  <a:srgbClr val="FFFFFF"/>
                </a:solidFill>
                <a:latin typeface="Verdana"/>
                <a:cs typeface="Verdana"/>
              </a:rPr>
              <a:t> </a:t>
            </a:r>
            <a:r>
              <a:rPr sz="1300" spc="-70" dirty="0">
                <a:solidFill>
                  <a:srgbClr val="FFFFFF"/>
                </a:solidFill>
                <a:latin typeface="Verdana"/>
                <a:cs typeface="Verdana"/>
              </a:rPr>
              <a:t>cluster</a:t>
            </a:r>
            <a:r>
              <a:rPr sz="1300" spc="-204" dirty="0">
                <a:solidFill>
                  <a:srgbClr val="FFFFFF"/>
                </a:solidFill>
                <a:latin typeface="Verdana"/>
                <a:cs typeface="Verdana"/>
              </a:rPr>
              <a:t> </a:t>
            </a:r>
            <a:r>
              <a:rPr sz="1300" spc="-80" dirty="0">
                <a:solidFill>
                  <a:srgbClr val="FFFFFF"/>
                </a:solidFill>
                <a:latin typeface="Verdana"/>
                <a:cs typeface="Verdana"/>
              </a:rPr>
              <a:t>state</a:t>
            </a:r>
            <a:r>
              <a:rPr sz="1300" spc="-204" dirty="0">
                <a:solidFill>
                  <a:srgbClr val="FFFFFF"/>
                </a:solidFill>
                <a:latin typeface="Verdana"/>
                <a:cs typeface="Verdana"/>
              </a:rPr>
              <a:t> </a:t>
            </a:r>
            <a:r>
              <a:rPr sz="1300" spc="-105" dirty="0">
                <a:solidFill>
                  <a:srgbClr val="FFFFFF"/>
                </a:solidFill>
                <a:latin typeface="Verdana"/>
                <a:cs typeface="Verdana"/>
              </a:rPr>
              <a:t>and  </a:t>
            </a:r>
            <a:r>
              <a:rPr sz="1300" spc="-70" dirty="0">
                <a:solidFill>
                  <a:srgbClr val="FFFFFF"/>
                </a:solidFill>
                <a:latin typeface="Verdana"/>
                <a:cs typeface="Verdana"/>
              </a:rPr>
              <a:t>reconciles </a:t>
            </a:r>
            <a:r>
              <a:rPr sz="1300" spc="-75" dirty="0">
                <a:solidFill>
                  <a:srgbClr val="FFFFFF"/>
                </a:solidFill>
                <a:latin typeface="Verdana"/>
                <a:cs typeface="Verdana"/>
              </a:rPr>
              <a:t>the desired </a:t>
            </a:r>
            <a:r>
              <a:rPr sz="1300" spc="-110" dirty="0">
                <a:solidFill>
                  <a:srgbClr val="FFFFFF"/>
                </a:solidFill>
                <a:latin typeface="Verdana"/>
                <a:cs typeface="Verdana"/>
              </a:rPr>
              <a:t>vs </a:t>
            </a:r>
            <a:r>
              <a:rPr sz="1300" spc="-65" dirty="0">
                <a:solidFill>
                  <a:srgbClr val="FFFFFF"/>
                </a:solidFill>
                <a:latin typeface="Verdana"/>
                <a:cs typeface="Verdana"/>
              </a:rPr>
              <a:t>current </a:t>
            </a:r>
            <a:r>
              <a:rPr sz="1300" spc="-80" dirty="0">
                <a:solidFill>
                  <a:srgbClr val="FFFFFF"/>
                </a:solidFill>
                <a:latin typeface="Verdana"/>
                <a:cs typeface="Verdana"/>
              </a:rPr>
              <a:t>state </a:t>
            </a:r>
            <a:r>
              <a:rPr sz="1300" spc="-105" dirty="0">
                <a:solidFill>
                  <a:srgbClr val="FFFFFF"/>
                </a:solidFill>
                <a:latin typeface="Verdana"/>
                <a:cs typeface="Verdana"/>
              </a:rPr>
              <a:t>and </a:t>
            </a:r>
            <a:r>
              <a:rPr sz="1300" spc="-90" dirty="0">
                <a:solidFill>
                  <a:srgbClr val="FFFFFF"/>
                </a:solidFill>
                <a:latin typeface="Verdana"/>
                <a:cs typeface="Verdana"/>
              </a:rPr>
              <a:t>forms </a:t>
            </a:r>
            <a:r>
              <a:rPr sz="1300" spc="-125" dirty="0">
                <a:solidFill>
                  <a:srgbClr val="FFFFFF"/>
                </a:solidFill>
                <a:latin typeface="Verdana"/>
                <a:cs typeface="Verdana"/>
              </a:rPr>
              <a:t>a  </a:t>
            </a:r>
            <a:r>
              <a:rPr sz="1300" spc="-80" dirty="0">
                <a:solidFill>
                  <a:srgbClr val="FFFFFF"/>
                </a:solidFill>
                <a:latin typeface="Verdana"/>
                <a:cs typeface="Verdana"/>
              </a:rPr>
              <a:t>request</a:t>
            </a:r>
            <a:r>
              <a:rPr sz="1300" spc="-215" dirty="0">
                <a:solidFill>
                  <a:srgbClr val="FFFFFF"/>
                </a:solidFill>
                <a:latin typeface="Verdana"/>
                <a:cs typeface="Verdana"/>
              </a:rPr>
              <a:t> </a:t>
            </a:r>
            <a:r>
              <a:rPr sz="1300" spc="-40" dirty="0">
                <a:solidFill>
                  <a:srgbClr val="FFFFFF"/>
                </a:solidFill>
                <a:latin typeface="Verdana"/>
                <a:cs typeface="Verdana"/>
              </a:rPr>
              <a:t>for</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90" dirty="0">
                <a:solidFill>
                  <a:srgbClr val="FFFFFF"/>
                </a:solidFill>
                <a:latin typeface="Verdana"/>
                <a:cs typeface="Verdana"/>
              </a:rPr>
              <a:t>new</a:t>
            </a:r>
            <a:r>
              <a:rPr sz="1300" spc="-210" dirty="0">
                <a:solidFill>
                  <a:srgbClr val="FFFFFF"/>
                </a:solidFill>
                <a:latin typeface="Verdana"/>
                <a:cs typeface="Verdana"/>
              </a:rPr>
              <a:t> </a:t>
            </a:r>
            <a:r>
              <a:rPr sz="1300" spc="-95" dirty="0">
                <a:solidFill>
                  <a:srgbClr val="FFFFFF"/>
                </a:solidFill>
                <a:latin typeface="Verdana"/>
                <a:cs typeface="Verdana"/>
              </a:rPr>
              <a:t>ReplicaSet.</a:t>
            </a:r>
            <a:endParaRPr sz="1300">
              <a:latin typeface="Verdana"/>
              <a:cs typeface="Verdana"/>
            </a:endParaRPr>
          </a:p>
          <a:p>
            <a:pPr>
              <a:spcBef>
                <a:spcPts val="20"/>
              </a:spcBef>
              <a:buClr>
                <a:srgbClr val="FFFFFF"/>
              </a:buClr>
              <a:buFont typeface="Verdana"/>
              <a:buAutoNum type="arabicParenR" startAt="9"/>
            </a:pPr>
            <a:endParaRPr sz="1350">
              <a:latin typeface="Times New Roman"/>
              <a:cs typeface="Times New Roman"/>
            </a:endParaRPr>
          </a:p>
          <a:p>
            <a:pPr marL="12700" marR="367665">
              <a:lnSpc>
                <a:spcPct val="101000"/>
              </a:lnSpc>
              <a:buAutoNum type="arabicParenR" startAt="9"/>
              <a:tabLst>
                <a:tab pos="285750" algn="l"/>
              </a:tabLst>
            </a:pPr>
            <a:r>
              <a:rPr sz="1300" spc="-80" dirty="0">
                <a:solidFill>
                  <a:srgbClr val="FFFFFF"/>
                </a:solidFill>
                <a:latin typeface="Verdana"/>
                <a:cs typeface="Verdana"/>
              </a:rPr>
              <a:t>apiserver</a:t>
            </a:r>
            <a:r>
              <a:rPr sz="1300" spc="-215" dirty="0">
                <a:solidFill>
                  <a:srgbClr val="FFFFFF"/>
                </a:solidFill>
                <a:latin typeface="Verdana"/>
                <a:cs typeface="Verdana"/>
              </a:rPr>
              <a:t> </a:t>
            </a:r>
            <a:r>
              <a:rPr sz="1300" spc="-80" dirty="0">
                <a:solidFill>
                  <a:srgbClr val="FFFFFF"/>
                </a:solidFill>
                <a:latin typeface="Verdana"/>
                <a:cs typeface="Verdana"/>
              </a:rPr>
              <a:t>request</a:t>
            </a:r>
            <a:r>
              <a:rPr sz="1300" spc="-210" dirty="0">
                <a:solidFill>
                  <a:srgbClr val="FFFFFF"/>
                </a:solidFill>
                <a:latin typeface="Verdana"/>
                <a:cs typeface="Verdana"/>
              </a:rPr>
              <a:t> </a:t>
            </a:r>
            <a:r>
              <a:rPr sz="1300" spc="-65" dirty="0">
                <a:solidFill>
                  <a:srgbClr val="FFFFFF"/>
                </a:solidFill>
                <a:latin typeface="Verdana"/>
                <a:cs typeface="Verdana"/>
              </a:rPr>
              <a:t>loop</a:t>
            </a:r>
            <a:r>
              <a:rPr sz="1300" spc="-215" dirty="0">
                <a:solidFill>
                  <a:srgbClr val="FFFFFF"/>
                </a:solidFill>
                <a:latin typeface="Verdana"/>
                <a:cs typeface="Verdana"/>
              </a:rPr>
              <a:t> </a:t>
            </a:r>
            <a:r>
              <a:rPr sz="1300" spc="-90" dirty="0">
                <a:solidFill>
                  <a:srgbClr val="FFFFFF"/>
                </a:solidFill>
                <a:latin typeface="Verdana"/>
                <a:cs typeface="Verdana"/>
              </a:rPr>
              <a:t>evaluates</a:t>
            </a:r>
            <a:r>
              <a:rPr sz="1300" spc="-210" dirty="0">
                <a:solidFill>
                  <a:srgbClr val="FFFFFF"/>
                </a:solidFill>
                <a:latin typeface="Verdana"/>
                <a:cs typeface="Verdana"/>
              </a:rPr>
              <a:t> </a:t>
            </a:r>
            <a:r>
              <a:rPr sz="1300" spc="-85" dirty="0">
                <a:solidFill>
                  <a:srgbClr val="FFFFFF"/>
                </a:solidFill>
                <a:latin typeface="Verdana"/>
                <a:cs typeface="Verdana"/>
              </a:rPr>
              <a:t>Deployment  </a:t>
            </a:r>
            <a:r>
              <a:rPr sz="1300" spc="-50" dirty="0">
                <a:solidFill>
                  <a:srgbClr val="FFFFFF"/>
                </a:solidFill>
                <a:latin typeface="Verdana"/>
                <a:cs typeface="Verdana"/>
              </a:rPr>
              <a:t>Controller</a:t>
            </a:r>
            <a:r>
              <a:rPr sz="1300" spc="-215" dirty="0">
                <a:solidFill>
                  <a:srgbClr val="FFFFFF"/>
                </a:solidFill>
                <a:latin typeface="Verdana"/>
                <a:cs typeface="Verdana"/>
              </a:rPr>
              <a:t> </a:t>
            </a:r>
            <a:r>
              <a:rPr sz="1300" spc="-95" dirty="0">
                <a:solidFill>
                  <a:srgbClr val="FFFFFF"/>
                </a:solidFill>
                <a:latin typeface="Verdana"/>
                <a:cs typeface="Verdana"/>
              </a:rPr>
              <a:t>request.</a:t>
            </a:r>
            <a:endParaRPr sz="1300">
              <a:latin typeface="Verdana"/>
              <a:cs typeface="Verdana"/>
            </a:endParaRPr>
          </a:p>
          <a:p>
            <a:pPr>
              <a:spcBef>
                <a:spcPts val="40"/>
              </a:spcBef>
              <a:buClr>
                <a:srgbClr val="FFFFFF"/>
              </a:buClr>
              <a:buFont typeface="Verdana"/>
              <a:buAutoNum type="arabicParenR" startAt="9"/>
            </a:pPr>
            <a:endParaRPr sz="1350">
              <a:latin typeface="Times New Roman"/>
              <a:cs typeface="Times New Roman"/>
            </a:endParaRPr>
          </a:p>
          <a:p>
            <a:pPr marL="285115" indent="-272415">
              <a:buAutoNum type="arabicParenR" startAt="9"/>
              <a:tabLst>
                <a:tab pos="285750" algn="l"/>
              </a:tabLst>
            </a:pPr>
            <a:r>
              <a:rPr sz="1300" spc="-85" dirty="0">
                <a:solidFill>
                  <a:srgbClr val="FFFFFF"/>
                </a:solidFill>
                <a:latin typeface="Verdana"/>
                <a:cs typeface="Verdana"/>
              </a:rPr>
              <a:t>ReplicaSet </a:t>
            </a:r>
            <a:r>
              <a:rPr sz="1300" spc="-70" dirty="0">
                <a:solidFill>
                  <a:srgbClr val="FFFFFF"/>
                </a:solidFill>
                <a:latin typeface="Verdana"/>
                <a:cs typeface="Verdana"/>
              </a:rPr>
              <a:t>is</a:t>
            </a:r>
            <a:r>
              <a:rPr sz="1300" spc="-340" dirty="0">
                <a:solidFill>
                  <a:srgbClr val="FFFFFF"/>
                </a:solidFill>
                <a:latin typeface="Verdana"/>
                <a:cs typeface="Verdana"/>
              </a:rPr>
              <a:t> </a:t>
            </a:r>
            <a:r>
              <a:rPr sz="1300" spc="-95" dirty="0">
                <a:solidFill>
                  <a:srgbClr val="FFFFFF"/>
                </a:solidFill>
                <a:latin typeface="Verdana"/>
                <a:cs typeface="Verdana"/>
              </a:rPr>
              <a:t>published.</a:t>
            </a:r>
            <a:endParaRPr sz="1300">
              <a:latin typeface="Verdana"/>
              <a:cs typeface="Verdana"/>
            </a:endParaRPr>
          </a:p>
        </p:txBody>
      </p:sp>
      <p:sp>
        <p:nvSpPr>
          <p:cNvPr id="4" name="object 4"/>
          <p:cNvSpPr/>
          <p:nvPr/>
        </p:nvSpPr>
        <p:spPr>
          <a:xfrm>
            <a:off x="5646938" y="2424796"/>
            <a:ext cx="2689444"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9741257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81001"/>
            <a:ext cx="6934200" cy="1143000"/>
          </a:xfrm>
          <a:prstGeom prst="rect">
            <a:avLst/>
          </a:prstGeom>
        </p:spPr>
        <p:txBody>
          <a:bodyPr vert="horz" wrap="square" lIns="0" tIns="0" rIns="0" bIns="0" rtlCol="0" anchor="t">
            <a:normAutofit/>
          </a:bodyPr>
          <a:lstStyle/>
          <a:p>
            <a:r>
              <a:rPr dirty="0"/>
              <a:t>ReplicaSet Controller</a:t>
            </a:r>
          </a:p>
        </p:txBody>
      </p:sp>
      <p:sp>
        <p:nvSpPr>
          <p:cNvPr id="3" name="object 3"/>
          <p:cNvSpPr txBox="1"/>
          <p:nvPr/>
        </p:nvSpPr>
        <p:spPr>
          <a:xfrm>
            <a:off x="533400" y="1371600"/>
            <a:ext cx="4216400" cy="4347472"/>
          </a:xfrm>
          <a:prstGeom prst="rect">
            <a:avLst/>
          </a:prstGeom>
        </p:spPr>
        <p:txBody>
          <a:bodyPr vert="horz" wrap="square" lIns="0" tIns="10795" rIns="0" bIns="0" rtlCol="0">
            <a:spAutoFit/>
          </a:bodyPr>
          <a:lstStyle/>
          <a:p>
            <a:pPr marL="12700" marR="13970">
              <a:lnSpc>
                <a:spcPct val="101000"/>
              </a:lnSpc>
              <a:spcBef>
                <a:spcPts val="85"/>
              </a:spcBef>
              <a:buAutoNum type="arabicParenR" startAt="13"/>
              <a:tabLst>
                <a:tab pos="317500" algn="l"/>
              </a:tabLst>
            </a:pPr>
            <a:r>
              <a:rPr sz="2000" spc="-85" dirty="0">
                <a:solidFill>
                  <a:srgbClr val="FFFFFF"/>
                </a:solidFill>
                <a:latin typeface="Arial" panose="020B0604020202020204" pitchFamily="34" charset="0"/>
                <a:cs typeface="Arial" panose="020B0604020202020204" pitchFamily="34" charset="0"/>
              </a:rPr>
              <a:t>ReplicaSet</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Controller</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notified</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new</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ReplicaSet  via</a:t>
            </a:r>
            <a:r>
              <a:rPr sz="2000" spc="-21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callback.</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13"/>
            </a:pPr>
            <a:endParaRPr sz="2000" dirty="0">
              <a:latin typeface="Arial" panose="020B0604020202020204" pitchFamily="34" charset="0"/>
              <a:cs typeface="Arial" panose="020B0604020202020204" pitchFamily="34" charset="0"/>
            </a:endParaRPr>
          </a:p>
          <a:p>
            <a:pPr marL="12700" marR="5080">
              <a:lnSpc>
                <a:spcPct val="101000"/>
              </a:lnSpc>
              <a:buAutoNum type="arabicParenR" startAt="13"/>
              <a:tabLst>
                <a:tab pos="285750" algn="l"/>
              </a:tabLst>
            </a:pPr>
            <a:r>
              <a:rPr sz="2000" spc="-85" dirty="0">
                <a:solidFill>
                  <a:srgbClr val="FFFFFF"/>
                </a:solidFill>
                <a:latin typeface="Arial" panose="020B0604020202020204" pitchFamily="34" charset="0"/>
                <a:cs typeface="Arial" panose="020B0604020202020204" pitchFamily="34" charset="0"/>
              </a:rPr>
              <a:t>ReplicaSet </a:t>
            </a:r>
            <a:r>
              <a:rPr sz="2000" spc="-50" dirty="0">
                <a:solidFill>
                  <a:srgbClr val="FFFFFF"/>
                </a:solidFill>
                <a:latin typeface="Arial" panose="020B0604020202020204" pitchFamily="34" charset="0"/>
                <a:cs typeface="Arial" panose="020B0604020202020204" pitchFamily="34" charset="0"/>
              </a:rPr>
              <a:t>Controller </a:t>
            </a:r>
            <a:r>
              <a:rPr sz="2000" spc="-90" dirty="0">
                <a:solidFill>
                  <a:srgbClr val="FFFFFF"/>
                </a:solidFill>
                <a:latin typeface="Arial" panose="020B0604020202020204" pitchFamily="34" charset="0"/>
                <a:cs typeface="Arial" panose="020B0604020202020204" pitchFamily="34" charset="0"/>
              </a:rPr>
              <a:t>evaluates </a:t>
            </a:r>
            <a:r>
              <a:rPr sz="2000" spc="-70" dirty="0">
                <a:solidFill>
                  <a:srgbClr val="FFFFFF"/>
                </a:solidFill>
                <a:latin typeface="Arial" panose="020B0604020202020204" pitchFamily="34" charset="0"/>
                <a:cs typeface="Arial" panose="020B0604020202020204" pitchFamily="34" charset="0"/>
              </a:rPr>
              <a:t>cluster </a:t>
            </a:r>
            <a:r>
              <a:rPr sz="2000" spc="-80" dirty="0">
                <a:solidFill>
                  <a:srgbClr val="FFFFFF"/>
                </a:solidFill>
                <a:latin typeface="Arial" panose="020B0604020202020204" pitchFamily="34" charset="0"/>
                <a:cs typeface="Arial" panose="020B0604020202020204" pitchFamily="34" charset="0"/>
              </a:rPr>
              <a:t>state </a:t>
            </a:r>
            <a:r>
              <a:rPr sz="2000" spc="-105" dirty="0">
                <a:solidFill>
                  <a:srgbClr val="FFFFFF"/>
                </a:solidFill>
                <a:latin typeface="Arial" panose="020B0604020202020204" pitchFamily="34" charset="0"/>
                <a:cs typeface="Arial" panose="020B0604020202020204" pitchFamily="34" charset="0"/>
              </a:rPr>
              <a:t>and  </a:t>
            </a:r>
            <a:r>
              <a:rPr sz="2000" spc="-70" dirty="0">
                <a:solidFill>
                  <a:srgbClr val="FFFFFF"/>
                </a:solidFill>
                <a:latin typeface="Arial" panose="020B0604020202020204" pitchFamily="34" charset="0"/>
                <a:cs typeface="Arial" panose="020B0604020202020204" pitchFamily="34" charset="0"/>
              </a:rPr>
              <a:t>reconciles</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desired</a:t>
            </a:r>
            <a:r>
              <a:rPr sz="2000" spc="-210" dirty="0">
                <a:solidFill>
                  <a:srgbClr val="FFFFFF"/>
                </a:solidFill>
                <a:latin typeface="Arial" panose="020B0604020202020204" pitchFamily="34" charset="0"/>
                <a:cs typeface="Arial" panose="020B0604020202020204" pitchFamily="34" charset="0"/>
              </a:rPr>
              <a:t> </a:t>
            </a:r>
            <a:r>
              <a:rPr sz="2000" spc="-110" dirty="0">
                <a:solidFill>
                  <a:srgbClr val="FFFFFF"/>
                </a:solidFill>
                <a:latin typeface="Arial" panose="020B0604020202020204" pitchFamily="34" charset="0"/>
                <a:cs typeface="Arial" panose="020B0604020202020204" pitchFamily="34" charset="0"/>
              </a:rPr>
              <a:t>vs</a:t>
            </a:r>
            <a:r>
              <a:rPr sz="2000" spc="-21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current</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state</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forms</a:t>
            </a:r>
            <a:r>
              <a:rPr sz="2000" spc="-21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request  </a:t>
            </a:r>
            <a:r>
              <a:rPr sz="2000" spc="-40" dirty="0">
                <a:solidFill>
                  <a:srgbClr val="FFFFFF"/>
                </a:solidFill>
                <a:latin typeface="Arial" panose="020B0604020202020204" pitchFamily="34" charset="0"/>
                <a:cs typeface="Arial" panose="020B0604020202020204" pitchFamily="34" charset="0"/>
              </a:rPr>
              <a:t>for</a:t>
            </a:r>
            <a:r>
              <a:rPr sz="2000" spc="-215"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desired</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amount</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10"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pods.</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13"/>
            </a:pPr>
            <a:endParaRPr sz="2000" dirty="0">
              <a:latin typeface="Arial" panose="020B0604020202020204" pitchFamily="34" charset="0"/>
              <a:cs typeface="Arial" panose="020B0604020202020204" pitchFamily="34" charset="0"/>
            </a:endParaRPr>
          </a:p>
          <a:p>
            <a:pPr marL="12700" marR="753110">
              <a:lnSpc>
                <a:spcPct val="101000"/>
              </a:lnSpc>
              <a:buAutoNum type="arabicParenR" startAt="13"/>
              <a:tabLst>
                <a:tab pos="317500" algn="l"/>
              </a:tabLst>
            </a:pPr>
            <a:r>
              <a:rPr sz="2000" spc="-80" dirty="0">
                <a:solidFill>
                  <a:srgbClr val="FFFFFF"/>
                </a:solidFill>
                <a:latin typeface="Arial" panose="020B0604020202020204" pitchFamily="34" charset="0"/>
                <a:cs typeface="Arial" panose="020B0604020202020204" pitchFamily="34" charset="0"/>
              </a:rPr>
              <a:t>apiserver</a:t>
            </a:r>
            <a:r>
              <a:rPr sz="2000" spc="-21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request</a:t>
            </a:r>
            <a:r>
              <a:rPr sz="2000" spc="-21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loop</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evaluates</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ReplicaSet  </a:t>
            </a:r>
            <a:r>
              <a:rPr sz="2000" spc="-50" dirty="0">
                <a:solidFill>
                  <a:srgbClr val="FFFFFF"/>
                </a:solidFill>
                <a:latin typeface="Arial" panose="020B0604020202020204" pitchFamily="34" charset="0"/>
                <a:cs typeface="Arial" panose="020B0604020202020204" pitchFamily="34" charset="0"/>
              </a:rPr>
              <a:t>Controller</a:t>
            </a:r>
            <a:r>
              <a:rPr sz="2000" spc="-21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request.</a:t>
            </a:r>
            <a:endParaRPr sz="2000" dirty="0">
              <a:latin typeface="Arial" panose="020B0604020202020204" pitchFamily="34" charset="0"/>
              <a:cs typeface="Arial" panose="020B0604020202020204" pitchFamily="34" charset="0"/>
            </a:endParaRPr>
          </a:p>
          <a:p>
            <a:pPr>
              <a:spcBef>
                <a:spcPts val="40"/>
              </a:spcBef>
              <a:buClr>
                <a:srgbClr val="FFFFFF"/>
              </a:buClr>
              <a:buFont typeface="Verdana"/>
              <a:buAutoNum type="arabicParenR" startAt="13"/>
            </a:pPr>
            <a:endParaRPr sz="2000" dirty="0">
              <a:latin typeface="Arial" panose="020B0604020202020204" pitchFamily="34" charset="0"/>
              <a:cs typeface="Arial" panose="020B0604020202020204" pitchFamily="34" charset="0"/>
            </a:endParaRPr>
          </a:p>
          <a:p>
            <a:pPr marL="285115" indent="-272415">
              <a:buAutoNum type="arabicParenR" startAt="13"/>
              <a:tabLst>
                <a:tab pos="285750" algn="l"/>
              </a:tabLst>
            </a:pPr>
            <a:r>
              <a:rPr sz="2000" spc="-65" dirty="0">
                <a:solidFill>
                  <a:srgbClr val="FFFFFF"/>
                </a:solidFill>
                <a:latin typeface="Arial" panose="020B0604020202020204" pitchFamily="34" charset="0"/>
                <a:cs typeface="Arial" panose="020B0604020202020204" pitchFamily="34" charset="0"/>
              </a:rPr>
              <a:t>Pods</a:t>
            </a:r>
            <a:r>
              <a:rPr sz="2000" spc="-210"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published,</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enter</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‘Pending’</a:t>
            </a:r>
            <a:r>
              <a:rPr sz="2000" spc="-210"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phase.</a:t>
            </a:r>
            <a:endParaRPr sz="2000" dirty="0">
              <a:latin typeface="Arial" panose="020B0604020202020204" pitchFamily="34" charset="0"/>
              <a:cs typeface="Arial" panose="020B0604020202020204" pitchFamily="34" charset="0"/>
            </a:endParaRPr>
          </a:p>
        </p:txBody>
      </p:sp>
      <p:sp>
        <p:nvSpPr>
          <p:cNvPr id="4" name="object 4"/>
          <p:cNvSpPr/>
          <p:nvPr/>
        </p:nvSpPr>
        <p:spPr>
          <a:xfrm>
            <a:off x="5667764" y="2424796"/>
            <a:ext cx="2668619"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99392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3823" y="1009649"/>
            <a:ext cx="7816334" cy="483869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09575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1"/>
            <a:ext cx="6172200" cy="1219200"/>
          </a:xfrm>
          <a:prstGeom prst="rect">
            <a:avLst/>
          </a:prstGeom>
        </p:spPr>
        <p:txBody>
          <a:bodyPr vert="horz" wrap="square" lIns="0" tIns="0" rIns="0" bIns="0" rtlCol="0" anchor="t">
            <a:normAutofit/>
          </a:bodyPr>
          <a:lstStyle/>
          <a:p>
            <a:r>
              <a:rPr dirty="0"/>
              <a:t>Scheduler</a:t>
            </a:r>
          </a:p>
        </p:txBody>
      </p:sp>
      <p:sp>
        <p:nvSpPr>
          <p:cNvPr id="3" name="object 3"/>
          <p:cNvSpPr txBox="1"/>
          <p:nvPr/>
        </p:nvSpPr>
        <p:spPr>
          <a:xfrm>
            <a:off x="609600" y="914401"/>
            <a:ext cx="3774440" cy="5568512"/>
          </a:xfrm>
          <a:prstGeom prst="rect">
            <a:avLst/>
          </a:prstGeom>
        </p:spPr>
        <p:txBody>
          <a:bodyPr vert="horz" wrap="square" lIns="0" tIns="10795" rIns="0" bIns="0" rtlCol="0">
            <a:spAutoFit/>
          </a:bodyPr>
          <a:lstStyle/>
          <a:p>
            <a:pPr marL="12700" marR="359410">
              <a:lnSpc>
                <a:spcPct val="101000"/>
              </a:lnSpc>
              <a:spcBef>
                <a:spcPts val="85"/>
              </a:spcBef>
              <a:buAutoNum type="arabicParenR" startAt="17"/>
              <a:tabLst>
                <a:tab pos="317500" algn="l"/>
              </a:tabLst>
            </a:pPr>
            <a:r>
              <a:rPr sz="2000" spc="-90" dirty="0">
                <a:solidFill>
                  <a:srgbClr val="FFFFFF"/>
                </a:solidFill>
                <a:latin typeface="Arial" panose="020B0604020202020204" pitchFamily="34" charset="0"/>
                <a:cs typeface="Arial" panose="020B0604020202020204" pitchFamily="34" charset="0"/>
              </a:rPr>
              <a:t>Scheduler</a:t>
            </a:r>
            <a:r>
              <a:rPr sz="2000" spc="-22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monitors</a:t>
            </a:r>
            <a:r>
              <a:rPr sz="2000" spc="-22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published</a:t>
            </a:r>
            <a:r>
              <a:rPr sz="2000" spc="-22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pods</a:t>
            </a:r>
            <a:r>
              <a:rPr sz="2000" spc="-22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with</a:t>
            </a:r>
            <a:r>
              <a:rPr sz="2000" spc="-22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no  </a:t>
            </a:r>
            <a:r>
              <a:rPr sz="2000" spc="-80" dirty="0">
                <a:solidFill>
                  <a:srgbClr val="FFFFFF"/>
                </a:solidFill>
                <a:latin typeface="Arial" panose="020B0604020202020204" pitchFamily="34" charset="0"/>
                <a:cs typeface="Arial" panose="020B0604020202020204" pitchFamily="34" charset="0"/>
              </a:rPr>
              <a:t>‘NodeName’</a:t>
            </a:r>
            <a:r>
              <a:rPr sz="2000" spc="-215"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assigned.</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17"/>
            </a:pPr>
            <a:endParaRPr sz="2000" dirty="0">
              <a:latin typeface="Arial" panose="020B0604020202020204" pitchFamily="34" charset="0"/>
              <a:cs typeface="Arial" panose="020B0604020202020204" pitchFamily="34" charset="0"/>
            </a:endParaRPr>
          </a:p>
          <a:p>
            <a:pPr marL="12700" marR="344805">
              <a:lnSpc>
                <a:spcPct val="101000"/>
              </a:lnSpc>
              <a:buAutoNum type="arabicParenR" startAt="17"/>
              <a:tabLst>
                <a:tab pos="285750" algn="l"/>
              </a:tabLst>
            </a:pPr>
            <a:r>
              <a:rPr sz="2000" spc="-65" dirty="0">
                <a:solidFill>
                  <a:srgbClr val="FFFFFF"/>
                </a:solidFill>
                <a:latin typeface="Arial" panose="020B0604020202020204" pitchFamily="34" charset="0"/>
                <a:cs typeface="Arial" panose="020B0604020202020204" pitchFamily="34" charset="0"/>
              </a:rPr>
              <a:t>Applies</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scheduling</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rules</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filters</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find</a:t>
            </a:r>
            <a:r>
              <a:rPr sz="2000" spc="45"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  </a:t>
            </a:r>
            <a:r>
              <a:rPr sz="2000" spc="-75" dirty="0">
                <a:solidFill>
                  <a:srgbClr val="FFFFFF"/>
                </a:solidFill>
                <a:latin typeface="Arial" panose="020B0604020202020204" pitchFamily="34" charset="0"/>
                <a:cs typeface="Arial" panose="020B0604020202020204" pitchFamily="34" charset="0"/>
              </a:rPr>
              <a:t>suitable</a:t>
            </a:r>
            <a:r>
              <a:rPr sz="2000" spc="-215"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node</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host</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17"/>
            </a:pPr>
            <a:endParaRPr sz="2000" dirty="0">
              <a:latin typeface="Arial" panose="020B0604020202020204" pitchFamily="34" charset="0"/>
              <a:cs typeface="Arial" panose="020B0604020202020204" pitchFamily="34" charset="0"/>
            </a:endParaRPr>
          </a:p>
          <a:p>
            <a:pPr marL="12700" marR="100330">
              <a:lnSpc>
                <a:spcPct val="101000"/>
              </a:lnSpc>
              <a:buAutoNum type="arabicParenR" startAt="17"/>
              <a:tabLst>
                <a:tab pos="285750" algn="l"/>
              </a:tabLst>
            </a:pPr>
            <a:r>
              <a:rPr sz="2000" spc="-90" dirty="0">
                <a:solidFill>
                  <a:srgbClr val="FFFFFF"/>
                </a:solidFill>
                <a:latin typeface="Arial" panose="020B0604020202020204" pitchFamily="34" charset="0"/>
                <a:cs typeface="Arial" panose="020B0604020202020204" pitchFamily="34" charset="0"/>
              </a:rPr>
              <a:t>Scheduler</a:t>
            </a:r>
            <a:r>
              <a:rPr sz="2000" spc="-21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creates</a:t>
            </a:r>
            <a:r>
              <a:rPr sz="2000" spc="-215"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1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binding</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15"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Pod</a:t>
            </a:r>
            <a:r>
              <a:rPr sz="2000" spc="-215"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5"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Node</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  </a:t>
            </a:r>
            <a:r>
              <a:rPr sz="2000" spc="-65" dirty="0">
                <a:solidFill>
                  <a:srgbClr val="FFFFFF"/>
                </a:solidFill>
                <a:latin typeface="Arial" panose="020B0604020202020204" pitchFamily="34" charset="0"/>
                <a:cs typeface="Arial" panose="020B0604020202020204" pitchFamily="34" charset="0"/>
              </a:rPr>
              <a:t>POSTs </a:t>
            </a:r>
            <a:r>
              <a:rPr sz="2000" spc="-50" dirty="0">
                <a:solidFill>
                  <a:srgbClr val="FFFFFF"/>
                </a:solidFill>
                <a:latin typeface="Arial" panose="020B0604020202020204" pitchFamily="34" charset="0"/>
                <a:cs typeface="Arial" panose="020B0604020202020204" pitchFamily="34" charset="0"/>
              </a:rPr>
              <a:t>to</a:t>
            </a:r>
            <a:r>
              <a:rPr sz="2000" spc="-36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apiserver.</a:t>
            </a:r>
            <a:endParaRPr sz="2000" dirty="0">
              <a:latin typeface="Arial" panose="020B0604020202020204" pitchFamily="34" charset="0"/>
              <a:cs typeface="Arial" panose="020B0604020202020204" pitchFamily="34" charset="0"/>
            </a:endParaRPr>
          </a:p>
          <a:p>
            <a:pPr>
              <a:spcBef>
                <a:spcPts val="40"/>
              </a:spcBef>
              <a:buClr>
                <a:srgbClr val="FFFFFF"/>
              </a:buClr>
              <a:buFont typeface="Verdana"/>
              <a:buAutoNum type="arabicParenR" startAt="17"/>
            </a:pPr>
            <a:endParaRPr sz="2000" dirty="0">
              <a:latin typeface="Arial" panose="020B0604020202020204" pitchFamily="34" charset="0"/>
              <a:cs typeface="Arial" panose="020B0604020202020204" pitchFamily="34" charset="0"/>
            </a:endParaRPr>
          </a:p>
          <a:p>
            <a:pPr marL="285115" indent="-272415">
              <a:buAutoNum type="arabicParenR" startAt="17"/>
              <a:tabLst>
                <a:tab pos="285750" algn="l"/>
              </a:tabLst>
            </a:pPr>
            <a:r>
              <a:rPr sz="2000" spc="-80" dirty="0">
                <a:solidFill>
                  <a:srgbClr val="FFFFFF"/>
                </a:solidFill>
                <a:latin typeface="Arial" panose="020B0604020202020204" pitchFamily="34" charset="0"/>
                <a:cs typeface="Arial" panose="020B0604020202020204" pitchFamily="34" charset="0"/>
              </a:rPr>
              <a:t>apiserver</a:t>
            </a:r>
            <a:r>
              <a:rPr sz="2000" spc="-21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request</a:t>
            </a:r>
            <a:r>
              <a:rPr sz="2000" spc="-21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loop</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evaluates</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POST</a:t>
            </a:r>
            <a:r>
              <a:rPr sz="2000" spc="-21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request.</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17"/>
            </a:pPr>
            <a:endParaRPr sz="2000" dirty="0">
              <a:latin typeface="Arial" panose="020B0604020202020204" pitchFamily="34" charset="0"/>
              <a:cs typeface="Arial" panose="020B0604020202020204" pitchFamily="34" charset="0"/>
            </a:endParaRPr>
          </a:p>
          <a:p>
            <a:pPr marL="12700" marR="5080">
              <a:lnSpc>
                <a:spcPct val="101000"/>
              </a:lnSpc>
              <a:buAutoNum type="arabicParenR" startAt="17"/>
              <a:tabLst>
                <a:tab pos="285750" algn="l"/>
              </a:tabLst>
            </a:pPr>
            <a:r>
              <a:rPr sz="2000" spc="-50" dirty="0">
                <a:solidFill>
                  <a:srgbClr val="FFFFFF"/>
                </a:solidFill>
                <a:latin typeface="Arial" panose="020B0604020202020204" pitchFamily="34" charset="0"/>
                <a:cs typeface="Arial" panose="020B0604020202020204" pitchFamily="34" charset="0"/>
              </a:rPr>
              <a:t>Pod</a:t>
            </a:r>
            <a:r>
              <a:rPr sz="2000" spc="-21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status</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updated</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with</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node</a:t>
            </a:r>
            <a:r>
              <a:rPr sz="2000" spc="-215"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binding</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sets  </a:t>
            </a:r>
            <a:r>
              <a:rPr sz="2000" spc="-85" dirty="0">
                <a:solidFill>
                  <a:srgbClr val="FFFFFF"/>
                </a:solidFill>
                <a:latin typeface="Arial" panose="020B0604020202020204" pitchFamily="34" charset="0"/>
                <a:cs typeface="Arial" panose="020B0604020202020204" pitchFamily="34" charset="0"/>
              </a:rPr>
              <a:t>status </a:t>
            </a:r>
            <a:r>
              <a:rPr sz="2000" spc="-50" dirty="0">
                <a:solidFill>
                  <a:srgbClr val="FFFFFF"/>
                </a:solidFill>
                <a:latin typeface="Arial" panose="020B0604020202020204" pitchFamily="34" charset="0"/>
                <a:cs typeface="Arial" panose="020B0604020202020204" pitchFamily="34" charset="0"/>
              </a:rPr>
              <a:t>to</a:t>
            </a:r>
            <a:r>
              <a:rPr sz="2000" spc="-34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‘PodScheduled’.</a:t>
            </a:r>
            <a:endParaRPr sz="2000" dirty="0">
              <a:latin typeface="Arial" panose="020B0604020202020204" pitchFamily="34" charset="0"/>
              <a:cs typeface="Arial" panose="020B0604020202020204" pitchFamily="34" charset="0"/>
            </a:endParaRPr>
          </a:p>
        </p:txBody>
      </p:sp>
      <p:sp>
        <p:nvSpPr>
          <p:cNvPr id="4" name="object 4"/>
          <p:cNvSpPr/>
          <p:nvPr/>
        </p:nvSpPr>
        <p:spPr>
          <a:xfrm>
            <a:off x="5255690" y="2405922"/>
            <a:ext cx="3080693" cy="294896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0319116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1"/>
            <a:ext cx="5759637" cy="1143000"/>
          </a:xfrm>
          <a:prstGeom prst="rect">
            <a:avLst/>
          </a:prstGeom>
        </p:spPr>
        <p:txBody>
          <a:bodyPr vert="horz" wrap="square" lIns="0" tIns="0" rIns="0" bIns="0" rtlCol="0" anchor="t">
            <a:normAutofit/>
          </a:bodyPr>
          <a:lstStyle/>
          <a:p>
            <a:r>
              <a:rPr dirty="0"/>
              <a:t>Kubelet - PodSync</a:t>
            </a:r>
          </a:p>
        </p:txBody>
      </p:sp>
      <p:sp>
        <p:nvSpPr>
          <p:cNvPr id="3" name="object 3"/>
          <p:cNvSpPr txBox="1"/>
          <p:nvPr/>
        </p:nvSpPr>
        <p:spPr>
          <a:xfrm>
            <a:off x="1370517" y="2491217"/>
            <a:ext cx="4846320" cy="2023745"/>
          </a:xfrm>
          <a:prstGeom prst="rect">
            <a:avLst/>
          </a:prstGeom>
        </p:spPr>
        <p:txBody>
          <a:bodyPr vert="horz" wrap="square" lIns="0" tIns="10795" rIns="0" bIns="0" rtlCol="0">
            <a:spAutoFit/>
          </a:bodyPr>
          <a:lstStyle/>
          <a:p>
            <a:pPr marL="12700" marR="43180">
              <a:lnSpc>
                <a:spcPct val="101000"/>
              </a:lnSpc>
              <a:spcBef>
                <a:spcPts val="85"/>
              </a:spcBef>
              <a:buAutoNum type="arabicParenR" startAt="22"/>
              <a:tabLst>
                <a:tab pos="317500" algn="l"/>
              </a:tabLst>
            </a:pPr>
            <a:r>
              <a:rPr sz="1300" spc="-80" dirty="0">
                <a:solidFill>
                  <a:srgbClr val="FFFFFF"/>
                </a:solidFill>
                <a:latin typeface="Verdana"/>
                <a:cs typeface="Verdana"/>
              </a:rPr>
              <a:t>The</a:t>
            </a:r>
            <a:r>
              <a:rPr sz="1300" spc="-210" dirty="0">
                <a:solidFill>
                  <a:srgbClr val="FFFFFF"/>
                </a:solidFill>
                <a:latin typeface="Verdana"/>
                <a:cs typeface="Verdana"/>
              </a:rPr>
              <a:t> </a:t>
            </a:r>
            <a:r>
              <a:rPr sz="1300" spc="-75" dirty="0">
                <a:solidFill>
                  <a:srgbClr val="FFFFFF"/>
                </a:solidFill>
                <a:latin typeface="Verdana"/>
                <a:cs typeface="Verdana"/>
              </a:rPr>
              <a:t>kubelet</a:t>
            </a:r>
            <a:r>
              <a:rPr sz="1300" spc="-210" dirty="0">
                <a:solidFill>
                  <a:srgbClr val="FFFFFF"/>
                </a:solidFill>
                <a:latin typeface="Verdana"/>
                <a:cs typeface="Verdana"/>
              </a:rPr>
              <a:t> </a:t>
            </a:r>
            <a:r>
              <a:rPr sz="1300" spc="-114" dirty="0">
                <a:solidFill>
                  <a:srgbClr val="FFFFFF"/>
                </a:solidFill>
                <a:latin typeface="Verdana"/>
                <a:cs typeface="Verdana"/>
              </a:rPr>
              <a:t>daemon</a:t>
            </a:r>
            <a:r>
              <a:rPr sz="1300" spc="-210" dirty="0">
                <a:solidFill>
                  <a:srgbClr val="FFFFFF"/>
                </a:solidFill>
                <a:latin typeface="Verdana"/>
                <a:cs typeface="Verdana"/>
              </a:rPr>
              <a:t> </a:t>
            </a:r>
            <a:r>
              <a:rPr sz="1300" spc="-85" dirty="0">
                <a:solidFill>
                  <a:srgbClr val="FFFFFF"/>
                </a:solidFill>
                <a:latin typeface="Verdana"/>
                <a:cs typeface="Verdana"/>
              </a:rPr>
              <a:t>on</a:t>
            </a:r>
            <a:r>
              <a:rPr sz="1300" spc="-204" dirty="0">
                <a:solidFill>
                  <a:srgbClr val="FFFFFF"/>
                </a:solidFill>
                <a:latin typeface="Verdana"/>
                <a:cs typeface="Verdana"/>
              </a:rPr>
              <a:t> </a:t>
            </a:r>
            <a:r>
              <a:rPr sz="1300" spc="-85" dirty="0">
                <a:solidFill>
                  <a:srgbClr val="FFFFFF"/>
                </a:solidFill>
                <a:latin typeface="Verdana"/>
                <a:cs typeface="Verdana"/>
              </a:rPr>
              <a:t>every</a:t>
            </a:r>
            <a:r>
              <a:rPr sz="1300" spc="-210" dirty="0">
                <a:solidFill>
                  <a:srgbClr val="FFFFFF"/>
                </a:solidFill>
                <a:latin typeface="Verdana"/>
                <a:cs typeface="Verdana"/>
              </a:rPr>
              <a:t> </a:t>
            </a:r>
            <a:r>
              <a:rPr sz="1300" spc="-90" dirty="0">
                <a:solidFill>
                  <a:srgbClr val="FFFFFF"/>
                </a:solidFill>
                <a:latin typeface="Verdana"/>
                <a:cs typeface="Verdana"/>
              </a:rPr>
              <a:t>node</a:t>
            </a:r>
            <a:r>
              <a:rPr sz="1300" spc="-210" dirty="0">
                <a:solidFill>
                  <a:srgbClr val="FFFFFF"/>
                </a:solidFill>
                <a:latin typeface="Verdana"/>
                <a:cs typeface="Verdana"/>
              </a:rPr>
              <a:t> </a:t>
            </a:r>
            <a:r>
              <a:rPr sz="1300" spc="-65" dirty="0">
                <a:solidFill>
                  <a:srgbClr val="FFFFFF"/>
                </a:solidFill>
                <a:latin typeface="Verdana"/>
                <a:cs typeface="Verdana"/>
              </a:rPr>
              <a:t>polls</a:t>
            </a:r>
            <a:r>
              <a:rPr sz="1300" spc="-204"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80" dirty="0">
                <a:solidFill>
                  <a:srgbClr val="FFFFFF"/>
                </a:solidFill>
                <a:latin typeface="Verdana"/>
                <a:cs typeface="Verdana"/>
              </a:rPr>
              <a:t>apiserver</a:t>
            </a:r>
            <a:r>
              <a:rPr sz="1300" spc="-210" dirty="0">
                <a:solidFill>
                  <a:srgbClr val="FFFFFF"/>
                </a:solidFill>
                <a:latin typeface="Verdana"/>
                <a:cs typeface="Verdana"/>
              </a:rPr>
              <a:t> </a:t>
            </a:r>
            <a:r>
              <a:rPr sz="1300" spc="-55" dirty="0">
                <a:solidFill>
                  <a:srgbClr val="FFFFFF"/>
                </a:solidFill>
                <a:latin typeface="Verdana"/>
                <a:cs typeface="Verdana"/>
              </a:rPr>
              <a:t>filtering  </a:t>
            </a:r>
            <a:r>
              <a:rPr sz="1300" spc="-40" dirty="0">
                <a:solidFill>
                  <a:srgbClr val="FFFFFF"/>
                </a:solidFill>
                <a:latin typeface="Verdana"/>
                <a:cs typeface="Verdana"/>
              </a:rPr>
              <a:t>for</a:t>
            </a:r>
            <a:r>
              <a:rPr sz="1300" spc="-215" dirty="0">
                <a:solidFill>
                  <a:srgbClr val="FFFFFF"/>
                </a:solidFill>
                <a:latin typeface="Verdana"/>
                <a:cs typeface="Verdana"/>
              </a:rPr>
              <a:t> </a:t>
            </a:r>
            <a:r>
              <a:rPr sz="1300" spc="-90" dirty="0">
                <a:solidFill>
                  <a:srgbClr val="FFFFFF"/>
                </a:solidFill>
                <a:latin typeface="Verdana"/>
                <a:cs typeface="Verdana"/>
              </a:rPr>
              <a:t>pods</a:t>
            </a:r>
            <a:r>
              <a:rPr sz="1300" spc="-210" dirty="0">
                <a:solidFill>
                  <a:srgbClr val="FFFFFF"/>
                </a:solidFill>
                <a:latin typeface="Verdana"/>
                <a:cs typeface="Verdana"/>
              </a:rPr>
              <a:t> </a:t>
            </a:r>
            <a:r>
              <a:rPr sz="1300" spc="-100" dirty="0">
                <a:solidFill>
                  <a:srgbClr val="FFFFFF"/>
                </a:solidFill>
                <a:latin typeface="Verdana"/>
                <a:cs typeface="Verdana"/>
              </a:rPr>
              <a:t>matching</a:t>
            </a:r>
            <a:r>
              <a:rPr sz="1300" spc="-210" dirty="0">
                <a:solidFill>
                  <a:srgbClr val="FFFFFF"/>
                </a:solidFill>
                <a:latin typeface="Verdana"/>
                <a:cs typeface="Verdana"/>
              </a:rPr>
              <a:t> </a:t>
            </a:r>
            <a:r>
              <a:rPr sz="1300" spc="-55" dirty="0">
                <a:solidFill>
                  <a:srgbClr val="FFFFFF"/>
                </a:solidFill>
                <a:latin typeface="Verdana"/>
                <a:cs typeface="Verdana"/>
              </a:rPr>
              <a:t>its</a:t>
            </a:r>
            <a:r>
              <a:rPr sz="1300" spc="-215" dirty="0">
                <a:solidFill>
                  <a:srgbClr val="FFFFFF"/>
                </a:solidFill>
                <a:latin typeface="Verdana"/>
                <a:cs typeface="Verdana"/>
              </a:rPr>
              <a:t> </a:t>
            </a:r>
            <a:r>
              <a:rPr sz="1300" spc="-80" dirty="0">
                <a:solidFill>
                  <a:srgbClr val="FFFFFF"/>
                </a:solidFill>
                <a:latin typeface="Verdana"/>
                <a:cs typeface="Verdana"/>
              </a:rPr>
              <a:t>own</a:t>
            </a:r>
            <a:r>
              <a:rPr sz="1300" spc="-210" dirty="0">
                <a:solidFill>
                  <a:srgbClr val="FFFFFF"/>
                </a:solidFill>
                <a:latin typeface="Verdana"/>
                <a:cs typeface="Verdana"/>
              </a:rPr>
              <a:t> </a:t>
            </a:r>
            <a:r>
              <a:rPr sz="1300" spc="-95" dirty="0">
                <a:solidFill>
                  <a:srgbClr val="FFFFFF"/>
                </a:solidFill>
                <a:latin typeface="Verdana"/>
                <a:cs typeface="Verdana"/>
              </a:rPr>
              <a:t>‘NodeName’;</a:t>
            </a:r>
            <a:r>
              <a:rPr sz="1300" spc="-210" dirty="0">
                <a:solidFill>
                  <a:srgbClr val="FFFFFF"/>
                </a:solidFill>
                <a:latin typeface="Verdana"/>
                <a:cs typeface="Verdana"/>
              </a:rPr>
              <a:t> </a:t>
            </a:r>
            <a:r>
              <a:rPr sz="1300" spc="-90" dirty="0">
                <a:solidFill>
                  <a:srgbClr val="FFFFFF"/>
                </a:solidFill>
                <a:latin typeface="Verdana"/>
                <a:cs typeface="Verdana"/>
              </a:rPr>
              <a:t>checking</a:t>
            </a:r>
            <a:r>
              <a:rPr sz="1300" spc="-215" dirty="0">
                <a:solidFill>
                  <a:srgbClr val="FFFFFF"/>
                </a:solidFill>
                <a:latin typeface="Verdana"/>
                <a:cs typeface="Verdana"/>
              </a:rPr>
              <a:t> </a:t>
            </a:r>
            <a:r>
              <a:rPr sz="1300" spc="-55" dirty="0">
                <a:solidFill>
                  <a:srgbClr val="FFFFFF"/>
                </a:solidFill>
                <a:latin typeface="Verdana"/>
                <a:cs typeface="Verdana"/>
              </a:rPr>
              <a:t>its</a:t>
            </a:r>
            <a:r>
              <a:rPr sz="1300" spc="-210" dirty="0">
                <a:solidFill>
                  <a:srgbClr val="FFFFFF"/>
                </a:solidFill>
                <a:latin typeface="Verdana"/>
                <a:cs typeface="Verdana"/>
              </a:rPr>
              <a:t> </a:t>
            </a:r>
            <a:r>
              <a:rPr sz="1300" spc="-65" dirty="0">
                <a:solidFill>
                  <a:srgbClr val="FFFFFF"/>
                </a:solidFill>
                <a:latin typeface="Verdana"/>
                <a:cs typeface="Verdana"/>
              </a:rPr>
              <a:t>current</a:t>
            </a:r>
            <a:r>
              <a:rPr sz="1300" spc="-210" dirty="0">
                <a:solidFill>
                  <a:srgbClr val="FFFFFF"/>
                </a:solidFill>
                <a:latin typeface="Verdana"/>
                <a:cs typeface="Verdana"/>
              </a:rPr>
              <a:t> </a:t>
            </a:r>
            <a:r>
              <a:rPr sz="1300" spc="-80" dirty="0">
                <a:solidFill>
                  <a:srgbClr val="FFFFFF"/>
                </a:solidFill>
                <a:latin typeface="Verdana"/>
                <a:cs typeface="Verdana"/>
              </a:rPr>
              <a:t>state  </a:t>
            </a:r>
            <a:r>
              <a:rPr sz="1300" spc="-55" dirty="0">
                <a:solidFill>
                  <a:srgbClr val="FFFFFF"/>
                </a:solidFill>
                <a:latin typeface="Verdana"/>
                <a:cs typeface="Verdana"/>
              </a:rPr>
              <a:t>with</a:t>
            </a:r>
            <a:r>
              <a:rPr sz="1300" spc="-215"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75" dirty="0">
                <a:solidFill>
                  <a:srgbClr val="FFFFFF"/>
                </a:solidFill>
                <a:latin typeface="Verdana"/>
                <a:cs typeface="Verdana"/>
              </a:rPr>
              <a:t>desired</a:t>
            </a:r>
            <a:r>
              <a:rPr sz="1300" spc="-210" dirty="0">
                <a:solidFill>
                  <a:srgbClr val="FFFFFF"/>
                </a:solidFill>
                <a:latin typeface="Verdana"/>
                <a:cs typeface="Verdana"/>
              </a:rPr>
              <a:t> </a:t>
            </a:r>
            <a:r>
              <a:rPr sz="1300" spc="-80" dirty="0">
                <a:solidFill>
                  <a:srgbClr val="FFFFFF"/>
                </a:solidFill>
                <a:latin typeface="Verdana"/>
                <a:cs typeface="Verdana"/>
              </a:rPr>
              <a:t>state</a:t>
            </a:r>
            <a:r>
              <a:rPr sz="1300" spc="-210" dirty="0">
                <a:solidFill>
                  <a:srgbClr val="FFFFFF"/>
                </a:solidFill>
                <a:latin typeface="Verdana"/>
                <a:cs typeface="Verdana"/>
              </a:rPr>
              <a:t> </a:t>
            </a:r>
            <a:r>
              <a:rPr sz="1300" spc="-80" dirty="0">
                <a:solidFill>
                  <a:srgbClr val="FFFFFF"/>
                </a:solidFill>
                <a:latin typeface="Verdana"/>
                <a:cs typeface="Verdana"/>
              </a:rPr>
              <a:t>published</a:t>
            </a:r>
            <a:r>
              <a:rPr sz="1300" spc="-215" dirty="0">
                <a:solidFill>
                  <a:srgbClr val="FFFFFF"/>
                </a:solidFill>
                <a:latin typeface="Verdana"/>
                <a:cs typeface="Verdana"/>
              </a:rPr>
              <a:t> </a:t>
            </a:r>
            <a:r>
              <a:rPr sz="1300" spc="-85" dirty="0">
                <a:solidFill>
                  <a:srgbClr val="FFFFFF"/>
                </a:solidFill>
                <a:latin typeface="Verdana"/>
                <a:cs typeface="Verdana"/>
              </a:rPr>
              <a:t>through</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90" dirty="0">
                <a:solidFill>
                  <a:srgbClr val="FFFFFF"/>
                </a:solidFill>
                <a:latin typeface="Verdana"/>
                <a:cs typeface="Verdana"/>
              </a:rPr>
              <a:t>apiserver.</a:t>
            </a:r>
            <a:endParaRPr sz="1300">
              <a:latin typeface="Verdana"/>
              <a:cs typeface="Verdana"/>
            </a:endParaRPr>
          </a:p>
          <a:p>
            <a:pPr>
              <a:spcBef>
                <a:spcPts val="20"/>
              </a:spcBef>
              <a:buClr>
                <a:srgbClr val="FFFFFF"/>
              </a:buClr>
              <a:buFont typeface="Verdana"/>
              <a:buAutoNum type="arabicParenR" startAt="22"/>
            </a:pPr>
            <a:endParaRPr sz="1350">
              <a:latin typeface="Times New Roman"/>
              <a:cs typeface="Times New Roman"/>
            </a:endParaRPr>
          </a:p>
          <a:p>
            <a:pPr marL="12700" marR="5080">
              <a:lnSpc>
                <a:spcPct val="101000"/>
              </a:lnSpc>
              <a:buAutoNum type="arabicParenR" startAt="22"/>
              <a:tabLst>
                <a:tab pos="285750" algn="l"/>
              </a:tabLst>
            </a:pPr>
            <a:r>
              <a:rPr sz="1300" spc="-65" dirty="0">
                <a:solidFill>
                  <a:srgbClr val="FFFFFF"/>
                </a:solidFill>
                <a:latin typeface="Verdana"/>
                <a:cs typeface="Verdana"/>
              </a:rPr>
              <a:t>Kubelet</a:t>
            </a:r>
            <a:r>
              <a:rPr sz="1300" spc="-204" dirty="0">
                <a:solidFill>
                  <a:srgbClr val="FFFFFF"/>
                </a:solidFill>
                <a:latin typeface="Verdana"/>
                <a:cs typeface="Verdana"/>
              </a:rPr>
              <a:t> </a:t>
            </a:r>
            <a:r>
              <a:rPr sz="1300" spc="-35" dirty="0">
                <a:solidFill>
                  <a:srgbClr val="FFFFFF"/>
                </a:solidFill>
                <a:latin typeface="Verdana"/>
                <a:cs typeface="Verdana"/>
              </a:rPr>
              <a:t>will</a:t>
            </a:r>
            <a:r>
              <a:rPr sz="1300" spc="-204" dirty="0">
                <a:solidFill>
                  <a:srgbClr val="FFFFFF"/>
                </a:solidFill>
                <a:latin typeface="Verdana"/>
                <a:cs typeface="Verdana"/>
              </a:rPr>
              <a:t> </a:t>
            </a:r>
            <a:r>
              <a:rPr sz="1300" spc="-85" dirty="0">
                <a:solidFill>
                  <a:srgbClr val="FFFFFF"/>
                </a:solidFill>
                <a:latin typeface="Verdana"/>
                <a:cs typeface="Verdana"/>
              </a:rPr>
              <a:t>then</a:t>
            </a:r>
            <a:r>
              <a:rPr sz="1300" spc="-200" dirty="0">
                <a:solidFill>
                  <a:srgbClr val="FFFFFF"/>
                </a:solidFill>
                <a:latin typeface="Verdana"/>
                <a:cs typeface="Verdana"/>
              </a:rPr>
              <a:t> </a:t>
            </a:r>
            <a:r>
              <a:rPr sz="1300" spc="-120" dirty="0">
                <a:solidFill>
                  <a:srgbClr val="FFFFFF"/>
                </a:solidFill>
                <a:latin typeface="Verdana"/>
                <a:cs typeface="Verdana"/>
              </a:rPr>
              <a:t>move</a:t>
            </a:r>
            <a:r>
              <a:rPr sz="1300" spc="-204" dirty="0">
                <a:solidFill>
                  <a:srgbClr val="FFFFFF"/>
                </a:solidFill>
                <a:latin typeface="Verdana"/>
                <a:cs typeface="Verdana"/>
              </a:rPr>
              <a:t> </a:t>
            </a:r>
            <a:r>
              <a:rPr sz="1300" spc="-85" dirty="0">
                <a:solidFill>
                  <a:srgbClr val="FFFFFF"/>
                </a:solidFill>
                <a:latin typeface="Verdana"/>
                <a:cs typeface="Verdana"/>
              </a:rPr>
              <a:t>through</a:t>
            </a:r>
            <a:r>
              <a:rPr sz="1300" spc="-200" dirty="0">
                <a:solidFill>
                  <a:srgbClr val="FFFFFF"/>
                </a:solidFill>
                <a:latin typeface="Verdana"/>
                <a:cs typeface="Verdana"/>
              </a:rPr>
              <a:t> </a:t>
            </a:r>
            <a:r>
              <a:rPr sz="1300" spc="-125" dirty="0">
                <a:solidFill>
                  <a:srgbClr val="FFFFFF"/>
                </a:solidFill>
                <a:latin typeface="Verdana"/>
                <a:cs typeface="Verdana"/>
              </a:rPr>
              <a:t>a</a:t>
            </a:r>
            <a:r>
              <a:rPr sz="1300" spc="-204" dirty="0">
                <a:solidFill>
                  <a:srgbClr val="FFFFFF"/>
                </a:solidFill>
                <a:latin typeface="Verdana"/>
                <a:cs typeface="Verdana"/>
              </a:rPr>
              <a:t> </a:t>
            </a:r>
            <a:r>
              <a:rPr sz="1300" spc="-80" dirty="0">
                <a:solidFill>
                  <a:srgbClr val="FFFFFF"/>
                </a:solidFill>
                <a:latin typeface="Verdana"/>
                <a:cs typeface="Verdana"/>
              </a:rPr>
              <a:t>series</a:t>
            </a:r>
            <a:r>
              <a:rPr sz="1300" spc="-200" dirty="0">
                <a:solidFill>
                  <a:srgbClr val="FFFFFF"/>
                </a:solidFill>
                <a:latin typeface="Verdana"/>
                <a:cs typeface="Verdana"/>
              </a:rPr>
              <a:t> </a:t>
            </a:r>
            <a:r>
              <a:rPr sz="1300" spc="-45" dirty="0">
                <a:solidFill>
                  <a:srgbClr val="FFFFFF"/>
                </a:solidFill>
                <a:latin typeface="Verdana"/>
                <a:cs typeface="Verdana"/>
              </a:rPr>
              <a:t>of</a:t>
            </a:r>
            <a:r>
              <a:rPr sz="1300" spc="-204" dirty="0">
                <a:solidFill>
                  <a:srgbClr val="FFFFFF"/>
                </a:solidFill>
                <a:latin typeface="Verdana"/>
                <a:cs typeface="Verdana"/>
              </a:rPr>
              <a:t> </a:t>
            </a:r>
            <a:r>
              <a:rPr sz="1300" spc="-70" dirty="0">
                <a:solidFill>
                  <a:srgbClr val="FFFFFF"/>
                </a:solidFill>
                <a:latin typeface="Verdana"/>
                <a:cs typeface="Verdana"/>
              </a:rPr>
              <a:t>internal</a:t>
            </a:r>
            <a:r>
              <a:rPr sz="1300" spc="-200" dirty="0">
                <a:solidFill>
                  <a:srgbClr val="FFFFFF"/>
                </a:solidFill>
                <a:latin typeface="Verdana"/>
                <a:cs typeface="Verdana"/>
              </a:rPr>
              <a:t> </a:t>
            </a:r>
            <a:r>
              <a:rPr sz="1300" spc="-90" dirty="0">
                <a:solidFill>
                  <a:srgbClr val="FFFFFF"/>
                </a:solidFill>
                <a:latin typeface="Verdana"/>
                <a:cs typeface="Verdana"/>
              </a:rPr>
              <a:t>processes</a:t>
            </a:r>
            <a:r>
              <a:rPr sz="1300" spc="-204" dirty="0">
                <a:solidFill>
                  <a:srgbClr val="FFFFFF"/>
                </a:solidFill>
                <a:latin typeface="Verdana"/>
                <a:cs typeface="Verdana"/>
              </a:rPr>
              <a:t> </a:t>
            </a:r>
            <a:r>
              <a:rPr sz="1300" spc="-50" dirty="0">
                <a:solidFill>
                  <a:srgbClr val="FFFFFF"/>
                </a:solidFill>
                <a:latin typeface="Verdana"/>
                <a:cs typeface="Verdana"/>
              </a:rPr>
              <a:t>to  </a:t>
            </a:r>
            <a:r>
              <a:rPr sz="1300" spc="-80" dirty="0">
                <a:solidFill>
                  <a:srgbClr val="FFFFFF"/>
                </a:solidFill>
                <a:latin typeface="Verdana"/>
                <a:cs typeface="Verdana"/>
              </a:rPr>
              <a:t>prepare </a:t>
            </a:r>
            <a:r>
              <a:rPr sz="1300" spc="-75" dirty="0">
                <a:solidFill>
                  <a:srgbClr val="FFFFFF"/>
                </a:solidFill>
                <a:latin typeface="Verdana"/>
                <a:cs typeface="Verdana"/>
              </a:rPr>
              <a:t>the </a:t>
            </a:r>
            <a:r>
              <a:rPr sz="1300" spc="-85" dirty="0">
                <a:solidFill>
                  <a:srgbClr val="FFFFFF"/>
                </a:solidFill>
                <a:latin typeface="Verdana"/>
                <a:cs typeface="Verdana"/>
              </a:rPr>
              <a:t>pod </a:t>
            </a:r>
            <a:r>
              <a:rPr sz="1300" spc="-95" dirty="0">
                <a:solidFill>
                  <a:srgbClr val="FFFFFF"/>
                </a:solidFill>
                <a:latin typeface="Verdana"/>
                <a:cs typeface="Verdana"/>
              </a:rPr>
              <a:t>environment. </a:t>
            </a:r>
            <a:r>
              <a:rPr sz="1300" spc="-70" dirty="0">
                <a:solidFill>
                  <a:srgbClr val="FFFFFF"/>
                </a:solidFill>
                <a:latin typeface="Verdana"/>
                <a:cs typeface="Verdana"/>
              </a:rPr>
              <a:t>This </a:t>
            </a:r>
            <a:r>
              <a:rPr sz="1300" spc="-80" dirty="0">
                <a:solidFill>
                  <a:srgbClr val="FFFFFF"/>
                </a:solidFill>
                <a:latin typeface="Verdana"/>
                <a:cs typeface="Verdana"/>
              </a:rPr>
              <a:t>includes </a:t>
            </a:r>
            <a:r>
              <a:rPr sz="1300" spc="-75" dirty="0">
                <a:solidFill>
                  <a:srgbClr val="FFFFFF"/>
                </a:solidFill>
                <a:latin typeface="Verdana"/>
                <a:cs typeface="Verdana"/>
              </a:rPr>
              <a:t>pulling </a:t>
            </a:r>
            <a:r>
              <a:rPr sz="1300" spc="-95" dirty="0">
                <a:solidFill>
                  <a:srgbClr val="FFFFFF"/>
                </a:solidFill>
                <a:latin typeface="Verdana"/>
                <a:cs typeface="Verdana"/>
              </a:rPr>
              <a:t>secrets,  </a:t>
            </a:r>
            <a:r>
              <a:rPr sz="1300" spc="-75" dirty="0">
                <a:solidFill>
                  <a:srgbClr val="FFFFFF"/>
                </a:solidFill>
                <a:latin typeface="Verdana"/>
                <a:cs typeface="Verdana"/>
              </a:rPr>
              <a:t>provisioning</a:t>
            </a:r>
            <a:r>
              <a:rPr sz="1300" spc="-215" dirty="0">
                <a:solidFill>
                  <a:srgbClr val="FFFFFF"/>
                </a:solidFill>
                <a:latin typeface="Verdana"/>
                <a:cs typeface="Verdana"/>
              </a:rPr>
              <a:t> </a:t>
            </a:r>
            <a:r>
              <a:rPr sz="1300" spc="-100" dirty="0">
                <a:solidFill>
                  <a:srgbClr val="FFFFFF"/>
                </a:solidFill>
                <a:latin typeface="Verdana"/>
                <a:cs typeface="Verdana"/>
              </a:rPr>
              <a:t>storage,</a:t>
            </a:r>
            <a:r>
              <a:rPr sz="1300" spc="-215" dirty="0">
                <a:solidFill>
                  <a:srgbClr val="FFFFFF"/>
                </a:solidFill>
                <a:latin typeface="Verdana"/>
                <a:cs typeface="Verdana"/>
              </a:rPr>
              <a:t> </a:t>
            </a:r>
            <a:r>
              <a:rPr sz="1300" spc="-90" dirty="0">
                <a:solidFill>
                  <a:srgbClr val="FFFFFF"/>
                </a:solidFill>
                <a:latin typeface="Verdana"/>
                <a:cs typeface="Verdana"/>
              </a:rPr>
              <a:t>applying</a:t>
            </a:r>
            <a:r>
              <a:rPr sz="1300" spc="-215" dirty="0">
                <a:solidFill>
                  <a:srgbClr val="FFFFFF"/>
                </a:solidFill>
                <a:latin typeface="Verdana"/>
                <a:cs typeface="Verdana"/>
              </a:rPr>
              <a:t> </a:t>
            </a:r>
            <a:r>
              <a:rPr sz="1300" spc="-65" dirty="0">
                <a:solidFill>
                  <a:srgbClr val="FFFFFF"/>
                </a:solidFill>
                <a:latin typeface="Verdana"/>
                <a:cs typeface="Verdana"/>
              </a:rPr>
              <a:t>AppArmor</a:t>
            </a:r>
            <a:r>
              <a:rPr sz="1300" spc="-215" dirty="0">
                <a:solidFill>
                  <a:srgbClr val="FFFFFF"/>
                </a:solidFill>
                <a:latin typeface="Verdana"/>
                <a:cs typeface="Verdana"/>
              </a:rPr>
              <a:t> </a:t>
            </a:r>
            <a:r>
              <a:rPr sz="1300" spc="-60" dirty="0">
                <a:solidFill>
                  <a:srgbClr val="FFFFFF"/>
                </a:solidFill>
                <a:latin typeface="Verdana"/>
                <a:cs typeface="Verdana"/>
              </a:rPr>
              <a:t>profiles</a:t>
            </a:r>
            <a:r>
              <a:rPr sz="1300" spc="-215" dirty="0">
                <a:solidFill>
                  <a:srgbClr val="FFFFFF"/>
                </a:solidFill>
                <a:latin typeface="Verdana"/>
                <a:cs typeface="Verdana"/>
              </a:rPr>
              <a:t> </a:t>
            </a:r>
            <a:r>
              <a:rPr sz="1300" spc="-105" dirty="0">
                <a:solidFill>
                  <a:srgbClr val="FFFFFF"/>
                </a:solidFill>
                <a:latin typeface="Verdana"/>
                <a:cs typeface="Verdana"/>
              </a:rPr>
              <a:t>and</a:t>
            </a:r>
            <a:r>
              <a:rPr sz="1300" spc="-215" dirty="0">
                <a:solidFill>
                  <a:srgbClr val="FFFFFF"/>
                </a:solidFill>
                <a:latin typeface="Verdana"/>
                <a:cs typeface="Verdana"/>
              </a:rPr>
              <a:t> </a:t>
            </a:r>
            <a:r>
              <a:rPr sz="1300" spc="-65" dirty="0">
                <a:solidFill>
                  <a:srgbClr val="FFFFFF"/>
                </a:solidFill>
                <a:latin typeface="Verdana"/>
                <a:cs typeface="Verdana"/>
              </a:rPr>
              <a:t>other</a:t>
            </a:r>
            <a:r>
              <a:rPr sz="1300" spc="-215" dirty="0">
                <a:solidFill>
                  <a:srgbClr val="FFFFFF"/>
                </a:solidFill>
                <a:latin typeface="Verdana"/>
                <a:cs typeface="Verdana"/>
              </a:rPr>
              <a:t> </a:t>
            </a:r>
            <a:r>
              <a:rPr sz="1300" spc="-80" dirty="0">
                <a:solidFill>
                  <a:srgbClr val="FFFFFF"/>
                </a:solidFill>
                <a:latin typeface="Verdana"/>
                <a:cs typeface="Verdana"/>
              </a:rPr>
              <a:t>various  </a:t>
            </a:r>
            <a:r>
              <a:rPr sz="1300" spc="-85" dirty="0">
                <a:solidFill>
                  <a:srgbClr val="FFFFFF"/>
                </a:solidFill>
                <a:latin typeface="Verdana"/>
                <a:cs typeface="Verdana"/>
              </a:rPr>
              <a:t>scaffolding.</a:t>
            </a:r>
            <a:r>
              <a:rPr sz="1300" spc="45" dirty="0">
                <a:solidFill>
                  <a:srgbClr val="FFFFFF"/>
                </a:solidFill>
                <a:latin typeface="Verdana"/>
                <a:cs typeface="Verdana"/>
              </a:rPr>
              <a:t> </a:t>
            </a:r>
            <a:r>
              <a:rPr sz="1300" spc="-75" dirty="0">
                <a:solidFill>
                  <a:srgbClr val="FFFFFF"/>
                </a:solidFill>
                <a:latin typeface="Verdana"/>
                <a:cs typeface="Verdana"/>
              </a:rPr>
              <a:t>During</a:t>
            </a:r>
            <a:r>
              <a:rPr sz="1300" spc="-204" dirty="0">
                <a:solidFill>
                  <a:srgbClr val="FFFFFF"/>
                </a:solidFill>
                <a:latin typeface="Verdana"/>
                <a:cs typeface="Verdana"/>
              </a:rPr>
              <a:t> </a:t>
            </a:r>
            <a:r>
              <a:rPr sz="1300" spc="-70" dirty="0">
                <a:solidFill>
                  <a:srgbClr val="FFFFFF"/>
                </a:solidFill>
                <a:latin typeface="Verdana"/>
                <a:cs typeface="Verdana"/>
              </a:rPr>
              <a:t>this</a:t>
            </a:r>
            <a:r>
              <a:rPr sz="1300" spc="-204" dirty="0">
                <a:solidFill>
                  <a:srgbClr val="FFFFFF"/>
                </a:solidFill>
                <a:latin typeface="Verdana"/>
                <a:cs typeface="Verdana"/>
              </a:rPr>
              <a:t> </a:t>
            </a:r>
            <a:r>
              <a:rPr sz="1300" spc="-85" dirty="0">
                <a:solidFill>
                  <a:srgbClr val="FFFFFF"/>
                </a:solidFill>
                <a:latin typeface="Verdana"/>
                <a:cs typeface="Verdana"/>
              </a:rPr>
              <a:t>period,</a:t>
            </a:r>
            <a:r>
              <a:rPr sz="1300" spc="-204" dirty="0">
                <a:solidFill>
                  <a:srgbClr val="FFFFFF"/>
                </a:solidFill>
                <a:latin typeface="Verdana"/>
                <a:cs typeface="Verdana"/>
              </a:rPr>
              <a:t> </a:t>
            </a:r>
            <a:r>
              <a:rPr sz="1300" spc="-30" dirty="0">
                <a:solidFill>
                  <a:srgbClr val="FFFFFF"/>
                </a:solidFill>
                <a:latin typeface="Verdana"/>
                <a:cs typeface="Verdana"/>
              </a:rPr>
              <a:t>it</a:t>
            </a:r>
            <a:r>
              <a:rPr sz="1300" spc="-204" dirty="0">
                <a:solidFill>
                  <a:srgbClr val="FFFFFF"/>
                </a:solidFill>
                <a:latin typeface="Verdana"/>
                <a:cs typeface="Verdana"/>
              </a:rPr>
              <a:t> </a:t>
            </a:r>
            <a:r>
              <a:rPr sz="1300" spc="-35" dirty="0">
                <a:solidFill>
                  <a:srgbClr val="FFFFFF"/>
                </a:solidFill>
                <a:latin typeface="Verdana"/>
                <a:cs typeface="Verdana"/>
              </a:rPr>
              <a:t>will</a:t>
            </a:r>
            <a:r>
              <a:rPr sz="1300" spc="-204" dirty="0">
                <a:solidFill>
                  <a:srgbClr val="FFFFFF"/>
                </a:solidFill>
                <a:latin typeface="Verdana"/>
                <a:cs typeface="Verdana"/>
              </a:rPr>
              <a:t> </a:t>
            </a:r>
            <a:r>
              <a:rPr sz="1300" spc="-90" dirty="0">
                <a:solidFill>
                  <a:srgbClr val="FFFFFF"/>
                </a:solidFill>
                <a:latin typeface="Verdana"/>
                <a:cs typeface="Verdana"/>
              </a:rPr>
              <a:t>asynchronously</a:t>
            </a:r>
            <a:r>
              <a:rPr sz="1300" spc="-204" dirty="0">
                <a:solidFill>
                  <a:srgbClr val="FFFFFF"/>
                </a:solidFill>
                <a:latin typeface="Verdana"/>
                <a:cs typeface="Verdana"/>
              </a:rPr>
              <a:t> </a:t>
            </a:r>
            <a:r>
              <a:rPr sz="1300" spc="-90" dirty="0">
                <a:solidFill>
                  <a:srgbClr val="FFFFFF"/>
                </a:solidFill>
                <a:latin typeface="Verdana"/>
                <a:cs typeface="Verdana"/>
              </a:rPr>
              <a:t>be</a:t>
            </a:r>
            <a:r>
              <a:rPr sz="1300" spc="-204" dirty="0">
                <a:solidFill>
                  <a:srgbClr val="FFFFFF"/>
                </a:solidFill>
                <a:latin typeface="Verdana"/>
                <a:cs typeface="Verdana"/>
              </a:rPr>
              <a:t> </a:t>
            </a:r>
            <a:r>
              <a:rPr sz="1300" spc="-70" dirty="0">
                <a:solidFill>
                  <a:srgbClr val="FFFFFF"/>
                </a:solidFill>
                <a:latin typeface="Verdana"/>
                <a:cs typeface="Verdana"/>
              </a:rPr>
              <a:t>POST’ing  </a:t>
            </a:r>
            <a:r>
              <a:rPr sz="1300" spc="-75" dirty="0">
                <a:solidFill>
                  <a:srgbClr val="FFFFFF"/>
                </a:solidFill>
                <a:latin typeface="Verdana"/>
                <a:cs typeface="Verdana"/>
              </a:rPr>
              <a:t>the </a:t>
            </a:r>
            <a:r>
              <a:rPr sz="1300" spc="-80" dirty="0">
                <a:solidFill>
                  <a:srgbClr val="FFFFFF"/>
                </a:solidFill>
                <a:latin typeface="Verdana"/>
                <a:cs typeface="Verdana"/>
              </a:rPr>
              <a:t>‘PodStatus’ </a:t>
            </a:r>
            <a:r>
              <a:rPr sz="1300" spc="-50" dirty="0">
                <a:solidFill>
                  <a:srgbClr val="FFFFFF"/>
                </a:solidFill>
                <a:latin typeface="Verdana"/>
                <a:cs typeface="Verdana"/>
              </a:rPr>
              <a:t>to </a:t>
            </a:r>
            <a:r>
              <a:rPr sz="1300" spc="-75" dirty="0">
                <a:solidFill>
                  <a:srgbClr val="FFFFFF"/>
                </a:solidFill>
                <a:latin typeface="Verdana"/>
                <a:cs typeface="Verdana"/>
              </a:rPr>
              <a:t>the </a:t>
            </a:r>
            <a:r>
              <a:rPr sz="1300" spc="-80" dirty="0">
                <a:solidFill>
                  <a:srgbClr val="FFFFFF"/>
                </a:solidFill>
                <a:latin typeface="Verdana"/>
                <a:cs typeface="Verdana"/>
              </a:rPr>
              <a:t>apiserver </a:t>
            </a:r>
            <a:r>
              <a:rPr sz="1300" spc="-85" dirty="0">
                <a:solidFill>
                  <a:srgbClr val="FFFFFF"/>
                </a:solidFill>
                <a:latin typeface="Verdana"/>
                <a:cs typeface="Verdana"/>
              </a:rPr>
              <a:t>through </a:t>
            </a:r>
            <a:r>
              <a:rPr sz="1300" spc="-75" dirty="0">
                <a:solidFill>
                  <a:srgbClr val="FFFFFF"/>
                </a:solidFill>
                <a:latin typeface="Verdana"/>
                <a:cs typeface="Verdana"/>
              </a:rPr>
              <a:t>the </a:t>
            </a:r>
            <a:r>
              <a:rPr sz="1300" spc="-90" dirty="0">
                <a:solidFill>
                  <a:srgbClr val="FFFFFF"/>
                </a:solidFill>
                <a:latin typeface="Verdana"/>
                <a:cs typeface="Verdana"/>
              </a:rPr>
              <a:t>standard </a:t>
            </a:r>
            <a:r>
              <a:rPr sz="1300" spc="-80" dirty="0">
                <a:solidFill>
                  <a:srgbClr val="FFFFFF"/>
                </a:solidFill>
                <a:latin typeface="Verdana"/>
                <a:cs typeface="Verdana"/>
              </a:rPr>
              <a:t>apiserver  request</a:t>
            </a:r>
            <a:r>
              <a:rPr sz="1300" spc="-215" dirty="0">
                <a:solidFill>
                  <a:srgbClr val="FFFFFF"/>
                </a:solidFill>
                <a:latin typeface="Verdana"/>
                <a:cs typeface="Verdana"/>
              </a:rPr>
              <a:t> </a:t>
            </a:r>
            <a:r>
              <a:rPr sz="1300" spc="-90" dirty="0">
                <a:solidFill>
                  <a:srgbClr val="FFFFFF"/>
                </a:solidFill>
                <a:latin typeface="Verdana"/>
                <a:cs typeface="Verdana"/>
              </a:rPr>
              <a:t>loop.</a:t>
            </a:r>
            <a:endParaRPr sz="1300">
              <a:latin typeface="Verdana"/>
              <a:cs typeface="Verdana"/>
            </a:endParaRPr>
          </a:p>
        </p:txBody>
      </p:sp>
      <p:sp>
        <p:nvSpPr>
          <p:cNvPr id="4" name="object 4"/>
          <p:cNvSpPr/>
          <p:nvPr/>
        </p:nvSpPr>
        <p:spPr>
          <a:xfrm>
            <a:off x="6385162" y="2424796"/>
            <a:ext cx="1951220"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230513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1"/>
            <a:ext cx="7010400" cy="1295400"/>
          </a:xfrm>
          <a:prstGeom prst="rect">
            <a:avLst/>
          </a:prstGeom>
        </p:spPr>
        <p:txBody>
          <a:bodyPr vert="horz" wrap="square" lIns="0" tIns="0" rIns="0" bIns="0" rtlCol="0" anchor="t">
            <a:normAutofit/>
          </a:bodyPr>
          <a:lstStyle/>
          <a:p>
            <a:r>
              <a:rPr dirty="0"/>
              <a:t>Pause and Plumbing</a:t>
            </a:r>
          </a:p>
        </p:txBody>
      </p:sp>
      <p:sp>
        <p:nvSpPr>
          <p:cNvPr id="3" name="object 3"/>
          <p:cNvSpPr txBox="1"/>
          <p:nvPr/>
        </p:nvSpPr>
        <p:spPr>
          <a:xfrm>
            <a:off x="838200" y="1143000"/>
            <a:ext cx="4019550" cy="4648260"/>
          </a:xfrm>
          <a:prstGeom prst="rect">
            <a:avLst/>
          </a:prstGeom>
        </p:spPr>
        <p:txBody>
          <a:bodyPr vert="horz" wrap="square" lIns="0" tIns="10795" rIns="0" bIns="0" rtlCol="0">
            <a:spAutoFit/>
          </a:bodyPr>
          <a:lstStyle/>
          <a:p>
            <a:pPr marL="12700" marR="5080">
              <a:lnSpc>
                <a:spcPct val="101000"/>
              </a:lnSpc>
              <a:spcBef>
                <a:spcPts val="85"/>
              </a:spcBef>
              <a:buAutoNum type="arabicParenR" startAt="24"/>
              <a:tabLst>
                <a:tab pos="317500" algn="l"/>
              </a:tabLst>
            </a:pPr>
            <a:r>
              <a:rPr sz="2000" spc="-65" dirty="0">
                <a:solidFill>
                  <a:srgbClr val="FFFFFF"/>
                </a:solidFill>
                <a:latin typeface="Arial" panose="020B0604020202020204" pitchFamily="34" charset="0"/>
                <a:cs typeface="Arial" panose="020B0604020202020204" pitchFamily="34" charset="0"/>
              </a:rPr>
              <a:t>Kubelet</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then</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provisions</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‘pause’</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via</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80" dirty="0">
                <a:solidFill>
                  <a:srgbClr val="FFFFFF"/>
                </a:solidFill>
                <a:latin typeface="Arial" panose="020B0604020202020204" pitchFamily="34" charset="0"/>
                <a:cs typeface="Arial" panose="020B0604020202020204" pitchFamily="34" charset="0"/>
              </a:rPr>
              <a:t>CRI</a:t>
            </a:r>
            <a:r>
              <a:rPr sz="2000" spc="-20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(Container</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Runtime</a:t>
            </a:r>
            <a:r>
              <a:rPr sz="2000" spc="-20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Interface).</a:t>
            </a:r>
            <a:r>
              <a:rPr sz="2000" spc="-20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The</a:t>
            </a:r>
            <a:r>
              <a:rPr sz="2000" spc="-20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pause</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  </a:t>
            </a:r>
            <a:r>
              <a:rPr sz="2000" spc="-85" dirty="0">
                <a:solidFill>
                  <a:srgbClr val="FFFFFF"/>
                </a:solidFill>
                <a:latin typeface="Arial" panose="020B0604020202020204" pitchFamily="34" charset="0"/>
                <a:cs typeface="Arial" panose="020B0604020202020204" pitchFamily="34" charset="0"/>
              </a:rPr>
              <a:t>acts</a:t>
            </a:r>
            <a:r>
              <a:rPr sz="2000" spc="-215"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as</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parent</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a:t>
            </a:r>
            <a:r>
              <a:rPr sz="2000" spc="-210" dirty="0">
                <a:solidFill>
                  <a:srgbClr val="FFFFFF"/>
                </a:solidFill>
                <a:latin typeface="Arial" panose="020B0604020202020204" pitchFamily="34" charset="0"/>
                <a:cs typeface="Arial" panose="020B0604020202020204" pitchFamily="34" charset="0"/>
              </a:rPr>
              <a:t> </a:t>
            </a:r>
            <a:r>
              <a:rPr sz="2000" spc="-40" dirty="0">
                <a:solidFill>
                  <a:srgbClr val="FFFFFF"/>
                </a:solidFill>
                <a:latin typeface="Arial" panose="020B0604020202020204" pitchFamily="34" charset="0"/>
                <a:cs typeface="Arial" panose="020B0604020202020204" pitchFamily="34" charset="0"/>
              </a:rPr>
              <a:t>for</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24"/>
            </a:pPr>
            <a:endParaRPr sz="2000" dirty="0">
              <a:latin typeface="Arial" panose="020B0604020202020204" pitchFamily="34" charset="0"/>
              <a:cs typeface="Arial" panose="020B0604020202020204" pitchFamily="34" charset="0"/>
            </a:endParaRPr>
          </a:p>
          <a:p>
            <a:pPr marL="12700" marR="354330" algn="just">
              <a:lnSpc>
                <a:spcPct val="101000"/>
              </a:lnSpc>
              <a:buAutoNum type="arabicParenR" startAt="24"/>
              <a:tabLst>
                <a:tab pos="285750" algn="l"/>
              </a:tabLst>
            </a:pPr>
            <a:r>
              <a:rPr sz="2000" spc="-80"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network</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10"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plumbed</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Pod</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via</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CNI  </a:t>
            </a:r>
            <a:r>
              <a:rPr sz="2000" spc="-80" dirty="0">
                <a:solidFill>
                  <a:srgbClr val="FFFFFF"/>
                </a:solidFill>
                <a:latin typeface="Arial" panose="020B0604020202020204" pitchFamily="34" charset="0"/>
                <a:cs typeface="Arial" panose="020B0604020202020204" pitchFamily="34" charset="0"/>
              </a:rPr>
              <a:t>(Container</a:t>
            </a:r>
            <a:r>
              <a:rPr sz="2000" spc="-204"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Network</a:t>
            </a:r>
            <a:r>
              <a:rPr sz="2000" spc="-20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Interface),</a:t>
            </a:r>
            <a:r>
              <a:rPr sz="2000" spc="-20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creating</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veth</a:t>
            </a:r>
            <a:r>
              <a:rPr sz="2000" spc="-20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pair  </a:t>
            </a:r>
            <a:r>
              <a:rPr sz="2000" spc="-85" dirty="0">
                <a:solidFill>
                  <a:srgbClr val="FFFFFF"/>
                </a:solidFill>
                <a:latin typeface="Arial" panose="020B0604020202020204" pitchFamily="34" charset="0"/>
                <a:cs typeface="Arial" panose="020B0604020202020204" pitchFamily="34" charset="0"/>
              </a:rPr>
              <a:t>attached</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pause</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0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  </a:t>
            </a:r>
            <a:r>
              <a:rPr sz="2000" spc="-80" dirty="0">
                <a:solidFill>
                  <a:srgbClr val="FFFFFF"/>
                </a:solidFill>
                <a:latin typeface="Arial" panose="020B0604020202020204" pitchFamily="34" charset="0"/>
                <a:cs typeface="Arial" panose="020B0604020202020204" pitchFamily="34" charset="0"/>
              </a:rPr>
              <a:t>bridge</a:t>
            </a:r>
            <a:r>
              <a:rPr sz="2000" spc="-215"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(cbr0).</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24"/>
            </a:pPr>
            <a:endParaRPr sz="2000" dirty="0">
              <a:latin typeface="Arial" panose="020B0604020202020204" pitchFamily="34" charset="0"/>
              <a:cs typeface="Arial" panose="020B0604020202020204" pitchFamily="34" charset="0"/>
            </a:endParaRPr>
          </a:p>
          <a:p>
            <a:pPr marL="12700" marR="24130">
              <a:lnSpc>
                <a:spcPct val="101000"/>
              </a:lnSpc>
              <a:buAutoNum type="arabicParenR" startAt="24"/>
              <a:tabLst>
                <a:tab pos="285750" algn="l"/>
              </a:tabLst>
            </a:pPr>
            <a:r>
              <a:rPr sz="2000" spc="-15" dirty="0">
                <a:solidFill>
                  <a:srgbClr val="FFFFFF"/>
                </a:solidFill>
                <a:latin typeface="Arial" panose="020B0604020202020204" pitchFamily="34" charset="0"/>
                <a:cs typeface="Arial" panose="020B0604020202020204" pitchFamily="34" charset="0"/>
              </a:rPr>
              <a:t>IPAM</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handled</a:t>
            </a:r>
            <a:r>
              <a:rPr sz="2000" spc="-210"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by</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CNI</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plugin</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assigns</a:t>
            </a:r>
            <a:r>
              <a:rPr sz="2000" spc="-210"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an</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IP</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105" dirty="0">
                <a:solidFill>
                  <a:srgbClr val="FFFFFF"/>
                </a:solidFill>
                <a:latin typeface="Arial" panose="020B0604020202020204" pitchFamily="34" charset="0"/>
                <a:cs typeface="Arial" panose="020B0604020202020204" pitchFamily="34" charset="0"/>
              </a:rPr>
              <a:t>pause</a:t>
            </a:r>
            <a:r>
              <a:rPr sz="2000" spc="-21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container.</a:t>
            </a:r>
            <a:endParaRPr sz="2000" dirty="0">
              <a:latin typeface="Arial" panose="020B0604020202020204" pitchFamily="34" charset="0"/>
              <a:cs typeface="Arial" panose="020B0604020202020204" pitchFamily="34" charset="0"/>
            </a:endParaRPr>
          </a:p>
        </p:txBody>
      </p:sp>
      <p:sp>
        <p:nvSpPr>
          <p:cNvPr id="4" name="object 4"/>
          <p:cNvSpPr/>
          <p:nvPr/>
        </p:nvSpPr>
        <p:spPr>
          <a:xfrm>
            <a:off x="5525339" y="2424796"/>
            <a:ext cx="2811044"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733291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399" y="152401"/>
            <a:ext cx="7652795" cy="914400"/>
          </a:xfrm>
          <a:prstGeom prst="rect">
            <a:avLst/>
          </a:prstGeom>
        </p:spPr>
        <p:txBody>
          <a:bodyPr vert="horz" wrap="square" lIns="0" tIns="0" rIns="0" bIns="0" rtlCol="0" anchor="t">
            <a:normAutofit/>
          </a:bodyPr>
          <a:lstStyle/>
          <a:p>
            <a:r>
              <a:rPr dirty="0"/>
              <a:t>Concepts - Core (cont.)</a:t>
            </a:r>
          </a:p>
        </p:txBody>
      </p:sp>
      <p:sp>
        <p:nvSpPr>
          <p:cNvPr id="3" name="object 3"/>
          <p:cNvSpPr txBox="1"/>
          <p:nvPr/>
        </p:nvSpPr>
        <p:spPr>
          <a:xfrm>
            <a:off x="282555" y="1149135"/>
            <a:ext cx="8154482" cy="4525598"/>
          </a:xfrm>
          <a:prstGeom prst="rect">
            <a:avLst/>
          </a:prstGeom>
        </p:spPr>
        <p:txBody>
          <a:bodyPr vert="horz" wrap="square" lIns="0" tIns="6985" rIns="0" bIns="0" rtlCol="0">
            <a:spAutoFit/>
          </a:bodyPr>
          <a:lstStyle/>
          <a:p>
            <a:pPr marL="12700" marR="5080">
              <a:lnSpc>
                <a:spcPct val="102200"/>
              </a:lnSpc>
              <a:spcBef>
                <a:spcPts val="55"/>
              </a:spcBef>
            </a:pPr>
            <a:r>
              <a:rPr sz="2400" b="1" spc="-65" dirty="0">
                <a:solidFill>
                  <a:srgbClr val="FFFFFF"/>
                </a:solidFill>
                <a:latin typeface="Arial" panose="020B0604020202020204" pitchFamily="34" charset="0"/>
                <a:cs typeface="Arial" panose="020B0604020202020204" pitchFamily="34" charset="0"/>
              </a:rPr>
              <a:t>Label</a:t>
            </a:r>
            <a:r>
              <a:rPr sz="2400" b="1" spc="-135" dirty="0">
                <a:solidFill>
                  <a:srgbClr val="FFFFFF"/>
                </a:solidFill>
                <a:latin typeface="Arial" panose="020B0604020202020204" pitchFamily="34" charset="0"/>
                <a:cs typeface="Arial" panose="020B0604020202020204" pitchFamily="34" charset="0"/>
              </a:rPr>
              <a:t> </a:t>
            </a:r>
            <a:r>
              <a:rPr sz="2400" b="1" spc="30" dirty="0">
                <a:solidFill>
                  <a:srgbClr val="FFFFFF"/>
                </a:solidFill>
                <a:latin typeface="Arial" panose="020B0604020202020204" pitchFamily="34" charset="0"/>
                <a:cs typeface="Arial" panose="020B0604020202020204" pitchFamily="34" charset="0"/>
              </a:rPr>
              <a:t>-</a:t>
            </a:r>
            <a:r>
              <a:rPr sz="2400" b="1" spc="-11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Key-value</a:t>
            </a:r>
            <a:r>
              <a:rPr sz="2400" spc="-204"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pairs</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that</a:t>
            </a:r>
            <a:r>
              <a:rPr sz="2400" spc="-204"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are</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used</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to</a:t>
            </a:r>
            <a:r>
              <a:rPr sz="2400" spc="-210" dirty="0">
                <a:solidFill>
                  <a:srgbClr val="FFFFFF"/>
                </a:solidFill>
                <a:latin typeface="Arial" panose="020B0604020202020204" pitchFamily="34" charset="0"/>
                <a:cs typeface="Arial" panose="020B0604020202020204" pitchFamily="34" charset="0"/>
              </a:rPr>
              <a:t> </a:t>
            </a:r>
            <a:r>
              <a:rPr sz="2400" b="1" spc="-35" dirty="0">
                <a:solidFill>
                  <a:srgbClr val="FFFFFF"/>
                </a:solidFill>
                <a:latin typeface="Arial" panose="020B0604020202020204" pitchFamily="34" charset="0"/>
                <a:cs typeface="Arial" panose="020B0604020202020204" pitchFamily="34" charset="0"/>
              </a:rPr>
              <a:t>identify</a:t>
            </a:r>
            <a:r>
              <a:rPr sz="2400" spc="-35" dirty="0">
                <a:solidFill>
                  <a:srgbClr val="FFFFFF"/>
                </a:solidFill>
                <a:latin typeface="Arial" panose="020B0604020202020204" pitchFamily="34" charset="0"/>
                <a:cs typeface="Arial" panose="020B0604020202020204" pitchFamily="34" charset="0"/>
              </a:rPr>
              <a:t>,</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describe</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0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group</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together</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related</a:t>
            </a:r>
            <a:r>
              <a:rPr sz="2400" spc="-20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sets</a:t>
            </a:r>
            <a:r>
              <a:rPr sz="2400" spc="-200" dirty="0">
                <a:solidFill>
                  <a:srgbClr val="FFFFFF"/>
                </a:solidFill>
                <a:latin typeface="Arial" panose="020B0604020202020204" pitchFamily="34" charset="0"/>
                <a:cs typeface="Arial" panose="020B0604020202020204" pitchFamily="34" charset="0"/>
              </a:rPr>
              <a:t> </a:t>
            </a:r>
            <a:r>
              <a:rPr sz="2400" spc="-45" dirty="0">
                <a:solidFill>
                  <a:srgbClr val="FFFFFF"/>
                </a:solidFill>
                <a:latin typeface="Arial" panose="020B0604020202020204" pitchFamily="34" charset="0"/>
                <a:cs typeface="Arial" panose="020B0604020202020204" pitchFamily="34" charset="0"/>
              </a:rPr>
              <a:t>of  </a:t>
            </a:r>
            <a:r>
              <a:rPr sz="2400" spc="-100" dirty="0">
                <a:solidFill>
                  <a:srgbClr val="FFFFFF"/>
                </a:solidFill>
                <a:latin typeface="Arial" panose="020B0604020202020204" pitchFamily="34" charset="0"/>
                <a:cs typeface="Arial" panose="020B0604020202020204" pitchFamily="34" charset="0"/>
              </a:rPr>
              <a:t>objects.</a:t>
            </a:r>
            <a:r>
              <a:rPr sz="2400" spc="-21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Labels</a:t>
            </a:r>
            <a:r>
              <a:rPr sz="2400" spc="-21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have</a:t>
            </a:r>
            <a:r>
              <a:rPr sz="2400" spc="-210" dirty="0">
                <a:solidFill>
                  <a:srgbClr val="FFFFFF"/>
                </a:solidFill>
                <a:latin typeface="Arial" panose="020B0604020202020204" pitchFamily="34" charset="0"/>
                <a:cs typeface="Arial" panose="020B0604020202020204" pitchFamily="34" charset="0"/>
              </a:rPr>
              <a:t> </a:t>
            </a:r>
            <a:r>
              <a:rPr sz="2400" spc="-125" dirty="0">
                <a:solidFill>
                  <a:srgbClr val="FFFFFF"/>
                </a:solidFill>
                <a:latin typeface="Arial" panose="020B0604020202020204" pitchFamily="34" charset="0"/>
                <a:cs typeface="Arial" panose="020B0604020202020204" pitchFamily="34" charset="0"/>
              </a:rPr>
              <a:t>a</a:t>
            </a:r>
            <a:r>
              <a:rPr sz="2400" spc="-21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strict</a:t>
            </a:r>
            <a:r>
              <a:rPr sz="2400" spc="-21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syntax</a:t>
            </a:r>
            <a:r>
              <a:rPr sz="2400" spc="-21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1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available</a:t>
            </a:r>
            <a:r>
              <a:rPr sz="2400" spc="-21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character</a:t>
            </a:r>
            <a:r>
              <a:rPr sz="2400" spc="-210" dirty="0">
                <a:solidFill>
                  <a:srgbClr val="FFFFFF"/>
                </a:solidFill>
                <a:latin typeface="Arial" panose="020B0604020202020204" pitchFamily="34" charset="0"/>
                <a:cs typeface="Arial" panose="020B0604020202020204" pitchFamily="34" charset="0"/>
              </a:rPr>
              <a:t> </a:t>
            </a:r>
            <a:r>
              <a:rPr sz="2400" spc="-110" dirty="0">
                <a:solidFill>
                  <a:srgbClr val="FFFFFF"/>
                </a:solidFill>
                <a:latin typeface="Arial" panose="020B0604020202020204" pitchFamily="34" charset="0"/>
                <a:cs typeface="Arial" panose="020B0604020202020204" pitchFamily="34" charset="0"/>
              </a:rPr>
              <a:t>set.</a:t>
            </a:r>
            <a:r>
              <a:rPr sz="2400" spc="-220" dirty="0">
                <a:solidFill>
                  <a:srgbClr val="FFFFFF"/>
                </a:solidFill>
                <a:latin typeface="Arial" panose="020B0604020202020204" pitchFamily="34" charset="0"/>
                <a:cs typeface="Arial" panose="020B0604020202020204" pitchFamily="34" charset="0"/>
              </a:rPr>
              <a:t> </a:t>
            </a:r>
            <a:r>
              <a:rPr sz="2400" spc="-310" dirty="0">
                <a:solidFill>
                  <a:srgbClr val="FFFF00"/>
                </a:solidFill>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a:p>
            <a:pPr>
              <a:spcBef>
                <a:spcPts val="55"/>
              </a:spcBef>
            </a:pPr>
            <a:endParaRPr sz="2400" dirty="0">
              <a:latin typeface="Arial" panose="020B0604020202020204" pitchFamily="34" charset="0"/>
              <a:cs typeface="Arial" panose="020B0604020202020204" pitchFamily="34" charset="0"/>
            </a:endParaRPr>
          </a:p>
          <a:p>
            <a:pPr marL="12700" marR="266065">
              <a:lnSpc>
                <a:spcPct val="101600"/>
              </a:lnSpc>
            </a:pPr>
            <a:r>
              <a:rPr sz="2400" b="1" spc="-25" dirty="0">
                <a:solidFill>
                  <a:srgbClr val="FFFFFF"/>
                </a:solidFill>
                <a:latin typeface="Arial" panose="020B0604020202020204" pitchFamily="34" charset="0"/>
                <a:cs typeface="Arial" panose="020B0604020202020204" pitchFamily="34" charset="0"/>
              </a:rPr>
              <a:t>Annotation </a:t>
            </a:r>
            <a:r>
              <a:rPr sz="2400" b="1" spc="3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Key-value </a:t>
            </a:r>
            <a:r>
              <a:rPr sz="2400" spc="-80" dirty="0">
                <a:solidFill>
                  <a:srgbClr val="FFFFFF"/>
                </a:solidFill>
                <a:latin typeface="Arial" panose="020B0604020202020204" pitchFamily="34" charset="0"/>
                <a:cs typeface="Arial" panose="020B0604020202020204" pitchFamily="34" charset="0"/>
              </a:rPr>
              <a:t>pairs </a:t>
            </a:r>
            <a:r>
              <a:rPr sz="2400" spc="-70" dirty="0">
                <a:solidFill>
                  <a:srgbClr val="FFFFFF"/>
                </a:solidFill>
                <a:latin typeface="Arial" panose="020B0604020202020204" pitchFamily="34" charset="0"/>
                <a:cs typeface="Arial" panose="020B0604020202020204" pitchFamily="34" charset="0"/>
              </a:rPr>
              <a:t>that </a:t>
            </a:r>
            <a:r>
              <a:rPr sz="2400" spc="-75" dirty="0">
                <a:solidFill>
                  <a:srgbClr val="FFFFFF"/>
                </a:solidFill>
                <a:latin typeface="Arial" panose="020B0604020202020204" pitchFamily="34" charset="0"/>
                <a:cs typeface="Arial" panose="020B0604020202020204" pitchFamily="34" charset="0"/>
              </a:rPr>
              <a:t>contain </a:t>
            </a:r>
            <a:r>
              <a:rPr sz="2400" b="1" spc="-35" dirty="0">
                <a:solidFill>
                  <a:srgbClr val="FFFFFF"/>
                </a:solidFill>
                <a:latin typeface="Arial" panose="020B0604020202020204" pitchFamily="34" charset="0"/>
                <a:cs typeface="Arial" panose="020B0604020202020204" pitchFamily="34" charset="0"/>
              </a:rPr>
              <a:t>non-identifying </a:t>
            </a:r>
            <a:r>
              <a:rPr sz="2400" spc="-75" dirty="0">
                <a:solidFill>
                  <a:srgbClr val="FFFFFF"/>
                </a:solidFill>
                <a:latin typeface="Arial" panose="020B0604020202020204" pitchFamily="34" charset="0"/>
                <a:cs typeface="Arial" panose="020B0604020202020204" pitchFamily="34" charset="0"/>
              </a:rPr>
              <a:t>information </a:t>
            </a:r>
            <a:r>
              <a:rPr sz="2400" spc="-50" dirty="0">
                <a:solidFill>
                  <a:srgbClr val="FFFFFF"/>
                </a:solidFill>
                <a:latin typeface="Arial" panose="020B0604020202020204" pitchFamily="34" charset="0"/>
                <a:cs typeface="Arial" panose="020B0604020202020204" pitchFamily="34" charset="0"/>
              </a:rPr>
              <a:t>or </a:t>
            </a:r>
            <a:r>
              <a:rPr sz="2400" spc="-114" dirty="0">
                <a:solidFill>
                  <a:srgbClr val="FFFFFF"/>
                </a:solidFill>
                <a:latin typeface="Arial" panose="020B0604020202020204" pitchFamily="34" charset="0"/>
                <a:cs typeface="Arial" panose="020B0604020202020204" pitchFamily="34" charset="0"/>
              </a:rPr>
              <a:t>metadata.  </a:t>
            </a:r>
            <a:r>
              <a:rPr sz="2400" spc="-70" dirty="0">
                <a:solidFill>
                  <a:srgbClr val="FFFFFF"/>
                </a:solidFill>
                <a:latin typeface="Arial" panose="020B0604020202020204" pitchFamily="34" charset="0"/>
                <a:cs typeface="Arial" panose="020B0604020202020204" pitchFamily="34" charset="0"/>
              </a:rPr>
              <a:t>Annotations</a:t>
            </a:r>
            <a:r>
              <a:rPr sz="2400" spc="-21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do</a:t>
            </a:r>
            <a:r>
              <a:rPr sz="2400" spc="-204" dirty="0">
                <a:solidFill>
                  <a:srgbClr val="FFFFFF"/>
                </a:solidFill>
                <a:latin typeface="Arial" panose="020B0604020202020204" pitchFamily="34" charset="0"/>
                <a:cs typeface="Arial" panose="020B0604020202020204" pitchFamily="34" charset="0"/>
              </a:rPr>
              <a:t> </a:t>
            </a:r>
            <a:r>
              <a:rPr sz="2400" spc="-65" dirty="0">
                <a:solidFill>
                  <a:srgbClr val="FFFFFF"/>
                </a:solidFill>
                <a:latin typeface="Arial" panose="020B0604020202020204" pitchFamily="34" charset="0"/>
                <a:cs typeface="Arial" panose="020B0604020202020204" pitchFamily="34" charset="0"/>
              </a:rPr>
              <a:t>not</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have</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the</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the</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syntax</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limitations</a:t>
            </a:r>
            <a:r>
              <a:rPr sz="2400" spc="-210" dirty="0">
                <a:solidFill>
                  <a:srgbClr val="FFFFFF"/>
                </a:solidFill>
                <a:latin typeface="Arial" panose="020B0604020202020204" pitchFamily="34" charset="0"/>
                <a:cs typeface="Arial" panose="020B0604020202020204" pitchFamily="34" charset="0"/>
              </a:rPr>
              <a:t> </a:t>
            </a:r>
            <a:r>
              <a:rPr sz="2400" spc="-120" dirty="0">
                <a:solidFill>
                  <a:srgbClr val="FFFFFF"/>
                </a:solidFill>
                <a:latin typeface="Arial" panose="020B0604020202020204" pitchFamily="34" charset="0"/>
                <a:cs typeface="Arial" panose="020B0604020202020204" pitchFamily="34" charset="0"/>
              </a:rPr>
              <a:t>as</a:t>
            </a:r>
            <a:r>
              <a:rPr sz="2400" spc="-204"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labels</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can</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contain</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structured</a:t>
            </a:r>
            <a:r>
              <a:rPr sz="2400" spc="-204"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or  </a:t>
            </a:r>
            <a:r>
              <a:rPr sz="2400" spc="-75" dirty="0">
                <a:solidFill>
                  <a:srgbClr val="FFFFFF"/>
                </a:solidFill>
                <a:latin typeface="Arial" panose="020B0604020202020204" pitchFamily="34" charset="0"/>
                <a:cs typeface="Arial" panose="020B0604020202020204" pitchFamily="34" charset="0"/>
              </a:rPr>
              <a:t>unstructured</a:t>
            </a:r>
            <a:r>
              <a:rPr sz="2400" spc="-215"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data.</a:t>
            </a:r>
            <a:endParaRPr sz="2400" dirty="0">
              <a:latin typeface="Arial" panose="020B0604020202020204" pitchFamily="34" charset="0"/>
              <a:cs typeface="Arial" panose="020B0604020202020204" pitchFamily="34" charset="0"/>
            </a:endParaRPr>
          </a:p>
          <a:p>
            <a:pPr>
              <a:spcBef>
                <a:spcPts val="40"/>
              </a:spcBef>
            </a:pPr>
            <a:endParaRPr sz="2400" dirty="0">
              <a:latin typeface="Arial" panose="020B0604020202020204" pitchFamily="34" charset="0"/>
              <a:cs typeface="Arial" panose="020B0604020202020204" pitchFamily="34" charset="0"/>
            </a:endParaRPr>
          </a:p>
          <a:p>
            <a:pPr marL="12700" marR="153670">
              <a:lnSpc>
                <a:spcPct val="102200"/>
              </a:lnSpc>
            </a:pPr>
            <a:r>
              <a:rPr sz="2400" b="1" spc="-55" dirty="0">
                <a:solidFill>
                  <a:srgbClr val="FFFFFF"/>
                </a:solidFill>
                <a:latin typeface="Arial" panose="020B0604020202020204" pitchFamily="34" charset="0"/>
                <a:cs typeface="Arial" panose="020B0604020202020204" pitchFamily="34" charset="0"/>
              </a:rPr>
              <a:t>Selector</a:t>
            </a:r>
            <a:r>
              <a:rPr sz="2400" b="1" spc="-120" dirty="0">
                <a:solidFill>
                  <a:srgbClr val="FFFFFF"/>
                </a:solidFill>
                <a:latin typeface="Arial" panose="020B0604020202020204" pitchFamily="34" charset="0"/>
                <a:cs typeface="Arial" panose="020B0604020202020204" pitchFamily="34" charset="0"/>
              </a:rPr>
              <a:t> </a:t>
            </a:r>
            <a:r>
              <a:rPr sz="2400" b="1" spc="30" dirty="0">
                <a:solidFill>
                  <a:srgbClr val="FFFFFF"/>
                </a:solidFill>
                <a:latin typeface="Arial" panose="020B0604020202020204" pitchFamily="34" charset="0"/>
                <a:cs typeface="Arial" panose="020B0604020202020204" pitchFamily="34" charset="0"/>
              </a:rPr>
              <a:t>-</a:t>
            </a:r>
            <a:r>
              <a:rPr sz="2400" b="1" spc="-105"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Selectors</a:t>
            </a:r>
            <a:r>
              <a:rPr sz="2400" spc="-20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use</a:t>
            </a:r>
            <a:r>
              <a:rPr sz="2400" spc="-20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labels</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to</a:t>
            </a:r>
            <a:r>
              <a:rPr sz="2400" spc="-200" dirty="0">
                <a:solidFill>
                  <a:srgbClr val="FFFFFF"/>
                </a:solidFill>
                <a:latin typeface="Arial" panose="020B0604020202020204" pitchFamily="34" charset="0"/>
                <a:cs typeface="Arial" panose="020B0604020202020204" pitchFamily="34" charset="0"/>
              </a:rPr>
              <a:t> </a:t>
            </a:r>
            <a:r>
              <a:rPr sz="2400" spc="-40" dirty="0">
                <a:solidFill>
                  <a:srgbClr val="FFFFFF"/>
                </a:solidFill>
                <a:latin typeface="Arial" panose="020B0604020202020204" pitchFamily="34" charset="0"/>
                <a:cs typeface="Arial" panose="020B0604020202020204" pitchFamily="34" charset="0"/>
              </a:rPr>
              <a:t>filter</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or</a:t>
            </a:r>
            <a:r>
              <a:rPr sz="2400" spc="-20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select</a:t>
            </a:r>
            <a:r>
              <a:rPr sz="2400" spc="-20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objects.</a:t>
            </a:r>
            <a:r>
              <a:rPr sz="2400" spc="60" dirty="0">
                <a:solidFill>
                  <a:srgbClr val="FFFFFF"/>
                </a:solidFill>
                <a:latin typeface="Arial" panose="020B0604020202020204" pitchFamily="34" charset="0"/>
                <a:cs typeface="Arial" panose="020B0604020202020204" pitchFamily="34" charset="0"/>
              </a:rPr>
              <a:t> </a:t>
            </a:r>
            <a:r>
              <a:rPr sz="2400" spc="-65" dirty="0">
                <a:solidFill>
                  <a:srgbClr val="FFFFFF"/>
                </a:solidFill>
                <a:latin typeface="Arial" panose="020B0604020202020204" pitchFamily="34" charset="0"/>
                <a:cs typeface="Arial" panose="020B0604020202020204" pitchFamily="34" charset="0"/>
              </a:rPr>
              <a:t>Both</a:t>
            </a:r>
            <a:r>
              <a:rPr sz="2400" spc="-20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equality-based</a:t>
            </a:r>
            <a:r>
              <a:rPr sz="2400" spc="-200" dirty="0">
                <a:solidFill>
                  <a:srgbClr val="FFFFFF"/>
                </a:solidFill>
                <a:latin typeface="Arial" panose="020B0604020202020204" pitchFamily="34" charset="0"/>
                <a:cs typeface="Arial" panose="020B0604020202020204" pitchFamily="34" charset="0"/>
              </a:rPr>
              <a:t> </a:t>
            </a:r>
            <a:r>
              <a:rPr sz="2400" spc="-240" dirty="0">
                <a:solidFill>
                  <a:srgbClr val="FFFFFF"/>
                </a:solidFill>
                <a:latin typeface="Arial" panose="020B0604020202020204" pitchFamily="34" charset="0"/>
                <a:cs typeface="Arial" panose="020B0604020202020204" pitchFamily="34" charset="0"/>
              </a:rPr>
              <a:t>(=,</a:t>
            </a:r>
            <a:r>
              <a:rPr sz="2400" spc="-200" dirty="0">
                <a:solidFill>
                  <a:srgbClr val="FFFFFF"/>
                </a:solidFill>
                <a:latin typeface="Arial" panose="020B0604020202020204" pitchFamily="34" charset="0"/>
                <a:cs typeface="Arial" panose="020B0604020202020204" pitchFamily="34" charset="0"/>
              </a:rPr>
              <a:t> </a:t>
            </a:r>
            <a:r>
              <a:rPr sz="2400" spc="-275" dirty="0">
                <a:solidFill>
                  <a:srgbClr val="FFFFFF"/>
                </a:solidFill>
                <a:latin typeface="Arial" panose="020B0604020202020204" pitchFamily="34" charset="0"/>
                <a:cs typeface="Arial" panose="020B0604020202020204" pitchFamily="34" charset="0"/>
              </a:rPr>
              <a:t>==,</a:t>
            </a:r>
            <a:r>
              <a:rPr sz="2400" spc="-200" dirty="0">
                <a:solidFill>
                  <a:srgbClr val="FFFFFF"/>
                </a:solidFill>
                <a:latin typeface="Arial" panose="020B0604020202020204" pitchFamily="34" charset="0"/>
                <a:cs typeface="Arial" panose="020B0604020202020204" pitchFamily="34" charset="0"/>
              </a:rPr>
              <a:t> </a:t>
            </a:r>
            <a:r>
              <a:rPr sz="2400" spc="-195" dirty="0">
                <a:solidFill>
                  <a:srgbClr val="FFFFFF"/>
                </a:solidFill>
                <a:latin typeface="Arial" panose="020B0604020202020204" pitchFamily="34" charset="0"/>
                <a:cs typeface="Arial" panose="020B0604020202020204" pitchFamily="34" charset="0"/>
              </a:rPr>
              <a:t>!=)</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or  </a:t>
            </a:r>
            <a:r>
              <a:rPr sz="2400" spc="-95" dirty="0">
                <a:solidFill>
                  <a:srgbClr val="FFFFFF"/>
                </a:solidFill>
                <a:latin typeface="Arial" panose="020B0604020202020204" pitchFamily="34" charset="0"/>
                <a:cs typeface="Arial" panose="020B0604020202020204" pitchFamily="34" charset="0"/>
              </a:rPr>
              <a:t>simple</a:t>
            </a:r>
            <a:r>
              <a:rPr sz="2400" spc="-21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key-value</a:t>
            </a:r>
            <a:r>
              <a:rPr sz="2400" spc="-21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matching</a:t>
            </a:r>
            <a:r>
              <a:rPr sz="2400" spc="-21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selectors</a:t>
            </a:r>
            <a:r>
              <a:rPr sz="2400" spc="-21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are</a:t>
            </a:r>
            <a:r>
              <a:rPr sz="2400" spc="-21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supported.</a:t>
            </a:r>
            <a:endParaRP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632493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1001"/>
            <a:ext cx="7696200" cy="990600"/>
          </a:xfrm>
          <a:prstGeom prst="rect">
            <a:avLst/>
          </a:prstGeom>
        </p:spPr>
        <p:txBody>
          <a:bodyPr vert="horz" wrap="square" lIns="0" tIns="0" rIns="0" bIns="0" rtlCol="0" anchor="t">
            <a:normAutofit/>
          </a:bodyPr>
          <a:lstStyle/>
          <a:p>
            <a:r>
              <a:rPr dirty="0"/>
              <a:t>Kublet - Create Containers</a:t>
            </a:r>
          </a:p>
        </p:txBody>
      </p:sp>
      <p:sp>
        <p:nvSpPr>
          <p:cNvPr id="3" name="object 3"/>
          <p:cNvSpPr txBox="1"/>
          <p:nvPr/>
        </p:nvSpPr>
        <p:spPr>
          <a:xfrm>
            <a:off x="1370518" y="2491217"/>
            <a:ext cx="3908425" cy="2484270"/>
          </a:xfrm>
          <a:prstGeom prst="rect">
            <a:avLst/>
          </a:prstGeom>
        </p:spPr>
        <p:txBody>
          <a:bodyPr vert="horz" wrap="square" lIns="0" tIns="12700" rIns="0" bIns="0" rtlCol="0">
            <a:spAutoFit/>
          </a:bodyPr>
          <a:lstStyle/>
          <a:p>
            <a:pPr marL="12700">
              <a:spcBef>
                <a:spcPts val="100"/>
              </a:spcBef>
              <a:buAutoNum type="arabicParenR" startAt="24"/>
              <a:tabLst>
                <a:tab pos="317500" algn="l"/>
              </a:tabLst>
            </a:pPr>
            <a:r>
              <a:rPr sz="2000" spc="-65" dirty="0">
                <a:solidFill>
                  <a:srgbClr val="FFFFFF"/>
                </a:solidFill>
                <a:latin typeface="Arial" panose="020B0604020202020204" pitchFamily="34" charset="0"/>
                <a:cs typeface="Arial" panose="020B0604020202020204" pitchFamily="34" charset="0"/>
              </a:rPr>
              <a:t>Kubelet</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pulls</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a:t>
            </a:r>
            <a:r>
              <a:rPr sz="2000" spc="-210" dirty="0">
                <a:solidFill>
                  <a:srgbClr val="FFFFFF"/>
                </a:solidFill>
                <a:latin typeface="Arial" panose="020B0604020202020204" pitchFamily="34" charset="0"/>
                <a:cs typeface="Arial" panose="020B0604020202020204" pitchFamily="34" charset="0"/>
              </a:rPr>
              <a:t> </a:t>
            </a:r>
            <a:r>
              <a:rPr sz="2000" spc="-150" dirty="0">
                <a:solidFill>
                  <a:srgbClr val="FFFFFF"/>
                </a:solidFill>
                <a:latin typeface="Arial" panose="020B0604020202020204" pitchFamily="34" charset="0"/>
                <a:cs typeface="Arial" panose="020B0604020202020204" pitchFamily="34" charset="0"/>
              </a:rPr>
              <a:t>Images.</a:t>
            </a:r>
            <a:endParaRPr sz="2000" dirty="0">
              <a:latin typeface="Arial" panose="020B0604020202020204" pitchFamily="34" charset="0"/>
              <a:cs typeface="Arial" panose="020B0604020202020204" pitchFamily="34" charset="0"/>
            </a:endParaRPr>
          </a:p>
          <a:p>
            <a:pPr>
              <a:spcBef>
                <a:spcPts val="35"/>
              </a:spcBef>
              <a:buClr>
                <a:srgbClr val="FFFFFF"/>
              </a:buClr>
              <a:buFont typeface="Verdana"/>
              <a:buAutoNum type="arabicParenR" startAt="24"/>
            </a:pPr>
            <a:endParaRPr sz="2000" dirty="0">
              <a:latin typeface="Arial" panose="020B0604020202020204" pitchFamily="34" charset="0"/>
              <a:cs typeface="Arial" panose="020B0604020202020204" pitchFamily="34" charset="0"/>
            </a:endParaRPr>
          </a:p>
          <a:p>
            <a:pPr marL="285115" indent="-272415">
              <a:buAutoNum type="arabicParenR" startAt="24"/>
              <a:tabLst>
                <a:tab pos="285750" algn="l"/>
              </a:tabLst>
            </a:pPr>
            <a:r>
              <a:rPr sz="2000" spc="-65" dirty="0">
                <a:solidFill>
                  <a:srgbClr val="FFFFFF"/>
                </a:solidFill>
                <a:latin typeface="Arial" panose="020B0604020202020204" pitchFamily="34" charset="0"/>
                <a:cs typeface="Arial" panose="020B0604020202020204" pitchFamily="34" charset="0"/>
              </a:rPr>
              <a:t>Kubelet</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first</a:t>
            </a:r>
            <a:r>
              <a:rPr sz="2000" spc="-204"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creates</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starts</a:t>
            </a:r>
            <a:r>
              <a:rPr sz="2000" spc="-204" dirty="0">
                <a:solidFill>
                  <a:srgbClr val="FFFFFF"/>
                </a:solidFill>
                <a:latin typeface="Arial" panose="020B0604020202020204" pitchFamily="34" charset="0"/>
                <a:cs typeface="Arial" panose="020B0604020202020204" pitchFamily="34" charset="0"/>
              </a:rPr>
              <a:t> </a:t>
            </a:r>
            <a:r>
              <a:rPr sz="2000" spc="-110" dirty="0">
                <a:solidFill>
                  <a:srgbClr val="FFFFFF"/>
                </a:solidFill>
                <a:latin typeface="Arial" panose="020B0604020202020204" pitchFamily="34" charset="0"/>
                <a:cs typeface="Arial" panose="020B0604020202020204" pitchFamily="34" charset="0"/>
              </a:rPr>
              <a:t>any</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init</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containers.</a:t>
            </a:r>
            <a:endParaRPr sz="20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24"/>
            </a:pPr>
            <a:endParaRPr sz="2000" dirty="0">
              <a:latin typeface="Arial" panose="020B0604020202020204" pitchFamily="34" charset="0"/>
              <a:cs typeface="Arial" panose="020B0604020202020204" pitchFamily="34" charset="0"/>
            </a:endParaRPr>
          </a:p>
          <a:p>
            <a:pPr marL="12700" marR="218440">
              <a:lnSpc>
                <a:spcPct val="101000"/>
              </a:lnSpc>
              <a:spcBef>
                <a:spcPts val="5"/>
              </a:spcBef>
              <a:buAutoNum type="arabicParenR" startAt="24"/>
              <a:tabLst>
                <a:tab pos="317500" algn="l"/>
              </a:tabLst>
            </a:pPr>
            <a:r>
              <a:rPr sz="2000" spc="-65" dirty="0">
                <a:solidFill>
                  <a:srgbClr val="FFFFFF"/>
                </a:solidFill>
                <a:latin typeface="Arial" panose="020B0604020202020204" pitchFamily="34" charset="0"/>
                <a:cs typeface="Arial" panose="020B0604020202020204" pitchFamily="34" charset="0"/>
              </a:rPr>
              <a:t>Once</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optional</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init</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containers</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complete,</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90" dirty="0">
                <a:solidFill>
                  <a:srgbClr val="FFFFFF"/>
                </a:solidFill>
                <a:latin typeface="Arial" panose="020B0604020202020204" pitchFamily="34" charset="0"/>
                <a:cs typeface="Arial" panose="020B0604020202020204" pitchFamily="34" charset="0"/>
              </a:rPr>
              <a:t>primary</a:t>
            </a:r>
            <a:r>
              <a:rPr sz="2000" spc="-215"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containers</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are</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started.</a:t>
            </a:r>
            <a:endParaRPr sz="2000" dirty="0">
              <a:latin typeface="Arial" panose="020B0604020202020204" pitchFamily="34" charset="0"/>
              <a:cs typeface="Arial" panose="020B0604020202020204" pitchFamily="34" charset="0"/>
            </a:endParaRPr>
          </a:p>
        </p:txBody>
      </p:sp>
      <p:sp>
        <p:nvSpPr>
          <p:cNvPr id="4" name="object 4"/>
          <p:cNvSpPr/>
          <p:nvPr/>
        </p:nvSpPr>
        <p:spPr>
          <a:xfrm>
            <a:off x="5556088" y="2424796"/>
            <a:ext cx="2780294"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8862154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53427"/>
            <a:ext cx="8077200" cy="741974"/>
          </a:xfrm>
          <a:prstGeom prst="rect">
            <a:avLst/>
          </a:prstGeom>
        </p:spPr>
        <p:txBody>
          <a:bodyPr vert="horz" wrap="square" lIns="0" tIns="0" rIns="0" bIns="0" rtlCol="0" anchor="t">
            <a:normAutofit/>
          </a:bodyPr>
          <a:lstStyle/>
          <a:p>
            <a:r>
              <a:rPr dirty="0"/>
              <a:t>Pod Status</a:t>
            </a:r>
          </a:p>
        </p:txBody>
      </p:sp>
      <p:sp>
        <p:nvSpPr>
          <p:cNvPr id="3" name="object 3"/>
          <p:cNvSpPr txBox="1"/>
          <p:nvPr/>
        </p:nvSpPr>
        <p:spPr>
          <a:xfrm>
            <a:off x="914400" y="1828800"/>
            <a:ext cx="5449570" cy="2618537"/>
          </a:xfrm>
          <a:prstGeom prst="rect">
            <a:avLst/>
          </a:prstGeom>
        </p:spPr>
        <p:txBody>
          <a:bodyPr vert="horz" wrap="square" lIns="0" tIns="10795" rIns="0" bIns="0" rtlCol="0">
            <a:spAutoFit/>
          </a:bodyPr>
          <a:lstStyle/>
          <a:p>
            <a:pPr marL="12700" marR="5080">
              <a:lnSpc>
                <a:spcPct val="101000"/>
              </a:lnSpc>
              <a:spcBef>
                <a:spcPts val="85"/>
              </a:spcBef>
              <a:buAutoNum type="arabicParenR" startAt="27"/>
              <a:tabLst>
                <a:tab pos="285750" algn="l"/>
              </a:tabLst>
            </a:pPr>
            <a:r>
              <a:rPr sz="2400" spc="-85" dirty="0">
                <a:solidFill>
                  <a:srgbClr val="FFFFFF"/>
                </a:solidFill>
                <a:latin typeface="Arial" panose="020B0604020202020204" pitchFamily="34" charset="0"/>
                <a:cs typeface="Arial" panose="020B0604020202020204" pitchFamily="34" charset="0"/>
              </a:rPr>
              <a:t>If</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there</a:t>
            </a:r>
            <a:r>
              <a:rPr sz="2400" spc="-204"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are</a:t>
            </a:r>
            <a:r>
              <a:rPr sz="2400" spc="-204" dirty="0">
                <a:solidFill>
                  <a:srgbClr val="FFFFFF"/>
                </a:solidFill>
                <a:latin typeface="Arial" panose="020B0604020202020204" pitchFamily="34" charset="0"/>
                <a:cs typeface="Arial" panose="020B0604020202020204" pitchFamily="34" charset="0"/>
              </a:rPr>
              <a:t> </a:t>
            </a:r>
            <a:r>
              <a:rPr sz="2400" spc="-110" dirty="0">
                <a:solidFill>
                  <a:srgbClr val="FFFFFF"/>
                </a:solidFill>
                <a:latin typeface="Arial" panose="020B0604020202020204" pitchFamily="34" charset="0"/>
                <a:cs typeface="Arial" panose="020B0604020202020204" pitchFamily="34" charset="0"/>
              </a:rPr>
              <a:t>any</a:t>
            </a:r>
            <a:r>
              <a:rPr sz="2400" spc="-204"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liveless/readiness</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probes,</a:t>
            </a:r>
            <a:r>
              <a:rPr sz="2400" spc="-20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these</a:t>
            </a:r>
            <a:r>
              <a:rPr sz="2400" spc="-204"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are</a:t>
            </a:r>
            <a:r>
              <a:rPr sz="2400" spc="-204"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executed</a:t>
            </a:r>
            <a:r>
              <a:rPr sz="2400" spc="-200" dirty="0">
                <a:solidFill>
                  <a:srgbClr val="FFFFFF"/>
                </a:solidFill>
                <a:latin typeface="Arial" panose="020B0604020202020204" pitchFamily="34" charset="0"/>
                <a:cs typeface="Arial" panose="020B0604020202020204" pitchFamily="34" charset="0"/>
              </a:rPr>
              <a:t> </a:t>
            </a:r>
            <a:r>
              <a:rPr sz="2400" spc="-65" dirty="0">
                <a:solidFill>
                  <a:srgbClr val="FFFFFF"/>
                </a:solidFill>
                <a:latin typeface="Arial" panose="020B0604020202020204" pitchFamily="34" charset="0"/>
                <a:cs typeface="Arial" panose="020B0604020202020204" pitchFamily="34" charset="0"/>
              </a:rPr>
              <a:t>before</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the  </a:t>
            </a:r>
            <a:r>
              <a:rPr sz="2400" spc="-85" dirty="0">
                <a:solidFill>
                  <a:srgbClr val="FFFFFF"/>
                </a:solidFill>
                <a:latin typeface="Arial" panose="020B0604020202020204" pitchFamily="34" charset="0"/>
                <a:cs typeface="Arial" panose="020B0604020202020204" pitchFamily="34" charset="0"/>
              </a:rPr>
              <a:t>PodStatus </a:t>
            </a:r>
            <a:r>
              <a:rPr sz="2400" spc="-70" dirty="0">
                <a:solidFill>
                  <a:srgbClr val="FFFFFF"/>
                </a:solidFill>
                <a:latin typeface="Arial" panose="020B0604020202020204" pitchFamily="34" charset="0"/>
                <a:cs typeface="Arial" panose="020B0604020202020204" pitchFamily="34" charset="0"/>
              </a:rPr>
              <a:t>is</a:t>
            </a:r>
            <a:r>
              <a:rPr sz="2400" spc="-34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updated.</a:t>
            </a:r>
            <a:endParaRPr sz="2400" dirty="0">
              <a:latin typeface="Arial" panose="020B0604020202020204" pitchFamily="34" charset="0"/>
              <a:cs typeface="Arial" panose="020B0604020202020204" pitchFamily="34" charset="0"/>
            </a:endParaRPr>
          </a:p>
          <a:p>
            <a:pPr>
              <a:spcBef>
                <a:spcPts val="20"/>
              </a:spcBef>
              <a:buClr>
                <a:srgbClr val="FFFFFF"/>
              </a:buClr>
              <a:buFont typeface="Verdana"/>
              <a:buAutoNum type="arabicParenR" startAt="27"/>
            </a:pPr>
            <a:endParaRPr sz="2400" dirty="0">
              <a:latin typeface="Arial" panose="020B0604020202020204" pitchFamily="34" charset="0"/>
              <a:cs typeface="Arial" panose="020B0604020202020204" pitchFamily="34" charset="0"/>
            </a:endParaRPr>
          </a:p>
          <a:p>
            <a:pPr marL="12700" marR="115570">
              <a:lnSpc>
                <a:spcPct val="101000"/>
              </a:lnSpc>
              <a:buAutoNum type="arabicParenR" startAt="27"/>
              <a:tabLst>
                <a:tab pos="285750" algn="l"/>
              </a:tabLst>
            </a:pPr>
            <a:r>
              <a:rPr sz="2400" spc="-85" dirty="0">
                <a:solidFill>
                  <a:srgbClr val="FFFFFF"/>
                </a:solidFill>
                <a:latin typeface="Arial" panose="020B0604020202020204" pitchFamily="34" charset="0"/>
                <a:cs typeface="Arial" panose="020B0604020202020204" pitchFamily="34" charset="0"/>
              </a:rPr>
              <a:t>If</a:t>
            </a:r>
            <a:r>
              <a:rPr sz="2400" spc="-204" dirty="0">
                <a:solidFill>
                  <a:srgbClr val="FFFFFF"/>
                </a:solidFill>
                <a:latin typeface="Arial" panose="020B0604020202020204" pitchFamily="34" charset="0"/>
                <a:cs typeface="Arial" panose="020B0604020202020204" pitchFamily="34" charset="0"/>
              </a:rPr>
              <a:t> </a:t>
            </a:r>
            <a:r>
              <a:rPr sz="2400" spc="-60" dirty="0">
                <a:solidFill>
                  <a:srgbClr val="FFFFFF"/>
                </a:solidFill>
                <a:latin typeface="Arial" panose="020B0604020202020204" pitchFamily="34" charset="0"/>
                <a:cs typeface="Arial" panose="020B0604020202020204" pitchFamily="34" charset="0"/>
              </a:rPr>
              <a:t>all</a:t>
            </a:r>
            <a:r>
              <a:rPr sz="2400" spc="-20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complete</a:t>
            </a:r>
            <a:r>
              <a:rPr sz="2400" spc="-20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successfully,</a:t>
            </a:r>
            <a:r>
              <a:rPr sz="2400" spc="-20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PodStatus</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is</a:t>
            </a:r>
            <a:r>
              <a:rPr sz="2400" spc="-20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set</a:t>
            </a:r>
            <a:r>
              <a:rPr sz="2400" spc="-204"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to</a:t>
            </a:r>
            <a:r>
              <a:rPr sz="2400" spc="-20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ready</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0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the</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container  </a:t>
            </a:r>
            <a:r>
              <a:rPr sz="2400" spc="-114" dirty="0">
                <a:solidFill>
                  <a:srgbClr val="FFFFFF"/>
                </a:solidFill>
                <a:latin typeface="Arial" panose="020B0604020202020204" pitchFamily="34" charset="0"/>
                <a:cs typeface="Arial" panose="020B0604020202020204" pitchFamily="34" charset="0"/>
              </a:rPr>
              <a:t>has </a:t>
            </a:r>
            <a:r>
              <a:rPr sz="2400" spc="-75" dirty="0">
                <a:solidFill>
                  <a:srgbClr val="FFFFFF"/>
                </a:solidFill>
                <a:latin typeface="Arial" panose="020B0604020202020204" pitchFamily="34" charset="0"/>
                <a:cs typeface="Arial" panose="020B0604020202020204" pitchFamily="34" charset="0"/>
              </a:rPr>
              <a:t>started</a:t>
            </a:r>
            <a:r>
              <a:rPr sz="2400" spc="-31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successfully.</a:t>
            </a:r>
            <a:endParaRPr sz="2400" dirty="0">
              <a:latin typeface="Arial" panose="020B0604020202020204" pitchFamily="34" charset="0"/>
              <a:cs typeface="Arial" panose="020B0604020202020204" pitchFamily="34" charset="0"/>
            </a:endParaRPr>
          </a:p>
        </p:txBody>
      </p:sp>
      <p:sp>
        <p:nvSpPr>
          <p:cNvPr id="4" name="object 4"/>
          <p:cNvSpPr txBox="1"/>
          <p:nvPr/>
        </p:nvSpPr>
        <p:spPr>
          <a:xfrm>
            <a:off x="1370517" y="5716290"/>
            <a:ext cx="4251960" cy="574040"/>
          </a:xfrm>
          <a:prstGeom prst="rect">
            <a:avLst/>
          </a:prstGeom>
        </p:spPr>
        <p:txBody>
          <a:bodyPr vert="horz" wrap="square" lIns="0" tIns="12700" rIns="0" bIns="0" rtlCol="0">
            <a:spAutoFit/>
          </a:bodyPr>
          <a:lstStyle/>
          <a:p>
            <a:pPr marL="12700">
              <a:spcBef>
                <a:spcPts val="100"/>
              </a:spcBef>
            </a:pPr>
            <a:r>
              <a:rPr sz="3600" spc="-210" dirty="0">
                <a:solidFill>
                  <a:srgbClr val="FFFFFF"/>
                </a:solidFill>
                <a:latin typeface="Verdana"/>
                <a:cs typeface="Verdana"/>
              </a:rPr>
              <a:t>The</a:t>
            </a:r>
            <a:r>
              <a:rPr sz="3600" spc="-600" dirty="0">
                <a:solidFill>
                  <a:srgbClr val="FFFFFF"/>
                </a:solidFill>
                <a:latin typeface="Verdana"/>
                <a:cs typeface="Verdana"/>
              </a:rPr>
              <a:t> </a:t>
            </a:r>
            <a:r>
              <a:rPr sz="3600" spc="-130" dirty="0">
                <a:solidFill>
                  <a:srgbClr val="FFFFFF"/>
                </a:solidFill>
                <a:latin typeface="Verdana"/>
                <a:cs typeface="Verdana"/>
              </a:rPr>
              <a:t>Pod</a:t>
            </a:r>
            <a:r>
              <a:rPr sz="3600" spc="-600" dirty="0">
                <a:solidFill>
                  <a:srgbClr val="FFFFFF"/>
                </a:solidFill>
                <a:latin typeface="Verdana"/>
                <a:cs typeface="Verdana"/>
              </a:rPr>
              <a:t> </a:t>
            </a:r>
            <a:r>
              <a:rPr sz="3600" spc="-190" dirty="0">
                <a:solidFill>
                  <a:srgbClr val="FFFFFF"/>
                </a:solidFill>
                <a:latin typeface="Verdana"/>
                <a:cs typeface="Verdana"/>
              </a:rPr>
              <a:t>is</a:t>
            </a:r>
            <a:r>
              <a:rPr sz="3600" spc="-600" dirty="0">
                <a:solidFill>
                  <a:srgbClr val="FFFFFF"/>
                </a:solidFill>
                <a:latin typeface="Verdana"/>
                <a:cs typeface="Verdana"/>
              </a:rPr>
              <a:t> </a:t>
            </a:r>
            <a:r>
              <a:rPr sz="3600" spc="-200" dirty="0">
                <a:solidFill>
                  <a:srgbClr val="FFFFFF"/>
                </a:solidFill>
                <a:latin typeface="Verdana"/>
                <a:cs typeface="Verdana"/>
              </a:rPr>
              <a:t>Deployed!</a:t>
            </a:r>
            <a:endParaRPr sz="3600" dirty="0">
              <a:latin typeface="Verdana"/>
              <a:cs typeface="Verdana"/>
            </a:endParaRPr>
          </a:p>
        </p:txBody>
      </p:sp>
      <p:sp>
        <p:nvSpPr>
          <p:cNvPr id="5" name="object 5"/>
          <p:cNvSpPr/>
          <p:nvPr/>
        </p:nvSpPr>
        <p:spPr>
          <a:xfrm>
            <a:off x="6974861" y="2424796"/>
            <a:ext cx="1361522"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384947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3429000"/>
            <a:ext cx="8740775" cy="895350"/>
          </a:xfrm>
        </p:spPr>
        <p:txBody>
          <a:bodyPr/>
          <a:lstStyle/>
          <a:p>
            <a:r>
              <a:rPr lang="en-GB" dirty="0"/>
              <a:t>Azure Container Service</a:t>
            </a:r>
          </a:p>
        </p:txBody>
      </p:sp>
      <p:sp>
        <p:nvSpPr>
          <p:cNvPr id="3" name="TextBox 2">
            <a:extLst>
              <a:ext uri="{FF2B5EF4-FFF2-40B4-BE49-F238E27FC236}">
                <a16:creationId xmlns="" xmlns:a16="http://schemas.microsoft.com/office/drawing/2014/main" id="{3299C69A-F03C-47C8-81EF-DF21CD5D29FD}"/>
              </a:ext>
            </a:extLst>
          </p:cNvPr>
          <p:cNvSpPr txBox="1"/>
          <p:nvPr/>
        </p:nvSpPr>
        <p:spPr>
          <a:xfrm>
            <a:off x="384175" y="990600"/>
            <a:ext cx="6366249" cy="2011833"/>
          </a:xfrm>
          <a:prstGeom prst="rect">
            <a:avLst/>
          </a:prstGeom>
          <a:noFill/>
        </p:spPr>
        <p:txBody>
          <a:bodyPr wrap="square" lIns="137160" tIns="109728" rIns="137160" bIns="109728" rtlCol="0">
            <a:spAutoFit/>
          </a:bodyPr>
          <a:lstStyle/>
          <a:p>
            <a:pPr algn="ctr">
              <a:lnSpc>
                <a:spcPct val="90000"/>
              </a:lnSpc>
              <a:spcAft>
                <a:spcPts val="450"/>
              </a:spcAft>
            </a:pPr>
            <a:r>
              <a:rPr lang="en-GB" sz="4000" dirty="0">
                <a:gradFill>
                  <a:gsLst>
                    <a:gs pos="2917">
                      <a:schemeClr val="tx1"/>
                    </a:gs>
                    <a:gs pos="30000">
                      <a:schemeClr val="tx1"/>
                    </a:gs>
                  </a:gsLst>
                  <a:lin ang="5400000" scaled="0"/>
                </a:gradFill>
              </a:rPr>
              <a:t>Orchestration </a:t>
            </a:r>
            <a:endParaRPr lang="en-GB" sz="4000" dirty="0" smtClean="0">
              <a:gradFill>
                <a:gsLst>
                  <a:gs pos="2917">
                    <a:schemeClr val="tx1"/>
                  </a:gs>
                  <a:gs pos="30000">
                    <a:schemeClr val="tx1"/>
                  </a:gs>
                </a:gsLst>
                <a:lin ang="5400000" scaled="0"/>
              </a:gradFill>
            </a:endParaRPr>
          </a:p>
          <a:p>
            <a:pPr algn="ctr">
              <a:lnSpc>
                <a:spcPct val="90000"/>
              </a:lnSpc>
              <a:spcAft>
                <a:spcPts val="450"/>
              </a:spcAft>
            </a:pPr>
            <a:r>
              <a:rPr lang="en-GB" sz="4000" dirty="0" smtClean="0">
                <a:gradFill>
                  <a:gsLst>
                    <a:gs pos="2917">
                      <a:schemeClr val="tx1"/>
                    </a:gs>
                    <a:gs pos="30000">
                      <a:schemeClr val="tx1"/>
                    </a:gs>
                  </a:gsLst>
                  <a:lin ang="5400000" scaled="0"/>
                </a:gradFill>
              </a:rPr>
              <a:t>&amp; </a:t>
            </a:r>
          </a:p>
          <a:p>
            <a:pPr algn="ctr">
              <a:lnSpc>
                <a:spcPct val="90000"/>
              </a:lnSpc>
              <a:spcAft>
                <a:spcPts val="450"/>
              </a:spcAft>
            </a:pPr>
            <a:r>
              <a:rPr lang="en-GB" sz="4000" dirty="0" err="1" smtClean="0">
                <a:gradFill>
                  <a:gsLst>
                    <a:gs pos="2917">
                      <a:schemeClr val="tx1"/>
                    </a:gs>
                    <a:gs pos="30000">
                      <a:schemeClr val="tx1"/>
                    </a:gs>
                  </a:gsLst>
                  <a:lin ang="5400000" scaled="0"/>
                </a:gradFill>
              </a:rPr>
              <a:t>Microservices</a:t>
            </a:r>
            <a:endParaRPr lang="en-GB" sz="4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9083588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3902127" y="1957281"/>
            <a:ext cx="4955679" cy="3391664"/>
          </a:xfrm>
          <a:prstGeom prst="roundRect">
            <a:avLst>
              <a:gd name="adj" fmla="val 5367"/>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defTabSz="685182">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Content Placeholder 2"/>
          <p:cNvSpPr txBox="1">
            <a:spLocks/>
          </p:cNvSpPr>
          <p:nvPr/>
        </p:nvSpPr>
        <p:spPr>
          <a:xfrm>
            <a:off x="232030" y="1995388"/>
            <a:ext cx="3529685" cy="3887386"/>
          </a:xfrm>
          <a:prstGeom prst="rect">
            <a:avLst/>
          </a:prstGeom>
          <a:noFill/>
        </p:spPr>
        <p:txBody>
          <a:bodyPr vert="horz" wrap="square" lIns="134406" tIns="107525" rIns="134406" bIns="107525" rtlCol="0" anchor="t">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205">
              <a:lnSpc>
                <a:spcPct val="100000"/>
              </a:lnSpc>
              <a:spcBef>
                <a:spcPts val="0"/>
              </a:spcBef>
              <a:spcAft>
                <a:spcPts val="880"/>
              </a:spcAft>
              <a:buClr>
                <a:srgbClr val="FFFFFF"/>
              </a:buClr>
              <a:buNone/>
              <a:defRPr/>
            </a:pPr>
            <a:r>
              <a:rPr lang="en-US" sz="2400" dirty="0"/>
              <a:t>Provisioning of DC/OS, Docker, and Kubernetes</a:t>
            </a:r>
          </a:p>
          <a:p>
            <a:pPr marL="0" indent="0" defTabSz="685205">
              <a:lnSpc>
                <a:spcPct val="100000"/>
              </a:lnSpc>
              <a:spcBef>
                <a:spcPts val="0"/>
              </a:spcBef>
              <a:spcAft>
                <a:spcPts val="880"/>
              </a:spcAft>
              <a:buClr>
                <a:srgbClr val="FFFFFF"/>
              </a:buClr>
              <a:buNone/>
              <a:defRPr/>
            </a:pPr>
            <a:r>
              <a:rPr lang="en-US" sz="2400" dirty="0"/>
              <a:t>Standard Docker tooling and API support</a:t>
            </a:r>
          </a:p>
          <a:p>
            <a:pPr marL="0" indent="0" defTabSz="685205">
              <a:lnSpc>
                <a:spcPct val="100000"/>
              </a:lnSpc>
              <a:spcBef>
                <a:spcPts val="0"/>
              </a:spcBef>
              <a:spcAft>
                <a:spcPts val="880"/>
              </a:spcAft>
              <a:buClr>
                <a:srgbClr val="FFFFFF"/>
              </a:buClr>
              <a:buNone/>
              <a:defRPr/>
            </a:pPr>
            <a:r>
              <a:rPr lang="en-US" sz="2400" dirty="0"/>
              <a:t>Linux and Windows Server containers</a:t>
            </a:r>
          </a:p>
          <a:p>
            <a:pPr marL="0" indent="0" defTabSz="685205">
              <a:lnSpc>
                <a:spcPct val="100000"/>
              </a:lnSpc>
              <a:spcBef>
                <a:spcPts val="0"/>
              </a:spcBef>
              <a:spcAft>
                <a:spcPts val="880"/>
              </a:spcAft>
              <a:buClr>
                <a:srgbClr val="FFFFFF"/>
              </a:buClr>
              <a:buNone/>
              <a:defRPr/>
            </a:pPr>
            <a:r>
              <a:rPr lang="en-US" sz="2400" dirty="0"/>
              <a:t>Billed for the compute resource used</a:t>
            </a:r>
          </a:p>
        </p:txBody>
      </p:sp>
      <p:sp>
        <p:nvSpPr>
          <p:cNvPr id="5" name="Title 1"/>
          <p:cNvSpPr txBox="1">
            <a:spLocks/>
          </p:cNvSpPr>
          <p:nvPr/>
        </p:nvSpPr>
        <p:spPr>
          <a:xfrm>
            <a:off x="225608" y="545935"/>
            <a:ext cx="3678338" cy="1206392"/>
          </a:xfrm>
          <a:prstGeom prst="rect">
            <a:avLst/>
          </a:prstGeom>
        </p:spPr>
        <p:txBody>
          <a:bodyPr vert="horz" wrap="square" lIns="134406" tIns="107525" rIns="134406" bIns="107525"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381">
              <a:spcBef>
                <a:spcPts val="880"/>
              </a:spcBef>
              <a:spcAft>
                <a:spcPct val="0"/>
              </a:spcAft>
              <a:defRPr/>
            </a:pPr>
            <a:r>
              <a:rPr lang="en-US" sz="3525" spc="-75" dirty="0">
                <a:solidFill>
                  <a:srgbClr val="505050">
                    <a:lumMod val="50000"/>
                  </a:srgbClr>
                </a:solidFill>
                <a:latin typeface="Segoe UI Light"/>
              </a:rPr>
              <a:t> </a:t>
            </a:r>
            <a:r>
              <a:rPr lang="en-US" sz="3233" spc="-75" dirty="0">
                <a:solidFill>
                  <a:srgbClr val="505050"/>
                </a:solidFill>
                <a:latin typeface="Segoe UI Light"/>
              </a:rPr>
              <a:t/>
            </a:r>
            <a:br>
              <a:rPr lang="en-US" sz="3233" spc="-75" dirty="0">
                <a:solidFill>
                  <a:srgbClr val="505050"/>
                </a:solidFill>
                <a:latin typeface="Segoe UI Light"/>
              </a:rPr>
            </a:br>
            <a:endParaRPr lang="en-US" sz="3525" spc="-75" dirty="0">
              <a:solidFill>
                <a:srgbClr val="505050">
                  <a:lumMod val="50000"/>
                </a:srgbClr>
              </a:solidFill>
              <a:latin typeface="Segoe UI Light"/>
            </a:endParaRPr>
          </a:p>
        </p:txBody>
      </p:sp>
      <p:sp>
        <p:nvSpPr>
          <p:cNvPr id="6" name="AutoShape 3"/>
          <p:cNvSpPr>
            <a:spLocks noChangeAspect="1" noChangeArrowheads="1" noTextEdit="1"/>
          </p:cNvSpPr>
          <p:nvPr/>
        </p:nvSpPr>
        <p:spPr bwMode="auto">
          <a:xfrm>
            <a:off x="5955737" y="1773914"/>
            <a:ext cx="2972811" cy="281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7" name="Freeform 5"/>
          <p:cNvSpPr>
            <a:spLocks/>
          </p:cNvSpPr>
          <p:nvPr/>
        </p:nvSpPr>
        <p:spPr bwMode="auto">
          <a:xfrm>
            <a:off x="4327423" y="1221036"/>
            <a:ext cx="4174352" cy="1959947"/>
          </a:xfrm>
          <a:custGeom>
            <a:avLst/>
            <a:gdLst>
              <a:gd name="T0" fmla="*/ 1309 w 1309"/>
              <a:gd name="T1" fmla="*/ 660 h 812"/>
              <a:gd name="T2" fmla="*/ 1157 w 1309"/>
              <a:gd name="T3" fmla="*/ 509 h 812"/>
              <a:gd name="T4" fmla="*/ 1139 w 1309"/>
              <a:gd name="T5" fmla="*/ 510 h 812"/>
              <a:gd name="T6" fmla="*/ 1153 w 1309"/>
              <a:gd name="T7" fmla="*/ 403 h 812"/>
              <a:gd name="T8" fmla="*/ 749 w 1309"/>
              <a:gd name="T9" fmla="*/ 0 h 812"/>
              <a:gd name="T10" fmla="*/ 367 w 1309"/>
              <a:gd name="T11" fmla="*/ 275 h 812"/>
              <a:gd name="T12" fmla="*/ 276 w 1309"/>
              <a:gd name="T13" fmla="*/ 260 h 812"/>
              <a:gd name="T14" fmla="*/ 0 w 1309"/>
              <a:gd name="T15" fmla="*/ 536 h 812"/>
              <a:gd name="T16" fmla="*/ 276 w 1309"/>
              <a:gd name="T17" fmla="*/ 812 h 812"/>
              <a:gd name="T18" fmla="*/ 277 w 1309"/>
              <a:gd name="T19" fmla="*/ 812 h 812"/>
              <a:gd name="T20" fmla="*/ 277 w 1309"/>
              <a:gd name="T21" fmla="*/ 812 h 812"/>
              <a:gd name="T22" fmla="*/ 1170 w 1309"/>
              <a:gd name="T23" fmla="*/ 812 h 812"/>
              <a:gd name="T24" fmla="*/ 1169 w 1309"/>
              <a:gd name="T25" fmla="*/ 811 h 812"/>
              <a:gd name="T26" fmla="*/ 1309 w 1309"/>
              <a:gd name="T27" fmla="*/ 66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9" h="812">
                <a:moveTo>
                  <a:pt x="1309" y="660"/>
                </a:moveTo>
                <a:cubicBezTo>
                  <a:pt x="1309" y="577"/>
                  <a:pt x="1241" y="509"/>
                  <a:pt x="1157" y="509"/>
                </a:cubicBezTo>
                <a:cubicBezTo>
                  <a:pt x="1151" y="509"/>
                  <a:pt x="1145" y="509"/>
                  <a:pt x="1139" y="510"/>
                </a:cubicBezTo>
                <a:cubicBezTo>
                  <a:pt x="1148" y="476"/>
                  <a:pt x="1153" y="440"/>
                  <a:pt x="1153" y="403"/>
                </a:cubicBezTo>
                <a:cubicBezTo>
                  <a:pt x="1153" y="180"/>
                  <a:pt x="972" y="0"/>
                  <a:pt x="749" y="0"/>
                </a:cubicBezTo>
                <a:cubicBezTo>
                  <a:pt x="571" y="0"/>
                  <a:pt x="420" y="115"/>
                  <a:pt x="367" y="275"/>
                </a:cubicBezTo>
                <a:cubicBezTo>
                  <a:pt x="338" y="265"/>
                  <a:pt x="308" y="260"/>
                  <a:pt x="276" y="260"/>
                </a:cubicBezTo>
                <a:cubicBezTo>
                  <a:pt x="124" y="260"/>
                  <a:pt x="0" y="383"/>
                  <a:pt x="0" y="536"/>
                </a:cubicBezTo>
                <a:cubicBezTo>
                  <a:pt x="0" y="688"/>
                  <a:pt x="124" y="812"/>
                  <a:pt x="276" y="812"/>
                </a:cubicBezTo>
                <a:cubicBezTo>
                  <a:pt x="277" y="812"/>
                  <a:pt x="277" y="812"/>
                  <a:pt x="277" y="812"/>
                </a:cubicBezTo>
                <a:cubicBezTo>
                  <a:pt x="277" y="812"/>
                  <a:pt x="277" y="812"/>
                  <a:pt x="277" y="812"/>
                </a:cubicBezTo>
                <a:cubicBezTo>
                  <a:pt x="1170" y="812"/>
                  <a:pt x="1170" y="812"/>
                  <a:pt x="1170" y="812"/>
                </a:cubicBezTo>
                <a:cubicBezTo>
                  <a:pt x="1169" y="811"/>
                  <a:pt x="1169" y="811"/>
                  <a:pt x="1169" y="811"/>
                </a:cubicBezTo>
                <a:cubicBezTo>
                  <a:pt x="1247" y="805"/>
                  <a:pt x="1309" y="740"/>
                  <a:pt x="1309" y="660"/>
                </a:cubicBezTo>
                <a:close/>
              </a:path>
            </a:pathLst>
          </a:custGeom>
          <a:solidFill>
            <a:schemeClr val="accent3">
              <a:lumMod val="40000"/>
              <a:lumOff val="60000"/>
            </a:schemeClr>
          </a:solidFill>
          <a:ln>
            <a:noFill/>
          </a:ln>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grpSp>
        <p:nvGrpSpPr>
          <p:cNvPr id="24" name="Group 23"/>
          <p:cNvGrpSpPr/>
          <p:nvPr/>
        </p:nvGrpSpPr>
        <p:grpSpPr>
          <a:xfrm>
            <a:off x="6030887" y="2187721"/>
            <a:ext cx="854042" cy="235679"/>
            <a:chOff x="9250363" y="1863726"/>
            <a:chExt cx="1162050" cy="320676"/>
          </a:xfrm>
        </p:grpSpPr>
        <p:sp>
          <p:nvSpPr>
            <p:cNvPr id="9" name="Freeform 6"/>
            <p:cNvSpPr>
              <a:spLocks noEditPoints="1"/>
            </p:cNvSpPr>
            <p:nvPr/>
          </p:nvSpPr>
          <p:spPr bwMode="auto">
            <a:xfrm>
              <a:off x="9250363" y="1863726"/>
              <a:ext cx="295275" cy="315913"/>
            </a:xfrm>
            <a:custGeom>
              <a:avLst/>
              <a:gdLst>
                <a:gd name="T0" fmla="*/ 119 w 119"/>
                <a:gd name="T1" fmla="*/ 127 h 127"/>
                <a:gd name="T2" fmla="*/ 96 w 119"/>
                <a:gd name="T3" fmla="*/ 127 h 127"/>
                <a:gd name="T4" fmla="*/ 84 w 119"/>
                <a:gd name="T5" fmla="*/ 95 h 127"/>
                <a:gd name="T6" fmla="*/ 34 w 119"/>
                <a:gd name="T7" fmla="*/ 95 h 127"/>
                <a:gd name="T8" fmla="*/ 23 w 119"/>
                <a:gd name="T9" fmla="*/ 127 h 127"/>
                <a:gd name="T10" fmla="*/ 0 w 119"/>
                <a:gd name="T11" fmla="*/ 127 h 127"/>
                <a:gd name="T12" fmla="*/ 48 w 119"/>
                <a:gd name="T13" fmla="*/ 0 h 127"/>
                <a:gd name="T14" fmla="*/ 72 w 119"/>
                <a:gd name="T15" fmla="*/ 0 h 127"/>
                <a:gd name="T16" fmla="*/ 119 w 119"/>
                <a:gd name="T17" fmla="*/ 127 h 127"/>
                <a:gd name="T18" fmla="*/ 79 w 119"/>
                <a:gd name="T19" fmla="*/ 77 h 127"/>
                <a:gd name="T20" fmla="*/ 61 w 119"/>
                <a:gd name="T21" fmla="*/ 27 h 127"/>
                <a:gd name="T22" fmla="*/ 59 w 119"/>
                <a:gd name="T23" fmla="*/ 19 h 127"/>
                <a:gd name="T24" fmla="*/ 59 w 119"/>
                <a:gd name="T25" fmla="*/ 19 h 127"/>
                <a:gd name="T26" fmla="*/ 57 w 119"/>
                <a:gd name="T27" fmla="*/ 27 h 127"/>
                <a:gd name="T28" fmla="*/ 40 w 119"/>
                <a:gd name="T29" fmla="*/ 77 h 127"/>
                <a:gd name="T30" fmla="*/ 79 w 119"/>
                <a:gd name="T31" fmla="*/ 7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7">
                  <a:moveTo>
                    <a:pt x="119" y="127"/>
                  </a:moveTo>
                  <a:cubicBezTo>
                    <a:pt x="96" y="127"/>
                    <a:pt x="96" y="127"/>
                    <a:pt x="96" y="127"/>
                  </a:cubicBezTo>
                  <a:cubicBezTo>
                    <a:pt x="84" y="95"/>
                    <a:pt x="84" y="95"/>
                    <a:pt x="84" y="95"/>
                  </a:cubicBezTo>
                  <a:cubicBezTo>
                    <a:pt x="34" y="95"/>
                    <a:pt x="34" y="95"/>
                    <a:pt x="34" y="95"/>
                  </a:cubicBezTo>
                  <a:cubicBezTo>
                    <a:pt x="23" y="127"/>
                    <a:pt x="23" y="127"/>
                    <a:pt x="23" y="127"/>
                  </a:cubicBezTo>
                  <a:cubicBezTo>
                    <a:pt x="0" y="127"/>
                    <a:pt x="0" y="127"/>
                    <a:pt x="0" y="127"/>
                  </a:cubicBezTo>
                  <a:cubicBezTo>
                    <a:pt x="48" y="0"/>
                    <a:pt x="48" y="0"/>
                    <a:pt x="48" y="0"/>
                  </a:cubicBezTo>
                  <a:cubicBezTo>
                    <a:pt x="72" y="0"/>
                    <a:pt x="72" y="0"/>
                    <a:pt x="72" y="0"/>
                  </a:cubicBezTo>
                  <a:lnTo>
                    <a:pt x="119" y="127"/>
                  </a:lnTo>
                  <a:close/>
                  <a:moveTo>
                    <a:pt x="79" y="77"/>
                  </a:moveTo>
                  <a:cubicBezTo>
                    <a:pt x="61" y="27"/>
                    <a:pt x="61" y="27"/>
                    <a:pt x="61" y="27"/>
                  </a:cubicBezTo>
                  <a:cubicBezTo>
                    <a:pt x="60" y="25"/>
                    <a:pt x="60" y="22"/>
                    <a:pt x="59" y="19"/>
                  </a:cubicBezTo>
                  <a:cubicBezTo>
                    <a:pt x="59" y="19"/>
                    <a:pt x="59" y="19"/>
                    <a:pt x="59" y="19"/>
                  </a:cubicBezTo>
                  <a:cubicBezTo>
                    <a:pt x="58" y="22"/>
                    <a:pt x="58" y="25"/>
                    <a:pt x="57" y="27"/>
                  </a:cubicBezTo>
                  <a:cubicBezTo>
                    <a:pt x="40" y="77"/>
                    <a:pt x="40" y="77"/>
                    <a:pt x="40" y="77"/>
                  </a:cubicBezTo>
                  <a:lnTo>
                    <a:pt x="79" y="77"/>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0" name="Freeform 7"/>
            <p:cNvSpPr>
              <a:spLocks/>
            </p:cNvSpPr>
            <p:nvPr/>
          </p:nvSpPr>
          <p:spPr bwMode="auto">
            <a:xfrm>
              <a:off x="9556751" y="1954214"/>
              <a:ext cx="193675" cy="225425"/>
            </a:xfrm>
            <a:custGeom>
              <a:avLst/>
              <a:gdLst>
                <a:gd name="T0" fmla="*/ 122 w 122"/>
                <a:gd name="T1" fmla="*/ 14 h 142"/>
                <a:gd name="T2" fmla="*/ 45 w 122"/>
                <a:gd name="T3" fmla="*/ 117 h 142"/>
                <a:gd name="T4" fmla="*/ 122 w 122"/>
                <a:gd name="T5" fmla="*/ 117 h 142"/>
                <a:gd name="T6" fmla="*/ 122 w 122"/>
                <a:gd name="T7" fmla="*/ 142 h 142"/>
                <a:gd name="T8" fmla="*/ 0 w 122"/>
                <a:gd name="T9" fmla="*/ 142 h 142"/>
                <a:gd name="T10" fmla="*/ 0 w 122"/>
                <a:gd name="T11" fmla="*/ 129 h 142"/>
                <a:gd name="T12" fmla="*/ 79 w 122"/>
                <a:gd name="T13" fmla="*/ 25 h 142"/>
                <a:gd name="T14" fmla="*/ 7 w 122"/>
                <a:gd name="T15" fmla="*/ 25 h 142"/>
                <a:gd name="T16" fmla="*/ 7 w 122"/>
                <a:gd name="T17" fmla="*/ 0 h 142"/>
                <a:gd name="T18" fmla="*/ 122 w 122"/>
                <a:gd name="T19" fmla="*/ 0 h 142"/>
                <a:gd name="T20" fmla="*/ 122 w 122"/>
                <a:gd name="T21" fmla="*/ 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42">
                  <a:moveTo>
                    <a:pt x="122" y="14"/>
                  </a:moveTo>
                  <a:lnTo>
                    <a:pt x="45" y="117"/>
                  </a:lnTo>
                  <a:lnTo>
                    <a:pt x="122" y="117"/>
                  </a:lnTo>
                  <a:lnTo>
                    <a:pt x="122" y="142"/>
                  </a:lnTo>
                  <a:lnTo>
                    <a:pt x="0" y="142"/>
                  </a:lnTo>
                  <a:lnTo>
                    <a:pt x="0" y="129"/>
                  </a:lnTo>
                  <a:lnTo>
                    <a:pt x="79" y="25"/>
                  </a:lnTo>
                  <a:lnTo>
                    <a:pt x="7" y="25"/>
                  </a:lnTo>
                  <a:lnTo>
                    <a:pt x="7" y="0"/>
                  </a:lnTo>
                  <a:lnTo>
                    <a:pt x="122" y="0"/>
                  </a:lnTo>
                  <a:lnTo>
                    <a:pt x="122" y="14"/>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1" name="Freeform 8"/>
            <p:cNvSpPr>
              <a:spLocks/>
            </p:cNvSpPr>
            <p:nvPr/>
          </p:nvSpPr>
          <p:spPr bwMode="auto">
            <a:xfrm>
              <a:off x="9790113" y="1954214"/>
              <a:ext cx="200025" cy="230188"/>
            </a:xfrm>
            <a:custGeom>
              <a:avLst/>
              <a:gdLst>
                <a:gd name="T0" fmla="*/ 81 w 81"/>
                <a:gd name="T1" fmla="*/ 91 h 93"/>
                <a:gd name="T2" fmla="*/ 60 w 81"/>
                <a:gd name="T3" fmla="*/ 91 h 93"/>
                <a:gd name="T4" fmla="*/ 60 w 81"/>
                <a:gd name="T5" fmla="*/ 77 h 93"/>
                <a:gd name="T6" fmla="*/ 60 w 81"/>
                <a:gd name="T7" fmla="*/ 77 h 93"/>
                <a:gd name="T8" fmla="*/ 32 w 81"/>
                <a:gd name="T9" fmla="*/ 93 h 93"/>
                <a:gd name="T10" fmla="*/ 0 w 81"/>
                <a:gd name="T11" fmla="*/ 54 h 93"/>
                <a:gd name="T12" fmla="*/ 0 w 81"/>
                <a:gd name="T13" fmla="*/ 0 h 93"/>
                <a:gd name="T14" fmla="*/ 21 w 81"/>
                <a:gd name="T15" fmla="*/ 0 h 93"/>
                <a:gd name="T16" fmla="*/ 21 w 81"/>
                <a:gd name="T17" fmla="*/ 52 h 93"/>
                <a:gd name="T18" fmla="*/ 39 w 81"/>
                <a:gd name="T19" fmla="*/ 77 h 93"/>
                <a:gd name="T20" fmla="*/ 55 w 81"/>
                <a:gd name="T21" fmla="*/ 70 h 93"/>
                <a:gd name="T22" fmla="*/ 60 w 81"/>
                <a:gd name="T23" fmla="*/ 52 h 93"/>
                <a:gd name="T24" fmla="*/ 60 w 81"/>
                <a:gd name="T25" fmla="*/ 0 h 93"/>
                <a:gd name="T26" fmla="*/ 81 w 81"/>
                <a:gd name="T27" fmla="*/ 0 h 93"/>
                <a:gd name="T28" fmla="*/ 81 w 81"/>
                <a:gd name="T29"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93">
                  <a:moveTo>
                    <a:pt x="81" y="91"/>
                  </a:moveTo>
                  <a:cubicBezTo>
                    <a:pt x="60" y="91"/>
                    <a:pt x="60" y="91"/>
                    <a:pt x="60" y="91"/>
                  </a:cubicBezTo>
                  <a:cubicBezTo>
                    <a:pt x="60" y="77"/>
                    <a:pt x="60" y="77"/>
                    <a:pt x="60" y="77"/>
                  </a:cubicBezTo>
                  <a:cubicBezTo>
                    <a:pt x="60" y="77"/>
                    <a:pt x="60" y="77"/>
                    <a:pt x="60" y="77"/>
                  </a:cubicBezTo>
                  <a:cubicBezTo>
                    <a:pt x="54" y="88"/>
                    <a:pt x="45" y="93"/>
                    <a:pt x="32" y="93"/>
                  </a:cubicBezTo>
                  <a:cubicBezTo>
                    <a:pt x="11" y="93"/>
                    <a:pt x="0" y="80"/>
                    <a:pt x="0" y="54"/>
                  </a:cubicBezTo>
                  <a:cubicBezTo>
                    <a:pt x="0" y="0"/>
                    <a:pt x="0" y="0"/>
                    <a:pt x="0" y="0"/>
                  </a:cubicBezTo>
                  <a:cubicBezTo>
                    <a:pt x="21" y="0"/>
                    <a:pt x="21" y="0"/>
                    <a:pt x="21" y="0"/>
                  </a:cubicBezTo>
                  <a:cubicBezTo>
                    <a:pt x="21" y="52"/>
                    <a:pt x="21" y="52"/>
                    <a:pt x="21" y="52"/>
                  </a:cubicBezTo>
                  <a:cubicBezTo>
                    <a:pt x="21" y="69"/>
                    <a:pt x="27" y="77"/>
                    <a:pt x="39" y="77"/>
                  </a:cubicBezTo>
                  <a:cubicBezTo>
                    <a:pt x="46" y="77"/>
                    <a:pt x="51" y="75"/>
                    <a:pt x="55" y="70"/>
                  </a:cubicBezTo>
                  <a:cubicBezTo>
                    <a:pt x="58" y="66"/>
                    <a:pt x="60" y="60"/>
                    <a:pt x="60" y="52"/>
                  </a:cubicBezTo>
                  <a:cubicBezTo>
                    <a:pt x="60" y="0"/>
                    <a:pt x="60" y="0"/>
                    <a:pt x="60" y="0"/>
                  </a:cubicBezTo>
                  <a:cubicBezTo>
                    <a:pt x="81" y="0"/>
                    <a:pt x="81" y="0"/>
                    <a:pt x="81" y="0"/>
                  </a:cubicBezTo>
                  <a:lnTo>
                    <a:pt x="81" y="91"/>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2" name="Freeform 9"/>
            <p:cNvSpPr>
              <a:spLocks/>
            </p:cNvSpPr>
            <p:nvPr/>
          </p:nvSpPr>
          <p:spPr bwMode="auto">
            <a:xfrm>
              <a:off x="10058401" y="1949451"/>
              <a:ext cx="130175" cy="230188"/>
            </a:xfrm>
            <a:custGeom>
              <a:avLst/>
              <a:gdLst>
                <a:gd name="T0" fmla="*/ 53 w 53"/>
                <a:gd name="T1" fmla="*/ 22 h 93"/>
                <a:gd name="T2" fmla="*/ 42 w 53"/>
                <a:gd name="T3" fmla="*/ 19 h 93"/>
                <a:gd name="T4" fmla="*/ 27 w 53"/>
                <a:gd name="T5" fmla="*/ 27 h 93"/>
                <a:gd name="T6" fmla="*/ 21 w 53"/>
                <a:gd name="T7" fmla="*/ 50 h 93"/>
                <a:gd name="T8" fmla="*/ 21 w 53"/>
                <a:gd name="T9" fmla="*/ 93 h 93"/>
                <a:gd name="T10" fmla="*/ 0 w 53"/>
                <a:gd name="T11" fmla="*/ 93 h 93"/>
                <a:gd name="T12" fmla="*/ 0 w 53"/>
                <a:gd name="T13" fmla="*/ 2 h 93"/>
                <a:gd name="T14" fmla="*/ 21 w 53"/>
                <a:gd name="T15" fmla="*/ 2 h 93"/>
                <a:gd name="T16" fmla="*/ 21 w 53"/>
                <a:gd name="T17" fmla="*/ 21 h 93"/>
                <a:gd name="T18" fmla="*/ 21 w 53"/>
                <a:gd name="T19" fmla="*/ 21 h 93"/>
                <a:gd name="T20" fmla="*/ 30 w 53"/>
                <a:gd name="T21" fmla="*/ 6 h 93"/>
                <a:gd name="T22" fmla="*/ 44 w 53"/>
                <a:gd name="T23" fmla="*/ 0 h 93"/>
                <a:gd name="T24" fmla="*/ 53 w 53"/>
                <a:gd name="T25" fmla="*/ 2 h 93"/>
                <a:gd name="T26" fmla="*/ 53 w 53"/>
                <a:gd name="T27" fmla="*/ 2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93">
                  <a:moveTo>
                    <a:pt x="53" y="22"/>
                  </a:moveTo>
                  <a:cubicBezTo>
                    <a:pt x="50" y="20"/>
                    <a:pt x="47" y="19"/>
                    <a:pt x="42" y="19"/>
                  </a:cubicBezTo>
                  <a:cubicBezTo>
                    <a:pt x="36" y="19"/>
                    <a:pt x="31" y="22"/>
                    <a:pt x="27" y="27"/>
                  </a:cubicBezTo>
                  <a:cubicBezTo>
                    <a:pt x="23" y="33"/>
                    <a:pt x="21" y="40"/>
                    <a:pt x="21" y="50"/>
                  </a:cubicBezTo>
                  <a:cubicBezTo>
                    <a:pt x="21" y="93"/>
                    <a:pt x="21" y="93"/>
                    <a:pt x="21" y="93"/>
                  </a:cubicBezTo>
                  <a:cubicBezTo>
                    <a:pt x="0" y="93"/>
                    <a:pt x="0" y="93"/>
                    <a:pt x="0" y="93"/>
                  </a:cubicBezTo>
                  <a:cubicBezTo>
                    <a:pt x="0" y="2"/>
                    <a:pt x="0" y="2"/>
                    <a:pt x="0" y="2"/>
                  </a:cubicBezTo>
                  <a:cubicBezTo>
                    <a:pt x="21" y="2"/>
                    <a:pt x="21" y="2"/>
                    <a:pt x="21" y="2"/>
                  </a:cubicBezTo>
                  <a:cubicBezTo>
                    <a:pt x="21" y="21"/>
                    <a:pt x="21" y="21"/>
                    <a:pt x="21" y="21"/>
                  </a:cubicBezTo>
                  <a:cubicBezTo>
                    <a:pt x="21" y="21"/>
                    <a:pt x="21" y="21"/>
                    <a:pt x="21" y="21"/>
                  </a:cubicBezTo>
                  <a:cubicBezTo>
                    <a:pt x="23" y="14"/>
                    <a:pt x="26" y="9"/>
                    <a:pt x="30" y="6"/>
                  </a:cubicBezTo>
                  <a:cubicBezTo>
                    <a:pt x="34" y="2"/>
                    <a:pt x="39" y="0"/>
                    <a:pt x="44" y="0"/>
                  </a:cubicBezTo>
                  <a:cubicBezTo>
                    <a:pt x="48" y="0"/>
                    <a:pt x="51" y="1"/>
                    <a:pt x="53" y="2"/>
                  </a:cubicBezTo>
                  <a:lnTo>
                    <a:pt x="53" y="22"/>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3" name="Freeform 10"/>
            <p:cNvSpPr>
              <a:spLocks noEditPoints="1"/>
            </p:cNvSpPr>
            <p:nvPr/>
          </p:nvSpPr>
          <p:spPr bwMode="auto">
            <a:xfrm>
              <a:off x="10206038" y="1949451"/>
              <a:ext cx="206375" cy="234950"/>
            </a:xfrm>
            <a:custGeom>
              <a:avLst/>
              <a:gdLst>
                <a:gd name="T0" fmla="*/ 83 w 83"/>
                <a:gd name="T1" fmla="*/ 53 h 95"/>
                <a:gd name="T2" fmla="*/ 21 w 83"/>
                <a:gd name="T3" fmla="*/ 53 h 95"/>
                <a:gd name="T4" fmla="*/ 29 w 83"/>
                <a:gd name="T5" fmla="*/ 73 h 95"/>
                <a:gd name="T6" fmla="*/ 49 w 83"/>
                <a:gd name="T7" fmla="*/ 79 h 95"/>
                <a:gd name="T8" fmla="*/ 76 w 83"/>
                <a:gd name="T9" fmla="*/ 71 h 95"/>
                <a:gd name="T10" fmla="*/ 76 w 83"/>
                <a:gd name="T11" fmla="*/ 87 h 95"/>
                <a:gd name="T12" fmla="*/ 43 w 83"/>
                <a:gd name="T13" fmla="*/ 95 h 95"/>
                <a:gd name="T14" fmla="*/ 11 w 83"/>
                <a:gd name="T15" fmla="*/ 83 h 95"/>
                <a:gd name="T16" fmla="*/ 0 w 83"/>
                <a:gd name="T17" fmla="*/ 48 h 95"/>
                <a:gd name="T18" fmla="*/ 12 w 83"/>
                <a:gd name="T19" fmla="*/ 13 h 95"/>
                <a:gd name="T20" fmla="*/ 44 w 83"/>
                <a:gd name="T21" fmla="*/ 0 h 95"/>
                <a:gd name="T22" fmla="*/ 73 w 83"/>
                <a:gd name="T23" fmla="*/ 12 h 95"/>
                <a:gd name="T24" fmla="*/ 83 w 83"/>
                <a:gd name="T25" fmla="*/ 45 h 95"/>
                <a:gd name="T26" fmla="*/ 83 w 83"/>
                <a:gd name="T27" fmla="*/ 53 h 95"/>
                <a:gd name="T28" fmla="*/ 63 w 83"/>
                <a:gd name="T29" fmla="*/ 39 h 95"/>
                <a:gd name="T30" fmla="*/ 58 w 83"/>
                <a:gd name="T31" fmla="*/ 21 h 95"/>
                <a:gd name="T32" fmla="*/ 43 w 83"/>
                <a:gd name="T33" fmla="*/ 15 h 95"/>
                <a:gd name="T34" fmla="*/ 28 w 83"/>
                <a:gd name="T35" fmla="*/ 22 h 95"/>
                <a:gd name="T36" fmla="*/ 21 w 83"/>
                <a:gd name="T37" fmla="*/ 39 h 95"/>
                <a:gd name="T38" fmla="*/ 63 w 83"/>
                <a:gd name="T39" fmla="*/ 3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 h="95">
                  <a:moveTo>
                    <a:pt x="83" y="53"/>
                  </a:moveTo>
                  <a:cubicBezTo>
                    <a:pt x="21" y="53"/>
                    <a:pt x="21" y="53"/>
                    <a:pt x="21" y="53"/>
                  </a:cubicBezTo>
                  <a:cubicBezTo>
                    <a:pt x="21" y="62"/>
                    <a:pt x="24" y="68"/>
                    <a:pt x="29" y="73"/>
                  </a:cubicBezTo>
                  <a:cubicBezTo>
                    <a:pt x="34" y="77"/>
                    <a:pt x="40" y="79"/>
                    <a:pt x="49" y="79"/>
                  </a:cubicBezTo>
                  <a:cubicBezTo>
                    <a:pt x="59" y="79"/>
                    <a:pt x="68" y="77"/>
                    <a:pt x="76" y="71"/>
                  </a:cubicBezTo>
                  <a:cubicBezTo>
                    <a:pt x="76" y="87"/>
                    <a:pt x="76" y="87"/>
                    <a:pt x="76" y="87"/>
                  </a:cubicBezTo>
                  <a:cubicBezTo>
                    <a:pt x="67" y="93"/>
                    <a:pt x="56" y="95"/>
                    <a:pt x="43" y="95"/>
                  </a:cubicBezTo>
                  <a:cubicBezTo>
                    <a:pt x="29" y="95"/>
                    <a:pt x="19" y="91"/>
                    <a:pt x="11" y="83"/>
                  </a:cubicBezTo>
                  <a:cubicBezTo>
                    <a:pt x="4" y="75"/>
                    <a:pt x="0" y="63"/>
                    <a:pt x="0" y="48"/>
                  </a:cubicBezTo>
                  <a:cubicBezTo>
                    <a:pt x="0" y="34"/>
                    <a:pt x="4" y="22"/>
                    <a:pt x="12" y="13"/>
                  </a:cubicBezTo>
                  <a:cubicBezTo>
                    <a:pt x="21" y="4"/>
                    <a:pt x="31" y="0"/>
                    <a:pt x="44" y="0"/>
                  </a:cubicBezTo>
                  <a:cubicBezTo>
                    <a:pt x="56" y="0"/>
                    <a:pt x="66" y="4"/>
                    <a:pt x="73" y="12"/>
                  </a:cubicBezTo>
                  <a:cubicBezTo>
                    <a:pt x="79" y="20"/>
                    <a:pt x="83" y="31"/>
                    <a:pt x="83" y="45"/>
                  </a:cubicBezTo>
                  <a:lnTo>
                    <a:pt x="83" y="53"/>
                  </a:lnTo>
                  <a:close/>
                  <a:moveTo>
                    <a:pt x="63" y="39"/>
                  </a:moveTo>
                  <a:cubicBezTo>
                    <a:pt x="63" y="31"/>
                    <a:pt x="61" y="25"/>
                    <a:pt x="58" y="21"/>
                  </a:cubicBezTo>
                  <a:cubicBezTo>
                    <a:pt x="54" y="17"/>
                    <a:pt x="50" y="15"/>
                    <a:pt x="43" y="15"/>
                  </a:cubicBezTo>
                  <a:cubicBezTo>
                    <a:pt x="38" y="15"/>
                    <a:pt x="33" y="17"/>
                    <a:pt x="28" y="22"/>
                  </a:cubicBezTo>
                  <a:cubicBezTo>
                    <a:pt x="24" y="26"/>
                    <a:pt x="22" y="32"/>
                    <a:pt x="21" y="39"/>
                  </a:cubicBezTo>
                  <a:lnTo>
                    <a:pt x="63" y="39"/>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grpSp>
      <p:sp>
        <p:nvSpPr>
          <p:cNvPr id="14" name="Freeform 11"/>
          <p:cNvSpPr>
            <a:spLocks/>
          </p:cNvSpPr>
          <p:nvPr/>
        </p:nvSpPr>
        <p:spPr bwMode="auto">
          <a:xfrm>
            <a:off x="6399572" y="3188760"/>
            <a:ext cx="122507" cy="464356"/>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5" name="Freeform 12"/>
          <p:cNvSpPr>
            <a:spLocks/>
          </p:cNvSpPr>
          <p:nvPr/>
        </p:nvSpPr>
        <p:spPr bwMode="auto">
          <a:xfrm>
            <a:off x="6399572" y="3465273"/>
            <a:ext cx="119006" cy="187843"/>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6" name="Freeform 13"/>
          <p:cNvSpPr>
            <a:spLocks/>
          </p:cNvSpPr>
          <p:nvPr/>
        </p:nvSpPr>
        <p:spPr bwMode="auto">
          <a:xfrm>
            <a:off x="6286399" y="2953081"/>
            <a:ext cx="352352" cy="29868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7" name="Oval 14"/>
          <p:cNvSpPr>
            <a:spLocks noChangeArrowheads="1"/>
          </p:cNvSpPr>
          <p:nvPr/>
        </p:nvSpPr>
        <p:spPr bwMode="auto">
          <a:xfrm>
            <a:off x="5910715" y="3592447"/>
            <a:ext cx="1094387" cy="10932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8" name="Oval 16"/>
          <p:cNvSpPr>
            <a:spLocks noChangeArrowheads="1"/>
          </p:cNvSpPr>
          <p:nvPr/>
        </p:nvSpPr>
        <p:spPr bwMode="auto">
          <a:xfrm>
            <a:off x="6401906" y="3017251"/>
            <a:ext cx="120173" cy="12017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9" name="Freeform 17"/>
          <p:cNvSpPr>
            <a:spLocks/>
          </p:cNvSpPr>
          <p:nvPr/>
        </p:nvSpPr>
        <p:spPr bwMode="auto">
          <a:xfrm>
            <a:off x="7026103" y="3653115"/>
            <a:ext cx="156341" cy="1032551"/>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23" name="Freeform 18"/>
          <p:cNvSpPr>
            <a:spLocks/>
          </p:cNvSpPr>
          <p:nvPr/>
        </p:nvSpPr>
        <p:spPr bwMode="auto">
          <a:xfrm>
            <a:off x="5729874" y="3653115"/>
            <a:ext cx="157508" cy="1032551"/>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pic>
        <p:nvPicPr>
          <p:cNvPr id="8" name="Picture 10" descr="http://devopscube.com/wp-content/uploads/2015/01/SWAR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1157" y="3521329"/>
            <a:ext cx="1522109" cy="12674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7489375" y="4722589"/>
            <a:ext cx="1204727" cy="906402"/>
          </a:xfrm>
          <a:prstGeom prst="rect">
            <a:avLst/>
          </a:prstGeom>
        </p:spPr>
        <p:txBody>
          <a:bodyPr wrap="square">
            <a:spAutoFit/>
          </a:bodyPr>
          <a:lstStyle/>
          <a:p>
            <a:pPr defTabSz="671903">
              <a:defRPr/>
            </a:pPr>
            <a:r>
              <a:rPr lang="en-US" sz="2645"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Swarm</a:t>
            </a:r>
            <a:endParaRPr lang="en-US" sz="2645" kern="0">
              <a:solidFill>
                <a:srgbClr val="F1F1F1"/>
              </a:solidFill>
              <a:latin typeface="Segoe UI"/>
              <a:ea typeface="MS PGothic" panose="020B0600070205080204" pitchFamily="34" charset="-128"/>
            </a:endParaRPr>
          </a:p>
        </p:txBody>
      </p:sp>
      <p:sp>
        <p:nvSpPr>
          <p:cNvPr id="28" name="Freeform 11"/>
          <p:cNvSpPr>
            <a:spLocks/>
          </p:cNvSpPr>
          <p:nvPr/>
        </p:nvSpPr>
        <p:spPr bwMode="auto">
          <a:xfrm>
            <a:off x="7983626" y="3188760"/>
            <a:ext cx="122507" cy="464356"/>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29" name="Freeform 12"/>
          <p:cNvSpPr>
            <a:spLocks/>
          </p:cNvSpPr>
          <p:nvPr/>
        </p:nvSpPr>
        <p:spPr bwMode="auto">
          <a:xfrm>
            <a:off x="7983626" y="3465273"/>
            <a:ext cx="119006" cy="187843"/>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0" name="Freeform 13"/>
          <p:cNvSpPr>
            <a:spLocks/>
          </p:cNvSpPr>
          <p:nvPr/>
        </p:nvSpPr>
        <p:spPr bwMode="auto">
          <a:xfrm>
            <a:off x="7870453" y="2953081"/>
            <a:ext cx="352352" cy="29868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1" name="Oval 16"/>
          <p:cNvSpPr>
            <a:spLocks noChangeArrowheads="1"/>
          </p:cNvSpPr>
          <p:nvPr/>
        </p:nvSpPr>
        <p:spPr bwMode="auto">
          <a:xfrm>
            <a:off x="7985959" y="3017251"/>
            <a:ext cx="120173" cy="12017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2" name="Freeform 17"/>
          <p:cNvSpPr>
            <a:spLocks/>
          </p:cNvSpPr>
          <p:nvPr/>
        </p:nvSpPr>
        <p:spPr bwMode="auto">
          <a:xfrm>
            <a:off x="8610157" y="3653115"/>
            <a:ext cx="156341" cy="1032551"/>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3" name="Freeform 18"/>
          <p:cNvSpPr>
            <a:spLocks/>
          </p:cNvSpPr>
          <p:nvPr/>
        </p:nvSpPr>
        <p:spPr bwMode="auto">
          <a:xfrm>
            <a:off x="7313928" y="3653115"/>
            <a:ext cx="157508" cy="1032551"/>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pic>
        <p:nvPicPr>
          <p:cNvPr id="29698" name="Picture 2" descr="https://mesosphere.com/wp-content/uploads/2016/04/logo-horizontal-styled.pn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113751" y="3754414"/>
            <a:ext cx="713386" cy="829952"/>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5874200" y="4724255"/>
            <a:ext cx="1195110" cy="906402"/>
          </a:xfrm>
          <a:prstGeom prst="rect">
            <a:avLst/>
          </a:prstGeom>
        </p:spPr>
        <p:txBody>
          <a:bodyPr wrap="square">
            <a:spAutoFit/>
          </a:bodyPr>
          <a:lstStyle/>
          <a:p>
            <a:pPr defTabSz="671903">
              <a:defRPr/>
            </a:pPr>
            <a:r>
              <a:rPr lang="en-US" sz="2645" kern="0" dirty="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DC/OS</a:t>
            </a:r>
            <a:endParaRPr lang="en-US" sz="2645" kern="0" dirty="0">
              <a:solidFill>
                <a:srgbClr val="F1F1F1"/>
              </a:solidFill>
              <a:latin typeface="Segoe UI"/>
              <a:ea typeface="MS PGothic" panose="020B0600070205080204" pitchFamily="34" charset="-128"/>
            </a:endParaRPr>
          </a:p>
        </p:txBody>
      </p:sp>
      <p:sp>
        <p:nvSpPr>
          <p:cNvPr id="36" name="Rectangle 35"/>
          <p:cNvSpPr/>
          <p:nvPr/>
        </p:nvSpPr>
        <p:spPr>
          <a:xfrm>
            <a:off x="3948794" y="4718414"/>
            <a:ext cx="1903136" cy="496290"/>
          </a:xfrm>
          <a:prstGeom prst="rect">
            <a:avLst/>
          </a:prstGeom>
        </p:spPr>
        <p:txBody>
          <a:bodyPr wrap="square" anchor="t">
            <a:spAutoFit/>
          </a:bodyPr>
          <a:lstStyle/>
          <a:p>
            <a:pPr defTabSz="671903">
              <a:defRPr/>
            </a:pPr>
            <a:r>
              <a:rPr lang="en-US" sz="2625"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Kubernetes</a:t>
            </a:r>
            <a:endParaRPr lang="en-US" sz="2645" kern="0">
              <a:solidFill>
                <a:srgbClr val="F1F1F1"/>
              </a:solidFill>
              <a:latin typeface="Segoe UI"/>
              <a:ea typeface="MS PGothic" panose="020B0600070205080204" pitchFamily="34" charset="-128"/>
            </a:endParaRPr>
          </a:p>
        </p:txBody>
      </p:sp>
      <p:sp>
        <p:nvSpPr>
          <p:cNvPr id="43" name="Freeform 17"/>
          <p:cNvSpPr>
            <a:spLocks/>
          </p:cNvSpPr>
          <p:nvPr/>
        </p:nvSpPr>
        <p:spPr bwMode="auto">
          <a:xfrm>
            <a:off x="5392459" y="3671785"/>
            <a:ext cx="156341" cy="1032551"/>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4" name="Freeform 18"/>
          <p:cNvSpPr>
            <a:spLocks/>
          </p:cNvSpPr>
          <p:nvPr/>
        </p:nvSpPr>
        <p:spPr bwMode="auto">
          <a:xfrm>
            <a:off x="4096228" y="3671785"/>
            <a:ext cx="157508" cy="1032551"/>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5" name="Freeform 11"/>
          <p:cNvSpPr>
            <a:spLocks/>
          </p:cNvSpPr>
          <p:nvPr/>
        </p:nvSpPr>
        <p:spPr bwMode="auto">
          <a:xfrm>
            <a:off x="4763012" y="3205533"/>
            <a:ext cx="122507" cy="464356"/>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6" name="Freeform 12"/>
          <p:cNvSpPr>
            <a:spLocks/>
          </p:cNvSpPr>
          <p:nvPr/>
        </p:nvSpPr>
        <p:spPr bwMode="auto">
          <a:xfrm>
            <a:off x="4763012" y="3410020"/>
            <a:ext cx="122507" cy="249759"/>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7" name="Freeform 13"/>
          <p:cNvSpPr>
            <a:spLocks/>
          </p:cNvSpPr>
          <p:nvPr/>
        </p:nvSpPr>
        <p:spPr bwMode="auto">
          <a:xfrm>
            <a:off x="4649840" y="2969854"/>
            <a:ext cx="352352" cy="29868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8" name="Oval 16"/>
          <p:cNvSpPr>
            <a:spLocks noChangeArrowheads="1"/>
          </p:cNvSpPr>
          <p:nvPr/>
        </p:nvSpPr>
        <p:spPr bwMode="auto">
          <a:xfrm>
            <a:off x="4765347" y="3034025"/>
            <a:ext cx="120173" cy="12017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pic>
        <p:nvPicPr>
          <p:cNvPr id="34" name="Picture 10" descr="https://www.packet.net/media/images/m7S2-kubernetes.png"/>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3772851" y="3364351"/>
            <a:ext cx="2096975" cy="12729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A9CCDD28-7519-432D-AC17-A068F63B97E3}"/>
              </a:ext>
            </a:extLst>
          </p:cNvPr>
          <p:cNvSpPr>
            <a:spLocks noGrp="1"/>
          </p:cNvSpPr>
          <p:nvPr>
            <p:ph type="title"/>
          </p:nvPr>
        </p:nvSpPr>
        <p:spPr>
          <a:xfrm>
            <a:off x="381000" y="230188"/>
            <a:ext cx="8382000" cy="664797"/>
          </a:xfrm>
        </p:spPr>
        <p:txBody>
          <a:bodyPr vert="horz" wrap="square" lIns="0" tIns="0" rIns="0" bIns="0" rtlCol="0" anchor="t">
            <a:normAutofit/>
          </a:bodyPr>
          <a:lstStyle/>
          <a:p>
            <a:r>
              <a:rPr lang="en-US"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Azure Container Service</a:t>
            </a:r>
            <a:endParaRPr lang="en-GB"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endParaRPr>
          </a:p>
        </p:txBody>
      </p:sp>
      <p:grpSp>
        <p:nvGrpSpPr>
          <p:cNvPr id="39" name="Group 38">
            <a:extLst>
              <a:ext uri="{FF2B5EF4-FFF2-40B4-BE49-F238E27FC236}">
                <a16:creationId xmlns="" xmlns:a16="http://schemas.microsoft.com/office/drawing/2014/main" id="{DCC9E020-554E-4B0B-8F04-2A5C3F80BFDA}"/>
              </a:ext>
            </a:extLst>
          </p:cNvPr>
          <p:cNvGrpSpPr/>
          <p:nvPr/>
        </p:nvGrpSpPr>
        <p:grpSpPr>
          <a:xfrm>
            <a:off x="7027333" y="5149850"/>
            <a:ext cx="2116667" cy="873983"/>
            <a:chOff x="9369778" y="5723467"/>
            <a:chExt cx="2822222" cy="1165310"/>
          </a:xfrm>
        </p:grpSpPr>
        <p:sp>
          <p:nvSpPr>
            <p:cNvPr id="40" name="Right Triangle 39">
              <a:extLst>
                <a:ext uri="{FF2B5EF4-FFF2-40B4-BE49-F238E27FC236}">
                  <a16:creationId xmlns="" xmlns:a16="http://schemas.microsoft.com/office/drawing/2014/main" id="{C4022CE4-CA69-4BF7-BE8F-F3CDA1FEC04F}"/>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 xmlns:a16="http://schemas.microsoft.com/office/drawing/2014/main" id="{C96F832D-C527-4B40-9517-3573A81C72DA}"/>
                </a:ext>
              </a:extLst>
            </p:cNvPr>
            <p:cNvSpPr/>
            <p:nvPr/>
          </p:nvSpPr>
          <p:spPr>
            <a:xfrm>
              <a:off x="9990666" y="6267069"/>
              <a:ext cx="2201334" cy="621708"/>
            </a:xfrm>
            <a:prstGeom prst="rect">
              <a:avLst/>
            </a:prstGeom>
          </p:spPr>
          <p:txBody>
            <a:bodyPr wrap="square">
              <a:spAutoFit/>
            </a:bodyPr>
            <a:lstStyle/>
            <a:p>
              <a:pPr algn="r" defTabSz="699354" fontAlgn="base">
                <a:lnSpc>
                  <a:spcPct val="90000"/>
                </a:lnSpc>
                <a:spcBef>
                  <a:spcPct val="0"/>
                </a:spcBef>
                <a:spcAft>
                  <a:spcPct val="0"/>
                </a:spcAft>
              </a:pPr>
              <a:r>
                <a:rPr lang="en-GB" sz="1350" dirty="0">
                  <a:gradFill>
                    <a:gsLst>
                      <a:gs pos="0">
                        <a:srgbClr val="FFFFFF"/>
                      </a:gs>
                      <a:gs pos="100000">
                        <a:srgbClr val="FFFFFF"/>
                      </a:gs>
                    </a:gsLst>
                    <a:lin ang="5400000" scaled="0"/>
                  </a:gradFill>
                  <a:ea typeface="Segoe UI" pitchFamily="34" charset="0"/>
                  <a:cs typeface="Segoe UI" pitchFamily="34" charset="0"/>
                </a:rPr>
                <a:t>Linux: GA</a:t>
              </a:r>
              <a:br>
                <a:rPr lang="en-GB" sz="1350" dirty="0">
                  <a:gradFill>
                    <a:gsLst>
                      <a:gs pos="0">
                        <a:srgbClr val="FFFFFF"/>
                      </a:gs>
                      <a:gs pos="100000">
                        <a:srgbClr val="FFFFFF"/>
                      </a:gs>
                    </a:gsLst>
                    <a:lin ang="5400000" scaled="0"/>
                  </a:gradFill>
                  <a:ea typeface="Segoe UI" pitchFamily="34" charset="0"/>
                  <a:cs typeface="Segoe UI" pitchFamily="34" charset="0"/>
                </a:rPr>
              </a:br>
              <a:r>
                <a:rPr lang="en-GB" sz="1350" dirty="0">
                  <a:gradFill>
                    <a:gsLst>
                      <a:gs pos="0">
                        <a:srgbClr val="FFFFFF"/>
                      </a:gs>
                      <a:gs pos="100000">
                        <a:srgbClr val="FFFFFF"/>
                      </a:gs>
                    </a:gsLst>
                    <a:lin ang="5400000" scaled="0"/>
                  </a:gradFill>
                  <a:ea typeface="Segoe UI" pitchFamily="34" charset="0"/>
                  <a:cs typeface="Segoe UI" pitchFamily="34" charset="0"/>
                </a:rPr>
                <a:t>Windows: Preview</a:t>
              </a:r>
            </a:p>
          </p:txBody>
        </p:sp>
      </p:grpSp>
    </p:spTree>
    <p:extLst>
      <p:ext uri="{BB962C8B-B14F-4D97-AF65-F5344CB8AC3E}">
        <p14:creationId xmlns:p14="http://schemas.microsoft.com/office/powerpoint/2010/main" val="33907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decel="100000" fill="hold" grpId="1" nodeType="withEffect">
                                  <p:stCondLst>
                                    <p:cond delay="0"/>
                                  </p:stCondLst>
                                  <p:childTnLst>
                                    <p:animMotion origin="layout" path="M -8.45034E-7 -1.53881E-6 L -0.05285 -1.53881E-6 " pathEditMode="relative" rAng="0" ptsTypes="AA">
                                      <p:cBhvr>
                                        <p:cTn id="9" dur="750" spd="-100000" fill="hold"/>
                                        <p:tgtEl>
                                          <p:spTgt spid="5"/>
                                        </p:tgtEl>
                                        <p:attrNameLst>
                                          <p:attrName>ppt_x</p:attrName>
                                          <p:attrName>ppt_y</p:attrName>
                                        </p:attrNameLst>
                                      </p:cBhvr>
                                      <p:rCtr x="-2642"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35" presetClass="path" presetSubtype="0" decel="100000" fill="hold" grpId="1" nodeType="withEffect">
                                  <p:stCondLst>
                                    <p:cond delay="0"/>
                                  </p:stCondLst>
                                  <p:childTnLst>
                                    <p:animMotion origin="layout" path="M -2.48404E-6 1.65683E-6 L -0.05284 1.65683E-6 " pathEditMode="relative" rAng="0" ptsTypes="AA">
                                      <p:cBhvr>
                                        <p:cTn id="14" dur="750" spd="-100000" fill="hold"/>
                                        <p:tgtEl>
                                          <p:spTgt spid="4"/>
                                        </p:tgtEl>
                                        <p:attrNameLst>
                                          <p:attrName>ppt_x</p:attrName>
                                          <p:attrName>ppt_y</p:attrName>
                                        </p:attrNameLst>
                                      </p:cBhvr>
                                      <p:rCtr x="-264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9869"/>
            <a:ext cx="8740775" cy="674688"/>
          </a:xfrm>
        </p:spPr>
        <p:txBody>
          <a:bodyPr vert="horz" wrap="square" lIns="0" tIns="0" rIns="0" bIns="0" rtlCol="0" anchor="t">
            <a:normAutofit/>
          </a:bodyPr>
          <a:lstStyle/>
          <a:p>
            <a:r>
              <a:rPr lang="en-US" dirty="0"/>
              <a:t>Azure Container Service</a:t>
            </a:r>
          </a:p>
        </p:txBody>
      </p:sp>
      <p:sp>
        <p:nvSpPr>
          <p:cNvPr id="4" name="Rectangle 3"/>
          <p:cNvSpPr/>
          <p:nvPr/>
        </p:nvSpPr>
        <p:spPr bwMode="auto">
          <a:xfrm>
            <a:off x="235907" y="1839311"/>
            <a:ext cx="5731200" cy="675000"/>
          </a:xfrm>
          <a:prstGeom prst="rect">
            <a:avLst/>
          </a:prstGeom>
          <a:solidFill>
            <a:srgbClr val="00B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dirty="0"/>
              <a:t>Containers</a:t>
            </a:r>
          </a:p>
        </p:txBody>
      </p:sp>
      <p:sp>
        <p:nvSpPr>
          <p:cNvPr id="12" name="Rectangle 11"/>
          <p:cNvSpPr/>
          <p:nvPr/>
        </p:nvSpPr>
        <p:spPr bwMode="auto">
          <a:xfrm>
            <a:off x="3197684" y="3389065"/>
            <a:ext cx="2769423" cy="675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Windows Server</a:t>
            </a:r>
          </a:p>
        </p:txBody>
      </p:sp>
      <p:sp>
        <p:nvSpPr>
          <p:cNvPr id="13" name="Rectangle 12"/>
          <p:cNvSpPr/>
          <p:nvPr/>
        </p:nvSpPr>
        <p:spPr bwMode="auto">
          <a:xfrm>
            <a:off x="244722" y="3389066"/>
            <a:ext cx="2802935" cy="675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Linux</a:t>
            </a:r>
          </a:p>
        </p:txBody>
      </p:sp>
      <p:sp>
        <p:nvSpPr>
          <p:cNvPr id="7" name="Rectangle 6"/>
          <p:cNvSpPr/>
          <p:nvPr/>
        </p:nvSpPr>
        <p:spPr bwMode="auto">
          <a:xfrm>
            <a:off x="234547" y="2597443"/>
            <a:ext cx="5722387" cy="675000"/>
          </a:xfrm>
          <a:prstGeom prst="rect">
            <a:avLst/>
          </a:prstGeom>
          <a:solidFill>
            <a:schemeClr val="accent1">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dirty="0"/>
              <a:t>Orchestrator</a:t>
            </a:r>
            <a:br>
              <a:rPr lang="en-US" dirty="0"/>
            </a:br>
            <a:r>
              <a:rPr lang="en-US" dirty="0"/>
              <a:t>(Docker </a:t>
            </a:r>
            <a:r>
              <a:rPr lang="en-GB" dirty="0"/>
              <a:t>Swarm, DC/OS, Kubernetes</a:t>
            </a:r>
            <a:r>
              <a:rPr lang="en-US" dirty="0"/>
              <a:t>)</a:t>
            </a:r>
          </a:p>
        </p:txBody>
      </p:sp>
      <p:sp>
        <p:nvSpPr>
          <p:cNvPr id="17" name="Down Arrow 16"/>
          <p:cNvSpPr/>
          <p:nvPr/>
        </p:nvSpPr>
        <p:spPr bwMode="auto">
          <a:xfrm rot="5400000">
            <a:off x="6013868" y="2719886"/>
            <a:ext cx="501850" cy="430115"/>
          </a:xfrm>
          <a:prstGeom prst="downArrow">
            <a:avLst>
              <a:gd name="adj1" fmla="val 50191"/>
              <a:gd name="adj2" fmla="val 50000"/>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85443" fontAlgn="base">
              <a:lnSpc>
                <a:spcPct val="90000"/>
              </a:lnSpc>
              <a:spcBef>
                <a:spcPct val="0"/>
              </a:spcBef>
              <a:spcAft>
                <a:spcPct val="0"/>
              </a:spcAft>
              <a:defRPr/>
            </a:pPr>
            <a:endParaRPr lang="en-US" kern="0" spc="-38" dirty="0">
              <a:gradFill>
                <a:gsLst>
                  <a:gs pos="1250">
                    <a:srgbClr val="000000"/>
                  </a:gs>
                  <a:gs pos="10417">
                    <a:srgbClr val="000000"/>
                  </a:gs>
                </a:gsLst>
                <a:lin ang="5400000" scaled="0"/>
              </a:gradFill>
            </a:endParaRPr>
          </a:p>
        </p:txBody>
      </p:sp>
      <p:sp>
        <p:nvSpPr>
          <p:cNvPr id="18" name="Rectangle 17"/>
          <p:cNvSpPr/>
          <p:nvPr/>
        </p:nvSpPr>
        <p:spPr bwMode="auto">
          <a:xfrm>
            <a:off x="6541408" y="2582202"/>
            <a:ext cx="2407877" cy="675000"/>
          </a:xfrm>
          <a:prstGeom prst="rect">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r>
              <a:rPr lang="en-US" b="1" kern="0" dirty="0">
                <a:solidFill>
                  <a:srgbClr val="000000"/>
                </a:solidFill>
                <a:ea typeface="Segoe UI" pitchFamily="34" charset="0"/>
                <a:cs typeface="Segoe UI" pitchFamily="34" charset="0"/>
              </a:rPr>
              <a:t>Container Tooling</a:t>
            </a:r>
            <a:br>
              <a:rPr lang="en-US" b="1" kern="0" dirty="0">
                <a:solidFill>
                  <a:srgbClr val="000000"/>
                </a:solidFill>
                <a:ea typeface="Segoe UI" pitchFamily="34" charset="0"/>
                <a:cs typeface="Segoe UI" pitchFamily="34" charset="0"/>
              </a:rPr>
            </a:br>
            <a:r>
              <a:rPr lang="en-US" b="1" kern="0" dirty="0">
                <a:solidFill>
                  <a:srgbClr val="000000"/>
                </a:solidFill>
                <a:ea typeface="Segoe UI" pitchFamily="34" charset="0"/>
                <a:cs typeface="Segoe UI" pitchFamily="34" charset="0"/>
              </a:rPr>
              <a:t>e.g. Docker CLI</a:t>
            </a:r>
          </a:p>
        </p:txBody>
      </p:sp>
      <p:sp>
        <p:nvSpPr>
          <p:cNvPr id="15" name="Rectangle 14"/>
          <p:cNvSpPr/>
          <p:nvPr/>
        </p:nvSpPr>
        <p:spPr bwMode="auto">
          <a:xfrm>
            <a:off x="244721" y="4969753"/>
            <a:ext cx="2802935" cy="675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Azure Stack</a:t>
            </a:r>
          </a:p>
        </p:txBody>
      </p:sp>
      <p:sp>
        <p:nvSpPr>
          <p:cNvPr id="16" name="Rectangle 15"/>
          <p:cNvSpPr/>
          <p:nvPr/>
        </p:nvSpPr>
        <p:spPr bwMode="auto">
          <a:xfrm>
            <a:off x="3197684" y="4969753"/>
            <a:ext cx="2769423" cy="675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Azure</a:t>
            </a:r>
          </a:p>
        </p:txBody>
      </p:sp>
      <p:sp>
        <p:nvSpPr>
          <p:cNvPr id="5" name="Rectangle 4"/>
          <p:cNvSpPr/>
          <p:nvPr/>
        </p:nvSpPr>
        <p:spPr bwMode="auto">
          <a:xfrm>
            <a:off x="244721" y="4167585"/>
            <a:ext cx="5722386" cy="675000"/>
          </a:xfrm>
          <a:prstGeom prst="rect">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VMs and VM Scale Sets</a:t>
            </a:r>
          </a:p>
        </p:txBody>
      </p:sp>
      <p:sp>
        <p:nvSpPr>
          <p:cNvPr id="19" name="Rectangle 18"/>
          <p:cNvSpPr/>
          <p:nvPr/>
        </p:nvSpPr>
        <p:spPr bwMode="auto">
          <a:xfrm>
            <a:off x="6541408" y="4168359"/>
            <a:ext cx="2407877" cy="675000"/>
          </a:xfrm>
          <a:prstGeom prst="rect">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r>
              <a:rPr lang="en-US" b="1" kern="0" dirty="0">
                <a:solidFill>
                  <a:srgbClr val="000000"/>
                </a:solidFill>
                <a:ea typeface="Segoe UI" pitchFamily="34" charset="0"/>
                <a:cs typeface="Segoe UI" pitchFamily="34" charset="0"/>
              </a:rPr>
              <a:t>Service Tooling</a:t>
            </a:r>
            <a:br>
              <a:rPr lang="en-US" b="1" kern="0" dirty="0">
                <a:solidFill>
                  <a:srgbClr val="000000"/>
                </a:solidFill>
                <a:ea typeface="Segoe UI" pitchFamily="34" charset="0"/>
                <a:cs typeface="Segoe UI" pitchFamily="34" charset="0"/>
              </a:rPr>
            </a:br>
            <a:r>
              <a:rPr lang="en-US" b="1" kern="0" dirty="0">
                <a:solidFill>
                  <a:srgbClr val="000000"/>
                </a:solidFill>
                <a:ea typeface="Segoe UI" pitchFamily="34" charset="0"/>
                <a:cs typeface="Segoe UI" pitchFamily="34" charset="0"/>
              </a:rPr>
              <a:t>e.g. ARM Template</a:t>
            </a:r>
          </a:p>
        </p:txBody>
      </p:sp>
      <p:sp>
        <p:nvSpPr>
          <p:cNvPr id="20" name="Down Arrow 16"/>
          <p:cNvSpPr/>
          <p:nvPr/>
        </p:nvSpPr>
        <p:spPr bwMode="auto">
          <a:xfrm rot="5400000">
            <a:off x="6037407" y="4294602"/>
            <a:ext cx="445622" cy="420966"/>
          </a:xfrm>
          <a:prstGeom prst="downArrow">
            <a:avLst>
              <a:gd name="adj1" fmla="val 50191"/>
              <a:gd name="adj2" fmla="val 50000"/>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85443" fontAlgn="base">
              <a:lnSpc>
                <a:spcPct val="90000"/>
              </a:lnSpc>
              <a:spcBef>
                <a:spcPct val="0"/>
              </a:spcBef>
              <a:spcAft>
                <a:spcPct val="0"/>
              </a:spcAft>
              <a:defRPr/>
            </a:pPr>
            <a:endParaRPr lang="en-US" kern="0" spc="-38" dirty="0">
              <a:gradFill>
                <a:gsLst>
                  <a:gs pos="1250">
                    <a:srgbClr val="000000"/>
                  </a:gs>
                  <a:gs pos="10417">
                    <a:srgbClr val="000000"/>
                  </a:gs>
                </a:gsLst>
                <a:lin ang="5400000" scaled="0"/>
              </a:gradFill>
            </a:endParaRPr>
          </a:p>
        </p:txBody>
      </p:sp>
    </p:spTree>
    <p:extLst>
      <p:ext uri="{BB962C8B-B14F-4D97-AF65-F5344CB8AC3E}">
        <p14:creationId xmlns:p14="http://schemas.microsoft.com/office/powerpoint/2010/main" val="2619791537"/>
      </p:ext>
    </p:extLst>
  </p:cSld>
  <p:clrMapOvr>
    <a:overrideClrMapping bg1="dk1" tx1="lt1" bg2="dk2" tx2="lt2" accent1="accent1" accent2="accent2" accent3="accent3" accent4="accent4" accent5="accent5" accent6="accent6" hlink="hlink" folHlink="folHlink"/>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 xmlns:a16="http://schemas.microsoft.com/office/drawing/2014/main" id="{CC9B109E-8830-482B-AC35-B24F0F54BA23}"/>
              </a:ext>
            </a:extLst>
          </p:cNvPr>
          <p:cNvSpPr/>
          <p:nvPr/>
        </p:nvSpPr>
        <p:spPr bwMode="auto">
          <a:xfrm flipH="1">
            <a:off x="7027333" y="5149850"/>
            <a:ext cx="2116667" cy="867833"/>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 xmlns:a16="http://schemas.microsoft.com/office/drawing/2014/main" id="{E255D52E-35D0-496B-88B4-6B4481F325AD}"/>
              </a:ext>
            </a:extLst>
          </p:cNvPr>
          <p:cNvSpPr>
            <a:spLocks noGrp="1"/>
          </p:cNvSpPr>
          <p:nvPr>
            <p:ph type="body" sz="quarter" idx="4294967295"/>
          </p:nvPr>
        </p:nvSpPr>
        <p:spPr>
          <a:xfrm>
            <a:off x="201977" y="1747983"/>
            <a:ext cx="8741309" cy="2383345"/>
          </a:xfrm>
          <a:prstGeom prst="rect">
            <a:avLst/>
          </a:prstGeom>
        </p:spPr>
        <p:txBody>
          <a:bodyPr/>
          <a:lstStyle/>
          <a:p>
            <a:pPr marL="342900" indent="-342900">
              <a:buFont typeface="Arial" panose="020B0604020202020204" pitchFamily="34" charset="0"/>
              <a:buChar char="•"/>
            </a:pPr>
            <a:r>
              <a:rPr lang="en-GB" sz="2100" dirty="0"/>
              <a:t>Azure-hosted control plane</a:t>
            </a:r>
          </a:p>
          <a:p>
            <a:pPr marL="685800" lvl="1" indent="-342900">
              <a:buFont typeface="Arial" panose="020B0604020202020204" pitchFamily="34" charset="0"/>
              <a:buChar char="•"/>
            </a:pPr>
            <a:r>
              <a:rPr lang="en-GB" sz="2100" dirty="0"/>
              <a:t>No master nodes to manage or pay for</a:t>
            </a:r>
          </a:p>
          <a:p>
            <a:pPr marL="342900" indent="-342900">
              <a:buFont typeface="Arial" panose="020B0604020202020204" pitchFamily="34" charset="0"/>
              <a:buChar char="•"/>
            </a:pPr>
            <a:r>
              <a:rPr lang="en-GB" sz="2100" dirty="0"/>
              <a:t>Automated upgrades and patching</a:t>
            </a:r>
          </a:p>
          <a:p>
            <a:pPr marL="685800" lvl="1" indent="-342900">
              <a:buFont typeface="Arial" panose="020B0604020202020204" pitchFamily="34" charset="0"/>
              <a:buChar char="•"/>
            </a:pPr>
            <a:r>
              <a:rPr lang="en-GB" sz="2100" dirty="0"/>
              <a:t>Easily upgrade control plane and worker nodes to new versions of Kubernetes</a:t>
            </a:r>
          </a:p>
          <a:p>
            <a:pPr marL="342900" indent="-342900">
              <a:buFont typeface="Arial" panose="020B0604020202020204" pitchFamily="34" charset="0"/>
              <a:buChar char="•"/>
            </a:pPr>
            <a:r>
              <a:rPr lang="en-GB" sz="2100" dirty="0"/>
              <a:t>Scale agent pool to increase or decrease capacity</a:t>
            </a:r>
          </a:p>
          <a:p>
            <a:pPr algn="l"/>
            <a:endParaRPr lang="en-GB" sz="2100" dirty="0"/>
          </a:p>
        </p:txBody>
      </p:sp>
      <p:sp>
        <p:nvSpPr>
          <p:cNvPr id="5" name="Rectangle 4">
            <a:extLst>
              <a:ext uri="{FF2B5EF4-FFF2-40B4-BE49-F238E27FC236}">
                <a16:creationId xmlns="" xmlns:a16="http://schemas.microsoft.com/office/drawing/2014/main" id="{A9F08B0C-7446-45BF-8D1D-2B6E27B8E7A9}"/>
              </a:ext>
            </a:extLst>
          </p:cNvPr>
          <p:cNvSpPr/>
          <p:nvPr/>
        </p:nvSpPr>
        <p:spPr>
          <a:xfrm>
            <a:off x="7492999" y="5557552"/>
            <a:ext cx="1651001" cy="466281"/>
          </a:xfrm>
          <a:prstGeom prst="rect">
            <a:avLst/>
          </a:prstGeom>
        </p:spPr>
        <p:txBody>
          <a:bodyPr wrap="square">
            <a:spAutoFit/>
          </a:bodyPr>
          <a:lstStyle/>
          <a:p>
            <a:pPr algn="r" defTabSz="699354" fontAlgn="base">
              <a:lnSpc>
                <a:spcPct val="90000"/>
              </a:lnSpc>
              <a:spcBef>
                <a:spcPct val="0"/>
              </a:spcBef>
              <a:spcAft>
                <a:spcPct val="0"/>
              </a:spcAft>
            </a:pPr>
            <a:r>
              <a:rPr lang="en-GB" sz="1350" dirty="0">
                <a:gradFill>
                  <a:gsLst>
                    <a:gs pos="0">
                      <a:srgbClr val="FFFFFF"/>
                    </a:gs>
                    <a:gs pos="100000">
                      <a:srgbClr val="FFFFFF"/>
                    </a:gs>
                  </a:gsLst>
                  <a:lin ang="5400000" scaled="0"/>
                </a:gradFill>
                <a:ea typeface="Segoe UI" pitchFamily="34" charset="0"/>
                <a:cs typeface="Segoe UI" pitchFamily="34" charset="0"/>
              </a:rPr>
              <a:t>Linux: Preview</a:t>
            </a:r>
            <a:br>
              <a:rPr lang="en-GB" sz="1350" dirty="0">
                <a:gradFill>
                  <a:gsLst>
                    <a:gs pos="0">
                      <a:srgbClr val="FFFFFF"/>
                    </a:gs>
                    <a:gs pos="100000">
                      <a:srgbClr val="FFFFFF"/>
                    </a:gs>
                  </a:gsLst>
                  <a:lin ang="5400000" scaled="0"/>
                </a:gradFill>
                <a:ea typeface="Segoe UI" pitchFamily="34" charset="0"/>
                <a:cs typeface="Segoe UI" pitchFamily="34" charset="0"/>
              </a:rPr>
            </a:br>
            <a:r>
              <a:rPr lang="en-GB" sz="1350" dirty="0">
                <a:gradFill>
                  <a:gsLst>
                    <a:gs pos="0">
                      <a:srgbClr val="FFFFFF"/>
                    </a:gs>
                    <a:gs pos="100000">
                      <a:srgbClr val="FFFFFF"/>
                    </a:gs>
                  </a:gsLst>
                  <a:lin ang="5400000" scaled="0"/>
                </a:gradFill>
                <a:ea typeface="Segoe UI" pitchFamily="34" charset="0"/>
                <a:cs typeface="Segoe UI" pitchFamily="34" charset="0"/>
              </a:rPr>
              <a:t>Windows: Not yet</a:t>
            </a:r>
          </a:p>
        </p:txBody>
      </p:sp>
      <p:pic>
        <p:nvPicPr>
          <p:cNvPr id="8" name="Picture 7">
            <a:extLst>
              <a:ext uri="{FF2B5EF4-FFF2-40B4-BE49-F238E27FC236}">
                <a16:creationId xmlns="" xmlns:a16="http://schemas.microsoft.com/office/drawing/2014/main" id="{D387DF53-E144-4AA4-8FF5-3928F205AED1}"/>
              </a:ext>
            </a:extLst>
          </p:cNvPr>
          <p:cNvPicPr>
            <a:picLocks noChangeAspect="1"/>
          </p:cNvPicPr>
          <p:nvPr/>
        </p:nvPicPr>
        <p:blipFill>
          <a:blip r:embed="rId3"/>
          <a:stretch>
            <a:fillRect/>
          </a:stretch>
        </p:blipFill>
        <p:spPr>
          <a:xfrm>
            <a:off x="392909" y="4131526"/>
            <a:ext cx="3430038" cy="1694153"/>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 xmlns:a16="http://schemas.microsoft.com/office/drawing/2014/main" id="{834ED0FD-5608-4D71-BF51-03C29106A568}"/>
              </a:ext>
            </a:extLst>
          </p:cNvPr>
          <p:cNvPicPr>
            <a:picLocks noChangeAspect="1"/>
          </p:cNvPicPr>
          <p:nvPr/>
        </p:nvPicPr>
        <p:blipFill rotWithShape="1">
          <a:blip r:embed="rId4"/>
          <a:srcRect r="4689" b="13875"/>
          <a:stretch/>
        </p:blipFill>
        <p:spPr>
          <a:xfrm>
            <a:off x="4015635" y="4131327"/>
            <a:ext cx="3370312" cy="169713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0902406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D90F880E-746B-4587-9803-59F6A8A32C95}"/>
              </a:ext>
            </a:extLst>
          </p:cNvPr>
          <p:cNvSpPr>
            <a:spLocks noGrp="1"/>
          </p:cNvSpPr>
          <p:nvPr>
            <p:ph type="title" idx="4294967295"/>
          </p:nvPr>
        </p:nvSpPr>
        <p:spPr>
          <a:xfrm>
            <a:off x="990601" y="2590800"/>
            <a:ext cx="5181600" cy="1371600"/>
          </a:xfrm>
        </p:spPr>
        <p:txBody>
          <a:bodyPr/>
          <a:lstStyle/>
          <a:p>
            <a:r>
              <a:rPr lang="en-GB" dirty="0"/>
              <a:t>Service Fabric</a:t>
            </a:r>
          </a:p>
        </p:txBody>
      </p:sp>
      <p:sp>
        <p:nvSpPr>
          <p:cNvPr id="2" name="TextBox 1">
            <a:extLst>
              <a:ext uri="{FF2B5EF4-FFF2-40B4-BE49-F238E27FC236}">
                <a16:creationId xmlns="" xmlns:a16="http://schemas.microsoft.com/office/drawing/2014/main" id="{0DA81B13-E655-4102-825E-A1709A35CFEC}"/>
              </a:ext>
            </a:extLst>
          </p:cNvPr>
          <p:cNvSpPr txBox="1"/>
          <p:nvPr/>
        </p:nvSpPr>
        <p:spPr>
          <a:xfrm>
            <a:off x="3852583" y="5529852"/>
            <a:ext cx="5560497" cy="470898"/>
          </a:xfrm>
          <a:prstGeom prst="rect">
            <a:avLst/>
          </a:prstGeom>
          <a:noFill/>
        </p:spPr>
        <p:txBody>
          <a:bodyPr wrap="none" lIns="137160" tIns="109728" rIns="137160" bIns="109728" rtlCol="0">
            <a:spAutoFit/>
          </a:bodyPr>
          <a:lstStyle/>
          <a:p>
            <a:pPr>
              <a:lnSpc>
                <a:spcPct val="90000"/>
              </a:lnSpc>
              <a:spcAft>
                <a:spcPts val="450"/>
              </a:spcAft>
            </a:pPr>
            <a:r>
              <a:rPr lang="en-GB" dirty="0">
                <a:gradFill>
                  <a:gsLst>
                    <a:gs pos="2917">
                      <a:schemeClr val="tx1"/>
                    </a:gs>
                    <a:gs pos="30000">
                      <a:schemeClr val="tx1"/>
                    </a:gs>
                  </a:gsLst>
                  <a:lin ang="5400000" scaled="0"/>
                </a:gradFill>
              </a:rPr>
              <a:t>Orchestration, microservices, programming models </a:t>
            </a:r>
          </a:p>
        </p:txBody>
      </p:sp>
    </p:spTree>
    <p:extLst>
      <p:ext uri="{BB962C8B-B14F-4D97-AF65-F5344CB8AC3E}">
        <p14:creationId xmlns:p14="http://schemas.microsoft.com/office/powerpoint/2010/main" val="379721724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584139" y="2742052"/>
            <a:ext cx="2087757" cy="73712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dirty="0">
                <a:latin typeface="Segoe UI"/>
              </a:rPr>
              <a:t>Cosmos DB</a:t>
            </a:r>
          </a:p>
          <a:p>
            <a:pPr algn="ctr" defTabSz="672290">
              <a:lnSpc>
                <a:spcPct val="90000"/>
              </a:lnSpc>
              <a:spcAft>
                <a:spcPts val="441"/>
              </a:spcAft>
              <a:defRPr/>
            </a:pPr>
            <a:r>
              <a:rPr lang="en-US" sz="1324" kern="0" dirty="0">
                <a:latin typeface="Segoe UI"/>
              </a:rPr>
              <a:t>Billions transactions/day</a:t>
            </a:r>
            <a:endParaRPr lang="en-US" sz="2059" kern="0" dirty="0">
              <a:latin typeface="Segoe UI"/>
            </a:endParaRPr>
          </a:p>
        </p:txBody>
      </p:sp>
      <p:sp>
        <p:nvSpPr>
          <p:cNvPr id="4" name="Title 1"/>
          <p:cNvSpPr>
            <a:spLocks noGrp="1"/>
          </p:cNvSpPr>
          <p:nvPr>
            <p:ph type="title"/>
          </p:nvPr>
        </p:nvSpPr>
        <p:spPr>
          <a:xfrm>
            <a:off x="217932" y="406942"/>
            <a:ext cx="8741309" cy="1329595"/>
          </a:xfrm>
        </p:spPr>
        <p:txBody>
          <a:bodyPr/>
          <a:lstStyle/>
          <a:p>
            <a:r>
              <a:rPr lang="en-US" dirty="0"/>
              <a:t>Services Powered by Service Fabric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909" y="1941030"/>
            <a:ext cx="819806" cy="91231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3568" y="1935676"/>
            <a:ext cx="806785" cy="80678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2501" y="4180177"/>
            <a:ext cx="643310" cy="64331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5781" y="1944502"/>
            <a:ext cx="739550" cy="73955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82900" y="1953316"/>
            <a:ext cx="726815" cy="726815"/>
          </a:xfrm>
          <a:prstGeom prst="rect">
            <a:avLst/>
          </a:prstGeom>
        </p:spPr>
      </p:pic>
      <p:pic>
        <p:nvPicPr>
          <p:cNvPr id="10" name="Picture 9"/>
          <p:cNvPicPr>
            <a:picLocks noChangeAspect="1"/>
          </p:cNvPicPr>
          <p:nvPr/>
        </p:nvPicPr>
        <p:blipFill>
          <a:blip r:embed="rId8"/>
          <a:stretch>
            <a:fillRect/>
          </a:stretch>
        </p:blipFill>
        <p:spPr>
          <a:xfrm>
            <a:off x="130296" y="4117062"/>
            <a:ext cx="1492147" cy="895288"/>
          </a:xfrm>
          <a:prstGeom prst="rect">
            <a:avLst/>
          </a:prstGeom>
        </p:spPr>
      </p:pic>
      <p:pic>
        <p:nvPicPr>
          <p:cNvPr id="11" name="Picture 10"/>
          <p:cNvPicPr>
            <a:picLocks noChangeAspect="1"/>
          </p:cNvPicPr>
          <p:nvPr/>
        </p:nvPicPr>
        <p:blipFill>
          <a:blip r:embed="rId9"/>
          <a:stretch>
            <a:fillRect/>
          </a:stretch>
        </p:blipFill>
        <p:spPr>
          <a:xfrm>
            <a:off x="7835596" y="3969199"/>
            <a:ext cx="969040" cy="969040"/>
          </a:xfrm>
          <a:prstGeom prst="rect">
            <a:avLst/>
          </a:prstGeom>
        </p:spPr>
      </p:pic>
      <p:sp>
        <p:nvSpPr>
          <p:cNvPr id="12" name="TextBox 11"/>
          <p:cNvSpPr txBox="1"/>
          <p:nvPr/>
        </p:nvSpPr>
        <p:spPr>
          <a:xfrm>
            <a:off x="304716" y="2798234"/>
            <a:ext cx="1892191" cy="73712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dirty="0">
                <a:latin typeface="Segoe UI"/>
              </a:rPr>
              <a:t>SQL Database</a:t>
            </a:r>
          </a:p>
          <a:p>
            <a:pPr algn="ctr" defTabSz="672290">
              <a:lnSpc>
                <a:spcPct val="90000"/>
              </a:lnSpc>
              <a:spcAft>
                <a:spcPts val="441"/>
              </a:spcAft>
              <a:defRPr/>
            </a:pPr>
            <a:r>
              <a:rPr lang="en-US" sz="1324" kern="0" dirty="0">
                <a:latin typeface="Segoe UI"/>
              </a:rPr>
              <a:t>2.1 million DBs</a:t>
            </a:r>
          </a:p>
        </p:txBody>
      </p:sp>
      <p:sp>
        <p:nvSpPr>
          <p:cNvPr id="14" name="TextBox 13"/>
          <p:cNvSpPr txBox="1"/>
          <p:nvPr/>
        </p:nvSpPr>
        <p:spPr>
          <a:xfrm>
            <a:off x="1830305" y="4927965"/>
            <a:ext cx="1190075"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Cortana</a:t>
            </a:r>
          </a:p>
        </p:txBody>
      </p:sp>
      <p:sp>
        <p:nvSpPr>
          <p:cNvPr id="15" name="TextBox 14"/>
          <p:cNvSpPr txBox="1"/>
          <p:nvPr/>
        </p:nvSpPr>
        <p:spPr>
          <a:xfrm>
            <a:off x="7640903" y="4973846"/>
            <a:ext cx="1287858"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Power BI</a:t>
            </a:r>
          </a:p>
        </p:txBody>
      </p:sp>
      <p:sp>
        <p:nvSpPr>
          <p:cNvPr id="16" name="TextBox 15"/>
          <p:cNvSpPr txBox="1"/>
          <p:nvPr/>
        </p:nvSpPr>
        <p:spPr>
          <a:xfrm>
            <a:off x="7303348" y="2670279"/>
            <a:ext cx="1584414" cy="1073631"/>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Event Hubs</a:t>
            </a:r>
            <a:endParaRPr lang="en-US" sz="1324" kern="0">
              <a:latin typeface="Segoe UI"/>
            </a:endParaRPr>
          </a:p>
          <a:p>
            <a:pPr algn="ctr" defTabSz="672290">
              <a:lnSpc>
                <a:spcPct val="90000"/>
              </a:lnSpc>
              <a:spcAft>
                <a:spcPts val="441"/>
              </a:spcAft>
              <a:defRPr/>
            </a:pPr>
            <a:r>
              <a:rPr lang="en-US" sz="1324" kern="0">
                <a:latin typeface="Segoe UI"/>
                <a:ea typeface="Segoe UI" pitchFamily="34" charset="0"/>
                <a:cs typeface="Segoe UI" pitchFamily="34" charset="0"/>
              </a:rPr>
              <a:t>60</a:t>
            </a:r>
            <a:r>
              <a:rPr lang="en-US" sz="1324" kern="0" err="1">
                <a:latin typeface="Segoe UI"/>
                <a:ea typeface="Segoe UI" pitchFamily="34" charset="0"/>
                <a:cs typeface="Segoe UI" pitchFamily="34" charset="0"/>
              </a:rPr>
              <a:t>bn</a:t>
            </a:r>
            <a:r>
              <a:rPr lang="en-US" sz="1324" kern="0">
                <a:latin typeface="Segoe UI"/>
                <a:ea typeface="Segoe UI" pitchFamily="34" charset="0"/>
                <a:cs typeface="Segoe UI" pitchFamily="34" charset="0"/>
              </a:rPr>
              <a:t> events/day</a:t>
            </a:r>
          </a:p>
          <a:p>
            <a:pPr algn="ctr" defTabSz="672290">
              <a:lnSpc>
                <a:spcPct val="90000"/>
              </a:lnSpc>
              <a:spcAft>
                <a:spcPts val="441"/>
              </a:spcAft>
              <a:defRPr/>
            </a:pPr>
            <a:endParaRPr lang="en-US" sz="2059" kern="0">
              <a:latin typeface="Segoe UI"/>
            </a:endParaRPr>
          </a:p>
        </p:txBody>
      </p:sp>
      <p:sp>
        <p:nvSpPr>
          <p:cNvPr id="17" name="TextBox 16"/>
          <p:cNvSpPr txBox="1"/>
          <p:nvPr/>
        </p:nvSpPr>
        <p:spPr>
          <a:xfrm>
            <a:off x="5072487" y="2709882"/>
            <a:ext cx="1828071" cy="73712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err="1">
                <a:latin typeface="Segoe UI"/>
              </a:rPr>
              <a:t>IoT</a:t>
            </a:r>
            <a:r>
              <a:rPr lang="en-US" sz="2059" kern="0">
                <a:latin typeface="Segoe UI"/>
              </a:rPr>
              <a:t> Hub</a:t>
            </a:r>
          </a:p>
          <a:p>
            <a:pPr algn="ctr" defTabSz="672290">
              <a:lnSpc>
                <a:spcPct val="90000"/>
              </a:lnSpc>
              <a:spcAft>
                <a:spcPts val="441"/>
              </a:spcAft>
              <a:defRPr/>
            </a:pPr>
            <a:r>
              <a:rPr lang="en-US" sz="1324" kern="0">
                <a:latin typeface="Segoe UI"/>
              </a:rPr>
              <a:t>M</a:t>
            </a:r>
            <a:r>
              <a:rPr lang="en-US" sz="1324" kern="0" err="1">
                <a:latin typeface="Segoe UI"/>
              </a:rPr>
              <a:t>illions</a:t>
            </a:r>
            <a:r>
              <a:rPr lang="en-US" sz="1324" kern="0">
                <a:latin typeface="Segoe UI"/>
              </a:rPr>
              <a:t> of messages</a:t>
            </a:r>
            <a:endParaRPr lang="en-US" sz="2059" kern="0">
              <a:latin typeface="Segoe UI"/>
            </a:endParaRPr>
          </a:p>
        </p:txBody>
      </p:sp>
      <p:pic>
        <p:nvPicPr>
          <p:cNvPr id="18" name="Picture 17"/>
          <p:cNvPicPr>
            <a:picLocks noChangeAspect="1"/>
          </p:cNvPicPr>
          <p:nvPr/>
        </p:nvPicPr>
        <p:blipFill>
          <a:blip r:embed="rId10"/>
          <a:stretch>
            <a:fillRect/>
          </a:stretch>
        </p:blipFill>
        <p:spPr>
          <a:xfrm>
            <a:off x="3445194" y="4125585"/>
            <a:ext cx="1501464" cy="840820"/>
          </a:xfrm>
          <a:prstGeom prst="rect">
            <a:avLst/>
          </a:prstGeom>
        </p:spPr>
      </p:pic>
      <p:pic>
        <p:nvPicPr>
          <p:cNvPr id="20" name="Picture 19"/>
          <p:cNvPicPr>
            <a:picLocks noChangeAspect="1"/>
          </p:cNvPicPr>
          <p:nvPr/>
        </p:nvPicPr>
        <p:blipFill>
          <a:blip r:embed="rId11"/>
          <a:stretch>
            <a:fillRect/>
          </a:stretch>
        </p:blipFill>
        <p:spPr>
          <a:xfrm>
            <a:off x="5249847" y="3854998"/>
            <a:ext cx="2338147" cy="1309363"/>
          </a:xfrm>
          <a:prstGeom prst="rect">
            <a:avLst/>
          </a:prstGeom>
        </p:spPr>
      </p:pic>
      <p:sp>
        <p:nvSpPr>
          <p:cNvPr id="21" name="TextBox 20"/>
          <p:cNvSpPr txBox="1"/>
          <p:nvPr/>
        </p:nvSpPr>
        <p:spPr>
          <a:xfrm>
            <a:off x="393544" y="4910861"/>
            <a:ext cx="965655"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Skype</a:t>
            </a:r>
          </a:p>
        </p:txBody>
      </p:sp>
      <p:sp>
        <p:nvSpPr>
          <p:cNvPr id="22" name="TextBox 21"/>
          <p:cNvSpPr txBox="1"/>
          <p:nvPr/>
        </p:nvSpPr>
        <p:spPr>
          <a:xfrm>
            <a:off x="3691632" y="4970648"/>
            <a:ext cx="1016951"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Intune</a:t>
            </a:r>
          </a:p>
        </p:txBody>
      </p:sp>
      <p:sp>
        <p:nvSpPr>
          <p:cNvPr id="23" name="TextBox 22"/>
          <p:cNvSpPr txBox="1"/>
          <p:nvPr/>
        </p:nvSpPr>
        <p:spPr>
          <a:xfrm>
            <a:off x="5647195" y="4999608"/>
            <a:ext cx="1393656"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Dynamics</a:t>
            </a:r>
          </a:p>
        </p:txBody>
      </p:sp>
      <p:grpSp>
        <p:nvGrpSpPr>
          <p:cNvPr id="26" name="Group 25">
            <a:extLst>
              <a:ext uri="{FF2B5EF4-FFF2-40B4-BE49-F238E27FC236}">
                <a16:creationId xmlns="" xmlns:a16="http://schemas.microsoft.com/office/drawing/2014/main" id="{5443915C-2597-497E-B010-DA3AEA42AE7F}"/>
              </a:ext>
            </a:extLst>
          </p:cNvPr>
          <p:cNvGrpSpPr/>
          <p:nvPr/>
        </p:nvGrpSpPr>
        <p:grpSpPr>
          <a:xfrm>
            <a:off x="7027333" y="5149850"/>
            <a:ext cx="2116667" cy="873983"/>
            <a:chOff x="9369778" y="5723467"/>
            <a:chExt cx="2822222" cy="1165310"/>
          </a:xfrm>
        </p:grpSpPr>
        <p:sp>
          <p:nvSpPr>
            <p:cNvPr id="27" name="Right Triangle 26">
              <a:extLst>
                <a:ext uri="{FF2B5EF4-FFF2-40B4-BE49-F238E27FC236}">
                  <a16:creationId xmlns="" xmlns:a16="http://schemas.microsoft.com/office/drawing/2014/main" id="{E1253431-2CB1-442A-8229-5C360C62F43D}"/>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 xmlns:a16="http://schemas.microsoft.com/office/drawing/2014/main" id="{87C8CA4F-22F8-49DB-8EF0-239F3AC99D72}"/>
                </a:ext>
              </a:extLst>
            </p:cNvPr>
            <p:cNvSpPr/>
            <p:nvPr/>
          </p:nvSpPr>
          <p:spPr>
            <a:xfrm>
              <a:off x="9990666" y="6267069"/>
              <a:ext cx="2201334" cy="621708"/>
            </a:xfrm>
            <a:prstGeom prst="rect">
              <a:avLst/>
            </a:prstGeom>
          </p:spPr>
          <p:txBody>
            <a:bodyPr wrap="square">
              <a:spAutoFit/>
            </a:bodyPr>
            <a:lstStyle/>
            <a:p>
              <a:pPr algn="r" defTabSz="699354" fontAlgn="base">
                <a:lnSpc>
                  <a:spcPct val="90000"/>
                </a:lnSpc>
                <a:spcBef>
                  <a:spcPct val="0"/>
                </a:spcBef>
                <a:spcAft>
                  <a:spcPct val="0"/>
                </a:spcAft>
              </a:pPr>
              <a:r>
                <a:rPr lang="en-GB" sz="1350" dirty="0">
                  <a:gradFill>
                    <a:gsLst>
                      <a:gs pos="0">
                        <a:srgbClr val="FFFFFF"/>
                      </a:gs>
                      <a:gs pos="100000">
                        <a:srgbClr val="FFFFFF"/>
                      </a:gs>
                    </a:gsLst>
                    <a:lin ang="5400000" scaled="0"/>
                  </a:gradFill>
                  <a:ea typeface="Segoe UI" pitchFamily="34" charset="0"/>
                  <a:cs typeface="Segoe UI" pitchFamily="34" charset="0"/>
                </a:rPr>
                <a:t>Windows: GA</a:t>
              </a:r>
              <a:br>
                <a:rPr lang="en-GB" sz="1350" dirty="0">
                  <a:gradFill>
                    <a:gsLst>
                      <a:gs pos="0">
                        <a:srgbClr val="FFFFFF"/>
                      </a:gs>
                      <a:gs pos="100000">
                        <a:srgbClr val="FFFFFF"/>
                      </a:gs>
                    </a:gsLst>
                    <a:lin ang="5400000" scaled="0"/>
                  </a:gradFill>
                  <a:ea typeface="Segoe UI" pitchFamily="34" charset="0"/>
                  <a:cs typeface="Segoe UI" pitchFamily="34" charset="0"/>
                </a:rPr>
              </a:br>
              <a:r>
                <a:rPr lang="en-GB" sz="1350" dirty="0">
                  <a:gradFill>
                    <a:gsLst>
                      <a:gs pos="0">
                        <a:srgbClr val="FFFFFF"/>
                      </a:gs>
                      <a:gs pos="100000">
                        <a:srgbClr val="FFFFFF"/>
                      </a:gs>
                    </a:gsLst>
                    <a:lin ang="5400000" scaled="0"/>
                  </a:gradFill>
                  <a:ea typeface="Segoe UI" pitchFamily="34" charset="0"/>
                  <a:cs typeface="Segoe UI" pitchFamily="34" charset="0"/>
                </a:rPr>
                <a:t>Linux: Preview</a:t>
              </a:r>
            </a:p>
          </p:txBody>
        </p:sp>
      </p:grpSp>
    </p:spTree>
    <p:extLst>
      <p:ext uri="{BB962C8B-B14F-4D97-AF65-F5344CB8AC3E}">
        <p14:creationId xmlns:p14="http://schemas.microsoft.com/office/powerpoint/2010/main" val="135758001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34378" y="3789897"/>
            <a:ext cx="665315" cy="798378"/>
          </a:xfrm>
          <a:prstGeom prst="rect">
            <a:avLst/>
          </a:prstGeom>
        </p:spPr>
      </p:pic>
      <p:pic>
        <p:nvPicPr>
          <p:cNvPr id="172" name="Picture 171"/>
          <p:cNvPicPr>
            <a:picLocks noChangeAspect="1"/>
          </p:cNvPicPr>
          <p:nvPr/>
        </p:nvPicPr>
        <p:blipFill>
          <a:blip r:embed="rId4"/>
          <a:stretch>
            <a:fillRect/>
          </a:stretch>
        </p:blipFill>
        <p:spPr>
          <a:xfrm>
            <a:off x="823959" y="4493741"/>
            <a:ext cx="1018223" cy="711929"/>
          </a:xfrm>
          <a:prstGeom prst="rect">
            <a:avLst/>
          </a:prstGeom>
        </p:spPr>
      </p:pic>
      <p:sp>
        <p:nvSpPr>
          <p:cNvPr id="83" name="Pentagon 82"/>
          <p:cNvSpPr/>
          <p:nvPr/>
        </p:nvSpPr>
        <p:spPr bwMode="auto">
          <a:xfrm rot="5400000">
            <a:off x="7384723" y="334175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1054184"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1872730"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2661439"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3471342"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4281245"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5077104"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5874536"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6681955"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7467640"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823011" y="335754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5158672" y="335754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3006717" y="335754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655639" y="3042108"/>
            <a:ext cx="7707730" cy="684924"/>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655638" y="1911859"/>
            <a:ext cx="7707739" cy="1089044"/>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2977995" y="5242061"/>
            <a:ext cx="858118" cy="451997"/>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728" kern="0">
                <a:latin typeface="Segoe UI Semilight"/>
                <a:ea typeface="MS PGothic" panose="020B0600070205080204" pitchFamily="34" charset="-128"/>
              </a:rPr>
              <a:t>Azure</a:t>
            </a:r>
          </a:p>
        </p:txBody>
      </p:sp>
      <p:sp>
        <p:nvSpPr>
          <p:cNvPr id="137" name="Freeform 136"/>
          <p:cNvSpPr>
            <a:spLocks/>
          </p:cNvSpPr>
          <p:nvPr/>
        </p:nvSpPr>
        <p:spPr bwMode="auto">
          <a:xfrm>
            <a:off x="2801936" y="4467493"/>
            <a:ext cx="1290833" cy="71451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65826" tIns="32912" rIns="65826" bIns="32912" numCol="1" anchor="t" anchorCtr="0" compatLnSpc="1">
            <a:prstTxWarp prst="textNoShape">
              <a:avLst/>
            </a:prstTxWarp>
          </a:bodyPr>
          <a:lstStyle/>
          <a:p>
            <a:pPr defTabSz="671411">
              <a:defRPr/>
            </a:pPr>
            <a:endParaRPr lang="en-US" sz="1296" kern="0">
              <a:solidFill>
                <a:srgbClr val="505050"/>
              </a:solidFill>
              <a:latin typeface="Segoe UI Semilight"/>
              <a:ea typeface="MS PGothic" panose="020B0600070205080204" pitchFamily="34" charset="-128"/>
            </a:endParaRPr>
          </a:p>
        </p:txBody>
      </p:sp>
      <p:sp>
        <p:nvSpPr>
          <p:cNvPr id="138" name="TextBox 137"/>
          <p:cNvSpPr txBox="1"/>
          <p:nvPr/>
        </p:nvSpPr>
        <p:spPr>
          <a:xfrm>
            <a:off x="6985276" y="5214465"/>
            <a:ext cx="2088968" cy="451997"/>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728" kern="0" dirty="0">
                <a:latin typeface="Segoe UI Semilight"/>
                <a:ea typeface="MS PGothic" panose="020B0600070205080204" pitchFamily="34" charset="-128"/>
              </a:rPr>
              <a:t>Other Clouds</a:t>
            </a:r>
          </a:p>
        </p:txBody>
      </p:sp>
      <p:sp>
        <p:nvSpPr>
          <p:cNvPr id="139" name="Freeform 138"/>
          <p:cNvSpPr>
            <a:spLocks/>
          </p:cNvSpPr>
          <p:nvPr/>
        </p:nvSpPr>
        <p:spPr bwMode="auto">
          <a:xfrm>
            <a:off x="7122369" y="4452433"/>
            <a:ext cx="1290833" cy="71451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65826" tIns="32912" rIns="65826" bIns="32912" numCol="1" anchor="t" anchorCtr="0" compatLnSpc="1">
            <a:prstTxWarp prst="textNoShape">
              <a:avLst/>
            </a:prstTxWarp>
          </a:bodyPr>
          <a:lstStyle/>
          <a:p>
            <a:pPr defTabSz="671411">
              <a:defRPr/>
            </a:pPr>
            <a:endParaRPr lang="en-US" sz="1296" kern="0">
              <a:solidFill>
                <a:srgbClr val="505050"/>
              </a:solidFill>
              <a:latin typeface="Segoe UI Semilight"/>
              <a:ea typeface="MS PGothic" panose="020B0600070205080204" pitchFamily="34" charset="-128"/>
            </a:endParaRPr>
          </a:p>
        </p:txBody>
      </p:sp>
      <p:sp>
        <p:nvSpPr>
          <p:cNvPr id="140" name="TextBox 139"/>
          <p:cNvSpPr txBox="1"/>
          <p:nvPr/>
        </p:nvSpPr>
        <p:spPr>
          <a:xfrm>
            <a:off x="4744646" y="5273372"/>
            <a:ext cx="1846374" cy="45199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728" kern="0" dirty="0">
                <a:latin typeface="Segoe UI Semilight"/>
                <a:ea typeface="MS PGothic" panose="020B0600070205080204" pitchFamily="34" charset="-128"/>
              </a:rPr>
              <a:t>On Premise</a:t>
            </a:r>
          </a:p>
        </p:txBody>
      </p:sp>
      <p:grpSp>
        <p:nvGrpSpPr>
          <p:cNvPr id="141" name="Group 8"/>
          <p:cNvGrpSpPr>
            <a:grpSpLocks noChangeAspect="1"/>
          </p:cNvGrpSpPr>
          <p:nvPr/>
        </p:nvGrpSpPr>
        <p:grpSpPr bwMode="auto">
          <a:xfrm>
            <a:off x="4940924" y="4168543"/>
            <a:ext cx="1302568" cy="1301761"/>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grpSp>
      <p:sp>
        <p:nvSpPr>
          <p:cNvPr id="156" name="TextBox 155"/>
          <p:cNvSpPr txBox="1"/>
          <p:nvPr/>
        </p:nvSpPr>
        <p:spPr>
          <a:xfrm>
            <a:off x="575292" y="3050368"/>
            <a:ext cx="1383366" cy="663465"/>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57" name="TextBox 156"/>
          <p:cNvSpPr txBox="1"/>
          <p:nvPr/>
        </p:nvSpPr>
        <p:spPr>
          <a:xfrm>
            <a:off x="2858054" y="3171448"/>
            <a:ext cx="1408703" cy="412436"/>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8" name="TextBox 157"/>
          <p:cNvSpPr txBox="1"/>
          <p:nvPr/>
        </p:nvSpPr>
        <p:spPr>
          <a:xfrm>
            <a:off x="7197165" y="3056304"/>
            <a:ext cx="1408703" cy="663465"/>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159" name="TextBox 158"/>
          <p:cNvSpPr txBox="1"/>
          <p:nvPr/>
        </p:nvSpPr>
        <p:spPr>
          <a:xfrm>
            <a:off x="1787087" y="3067826"/>
            <a:ext cx="1193758"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442" kern="0">
                <a:gradFill>
                  <a:gsLst>
                    <a:gs pos="12097">
                      <a:srgbClr val="FFFFFF"/>
                    </a:gs>
                    <a:gs pos="34000">
                      <a:srgbClr val="FFFFFF"/>
                    </a:gs>
                  </a:gsLst>
                  <a:lin ang="5400000" scaled="0"/>
                </a:gradFill>
                <a:latin typeface="Segoe UI Semilight"/>
                <a:ea typeface="MS PGothic" panose="020B0600070205080204" pitchFamily="34" charset="-128"/>
              </a:rPr>
            </a:br>
            <a:r>
              <a:rPr lang="en-US" sz="1442"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60" name="TextBox 159"/>
          <p:cNvSpPr txBox="1"/>
          <p:nvPr/>
        </p:nvSpPr>
        <p:spPr>
          <a:xfrm>
            <a:off x="6267349" y="3065925"/>
            <a:ext cx="1497026"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61" name="TextBox 160"/>
          <p:cNvSpPr txBox="1"/>
          <p:nvPr/>
        </p:nvSpPr>
        <p:spPr>
          <a:xfrm>
            <a:off x="4051085" y="3063803"/>
            <a:ext cx="1387124"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62" name="Title 2"/>
          <p:cNvSpPr txBox="1">
            <a:spLocks/>
          </p:cNvSpPr>
          <p:nvPr/>
        </p:nvSpPr>
        <p:spPr>
          <a:xfrm>
            <a:off x="251502" y="1060084"/>
            <a:ext cx="8570033" cy="661391"/>
          </a:xfrm>
          <a:prstGeom prst="rect">
            <a:avLst/>
          </a:prstGeom>
        </p:spPr>
        <p:txBody>
          <a:bodyPr vert="horz" wrap="square" lIns="105457" tIns="65910" rIns="105457" bIns="6591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a:defRPr/>
            </a:pPr>
            <a:r>
              <a:rPr lang="en-US" sz="3459" spc="-75" dirty="0">
                <a:solidFill>
                  <a:schemeClr val="tx1"/>
                </a:solidFill>
                <a:latin typeface="Segoe UI Light"/>
              </a:rPr>
              <a:t>Azure Service Fabric</a:t>
            </a:r>
          </a:p>
          <a:p>
            <a:pPr defTabSz="685775">
              <a:defRPr/>
            </a:pPr>
            <a:r>
              <a:rPr lang="en-US" sz="2059" spc="-75" dirty="0">
                <a:solidFill>
                  <a:schemeClr val="tx1"/>
                </a:solidFill>
                <a:latin typeface="Segoe UI Light"/>
              </a:rPr>
              <a:t>Any OS, Any Cloud</a:t>
            </a:r>
          </a:p>
          <a:p>
            <a:pPr defTabSz="685775">
              <a:defRPr/>
            </a:pPr>
            <a:endParaRPr lang="en-US" sz="3459" spc="-75" dirty="0">
              <a:solidFill>
                <a:srgbClr val="353535"/>
              </a:solidFill>
              <a:latin typeface="Segoe UI Light"/>
            </a:endParaRPr>
          </a:p>
        </p:txBody>
      </p:sp>
      <p:sp>
        <p:nvSpPr>
          <p:cNvPr id="164" name="TextBox 163"/>
          <p:cNvSpPr txBox="1"/>
          <p:nvPr/>
        </p:nvSpPr>
        <p:spPr>
          <a:xfrm>
            <a:off x="724808" y="5253672"/>
            <a:ext cx="1563294" cy="443135"/>
          </a:xfrm>
          <a:prstGeom prst="rect">
            <a:avLst/>
          </a:prstGeom>
          <a:noFill/>
        </p:spPr>
        <p:txBody>
          <a:bodyPr wrap="square" lIns="129065" tIns="103251" rIns="129065" bIns="103251" rtlCol="0">
            <a:spAutoFit/>
          </a:bodyPr>
          <a:lstStyle/>
          <a:p>
            <a:pPr defTabSz="658184">
              <a:lnSpc>
                <a:spcPct val="90000"/>
              </a:lnSpc>
              <a:spcAft>
                <a:spcPts val="423"/>
              </a:spcAft>
              <a:defRPr/>
            </a:pPr>
            <a:r>
              <a:rPr lang="en-US" sz="1694" kern="0" dirty="0">
                <a:latin typeface="Segoe UI Semilight"/>
                <a:ea typeface="MS PGothic" panose="020B0600070205080204" pitchFamily="34" charset="-128"/>
              </a:rPr>
              <a:t>Dev Box</a:t>
            </a:r>
          </a:p>
        </p:txBody>
      </p:sp>
      <p:pic>
        <p:nvPicPr>
          <p:cNvPr id="224" name="Picture 223"/>
          <p:cNvPicPr>
            <a:picLocks noChangeAspect="1"/>
          </p:cNvPicPr>
          <p:nvPr/>
        </p:nvPicPr>
        <p:blipFill>
          <a:blip r:embed="rId5"/>
          <a:stretch>
            <a:fillRect/>
          </a:stretch>
        </p:blipFill>
        <p:spPr>
          <a:xfrm>
            <a:off x="6494264" y="3778916"/>
            <a:ext cx="473168" cy="522011"/>
          </a:xfrm>
          <a:prstGeom prst="rect">
            <a:avLst/>
          </a:prstGeom>
        </p:spPr>
      </p:pic>
      <p:sp>
        <p:nvSpPr>
          <p:cNvPr id="228" name="TextBox 227"/>
          <p:cNvSpPr txBox="1"/>
          <p:nvPr/>
        </p:nvSpPr>
        <p:spPr>
          <a:xfrm>
            <a:off x="5188613" y="3076616"/>
            <a:ext cx="1408703"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Tree>
    <p:extLst>
      <p:ext uri="{BB962C8B-B14F-4D97-AF65-F5344CB8AC3E}">
        <p14:creationId xmlns:p14="http://schemas.microsoft.com/office/powerpoint/2010/main" val="285961418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2"/>
          <p:cNvSpPr txBox="1">
            <a:spLocks/>
          </p:cNvSpPr>
          <p:nvPr/>
        </p:nvSpPr>
        <p:spPr>
          <a:xfrm>
            <a:off x="251502" y="1060084"/>
            <a:ext cx="8570033" cy="661391"/>
          </a:xfrm>
          <a:prstGeom prst="rect">
            <a:avLst/>
          </a:prstGeom>
        </p:spPr>
        <p:txBody>
          <a:bodyPr vert="horz" wrap="square" lIns="105457" tIns="65910" rIns="105457" bIns="6591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a:defRPr/>
            </a:pPr>
            <a:r>
              <a:rPr lang="en-US" sz="3459" spc="-75" dirty="0">
                <a:solidFill>
                  <a:schemeClr val="tx1"/>
                </a:solidFill>
                <a:latin typeface="Segoe UI Light"/>
              </a:rPr>
              <a:t>Service Fabric Programming Models &amp; CI/CD</a:t>
            </a:r>
          </a:p>
        </p:txBody>
      </p:sp>
      <p:sp>
        <p:nvSpPr>
          <p:cNvPr id="138" name="TextBox 137"/>
          <p:cNvSpPr txBox="1"/>
          <p:nvPr/>
        </p:nvSpPr>
        <p:spPr>
          <a:xfrm>
            <a:off x="6873822" y="5090918"/>
            <a:ext cx="1804640" cy="396085"/>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324" kern="0">
                <a:latin typeface="Segoe UI Semilight"/>
                <a:ea typeface="MS PGothic" panose="020B0600070205080204" pitchFamily="34" charset="-128"/>
              </a:rPr>
              <a:t>Other Clouds</a:t>
            </a:r>
          </a:p>
        </p:txBody>
      </p:sp>
      <p:sp>
        <p:nvSpPr>
          <p:cNvPr id="175" name="TextBox 174"/>
          <p:cNvSpPr txBox="1"/>
          <p:nvPr/>
        </p:nvSpPr>
        <p:spPr>
          <a:xfrm>
            <a:off x="1135069" y="3293398"/>
            <a:ext cx="1195078"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77" name="TextBox 176"/>
          <p:cNvSpPr txBox="1"/>
          <p:nvPr/>
        </p:nvSpPr>
        <p:spPr>
          <a:xfrm>
            <a:off x="6855645" y="3298234"/>
            <a:ext cx="1216966"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3" name="Rectangle 2"/>
          <p:cNvSpPr/>
          <p:nvPr/>
        </p:nvSpPr>
        <p:spPr bwMode="auto">
          <a:xfrm>
            <a:off x="144962" y="2234636"/>
            <a:ext cx="1011385" cy="218574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Visual</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Studio</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VSTS</a:t>
            </a: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Jenkins</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Eclipse</a:t>
            </a:r>
          </a:p>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p:cNvSpPr/>
          <p:nvPr/>
        </p:nvSpPr>
        <p:spPr bwMode="auto">
          <a:xfrm>
            <a:off x="7928500" y="2218840"/>
            <a:ext cx="1069598" cy="218574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r>
              <a:rPr lang="en-US" sz="1029">
                <a:gradFill>
                  <a:gsLst>
                    <a:gs pos="0">
                      <a:srgbClr val="FFFFFF"/>
                    </a:gs>
                    <a:gs pos="100000">
                      <a:srgbClr val="FFFFFF"/>
                    </a:gs>
                  </a:gsLst>
                  <a:lin ang="5400000" scaled="0"/>
                </a:gradFill>
                <a:latin typeface="Segoe UI Semilight"/>
                <a:ea typeface="Segoe UI" pitchFamily="34" charset="0"/>
                <a:cs typeface="Segoe UI" pitchFamily="34" charset="0"/>
              </a:rPr>
              <a:t>Diagnostics &amp; Monitoring</a:t>
            </a: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r>
              <a:rPr lang="en-US" sz="1176" err="1">
                <a:gradFill>
                  <a:gsLst>
                    <a:gs pos="0">
                      <a:srgbClr val="FFFFFF"/>
                    </a:gs>
                    <a:gs pos="100000">
                      <a:srgbClr val="FFFFFF"/>
                    </a:gs>
                  </a:gsLst>
                  <a:lin ang="5400000" scaled="0"/>
                </a:gradFill>
                <a:latin typeface="Segoe UI Semilight"/>
                <a:ea typeface="Segoe UI" pitchFamily="34" charset="0"/>
                <a:cs typeface="Segoe UI" pitchFamily="34" charset="0"/>
              </a:rPr>
              <a:t>AppInsights</a:t>
            </a:r>
            <a:r>
              <a:rPr lang="en-US" sz="1176">
                <a:gradFill>
                  <a:gsLst>
                    <a:gs pos="0">
                      <a:srgbClr val="FFFFFF"/>
                    </a:gs>
                    <a:gs pos="100000">
                      <a:srgbClr val="FFFFFF"/>
                    </a:gs>
                  </a:gsLst>
                  <a:lin ang="5400000" scaled="0"/>
                </a:gradFill>
                <a:latin typeface="Segoe UI Semilight"/>
                <a:ea typeface="Segoe UI" pitchFamily="34" charset="0"/>
                <a:cs typeface="Segoe UI" pitchFamily="34" charset="0"/>
              </a:rPr>
              <a:t> </a:t>
            </a:r>
          </a:p>
          <a:p>
            <a:pPr algn="ctr" defTabSz="685577" fontAlgn="base">
              <a:lnSpc>
                <a:spcPct val="90000"/>
              </a:lnSpc>
              <a:spcBef>
                <a:spcPct val="0"/>
              </a:spcBef>
              <a:spcAft>
                <a:spcPct val="0"/>
              </a:spcAft>
              <a:defRPr/>
            </a:pPr>
            <a:r>
              <a:rPr lang="en-US" sz="1176">
                <a:gradFill>
                  <a:gsLst>
                    <a:gs pos="0">
                      <a:srgbClr val="FFFFFF"/>
                    </a:gs>
                    <a:gs pos="100000">
                      <a:srgbClr val="FFFFFF"/>
                    </a:gs>
                  </a:gsLst>
                  <a:lin ang="5400000" scaled="0"/>
                </a:gradFill>
                <a:latin typeface="Segoe UI Semilight"/>
                <a:ea typeface="Segoe UI" pitchFamily="34" charset="0"/>
                <a:cs typeface="Segoe UI" pitchFamily="34" charset="0"/>
              </a:rPr>
              <a:t>OMS</a:t>
            </a:r>
          </a:p>
          <a:p>
            <a:pPr algn="ctr" defTabSz="685577" fontAlgn="base">
              <a:lnSpc>
                <a:spcPct val="90000"/>
              </a:lnSpc>
              <a:spcBef>
                <a:spcPct val="0"/>
              </a:spcBef>
              <a:spcAft>
                <a:spcPct val="0"/>
              </a:spcAft>
              <a:defRPr/>
            </a:pPr>
            <a:r>
              <a:rPr lang="en-US" sz="1176">
                <a:gradFill>
                  <a:gsLst>
                    <a:gs pos="0">
                      <a:srgbClr val="FFFFFF"/>
                    </a:gs>
                    <a:gs pos="100000">
                      <a:srgbClr val="FFFFFF"/>
                    </a:gs>
                  </a:gsLst>
                  <a:lin ang="5400000" scaled="0"/>
                </a:gradFill>
                <a:latin typeface="Segoe UI Semilight"/>
                <a:ea typeface="Segoe UI" pitchFamily="34" charset="0"/>
                <a:cs typeface="Segoe UI" pitchFamily="34" charset="0"/>
              </a:rPr>
              <a:t>ELK </a:t>
            </a:r>
          </a:p>
          <a:p>
            <a:pPr algn="ctr" defTabSz="685577" fontAlgn="base">
              <a:lnSpc>
                <a:spcPct val="90000"/>
              </a:lnSpc>
              <a:spcBef>
                <a:spcPct val="0"/>
              </a:spcBef>
              <a:spcAft>
                <a:spcPct val="0"/>
              </a:spcAft>
              <a:defRPr/>
            </a:pPr>
            <a:endParaRPr lang="en-US" sz="1176">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176">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8465907" y="3679341"/>
            <a:ext cx="488447" cy="488447"/>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7868085" y="3608269"/>
            <a:ext cx="573713" cy="573713"/>
          </a:xfrm>
          <a:prstGeom prst="rect">
            <a:avLst/>
          </a:prstGeom>
        </p:spPr>
      </p:pic>
      <p:sp>
        <p:nvSpPr>
          <p:cNvPr id="83" name="Pentagon 82"/>
          <p:cNvSpPr/>
          <p:nvPr/>
        </p:nvSpPr>
        <p:spPr bwMode="auto">
          <a:xfrm rot="5400000">
            <a:off x="7037770" y="3502528"/>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1548778"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2255913"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2937271"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3636940"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4336608"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5024143"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5713037"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6410560"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7089307"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369166" y="3515392"/>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5114704" y="3515392"/>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3255650" y="3515392"/>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1204479" y="3286667"/>
            <a:ext cx="6658640" cy="558042"/>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1204478" y="2365795"/>
            <a:ext cx="6658647" cy="887300"/>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3210742" y="5079080"/>
            <a:ext cx="741320" cy="396085"/>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324" kern="0">
                <a:latin typeface="Segoe UI Semilight"/>
                <a:ea typeface="MS PGothic" panose="020B0600070205080204" pitchFamily="34" charset="-128"/>
              </a:rPr>
              <a:t>Azure</a:t>
            </a:r>
          </a:p>
        </p:txBody>
      </p:sp>
      <p:sp>
        <p:nvSpPr>
          <p:cNvPr id="137" name="Freeform 136"/>
          <p:cNvSpPr>
            <a:spLocks/>
          </p:cNvSpPr>
          <p:nvPr/>
        </p:nvSpPr>
        <p:spPr bwMode="auto">
          <a:xfrm>
            <a:off x="3058646" y="4448001"/>
            <a:ext cx="1115140" cy="58215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65826" tIns="32912" rIns="65826" bIns="32912" numCol="1" anchor="t" anchorCtr="0" compatLnSpc="1">
            <a:prstTxWarp prst="textNoShape">
              <a:avLst/>
            </a:prstTxWarp>
          </a:bodyPr>
          <a:lstStyle/>
          <a:p>
            <a:pPr defTabSz="671411">
              <a:defRPr/>
            </a:pPr>
            <a:endParaRPr lang="en-US" sz="1029" kern="0">
              <a:solidFill>
                <a:srgbClr val="505050"/>
              </a:solidFill>
              <a:latin typeface="Segoe UI Semilight"/>
              <a:ea typeface="MS PGothic" panose="020B0600070205080204" pitchFamily="34" charset="-128"/>
            </a:endParaRPr>
          </a:p>
        </p:txBody>
      </p:sp>
      <p:sp>
        <p:nvSpPr>
          <p:cNvPr id="139" name="Freeform 138"/>
          <p:cNvSpPr>
            <a:spLocks/>
          </p:cNvSpPr>
          <p:nvPr/>
        </p:nvSpPr>
        <p:spPr bwMode="auto">
          <a:xfrm>
            <a:off x="6791029" y="4435731"/>
            <a:ext cx="1115140" cy="58215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65826" tIns="32912" rIns="65826" bIns="32912" numCol="1" anchor="t" anchorCtr="0" compatLnSpc="1">
            <a:prstTxWarp prst="textNoShape">
              <a:avLst/>
            </a:prstTxWarp>
          </a:bodyPr>
          <a:lstStyle/>
          <a:p>
            <a:pPr defTabSz="671411">
              <a:defRPr/>
            </a:pPr>
            <a:endParaRPr lang="en-US" sz="1029" kern="0">
              <a:solidFill>
                <a:srgbClr val="505050"/>
              </a:solidFill>
              <a:latin typeface="Segoe UI Semilight"/>
              <a:ea typeface="MS PGothic" panose="020B0600070205080204" pitchFamily="34" charset="-128"/>
            </a:endParaRPr>
          </a:p>
        </p:txBody>
      </p:sp>
      <p:grpSp>
        <p:nvGrpSpPr>
          <p:cNvPr id="141" name="Group 8"/>
          <p:cNvGrpSpPr>
            <a:grpSpLocks noChangeAspect="1"/>
          </p:cNvGrpSpPr>
          <p:nvPr/>
        </p:nvGrpSpPr>
        <p:grpSpPr bwMode="auto">
          <a:xfrm>
            <a:off x="4906500" y="4204432"/>
            <a:ext cx="1125277" cy="1060610"/>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grpSp>
      <p:pic>
        <p:nvPicPr>
          <p:cNvPr id="224" name="Picture 223"/>
          <p:cNvPicPr>
            <a:picLocks noChangeAspect="1"/>
          </p:cNvPicPr>
          <p:nvPr/>
        </p:nvPicPr>
        <p:blipFill>
          <a:blip r:embed="rId6"/>
          <a:stretch>
            <a:fillRect/>
          </a:stretch>
        </p:blipFill>
        <p:spPr>
          <a:xfrm>
            <a:off x="6248416" y="3886982"/>
            <a:ext cx="408766" cy="425309"/>
          </a:xfrm>
          <a:prstGeom prst="rect">
            <a:avLst/>
          </a:prstGeom>
        </p:spPr>
      </p:pic>
      <p:sp>
        <p:nvSpPr>
          <p:cNvPr id="178" name="TextBox 177"/>
          <p:cNvSpPr txBox="1"/>
          <p:nvPr/>
        </p:nvSpPr>
        <p:spPr>
          <a:xfrm>
            <a:off x="2181927" y="3307621"/>
            <a:ext cx="1031277"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176" kern="0">
                <a:gradFill>
                  <a:gsLst>
                    <a:gs pos="12097">
                      <a:srgbClr val="FFFFFF"/>
                    </a:gs>
                    <a:gs pos="34000">
                      <a:srgbClr val="FFFFFF"/>
                    </a:gs>
                  </a:gsLst>
                  <a:lin ang="5400000" scaled="0"/>
                </a:gradFill>
                <a:latin typeface="Segoe UI Semilight"/>
                <a:ea typeface="MS PGothic" panose="020B0600070205080204" pitchFamily="34" charset="-128"/>
              </a:rPr>
            </a:br>
            <a:r>
              <a:rPr lang="en-US" sz="1176"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79" name="TextBox 178"/>
          <p:cNvSpPr txBox="1"/>
          <p:nvPr/>
        </p:nvSpPr>
        <p:spPr>
          <a:xfrm>
            <a:off x="6052386" y="3306071"/>
            <a:ext cx="1293268"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80" name="TextBox 179"/>
          <p:cNvSpPr txBox="1"/>
          <p:nvPr/>
        </p:nvSpPr>
        <p:spPr>
          <a:xfrm>
            <a:off x="4137775" y="3304344"/>
            <a:ext cx="1198324"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81" name="TextBox 180"/>
          <p:cNvSpPr txBox="1"/>
          <p:nvPr/>
        </p:nvSpPr>
        <p:spPr>
          <a:xfrm>
            <a:off x="5120475" y="3314783"/>
            <a:ext cx="1216966"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
        <p:nvSpPr>
          <p:cNvPr id="182" name="TextBox 181"/>
          <p:cNvSpPr txBox="1"/>
          <p:nvPr/>
        </p:nvSpPr>
        <p:spPr>
          <a:xfrm>
            <a:off x="1423673" y="5073204"/>
            <a:ext cx="1350515" cy="391902"/>
          </a:xfrm>
          <a:prstGeom prst="rect">
            <a:avLst/>
          </a:prstGeom>
          <a:noFill/>
        </p:spPr>
        <p:txBody>
          <a:bodyPr wrap="square" lIns="129065" tIns="103251" rIns="129065" bIns="103251" rtlCol="0">
            <a:spAutoFit/>
          </a:bodyPr>
          <a:lstStyle/>
          <a:p>
            <a:pPr defTabSz="658184">
              <a:lnSpc>
                <a:spcPct val="90000"/>
              </a:lnSpc>
              <a:spcAft>
                <a:spcPts val="423"/>
              </a:spcAft>
              <a:defRPr/>
            </a:pPr>
            <a:r>
              <a:rPr lang="en-US" sz="1324" kern="0" dirty="0">
                <a:latin typeface="Segoe UI Semilight"/>
                <a:ea typeface="MS PGothic" panose="020B0600070205080204" pitchFamily="34" charset="-128"/>
              </a:rPr>
              <a:t>Dev Box</a:t>
            </a:r>
          </a:p>
        </p:txBody>
      </p:sp>
      <p:sp>
        <p:nvSpPr>
          <p:cNvPr id="183" name="TextBox 182"/>
          <p:cNvSpPr txBox="1"/>
          <p:nvPr/>
        </p:nvSpPr>
        <p:spPr>
          <a:xfrm>
            <a:off x="3107127" y="3392046"/>
            <a:ext cx="1216966" cy="375566"/>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6" name="TextBox 155"/>
          <p:cNvSpPr txBox="1"/>
          <p:nvPr/>
        </p:nvSpPr>
        <p:spPr>
          <a:xfrm>
            <a:off x="4736938" y="5102744"/>
            <a:ext cx="1595066" cy="396085"/>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324" kern="0">
                <a:latin typeface="Segoe UI Semilight"/>
                <a:ea typeface="MS PGothic" panose="020B0600070205080204" pitchFamily="34" charset="-128"/>
              </a:rPr>
              <a:t>On Premise</a:t>
            </a:r>
          </a:p>
        </p:txBody>
      </p:sp>
      <p:pic>
        <p:nvPicPr>
          <p:cNvPr id="4" name="Picture 3"/>
          <p:cNvPicPr>
            <a:picLocks noChangeAspect="1"/>
          </p:cNvPicPr>
          <p:nvPr/>
        </p:nvPicPr>
        <p:blipFill>
          <a:blip r:embed="rId7"/>
          <a:stretch>
            <a:fillRect/>
          </a:stretch>
        </p:blipFill>
        <p:spPr>
          <a:xfrm>
            <a:off x="1388874" y="4448895"/>
            <a:ext cx="927740" cy="648663"/>
          </a:xfrm>
          <a:prstGeom prst="rect">
            <a:avLst/>
          </a:prstGeom>
        </p:spPr>
      </p:pic>
      <p:pic>
        <p:nvPicPr>
          <p:cNvPr id="9" name="Picture 8"/>
          <p:cNvPicPr>
            <a:picLocks noChangeAspect="1"/>
          </p:cNvPicPr>
          <p:nvPr/>
        </p:nvPicPr>
        <p:blipFill>
          <a:blip r:embed="rId8"/>
          <a:stretch>
            <a:fillRect/>
          </a:stretch>
        </p:blipFill>
        <p:spPr>
          <a:xfrm>
            <a:off x="389418" y="3148837"/>
            <a:ext cx="489993" cy="486416"/>
          </a:xfrm>
          <a:prstGeom prst="rect">
            <a:avLst/>
          </a:prstGeom>
        </p:spPr>
      </p:pic>
      <p:sp>
        <p:nvSpPr>
          <p:cNvPr id="157" name="Rectangle 156"/>
          <p:cNvSpPr/>
          <p:nvPr/>
        </p:nvSpPr>
        <p:spPr bwMode="auto">
          <a:xfrm>
            <a:off x="4604928" y="2766311"/>
            <a:ext cx="1555915" cy="44287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a:gradFill>
                  <a:gsLst>
                    <a:gs pos="0">
                      <a:srgbClr val="FFFFFF"/>
                    </a:gs>
                    <a:gs pos="100000">
                      <a:srgbClr val="FFFFFF"/>
                    </a:gs>
                  </a:gsLst>
                  <a:lin ang="5400000" scaled="0"/>
                </a:gradFill>
                <a:latin typeface="Calibri" panose="020F0502020204030204"/>
                <a:ea typeface="Segoe UI" pitchFamily="34" charset="0"/>
                <a:cs typeface="Segoe UI" pitchFamily="34" charset="0"/>
              </a:rPr>
              <a:t>Guest Executables</a:t>
            </a:r>
          </a:p>
        </p:txBody>
      </p:sp>
      <p:sp>
        <p:nvSpPr>
          <p:cNvPr id="158" name="Rectangle 157"/>
          <p:cNvSpPr/>
          <p:nvPr/>
        </p:nvSpPr>
        <p:spPr bwMode="auto">
          <a:xfrm>
            <a:off x="1243335" y="2766311"/>
            <a:ext cx="3237583" cy="44287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Services</a:t>
            </a:r>
          </a:p>
        </p:txBody>
      </p:sp>
      <p:sp>
        <p:nvSpPr>
          <p:cNvPr id="159" name="Rectangle 158"/>
          <p:cNvSpPr/>
          <p:nvPr/>
        </p:nvSpPr>
        <p:spPr bwMode="auto">
          <a:xfrm>
            <a:off x="2925001" y="2237968"/>
            <a:ext cx="1555916" cy="44287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Actors</a:t>
            </a:r>
          </a:p>
        </p:txBody>
      </p:sp>
      <p:sp>
        <p:nvSpPr>
          <p:cNvPr id="160" name="Rectangle 159"/>
          <p:cNvSpPr/>
          <p:nvPr/>
        </p:nvSpPr>
        <p:spPr bwMode="auto">
          <a:xfrm>
            <a:off x="1243334" y="2237967"/>
            <a:ext cx="1555916" cy="440031"/>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50" kern="0" dirty="0">
                <a:latin typeface="Calibri" panose="020F0502020204030204"/>
                <a:ea typeface="Segoe UI" pitchFamily="34" charset="0"/>
                <a:cs typeface="Segoe UI" pitchFamily="34" charset="0"/>
              </a:rPr>
              <a:t>  </a:t>
            </a:r>
            <a:r>
              <a:rPr lang="en-US" sz="1350" dirty="0">
                <a:latin typeface="Calibri" panose="020F0502020204030204" pitchFamily="34" charset="0"/>
                <a:cs typeface="Calibri" panose="020F0502020204030204" pitchFamily="34" charset="0"/>
              </a:rPr>
              <a:t>.NET Core/Full .NET/Java</a:t>
            </a:r>
            <a:endParaRPr lang="en-US" sz="1350" kern="0" dirty="0">
              <a:latin typeface="Calibri" panose="020F0502020204030204" pitchFamily="34" charset="0"/>
              <a:ea typeface="Segoe UI" pitchFamily="34" charset="0"/>
              <a:cs typeface="Calibri" panose="020F0502020204030204" pitchFamily="34" charset="0"/>
            </a:endParaRPr>
          </a:p>
        </p:txBody>
      </p:sp>
      <p:sp>
        <p:nvSpPr>
          <p:cNvPr id="161" name="Rectangle 160"/>
          <p:cNvSpPr/>
          <p:nvPr/>
        </p:nvSpPr>
        <p:spPr bwMode="auto">
          <a:xfrm>
            <a:off x="6265626" y="2764306"/>
            <a:ext cx="1555915" cy="444880"/>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a:gradFill>
                  <a:gsLst>
                    <a:gs pos="0">
                      <a:srgbClr val="FFFFFF"/>
                    </a:gs>
                    <a:gs pos="100000">
                      <a:srgbClr val="FFFFFF"/>
                    </a:gs>
                  </a:gsLst>
                  <a:lin ang="5400000" scaled="0"/>
                </a:gradFill>
                <a:latin typeface="Calibri" panose="020F0502020204030204"/>
                <a:ea typeface="Segoe UI" pitchFamily="34" charset="0"/>
                <a:cs typeface="Segoe UI" pitchFamily="34" charset="0"/>
              </a:rPr>
              <a:t>Containers</a:t>
            </a:r>
          </a:p>
        </p:txBody>
      </p:sp>
      <p:pic>
        <p:nvPicPr>
          <p:cNvPr id="163" name="Picture 162"/>
          <p:cNvPicPr>
            <a:picLocks noChangeAspect="1"/>
          </p:cNvPicPr>
          <p:nvPr/>
        </p:nvPicPr>
        <p:blipFill>
          <a:blip r:embed="rId9"/>
          <a:stretch>
            <a:fillRect/>
          </a:stretch>
        </p:blipFill>
        <p:spPr>
          <a:xfrm>
            <a:off x="2363603" y="3856009"/>
            <a:ext cx="599168" cy="719001"/>
          </a:xfrm>
          <a:prstGeom prst="rect">
            <a:avLst/>
          </a:prstGeom>
        </p:spPr>
      </p:pic>
      <p:sp>
        <p:nvSpPr>
          <p:cNvPr id="164" name="TextBox 163"/>
          <p:cNvSpPr txBox="1"/>
          <p:nvPr/>
        </p:nvSpPr>
        <p:spPr>
          <a:xfrm>
            <a:off x="1154381" y="3260921"/>
            <a:ext cx="1196707"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65" name="TextBox 164"/>
          <p:cNvSpPr txBox="1"/>
          <p:nvPr/>
        </p:nvSpPr>
        <p:spPr>
          <a:xfrm>
            <a:off x="6776076" y="3255666"/>
            <a:ext cx="1408703"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Tree>
    <p:extLst>
      <p:ext uri="{BB962C8B-B14F-4D97-AF65-F5344CB8AC3E}">
        <p14:creationId xmlns:p14="http://schemas.microsoft.com/office/powerpoint/2010/main" val="24582892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9446" y="1524000"/>
            <a:ext cx="3549155" cy="4953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519542" y="1676400"/>
            <a:ext cx="4571998" cy="3592778"/>
          </a:xfrm>
          <a:prstGeom prst="rect">
            <a:avLst/>
          </a:prstGeom>
        </p:spPr>
        <p:txBody>
          <a:bodyPr vert="horz" wrap="square" lIns="0" tIns="12700" rIns="0" bIns="0" rtlCol="0">
            <a:spAutoFit/>
          </a:bodyPr>
          <a:lstStyle/>
          <a:p>
            <a:pPr marL="76200" marR="1343660" indent="-64135">
              <a:lnSpc>
                <a:spcPct val="115399"/>
              </a:lnSpc>
              <a:spcBef>
                <a:spcPts val="100"/>
              </a:spcBef>
            </a:pPr>
            <a:r>
              <a:rPr sz="2400" spc="-110" dirty="0">
                <a:solidFill>
                  <a:srgbClr val="FFFFFF"/>
                </a:solidFill>
                <a:latin typeface="Verdana"/>
                <a:cs typeface="Verdana"/>
              </a:rPr>
              <a:t>Labels:  </a:t>
            </a:r>
            <a:endParaRPr lang="en-US" sz="2400" spc="-110" dirty="0" smtClean="0">
              <a:solidFill>
                <a:srgbClr val="FFFFFF"/>
              </a:solidFill>
              <a:latin typeface="Verdana"/>
              <a:cs typeface="Verdana"/>
            </a:endParaRPr>
          </a:p>
          <a:p>
            <a:pPr marL="76200" marR="1343660" indent="-64135">
              <a:lnSpc>
                <a:spcPct val="115399"/>
              </a:lnSpc>
              <a:spcBef>
                <a:spcPts val="100"/>
              </a:spcBef>
            </a:pPr>
            <a:r>
              <a:rPr sz="2400" spc="-145" dirty="0" smtClean="0">
                <a:solidFill>
                  <a:srgbClr val="FFFFFF"/>
                </a:solidFill>
                <a:latin typeface="Verdana"/>
                <a:cs typeface="Verdana"/>
              </a:rPr>
              <a:t>app</a:t>
            </a:r>
            <a:r>
              <a:rPr sz="2400" spc="-145" dirty="0">
                <a:solidFill>
                  <a:srgbClr val="FFFFFF"/>
                </a:solidFill>
                <a:latin typeface="Verdana"/>
                <a:cs typeface="Verdana"/>
              </a:rPr>
              <a:t>:</a:t>
            </a:r>
            <a:r>
              <a:rPr sz="2400" spc="-280" dirty="0">
                <a:solidFill>
                  <a:srgbClr val="FFFFFF"/>
                </a:solidFill>
                <a:latin typeface="Verdana"/>
                <a:cs typeface="Verdana"/>
              </a:rPr>
              <a:t> </a:t>
            </a:r>
            <a:r>
              <a:rPr sz="2400" spc="-100" dirty="0">
                <a:solidFill>
                  <a:srgbClr val="FFFFFF"/>
                </a:solidFill>
                <a:latin typeface="Verdana"/>
                <a:cs typeface="Verdana"/>
              </a:rPr>
              <a:t>nginx</a:t>
            </a:r>
            <a:endParaRPr sz="2400" dirty="0">
              <a:latin typeface="Verdana"/>
              <a:cs typeface="Verdana"/>
            </a:endParaRPr>
          </a:p>
          <a:p>
            <a:pPr marL="76200">
              <a:spcBef>
                <a:spcPts val="240"/>
              </a:spcBef>
            </a:pPr>
            <a:r>
              <a:rPr sz="2400" spc="-90" dirty="0">
                <a:solidFill>
                  <a:srgbClr val="FFFFFF"/>
                </a:solidFill>
                <a:latin typeface="Verdana"/>
                <a:cs typeface="Verdana"/>
              </a:rPr>
              <a:t>tier:</a:t>
            </a:r>
            <a:r>
              <a:rPr sz="2400" spc="-215" dirty="0">
                <a:solidFill>
                  <a:srgbClr val="FFFFFF"/>
                </a:solidFill>
                <a:latin typeface="Verdana"/>
                <a:cs typeface="Verdana"/>
              </a:rPr>
              <a:t> </a:t>
            </a:r>
            <a:r>
              <a:rPr sz="2400" spc="-65" dirty="0">
                <a:solidFill>
                  <a:srgbClr val="FFFFFF"/>
                </a:solidFill>
                <a:latin typeface="Verdana"/>
                <a:cs typeface="Verdana"/>
              </a:rPr>
              <a:t>frontned</a:t>
            </a:r>
            <a:endParaRPr sz="2400" dirty="0">
              <a:latin typeface="Verdana"/>
              <a:cs typeface="Verdana"/>
            </a:endParaRPr>
          </a:p>
          <a:p>
            <a:pPr>
              <a:spcBef>
                <a:spcPts val="25"/>
              </a:spcBef>
            </a:pPr>
            <a:endParaRPr sz="2400" dirty="0">
              <a:latin typeface="Times New Roman"/>
              <a:cs typeface="Times New Roman"/>
            </a:endParaRPr>
          </a:p>
          <a:p>
            <a:pPr marL="12700"/>
            <a:r>
              <a:rPr sz="2400" spc="-70" dirty="0">
                <a:solidFill>
                  <a:srgbClr val="FFFFFF"/>
                </a:solidFill>
                <a:latin typeface="Verdana"/>
                <a:cs typeface="Verdana"/>
              </a:rPr>
              <a:t>Annotations</a:t>
            </a:r>
            <a:endParaRPr sz="2400" dirty="0">
              <a:latin typeface="Verdana"/>
              <a:cs typeface="Verdana"/>
            </a:endParaRPr>
          </a:p>
          <a:p>
            <a:pPr marL="76200">
              <a:spcBef>
                <a:spcPts val="240"/>
              </a:spcBef>
            </a:pPr>
            <a:r>
              <a:rPr sz="2400" spc="-85" dirty="0">
                <a:solidFill>
                  <a:srgbClr val="FFFFFF"/>
                </a:solidFill>
                <a:latin typeface="Verdana"/>
                <a:cs typeface="Verdana"/>
              </a:rPr>
              <a:t>description: </a:t>
            </a:r>
            <a:r>
              <a:rPr sz="2400" spc="-105" dirty="0">
                <a:solidFill>
                  <a:srgbClr val="FFFFFF"/>
                </a:solidFill>
                <a:latin typeface="Verdana"/>
                <a:cs typeface="Verdana"/>
              </a:rPr>
              <a:t>“nginx</a:t>
            </a:r>
            <a:r>
              <a:rPr sz="2400" spc="-345" dirty="0">
                <a:solidFill>
                  <a:srgbClr val="FFFFFF"/>
                </a:solidFill>
                <a:latin typeface="Verdana"/>
                <a:cs typeface="Verdana"/>
              </a:rPr>
              <a:t> </a:t>
            </a:r>
            <a:r>
              <a:rPr sz="2400" spc="-75" dirty="0">
                <a:solidFill>
                  <a:srgbClr val="FFFFFF"/>
                </a:solidFill>
                <a:latin typeface="Verdana"/>
                <a:cs typeface="Verdana"/>
              </a:rPr>
              <a:t>frontend”</a:t>
            </a:r>
            <a:endParaRPr sz="2400" dirty="0">
              <a:latin typeface="Verdana"/>
              <a:cs typeface="Verdana"/>
            </a:endParaRPr>
          </a:p>
          <a:p>
            <a:pPr>
              <a:spcBef>
                <a:spcPts val="15"/>
              </a:spcBef>
            </a:pPr>
            <a:endParaRPr sz="2400" dirty="0">
              <a:latin typeface="Times New Roman"/>
              <a:cs typeface="Times New Roman"/>
            </a:endParaRPr>
          </a:p>
          <a:p>
            <a:pPr marL="76200" marR="1343660" indent="-64135">
              <a:lnSpc>
                <a:spcPct val="115399"/>
              </a:lnSpc>
              <a:spcBef>
                <a:spcPts val="5"/>
              </a:spcBef>
            </a:pPr>
            <a:r>
              <a:rPr sz="2400" spc="-100" dirty="0">
                <a:solidFill>
                  <a:srgbClr val="FFFFFF"/>
                </a:solidFill>
                <a:latin typeface="Verdana"/>
                <a:cs typeface="Verdana"/>
              </a:rPr>
              <a:t>Selector:  </a:t>
            </a:r>
            <a:r>
              <a:rPr sz="2400" spc="-145" dirty="0">
                <a:solidFill>
                  <a:srgbClr val="FFFFFF"/>
                </a:solidFill>
                <a:latin typeface="Verdana"/>
                <a:cs typeface="Verdana"/>
              </a:rPr>
              <a:t>app:</a:t>
            </a:r>
            <a:r>
              <a:rPr sz="2400" spc="-280" dirty="0">
                <a:solidFill>
                  <a:srgbClr val="FFFFFF"/>
                </a:solidFill>
                <a:latin typeface="Verdana"/>
                <a:cs typeface="Verdana"/>
              </a:rPr>
              <a:t> </a:t>
            </a:r>
            <a:r>
              <a:rPr sz="2400" spc="-100" dirty="0">
                <a:solidFill>
                  <a:srgbClr val="FFFFFF"/>
                </a:solidFill>
                <a:latin typeface="Verdana"/>
                <a:cs typeface="Verdana"/>
              </a:rPr>
              <a:t>nginx</a:t>
            </a:r>
            <a:endParaRPr sz="2400" dirty="0">
              <a:latin typeface="Verdana"/>
              <a:cs typeface="Verdana"/>
            </a:endParaRPr>
          </a:p>
          <a:p>
            <a:pPr marL="76200">
              <a:spcBef>
                <a:spcPts val="240"/>
              </a:spcBef>
            </a:pPr>
            <a:r>
              <a:rPr sz="2400" spc="-90" dirty="0">
                <a:solidFill>
                  <a:srgbClr val="FFFFFF"/>
                </a:solidFill>
                <a:latin typeface="Verdana"/>
                <a:cs typeface="Verdana"/>
              </a:rPr>
              <a:t>tier:</a:t>
            </a:r>
            <a:r>
              <a:rPr sz="2400" spc="-215" dirty="0">
                <a:solidFill>
                  <a:srgbClr val="FFFFFF"/>
                </a:solidFill>
                <a:latin typeface="Verdana"/>
                <a:cs typeface="Verdana"/>
              </a:rPr>
              <a:t> </a:t>
            </a:r>
            <a:r>
              <a:rPr sz="2400" spc="-65" dirty="0">
                <a:solidFill>
                  <a:srgbClr val="FFFFFF"/>
                </a:solidFill>
                <a:latin typeface="Verdana"/>
                <a:cs typeface="Verdana"/>
              </a:rPr>
              <a:t>frontend</a:t>
            </a:r>
            <a:endParaRPr sz="2400" dirty="0">
              <a:latin typeface="Verdana"/>
              <a:cs typeface="Verdana"/>
            </a:endParaRPr>
          </a:p>
        </p:txBody>
      </p:sp>
      <p:sp>
        <p:nvSpPr>
          <p:cNvPr id="4" name="object 4"/>
          <p:cNvSpPr txBox="1">
            <a:spLocks noGrp="1"/>
          </p:cNvSpPr>
          <p:nvPr>
            <p:ph type="title"/>
          </p:nvPr>
        </p:nvSpPr>
        <p:spPr>
          <a:xfrm>
            <a:off x="489446" y="165322"/>
            <a:ext cx="8121153" cy="901478"/>
          </a:xfrm>
          <a:prstGeom prst="rect">
            <a:avLst/>
          </a:prstGeom>
        </p:spPr>
        <p:txBody>
          <a:bodyPr vert="horz" wrap="square" lIns="0" tIns="0" rIns="0" bIns="0" rtlCol="0" anchor="t">
            <a:normAutofit fontScale="90000"/>
          </a:bodyPr>
          <a:lstStyle/>
          <a:p>
            <a:r>
              <a:rPr dirty="0"/>
              <a:t>Labels, and Annotations,  and Selectors</a:t>
            </a:r>
          </a:p>
        </p:txBody>
      </p:sp>
    </p:spTree>
    <p:extLst>
      <p:ext uri="{BB962C8B-B14F-4D97-AF65-F5344CB8AC3E}">
        <p14:creationId xmlns:p14="http://schemas.microsoft.com/office/powerpoint/2010/main" val="220688804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A55505-7DAE-4962-A1C7-3DB3EE5D4B1B}"/>
              </a:ext>
            </a:extLst>
          </p:cNvPr>
          <p:cNvSpPr>
            <a:spLocks noGrp="1"/>
          </p:cNvSpPr>
          <p:nvPr>
            <p:ph type="title"/>
          </p:nvPr>
        </p:nvSpPr>
        <p:spPr>
          <a:xfrm>
            <a:off x="381000" y="230188"/>
            <a:ext cx="8382000" cy="1329595"/>
          </a:xfrm>
        </p:spPr>
        <p:txBody>
          <a:bodyPr/>
          <a:lstStyle/>
          <a:p>
            <a:r>
              <a:rPr lang="en-US" dirty="0">
                <a:effectLst/>
              </a:rPr>
              <a:t>Advantages of Using an API gateway</a:t>
            </a:r>
            <a:endParaRPr lang="en-US" dirty="0"/>
          </a:p>
        </p:txBody>
      </p:sp>
      <p:sp>
        <p:nvSpPr>
          <p:cNvPr id="3" name="Content Placeholder 2">
            <a:extLst>
              <a:ext uri="{FF2B5EF4-FFF2-40B4-BE49-F238E27FC236}">
                <a16:creationId xmlns="" xmlns:a16="http://schemas.microsoft.com/office/drawing/2014/main" id="{9C6A935D-105E-4EC1-9DB2-F5159F4B966E}"/>
              </a:ext>
            </a:extLst>
          </p:cNvPr>
          <p:cNvSpPr>
            <a:spLocks noGrp="1"/>
          </p:cNvSpPr>
          <p:nvPr>
            <p:ph idx="1"/>
          </p:nvPr>
        </p:nvSpPr>
        <p:spPr>
          <a:xfrm>
            <a:off x="381000" y="2286000"/>
            <a:ext cx="8382000" cy="2210862"/>
          </a:xfrm>
        </p:spPr>
        <p:txBody>
          <a:bodyPr>
            <a:normAutofit/>
          </a:bodyPr>
          <a:lstStyle/>
          <a:p>
            <a:r>
              <a:rPr lang="en-US" sz="2025" dirty="0"/>
              <a:t>It decouples clients from services. Services can be versioned or refactored without needing to update all of the clients.</a:t>
            </a:r>
          </a:p>
          <a:p>
            <a:r>
              <a:rPr lang="en-US" sz="2025" dirty="0"/>
              <a:t>Services can use messaging protocols that are not web friendly, such as AMQP.</a:t>
            </a:r>
          </a:p>
          <a:p>
            <a:r>
              <a:rPr lang="en-US" sz="2025" dirty="0"/>
              <a:t>The API Gateway can perform other cross-cutting functions such as authentication, logging, SSL termination, and load balancing.</a:t>
            </a:r>
          </a:p>
        </p:txBody>
      </p:sp>
    </p:spTree>
    <p:extLst>
      <p:ext uri="{BB962C8B-B14F-4D97-AF65-F5344CB8AC3E}">
        <p14:creationId xmlns:p14="http://schemas.microsoft.com/office/powerpoint/2010/main" val="4101017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79C368-1F74-482F-9F35-478FF728667E}"/>
              </a:ext>
            </a:extLst>
          </p:cNvPr>
          <p:cNvSpPr>
            <a:spLocks noGrp="1"/>
          </p:cNvSpPr>
          <p:nvPr>
            <p:ph type="title"/>
          </p:nvPr>
        </p:nvSpPr>
        <p:spPr/>
        <p:txBody>
          <a:bodyPr>
            <a:normAutofit fontScale="90000"/>
          </a:bodyPr>
          <a:lstStyle/>
          <a:p>
            <a:r>
              <a:rPr lang="en-US" dirty="0">
                <a:effectLst/>
              </a:rPr>
              <a:t>When to use this architecture</a:t>
            </a:r>
            <a:br>
              <a:rPr lang="en-US" dirty="0">
                <a:effectLst/>
              </a:rPr>
            </a:br>
            <a:endParaRPr lang="en-US" dirty="0"/>
          </a:p>
        </p:txBody>
      </p:sp>
      <p:sp>
        <p:nvSpPr>
          <p:cNvPr id="3" name="Content Placeholder 2">
            <a:extLst>
              <a:ext uri="{FF2B5EF4-FFF2-40B4-BE49-F238E27FC236}">
                <a16:creationId xmlns="" xmlns:a16="http://schemas.microsoft.com/office/drawing/2014/main" id="{1D19757D-0C8E-4DEB-867A-C297F7746FE8}"/>
              </a:ext>
            </a:extLst>
          </p:cNvPr>
          <p:cNvSpPr>
            <a:spLocks noGrp="1"/>
          </p:cNvSpPr>
          <p:nvPr>
            <p:ph idx="1"/>
          </p:nvPr>
        </p:nvSpPr>
        <p:spPr/>
        <p:txBody>
          <a:bodyPr>
            <a:normAutofit/>
          </a:bodyPr>
          <a:lstStyle/>
          <a:p>
            <a:r>
              <a:rPr lang="en-US" sz="2400" dirty="0"/>
              <a:t>Large applications that require a high release velocity.</a:t>
            </a:r>
          </a:p>
          <a:p>
            <a:r>
              <a:rPr lang="en-US" sz="2400" dirty="0"/>
              <a:t>Complex applications that need to be highly scalable.</a:t>
            </a:r>
          </a:p>
          <a:p>
            <a:r>
              <a:rPr lang="en-US" sz="2400" dirty="0"/>
              <a:t>Applications with rich domains or many subdomains.</a:t>
            </a:r>
          </a:p>
          <a:p>
            <a:r>
              <a:rPr lang="en-US" sz="2400" dirty="0"/>
              <a:t>An organization that consists of small development teams.</a:t>
            </a:r>
          </a:p>
        </p:txBody>
      </p:sp>
    </p:spTree>
    <p:extLst>
      <p:ext uri="{BB962C8B-B14F-4D97-AF65-F5344CB8AC3E}">
        <p14:creationId xmlns:p14="http://schemas.microsoft.com/office/powerpoint/2010/main" val="2290080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0970EB-50DA-48C0-9EB6-981C9880DADF}"/>
              </a:ext>
            </a:extLst>
          </p:cNvPr>
          <p:cNvSpPr>
            <a:spLocks noGrp="1"/>
          </p:cNvSpPr>
          <p:nvPr>
            <p:ph type="title"/>
          </p:nvPr>
        </p:nvSpPr>
        <p:spPr/>
        <p:txBody>
          <a:bodyPr>
            <a:normAutofit fontScale="90000"/>
          </a:bodyPr>
          <a:lstStyle/>
          <a:p>
            <a:r>
              <a:rPr lang="en-US" dirty="0">
                <a:effectLst/>
              </a:rPr>
              <a:t>Benefits</a:t>
            </a:r>
            <a:br>
              <a:rPr lang="en-US" dirty="0">
                <a:effectLst/>
              </a:rPr>
            </a:br>
            <a:endParaRPr lang="en-US" dirty="0"/>
          </a:p>
        </p:txBody>
      </p:sp>
      <p:sp>
        <p:nvSpPr>
          <p:cNvPr id="3" name="Content Placeholder 2">
            <a:extLst>
              <a:ext uri="{FF2B5EF4-FFF2-40B4-BE49-F238E27FC236}">
                <a16:creationId xmlns="" xmlns:a16="http://schemas.microsoft.com/office/drawing/2014/main" id="{5D1CAC08-CA00-48F7-AE0E-3E0F3D2EF618}"/>
              </a:ext>
            </a:extLst>
          </p:cNvPr>
          <p:cNvSpPr>
            <a:spLocks noGrp="1"/>
          </p:cNvSpPr>
          <p:nvPr>
            <p:ph idx="1"/>
          </p:nvPr>
        </p:nvSpPr>
        <p:spPr/>
        <p:txBody>
          <a:bodyPr>
            <a:normAutofit lnSpcReduction="10000"/>
          </a:bodyPr>
          <a:lstStyle/>
          <a:p>
            <a:r>
              <a:rPr lang="en-US" sz="2400" b="1" dirty="0"/>
              <a:t>Independent deployments</a:t>
            </a:r>
            <a:r>
              <a:rPr lang="en-US" sz="2400" dirty="0"/>
              <a:t> </a:t>
            </a:r>
          </a:p>
          <a:p>
            <a:r>
              <a:rPr lang="en-US" sz="2400" b="1" dirty="0"/>
              <a:t>Independent development</a:t>
            </a:r>
            <a:r>
              <a:rPr lang="en-US" sz="2400" dirty="0"/>
              <a:t> </a:t>
            </a:r>
          </a:p>
          <a:p>
            <a:r>
              <a:rPr lang="en-US" sz="2400" b="1" dirty="0"/>
              <a:t>Small, focused teams</a:t>
            </a:r>
            <a:endParaRPr lang="en-US" sz="2400" dirty="0"/>
          </a:p>
          <a:p>
            <a:r>
              <a:rPr lang="en-US" sz="2400" b="1" dirty="0"/>
              <a:t>Fault isolation</a:t>
            </a:r>
            <a:endParaRPr lang="en-US" sz="2400" dirty="0"/>
          </a:p>
          <a:p>
            <a:r>
              <a:rPr lang="en-US" sz="2400" b="1" dirty="0"/>
              <a:t>Mixed technology stacks</a:t>
            </a:r>
            <a:endParaRPr lang="en-US" sz="2400" dirty="0"/>
          </a:p>
          <a:p>
            <a:r>
              <a:rPr lang="en-US" sz="2400" b="1" dirty="0"/>
              <a:t>Granular scaling</a:t>
            </a:r>
            <a:endParaRPr lang="en-US" sz="2400" dirty="0"/>
          </a:p>
          <a:p>
            <a:endParaRPr lang="en-US" dirty="0">
              <a:effectLst/>
            </a:endParaRPr>
          </a:p>
        </p:txBody>
      </p:sp>
    </p:spTree>
    <p:extLst>
      <p:ext uri="{BB962C8B-B14F-4D97-AF65-F5344CB8AC3E}">
        <p14:creationId xmlns:p14="http://schemas.microsoft.com/office/powerpoint/2010/main" val="4106432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E02EFA-FBBC-43E5-9E4C-C79276AAA9AA}"/>
              </a:ext>
            </a:extLst>
          </p:cNvPr>
          <p:cNvSpPr>
            <a:spLocks noGrp="1"/>
          </p:cNvSpPr>
          <p:nvPr>
            <p:ph type="title"/>
          </p:nvPr>
        </p:nvSpPr>
        <p:spPr/>
        <p:txBody>
          <a:bodyPr>
            <a:normAutofit fontScale="90000"/>
          </a:bodyPr>
          <a:lstStyle/>
          <a:p>
            <a:r>
              <a:rPr lang="en-US" dirty="0">
                <a:effectLst/>
              </a:rPr>
              <a:t>Challenges</a:t>
            </a:r>
            <a:br>
              <a:rPr lang="en-US" dirty="0">
                <a:effectLst/>
              </a:rPr>
            </a:br>
            <a:endParaRPr lang="en-US" dirty="0"/>
          </a:p>
        </p:txBody>
      </p:sp>
      <p:sp>
        <p:nvSpPr>
          <p:cNvPr id="3" name="Content Placeholder 2">
            <a:extLst>
              <a:ext uri="{FF2B5EF4-FFF2-40B4-BE49-F238E27FC236}">
                <a16:creationId xmlns="" xmlns:a16="http://schemas.microsoft.com/office/drawing/2014/main" id="{80A459CC-E4AD-4172-B260-218C23D9F3BB}"/>
              </a:ext>
            </a:extLst>
          </p:cNvPr>
          <p:cNvSpPr>
            <a:spLocks noGrp="1"/>
          </p:cNvSpPr>
          <p:nvPr>
            <p:ph idx="1"/>
          </p:nvPr>
        </p:nvSpPr>
        <p:spPr>
          <a:xfrm>
            <a:off x="533400" y="1524000"/>
            <a:ext cx="7765322" cy="3486355"/>
          </a:xfrm>
        </p:spPr>
        <p:txBody>
          <a:bodyPr>
            <a:noAutofit/>
          </a:bodyPr>
          <a:lstStyle/>
          <a:p>
            <a:r>
              <a:rPr lang="en-US" sz="2025" b="1" dirty="0"/>
              <a:t>Complexity</a:t>
            </a:r>
            <a:endParaRPr lang="en-US" sz="2025" dirty="0"/>
          </a:p>
          <a:p>
            <a:r>
              <a:rPr lang="en-US" sz="2025" b="1" dirty="0"/>
              <a:t>Development and test</a:t>
            </a:r>
            <a:endParaRPr lang="en-US" sz="2025" dirty="0"/>
          </a:p>
          <a:p>
            <a:r>
              <a:rPr lang="en-US" sz="2025" b="1" dirty="0"/>
              <a:t>Lack of governance</a:t>
            </a:r>
            <a:endParaRPr lang="en-US" sz="2025" dirty="0"/>
          </a:p>
          <a:p>
            <a:r>
              <a:rPr lang="en-US" sz="2025" b="1" dirty="0"/>
              <a:t>Network congestion and latency</a:t>
            </a:r>
            <a:endParaRPr lang="en-US" sz="2025" dirty="0"/>
          </a:p>
          <a:p>
            <a:r>
              <a:rPr lang="en-US" sz="2025" b="1" dirty="0"/>
              <a:t>Data integrity</a:t>
            </a:r>
            <a:endParaRPr lang="en-US" sz="2025" dirty="0"/>
          </a:p>
          <a:p>
            <a:r>
              <a:rPr lang="en-US" sz="2025" b="1" dirty="0"/>
              <a:t>Management</a:t>
            </a:r>
            <a:endParaRPr lang="en-US" sz="2025" dirty="0"/>
          </a:p>
          <a:p>
            <a:r>
              <a:rPr lang="en-US" sz="2025" b="1" dirty="0"/>
              <a:t>Versioning</a:t>
            </a:r>
          </a:p>
          <a:p>
            <a:r>
              <a:rPr lang="en-US" sz="2025" b="1" dirty="0"/>
              <a:t>Skillset</a:t>
            </a:r>
            <a:endParaRPr lang="en-US" sz="2025" dirty="0"/>
          </a:p>
        </p:txBody>
      </p:sp>
    </p:spTree>
    <p:extLst>
      <p:ext uri="{BB962C8B-B14F-4D97-AF65-F5344CB8AC3E}">
        <p14:creationId xmlns:p14="http://schemas.microsoft.com/office/powerpoint/2010/main" val="280540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517834-04B4-4AE2-ABC9-785D97DAC71D}"/>
              </a:ext>
            </a:extLst>
          </p:cNvPr>
          <p:cNvSpPr>
            <a:spLocks noGrp="1"/>
          </p:cNvSpPr>
          <p:nvPr>
            <p:ph type="title"/>
          </p:nvPr>
        </p:nvSpPr>
        <p:spPr/>
        <p:txBody>
          <a:bodyPr>
            <a:normAutofit fontScale="90000"/>
          </a:bodyPr>
          <a:lstStyle/>
          <a:p>
            <a:r>
              <a:rPr lang="en-US" dirty="0">
                <a:effectLst/>
              </a:rPr>
              <a:t>Best Practices</a:t>
            </a:r>
            <a:br>
              <a:rPr lang="en-US" dirty="0">
                <a:effectLst/>
              </a:rPr>
            </a:br>
            <a:endParaRPr lang="en-US" dirty="0"/>
          </a:p>
        </p:txBody>
      </p:sp>
      <p:sp>
        <p:nvSpPr>
          <p:cNvPr id="3" name="Content Placeholder 2">
            <a:extLst>
              <a:ext uri="{FF2B5EF4-FFF2-40B4-BE49-F238E27FC236}">
                <a16:creationId xmlns="" xmlns:a16="http://schemas.microsoft.com/office/drawing/2014/main" id="{33B0CDD4-AF31-492D-8661-486D66A8A922}"/>
              </a:ext>
            </a:extLst>
          </p:cNvPr>
          <p:cNvSpPr>
            <a:spLocks noGrp="1"/>
          </p:cNvSpPr>
          <p:nvPr>
            <p:ph idx="1"/>
          </p:nvPr>
        </p:nvSpPr>
        <p:spPr>
          <a:xfrm>
            <a:off x="533400" y="1600200"/>
            <a:ext cx="8229600" cy="4038600"/>
          </a:xfrm>
        </p:spPr>
        <p:txBody>
          <a:bodyPr>
            <a:noAutofit/>
          </a:bodyPr>
          <a:lstStyle/>
          <a:p>
            <a:r>
              <a:rPr lang="en-US" sz="2000" dirty="0"/>
              <a:t>Model services around the business domain.</a:t>
            </a:r>
          </a:p>
          <a:p>
            <a:r>
              <a:rPr lang="en-US" sz="2000" dirty="0"/>
              <a:t>Decentralize everything</a:t>
            </a:r>
          </a:p>
          <a:p>
            <a:r>
              <a:rPr lang="en-US" sz="2000" dirty="0"/>
              <a:t>Data storage should be private to the service that owns the data</a:t>
            </a:r>
          </a:p>
          <a:p>
            <a:r>
              <a:rPr lang="en-US" sz="2000" dirty="0"/>
              <a:t>Services communicate through well-designed APIs</a:t>
            </a:r>
          </a:p>
          <a:p>
            <a:r>
              <a:rPr lang="en-US" sz="2000" dirty="0"/>
              <a:t>Avoid coupling between services</a:t>
            </a:r>
          </a:p>
          <a:p>
            <a:r>
              <a:rPr lang="en-US" sz="2000" dirty="0"/>
              <a:t>Offload cross-cutting concerns, such as authentication and SSL termination, to the gateway.</a:t>
            </a:r>
          </a:p>
          <a:p>
            <a:r>
              <a:rPr lang="en-US" sz="2000" dirty="0"/>
              <a:t>Keep domain knowledge out of the gateway</a:t>
            </a:r>
          </a:p>
          <a:p>
            <a:r>
              <a:rPr lang="en-US" sz="2000" dirty="0"/>
              <a:t>Services should have loose coupling and high functional cohesion</a:t>
            </a:r>
          </a:p>
          <a:p>
            <a:r>
              <a:rPr lang="en-US" sz="2000" dirty="0"/>
              <a:t>Isolate failures</a:t>
            </a:r>
          </a:p>
        </p:txBody>
      </p:sp>
    </p:spTree>
    <p:extLst>
      <p:ext uri="{BB962C8B-B14F-4D97-AF65-F5344CB8AC3E}">
        <p14:creationId xmlns:p14="http://schemas.microsoft.com/office/powerpoint/2010/main" val="15294067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430" y="120621"/>
            <a:ext cx="7239000" cy="1342419"/>
          </a:xfrm>
          <a:prstGeom prst="rect">
            <a:avLst/>
          </a:prstGeom>
        </p:spPr>
        <p:txBody>
          <a:bodyPr vert="horz" wrap="square" lIns="0" tIns="0" rIns="0" bIns="0" rtlCol="0" anchor="t">
            <a:normAutofit/>
          </a:bodyPr>
          <a:lstStyle/>
          <a:p>
            <a:r>
              <a:rPr dirty="0"/>
              <a:t>Set-based selectors</a:t>
            </a:r>
          </a:p>
        </p:txBody>
      </p:sp>
      <p:sp>
        <p:nvSpPr>
          <p:cNvPr id="3" name="object 3"/>
          <p:cNvSpPr txBox="1"/>
          <p:nvPr/>
        </p:nvSpPr>
        <p:spPr>
          <a:xfrm>
            <a:off x="4572000" y="1219200"/>
            <a:ext cx="3199130" cy="8153514"/>
          </a:xfrm>
          <a:prstGeom prst="rect">
            <a:avLst/>
          </a:prstGeom>
        </p:spPr>
        <p:txBody>
          <a:bodyPr vert="horz" wrap="square" lIns="0" tIns="43180" rIns="0" bIns="0" rtlCol="0">
            <a:spAutoFit/>
          </a:bodyPr>
          <a:lstStyle/>
          <a:p>
            <a:pPr marL="12700">
              <a:spcBef>
                <a:spcPts val="340"/>
              </a:spcBef>
            </a:pPr>
            <a:r>
              <a:rPr sz="3200" spc="-55" dirty="0">
                <a:solidFill>
                  <a:srgbClr val="FFFFFF"/>
                </a:solidFill>
                <a:latin typeface="Verdana"/>
                <a:cs typeface="Verdana"/>
              </a:rPr>
              <a:t>Valid</a:t>
            </a:r>
            <a:r>
              <a:rPr sz="3200" spc="-215" dirty="0">
                <a:solidFill>
                  <a:srgbClr val="FFFFFF"/>
                </a:solidFill>
                <a:latin typeface="Verdana"/>
                <a:cs typeface="Verdana"/>
              </a:rPr>
              <a:t> </a:t>
            </a:r>
            <a:r>
              <a:rPr sz="3200" spc="-85" dirty="0">
                <a:solidFill>
                  <a:srgbClr val="FFFFFF"/>
                </a:solidFill>
                <a:latin typeface="Verdana"/>
                <a:cs typeface="Verdana"/>
              </a:rPr>
              <a:t>Operators:</a:t>
            </a:r>
            <a:endParaRPr sz="3200" dirty="0">
              <a:latin typeface="Verdana"/>
              <a:cs typeface="Verdana"/>
            </a:endParaRPr>
          </a:p>
          <a:p>
            <a:pPr marL="469900" indent="-328295">
              <a:spcBef>
                <a:spcPts val="240"/>
              </a:spcBef>
              <a:buFont typeface="Arial"/>
              <a:buChar char="●"/>
              <a:tabLst>
                <a:tab pos="469265" algn="l"/>
                <a:tab pos="469900" algn="l"/>
              </a:tabLst>
            </a:pPr>
            <a:r>
              <a:rPr sz="3200" spc="-125" dirty="0">
                <a:solidFill>
                  <a:srgbClr val="FFFFFF"/>
                </a:solidFill>
                <a:latin typeface="Verdana"/>
                <a:cs typeface="Verdana"/>
              </a:rPr>
              <a:t>In</a:t>
            </a:r>
            <a:endParaRPr sz="3200" dirty="0">
              <a:latin typeface="Verdana"/>
              <a:cs typeface="Verdana"/>
            </a:endParaRPr>
          </a:p>
          <a:p>
            <a:pPr marL="469900" indent="-328295">
              <a:spcBef>
                <a:spcPts val="240"/>
              </a:spcBef>
              <a:buFont typeface="Arial"/>
              <a:buChar char="●"/>
              <a:tabLst>
                <a:tab pos="469265" algn="l"/>
                <a:tab pos="469900" algn="l"/>
              </a:tabLst>
            </a:pPr>
            <a:r>
              <a:rPr sz="3200" spc="-70" dirty="0">
                <a:solidFill>
                  <a:srgbClr val="FFFFFF"/>
                </a:solidFill>
                <a:latin typeface="Verdana"/>
                <a:cs typeface="Verdana"/>
              </a:rPr>
              <a:t>NotIn</a:t>
            </a:r>
            <a:endParaRPr sz="3200" dirty="0">
              <a:latin typeface="Verdana"/>
              <a:cs typeface="Verdana"/>
            </a:endParaRPr>
          </a:p>
          <a:p>
            <a:pPr marL="469900" indent="-328295">
              <a:spcBef>
                <a:spcPts val="240"/>
              </a:spcBef>
              <a:buFont typeface="Arial"/>
              <a:buChar char="●"/>
              <a:tabLst>
                <a:tab pos="469265" algn="l"/>
                <a:tab pos="469900" algn="l"/>
              </a:tabLst>
            </a:pPr>
            <a:r>
              <a:rPr sz="3200" spc="-80" dirty="0">
                <a:solidFill>
                  <a:srgbClr val="FFFFFF"/>
                </a:solidFill>
                <a:latin typeface="Verdana"/>
                <a:cs typeface="Verdana"/>
              </a:rPr>
              <a:t>Exists</a:t>
            </a:r>
            <a:endParaRPr sz="3200" dirty="0">
              <a:latin typeface="Verdana"/>
              <a:cs typeface="Verdana"/>
            </a:endParaRPr>
          </a:p>
          <a:p>
            <a:pPr marL="469900" indent="-328295">
              <a:spcBef>
                <a:spcPts val="240"/>
              </a:spcBef>
              <a:buFont typeface="Arial"/>
              <a:buChar char="●"/>
              <a:tabLst>
                <a:tab pos="469265" algn="l"/>
                <a:tab pos="469900" algn="l"/>
              </a:tabLst>
            </a:pPr>
            <a:r>
              <a:rPr sz="3200" spc="-65" dirty="0">
                <a:solidFill>
                  <a:srgbClr val="FFFFFF"/>
                </a:solidFill>
                <a:latin typeface="Verdana"/>
                <a:cs typeface="Verdana"/>
              </a:rPr>
              <a:t>DoesNotExist</a:t>
            </a:r>
            <a:endParaRPr sz="3200" dirty="0">
              <a:latin typeface="Verdana"/>
              <a:cs typeface="Verdana"/>
            </a:endParaRPr>
          </a:p>
          <a:p>
            <a:pPr>
              <a:spcBef>
                <a:spcPts val="25"/>
              </a:spcBef>
              <a:buClr>
                <a:srgbClr val="FFFFFF"/>
              </a:buClr>
              <a:buFont typeface="Arial"/>
              <a:buChar char="●"/>
            </a:pPr>
            <a:endParaRPr sz="3200" dirty="0">
              <a:latin typeface="Times New Roman"/>
              <a:cs typeface="Times New Roman"/>
            </a:endParaRPr>
          </a:p>
          <a:p>
            <a:pPr marL="12700"/>
            <a:r>
              <a:rPr sz="3200" spc="-90" dirty="0">
                <a:solidFill>
                  <a:srgbClr val="FFFFFF"/>
                </a:solidFill>
                <a:latin typeface="Verdana"/>
                <a:cs typeface="Verdana"/>
              </a:rPr>
              <a:t>Supported</a:t>
            </a:r>
            <a:r>
              <a:rPr sz="3200" spc="-220" dirty="0">
                <a:solidFill>
                  <a:srgbClr val="FFFFFF"/>
                </a:solidFill>
                <a:latin typeface="Verdana"/>
                <a:cs typeface="Verdana"/>
              </a:rPr>
              <a:t> </a:t>
            </a:r>
            <a:r>
              <a:rPr sz="3200" spc="-70" dirty="0">
                <a:solidFill>
                  <a:srgbClr val="FFFFFF"/>
                </a:solidFill>
                <a:latin typeface="Verdana"/>
                <a:cs typeface="Verdana"/>
              </a:rPr>
              <a:t>Objects</a:t>
            </a:r>
            <a:r>
              <a:rPr sz="3200" spc="-220" dirty="0">
                <a:solidFill>
                  <a:srgbClr val="FFFFFF"/>
                </a:solidFill>
                <a:latin typeface="Verdana"/>
                <a:cs typeface="Verdana"/>
              </a:rPr>
              <a:t> </a:t>
            </a:r>
            <a:r>
              <a:rPr sz="3200" spc="-55" dirty="0">
                <a:solidFill>
                  <a:srgbClr val="FFFFFF"/>
                </a:solidFill>
                <a:latin typeface="Verdana"/>
                <a:cs typeface="Verdana"/>
              </a:rPr>
              <a:t>with</a:t>
            </a:r>
            <a:r>
              <a:rPr sz="3200" spc="-215" dirty="0">
                <a:solidFill>
                  <a:srgbClr val="FFFFFF"/>
                </a:solidFill>
                <a:latin typeface="Verdana"/>
                <a:cs typeface="Verdana"/>
              </a:rPr>
              <a:t> </a:t>
            </a:r>
            <a:r>
              <a:rPr sz="3200" spc="-100" dirty="0">
                <a:solidFill>
                  <a:srgbClr val="FFFFFF"/>
                </a:solidFill>
                <a:latin typeface="Verdana"/>
                <a:cs typeface="Verdana"/>
              </a:rPr>
              <a:t>set-based</a:t>
            </a:r>
            <a:r>
              <a:rPr sz="3200" spc="-220" dirty="0">
                <a:solidFill>
                  <a:srgbClr val="FFFFFF"/>
                </a:solidFill>
                <a:latin typeface="Verdana"/>
                <a:cs typeface="Verdana"/>
              </a:rPr>
              <a:t> </a:t>
            </a:r>
            <a:r>
              <a:rPr sz="3200" spc="-90" dirty="0">
                <a:solidFill>
                  <a:srgbClr val="FFFFFF"/>
                </a:solidFill>
                <a:latin typeface="Verdana"/>
                <a:cs typeface="Verdana"/>
              </a:rPr>
              <a:t>selectors:</a:t>
            </a:r>
            <a:endParaRPr sz="3200" dirty="0">
              <a:latin typeface="Verdana"/>
              <a:cs typeface="Verdana"/>
            </a:endParaRPr>
          </a:p>
          <a:p>
            <a:pPr marL="469900" indent="-328295">
              <a:spcBef>
                <a:spcPts val="240"/>
              </a:spcBef>
              <a:buFont typeface="Arial"/>
              <a:buChar char="●"/>
              <a:tabLst>
                <a:tab pos="469265" algn="l"/>
                <a:tab pos="469900" algn="l"/>
              </a:tabLst>
            </a:pPr>
            <a:r>
              <a:rPr sz="3200" spc="-55" dirty="0">
                <a:solidFill>
                  <a:srgbClr val="FFFFFF"/>
                </a:solidFill>
                <a:latin typeface="Verdana"/>
                <a:cs typeface="Verdana"/>
              </a:rPr>
              <a:t>Job</a:t>
            </a:r>
            <a:endParaRPr sz="3200" dirty="0">
              <a:latin typeface="Verdana"/>
              <a:cs typeface="Verdana"/>
            </a:endParaRPr>
          </a:p>
          <a:p>
            <a:pPr marL="469900" indent="-328295">
              <a:spcBef>
                <a:spcPts val="240"/>
              </a:spcBef>
              <a:buFont typeface="Arial"/>
              <a:buChar char="●"/>
              <a:tabLst>
                <a:tab pos="469265" algn="l"/>
                <a:tab pos="469900" algn="l"/>
              </a:tabLst>
            </a:pPr>
            <a:r>
              <a:rPr sz="3200" spc="-85" dirty="0">
                <a:solidFill>
                  <a:srgbClr val="FFFFFF"/>
                </a:solidFill>
                <a:latin typeface="Verdana"/>
                <a:cs typeface="Verdana"/>
              </a:rPr>
              <a:t>Deployment</a:t>
            </a:r>
            <a:endParaRPr sz="3200" dirty="0">
              <a:latin typeface="Verdana"/>
              <a:cs typeface="Verdana"/>
            </a:endParaRPr>
          </a:p>
          <a:p>
            <a:pPr marL="469900" indent="-328295">
              <a:spcBef>
                <a:spcPts val="240"/>
              </a:spcBef>
              <a:buFont typeface="Arial"/>
              <a:buChar char="●"/>
              <a:tabLst>
                <a:tab pos="469265" algn="l"/>
                <a:tab pos="469900" algn="l"/>
              </a:tabLst>
            </a:pPr>
            <a:r>
              <a:rPr sz="3200" spc="-85" dirty="0">
                <a:solidFill>
                  <a:srgbClr val="FFFFFF"/>
                </a:solidFill>
                <a:latin typeface="Verdana"/>
                <a:cs typeface="Verdana"/>
              </a:rPr>
              <a:t>ReplicaSet</a:t>
            </a:r>
            <a:endParaRPr sz="3200" dirty="0">
              <a:latin typeface="Verdana"/>
              <a:cs typeface="Verdana"/>
            </a:endParaRPr>
          </a:p>
          <a:p>
            <a:pPr marL="469900" indent="-328295">
              <a:spcBef>
                <a:spcPts val="240"/>
              </a:spcBef>
              <a:buFont typeface="Arial"/>
              <a:buChar char="●"/>
              <a:tabLst>
                <a:tab pos="469265" algn="l"/>
                <a:tab pos="469900" algn="l"/>
              </a:tabLst>
            </a:pPr>
            <a:r>
              <a:rPr sz="3200" spc="-105" dirty="0">
                <a:solidFill>
                  <a:srgbClr val="FFFFFF"/>
                </a:solidFill>
                <a:latin typeface="Verdana"/>
                <a:cs typeface="Verdana"/>
              </a:rPr>
              <a:t>DaemonSet</a:t>
            </a:r>
            <a:endParaRPr sz="3200" dirty="0">
              <a:latin typeface="Verdana"/>
              <a:cs typeface="Verdana"/>
            </a:endParaRPr>
          </a:p>
          <a:p>
            <a:pPr marL="469900" indent="-328295">
              <a:spcBef>
                <a:spcPts val="240"/>
              </a:spcBef>
              <a:buFont typeface="Arial"/>
              <a:buChar char="●"/>
              <a:tabLst>
                <a:tab pos="469265" algn="l"/>
                <a:tab pos="469900" algn="l"/>
              </a:tabLst>
            </a:pPr>
            <a:r>
              <a:rPr sz="3200" spc="-75" dirty="0">
                <a:solidFill>
                  <a:srgbClr val="FFFFFF"/>
                </a:solidFill>
                <a:latin typeface="Verdana"/>
                <a:cs typeface="Verdana"/>
              </a:rPr>
              <a:t>PersistentVolumeClaims</a:t>
            </a:r>
            <a:endParaRPr sz="3200" dirty="0">
              <a:latin typeface="Verdana"/>
              <a:cs typeface="Verdana"/>
            </a:endParaRPr>
          </a:p>
        </p:txBody>
      </p:sp>
      <p:sp>
        <p:nvSpPr>
          <p:cNvPr id="4" name="object 4"/>
          <p:cNvSpPr/>
          <p:nvPr/>
        </p:nvSpPr>
        <p:spPr>
          <a:xfrm>
            <a:off x="618444" y="1447800"/>
            <a:ext cx="3953556" cy="5105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32111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1001"/>
            <a:ext cx="7162800" cy="1295400"/>
          </a:xfrm>
          <a:prstGeom prst="rect">
            <a:avLst/>
          </a:prstGeom>
        </p:spPr>
        <p:txBody>
          <a:bodyPr vert="horz" wrap="square" lIns="0" tIns="0" rIns="0" bIns="0" rtlCol="0" anchor="t">
            <a:normAutofit/>
          </a:bodyPr>
          <a:lstStyle/>
          <a:p>
            <a:r>
              <a:rPr dirty="0"/>
              <a:t>Concepts - Workloads</a:t>
            </a:r>
          </a:p>
        </p:txBody>
      </p:sp>
      <p:sp>
        <p:nvSpPr>
          <p:cNvPr id="3" name="object 3"/>
          <p:cNvSpPr txBox="1"/>
          <p:nvPr/>
        </p:nvSpPr>
        <p:spPr>
          <a:xfrm>
            <a:off x="858520" y="1676401"/>
            <a:ext cx="7447280" cy="4271041"/>
          </a:xfrm>
          <a:prstGeom prst="rect">
            <a:avLst/>
          </a:prstGeom>
        </p:spPr>
        <p:txBody>
          <a:bodyPr vert="horz" wrap="square" lIns="0" tIns="18415" rIns="0" bIns="0" rtlCol="0">
            <a:spAutoFit/>
          </a:bodyPr>
          <a:lstStyle/>
          <a:p>
            <a:pPr marL="12700" marR="270510">
              <a:lnSpc>
                <a:spcPct val="114599"/>
              </a:lnSpc>
              <a:spcBef>
                <a:spcPts val="145"/>
              </a:spcBef>
            </a:pPr>
            <a:r>
              <a:rPr sz="2000" b="1" spc="-70" dirty="0">
                <a:solidFill>
                  <a:srgbClr val="FFFFFF"/>
                </a:solidFill>
                <a:latin typeface="Arial" panose="020B0604020202020204" pitchFamily="34" charset="0"/>
                <a:cs typeface="Arial" panose="020B0604020202020204" pitchFamily="34" charset="0"/>
              </a:rPr>
              <a:t>Pod</a:t>
            </a:r>
            <a:r>
              <a:rPr sz="2000" b="1" spc="-140"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95"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smallest</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unit</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work</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a:t>
            </a:r>
            <a:r>
              <a:rPr sz="2000" spc="-210"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management</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resource</a:t>
            </a:r>
            <a:r>
              <a:rPr sz="2000" spc="-21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within</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Kubernetes.</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It</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  </a:t>
            </a:r>
            <a:r>
              <a:rPr sz="2000" spc="-90" dirty="0">
                <a:solidFill>
                  <a:srgbClr val="FFFFFF"/>
                </a:solidFill>
                <a:latin typeface="Arial" panose="020B0604020202020204" pitchFamily="34" charset="0"/>
                <a:cs typeface="Arial" panose="020B0604020202020204" pitchFamily="34" charset="0"/>
              </a:rPr>
              <a:t>comprised </a:t>
            </a:r>
            <a:r>
              <a:rPr sz="2000" spc="-45" dirty="0">
                <a:solidFill>
                  <a:srgbClr val="FFFFFF"/>
                </a:solidFill>
                <a:latin typeface="Arial" panose="020B0604020202020204" pitchFamily="34" charset="0"/>
                <a:cs typeface="Arial" panose="020B0604020202020204" pitchFamily="34" charset="0"/>
              </a:rPr>
              <a:t>of </a:t>
            </a:r>
            <a:r>
              <a:rPr sz="2000" spc="-90" dirty="0">
                <a:solidFill>
                  <a:srgbClr val="FFFFFF"/>
                </a:solidFill>
                <a:latin typeface="Arial" panose="020B0604020202020204" pitchFamily="34" charset="0"/>
                <a:cs typeface="Arial" panose="020B0604020202020204" pitchFamily="34" charset="0"/>
              </a:rPr>
              <a:t>one </a:t>
            </a:r>
            <a:r>
              <a:rPr sz="2000" spc="-50" dirty="0">
                <a:solidFill>
                  <a:srgbClr val="FFFFFF"/>
                </a:solidFill>
                <a:latin typeface="Arial" panose="020B0604020202020204" pitchFamily="34" charset="0"/>
                <a:cs typeface="Arial" panose="020B0604020202020204" pitchFamily="34" charset="0"/>
              </a:rPr>
              <a:t>or </a:t>
            </a:r>
            <a:r>
              <a:rPr sz="2000" spc="-100" dirty="0">
                <a:solidFill>
                  <a:srgbClr val="FFFFFF"/>
                </a:solidFill>
                <a:latin typeface="Arial" panose="020B0604020202020204" pitchFamily="34" charset="0"/>
                <a:cs typeface="Arial" panose="020B0604020202020204" pitchFamily="34" charset="0"/>
              </a:rPr>
              <a:t>more </a:t>
            </a:r>
            <a:r>
              <a:rPr sz="2000" spc="-75" dirty="0">
                <a:solidFill>
                  <a:srgbClr val="FFFFFF"/>
                </a:solidFill>
                <a:latin typeface="Arial" panose="020B0604020202020204" pitchFamily="34" charset="0"/>
                <a:cs typeface="Arial" panose="020B0604020202020204" pitchFamily="34" charset="0"/>
              </a:rPr>
              <a:t>containers </a:t>
            </a:r>
            <a:r>
              <a:rPr sz="2000" spc="-70" dirty="0">
                <a:solidFill>
                  <a:srgbClr val="FFFFFF"/>
                </a:solidFill>
                <a:latin typeface="Arial" panose="020B0604020202020204" pitchFamily="34" charset="0"/>
                <a:cs typeface="Arial" panose="020B0604020202020204" pitchFamily="34" charset="0"/>
              </a:rPr>
              <a:t>that </a:t>
            </a:r>
            <a:r>
              <a:rPr sz="2000" spc="-95" dirty="0">
                <a:solidFill>
                  <a:srgbClr val="FFFFFF"/>
                </a:solidFill>
                <a:latin typeface="Arial" panose="020B0604020202020204" pitchFamily="34" charset="0"/>
                <a:cs typeface="Arial" panose="020B0604020202020204" pitchFamily="34" charset="0"/>
              </a:rPr>
              <a:t>share </a:t>
            </a:r>
            <a:r>
              <a:rPr sz="2000" spc="-60" dirty="0">
                <a:solidFill>
                  <a:srgbClr val="FFFFFF"/>
                </a:solidFill>
                <a:latin typeface="Arial" panose="020B0604020202020204" pitchFamily="34" charset="0"/>
                <a:cs typeface="Arial" panose="020B0604020202020204" pitchFamily="34" charset="0"/>
              </a:rPr>
              <a:t>their </a:t>
            </a:r>
            <a:r>
              <a:rPr sz="2000" spc="-100" dirty="0">
                <a:solidFill>
                  <a:srgbClr val="FFFFFF"/>
                </a:solidFill>
                <a:latin typeface="Arial" panose="020B0604020202020204" pitchFamily="34" charset="0"/>
                <a:cs typeface="Arial" panose="020B0604020202020204" pitchFamily="34" charset="0"/>
              </a:rPr>
              <a:t>storage, </a:t>
            </a:r>
            <a:r>
              <a:rPr sz="2000" spc="-85" dirty="0">
                <a:solidFill>
                  <a:srgbClr val="FFFFFF"/>
                </a:solidFill>
                <a:latin typeface="Arial" panose="020B0604020202020204" pitchFamily="34" charset="0"/>
                <a:cs typeface="Arial" panose="020B0604020202020204" pitchFamily="34" charset="0"/>
              </a:rPr>
              <a:t>network, </a:t>
            </a:r>
            <a:r>
              <a:rPr sz="2000" spc="-105" dirty="0">
                <a:solidFill>
                  <a:srgbClr val="FFFFFF"/>
                </a:solidFill>
                <a:latin typeface="Arial" panose="020B0604020202020204" pitchFamily="34" charset="0"/>
                <a:cs typeface="Arial" panose="020B0604020202020204" pitchFamily="34" charset="0"/>
              </a:rPr>
              <a:t>and </a:t>
            </a:r>
            <a:r>
              <a:rPr sz="2000" spc="-75" dirty="0">
                <a:solidFill>
                  <a:srgbClr val="FFFFFF"/>
                </a:solidFill>
                <a:latin typeface="Arial" panose="020B0604020202020204" pitchFamily="34" charset="0"/>
                <a:cs typeface="Arial" panose="020B0604020202020204" pitchFamily="34" charset="0"/>
              </a:rPr>
              <a:t>context  </a:t>
            </a:r>
            <a:r>
              <a:rPr sz="2000" spc="-130" dirty="0">
                <a:solidFill>
                  <a:srgbClr val="FFFFFF"/>
                </a:solidFill>
                <a:latin typeface="Arial" panose="020B0604020202020204" pitchFamily="34" charset="0"/>
                <a:cs typeface="Arial" panose="020B0604020202020204" pitchFamily="34" charset="0"/>
              </a:rPr>
              <a:t>(namespace, </a:t>
            </a:r>
            <a:r>
              <a:rPr sz="2000" spc="-90" dirty="0">
                <a:solidFill>
                  <a:srgbClr val="FFFFFF"/>
                </a:solidFill>
                <a:latin typeface="Arial" panose="020B0604020202020204" pitchFamily="34" charset="0"/>
                <a:cs typeface="Arial" panose="020B0604020202020204" pitchFamily="34" charset="0"/>
              </a:rPr>
              <a:t>cgroups</a:t>
            </a:r>
            <a:r>
              <a:rPr sz="2000" spc="-295"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etc).</a:t>
            </a:r>
            <a:endParaRPr sz="2000" dirty="0">
              <a:latin typeface="Arial" panose="020B0604020202020204" pitchFamily="34" charset="0"/>
              <a:cs typeface="Arial" panose="020B0604020202020204" pitchFamily="34" charset="0"/>
            </a:endParaRPr>
          </a:p>
          <a:p>
            <a:pPr>
              <a:spcBef>
                <a:spcPts val="40"/>
              </a:spcBef>
            </a:pPr>
            <a:endParaRPr sz="2000" dirty="0">
              <a:latin typeface="Arial" panose="020B0604020202020204" pitchFamily="34" charset="0"/>
              <a:cs typeface="Arial" panose="020B0604020202020204" pitchFamily="34" charset="0"/>
            </a:endParaRPr>
          </a:p>
          <a:p>
            <a:pPr marL="12700" marR="389890">
              <a:lnSpc>
                <a:spcPct val="113900"/>
              </a:lnSpc>
              <a:spcBef>
                <a:spcPts val="5"/>
              </a:spcBef>
            </a:pPr>
            <a:r>
              <a:rPr sz="2000" b="1" spc="-35" dirty="0">
                <a:solidFill>
                  <a:srgbClr val="FFFFFF"/>
                </a:solidFill>
                <a:latin typeface="Arial" panose="020B0604020202020204" pitchFamily="34" charset="0"/>
                <a:cs typeface="Arial" panose="020B0604020202020204" pitchFamily="34" charset="0"/>
              </a:rPr>
              <a:t>ReplicationController</a:t>
            </a:r>
            <a:r>
              <a:rPr sz="2000" b="1" spc="-130"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3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Method</a:t>
            </a:r>
            <a:r>
              <a:rPr sz="2000" spc="-20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0"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managing</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replicas</a:t>
            </a:r>
            <a:r>
              <a:rPr sz="2000" spc="-20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lifecycle.</a:t>
            </a:r>
            <a:r>
              <a:rPr sz="2000" spc="-20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  </a:t>
            </a:r>
            <a:r>
              <a:rPr sz="2000" spc="-100" dirty="0">
                <a:solidFill>
                  <a:srgbClr val="FFFFFF"/>
                </a:solidFill>
                <a:latin typeface="Arial" panose="020B0604020202020204" pitchFamily="34" charset="0"/>
                <a:cs typeface="Arial" panose="020B0604020202020204" pitchFamily="34" charset="0"/>
              </a:rPr>
              <a:t>scheduling,</a:t>
            </a:r>
            <a:r>
              <a:rPr sz="2000" spc="-215"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scaling,</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deletion.</a:t>
            </a:r>
            <a:endParaRPr sz="2000" dirty="0">
              <a:latin typeface="Arial" panose="020B0604020202020204" pitchFamily="34" charset="0"/>
              <a:cs typeface="Arial" panose="020B0604020202020204" pitchFamily="34" charset="0"/>
            </a:endParaRPr>
          </a:p>
          <a:p>
            <a:pPr>
              <a:spcBef>
                <a:spcPts val="20"/>
              </a:spcBef>
            </a:pPr>
            <a:endParaRPr sz="2000" dirty="0">
              <a:latin typeface="Arial" panose="020B0604020202020204" pitchFamily="34" charset="0"/>
              <a:cs typeface="Arial" panose="020B0604020202020204" pitchFamily="34" charset="0"/>
            </a:endParaRPr>
          </a:p>
          <a:p>
            <a:pPr marL="12700"/>
            <a:r>
              <a:rPr sz="2000" b="1" spc="-60" dirty="0">
                <a:solidFill>
                  <a:srgbClr val="FFFFFF"/>
                </a:solidFill>
                <a:latin typeface="Arial" panose="020B0604020202020204" pitchFamily="34" charset="0"/>
                <a:cs typeface="Arial" panose="020B0604020202020204" pitchFamily="34" charset="0"/>
              </a:rPr>
              <a:t>ReplicaSet</a:t>
            </a:r>
            <a:r>
              <a:rPr sz="2000" b="1" spc="-200"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3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Next</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Generation</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ReplicationController.</a:t>
            </a:r>
            <a:r>
              <a:rPr sz="2000" spc="4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Supports</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set-based</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selectors.</a:t>
            </a:r>
            <a:endParaRPr sz="2000" dirty="0">
              <a:latin typeface="Arial" panose="020B0604020202020204" pitchFamily="34" charset="0"/>
              <a:cs typeface="Arial" panose="020B0604020202020204" pitchFamily="34" charset="0"/>
            </a:endParaRPr>
          </a:p>
          <a:p>
            <a:pPr marL="12700" marR="5080">
              <a:lnSpc>
                <a:spcPct val="113900"/>
              </a:lnSpc>
              <a:spcBef>
                <a:spcPts val="1635"/>
              </a:spcBef>
            </a:pPr>
            <a:r>
              <a:rPr sz="2000" b="1" spc="-35" dirty="0">
                <a:solidFill>
                  <a:srgbClr val="FFFFFF"/>
                </a:solidFill>
                <a:latin typeface="Arial" panose="020B0604020202020204" pitchFamily="34" charset="0"/>
                <a:cs typeface="Arial" panose="020B0604020202020204" pitchFamily="34" charset="0"/>
              </a:rPr>
              <a:t>Deployment</a:t>
            </a:r>
            <a:r>
              <a:rPr sz="2000" b="1" spc="-135"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2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declarative</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method</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managing</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stateless</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Pods</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0"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ReplicaSets.</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Provides  rollback</a:t>
            </a:r>
            <a:r>
              <a:rPr sz="2000" spc="4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functionality</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in</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addition</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more</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granular</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update</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control</a:t>
            </a:r>
            <a:r>
              <a:rPr sz="2000" spc="-21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mechanisms.</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6636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2148" y="1329224"/>
            <a:ext cx="1957996" cy="419956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578537" y="1578598"/>
            <a:ext cx="2122120" cy="370084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nchor="t">
            <a:normAutofit/>
          </a:bodyPr>
          <a:lstStyle/>
          <a:p>
            <a:r>
              <a:rPr dirty="0"/>
              <a:t>Deployment</a:t>
            </a:r>
          </a:p>
        </p:txBody>
      </p:sp>
      <p:sp>
        <p:nvSpPr>
          <p:cNvPr id="5" name="object 5"/>
          <p:cNvSpPr txBox="1"/>
          <p:nvPr/>
        </p:nvSpPr>
        <p:spPr>
          <a:xfrm>
            <a:off x="2798865" y="1887360"/>
            <a:ext cx="1812925" cy="4260141"/>
          </a:xfrm>
          <a:prstGeom prst="rect">
            <a:avLst/>
          </a:prstGeom>
        </p:spPr>
        <p:txBody>
          <a:bodyPr vert="horz" wrap="square" lIns="0" tIns="12700" rIns="0" bIns="0" rtlCol="0">
            <a:spAutoFit/>
          </a:bodyPr>
          <a:lstStyle/>
          <a:p>
            <a:pPr marL="12700" marR="5080">
              <a:lnSpc>
                <a:spcPct val="115399"/>
              </a:lnSpc>
              <a:spcBef>
                <a:spcPts val="100"/>
              </a:spcBef>
            </a:pPr>
            <a:r>
              <a:rPr sz="2000" spc="-75" dirty="0">
                <a:solidFill>
                  <a:srgbClr val="FFFFFF"/>
                </a:solidFill>
                <a:latin typeface="Verdana"/>
                <a:cs typeface="Verdana"/>
              </a:rPr>
              <a:t>Contains </a:t>
            </a:r>
            <a:r>
              <a:rPr sz="2000" spc="-70" dirty="0">
                <a:solidFill>
                  <a:srgbClr val="FFFFFF"/>
                </a:solidFill>
                <a:latin typeface="Verdana"/>
                <a:cs typeface="Verdana"/>
              </a:rPr>
              <a:t>configuration  </a:t>
            </a:r>
            <a:r>
              <a:rPr sz="2000" spc="-45" dirty="0">
                <a:solidFill>
                  <a:srgbClr val="FFFFFF"/>
                </a:solidFill>
                <a:latin typeface="Verdana"/>
                <a:cs typeface="Verdana"/>
              </a:rPr>
              <a:t>of </a:t>
            </a:r>
            <a:r>
              <a:rPr sz="2000" spc="-80" dirty="0">
                <a:solidFill>
                  <a:srgbClr val="FFFFFF"/>
                </a:solidFill>
                <a:latin typeface="Verdana"/>
                <a:cs typeface="Verdana"/>
              </a:rPr>
              <a:t>how </a:t>
            </a:r>
            <a:r>
              <a:rPr sz="2000" spc="-95" dirty="0">
                <a:solidFill>
                  <a:srgbClr val="FFFFFF"/>
                </a:solidFill>
                <a:latin typeface="Verdana"/>
                <a:cs typeface="Verdana"/>
              </a:rPr>
              <a:t>updates </a:t>
            </a:r>
            <a:r>
              <a:rPr sz="2000" spc="-50" dirty="0">
                <a:solidFill>
                  <a:srgbClr val="FFFFFF"/>
                </a:solidFill>
                <a:latin typeface="Verdana"/>
                <a:cs typeface="Verdana"/>
              </a:rPr>
              <a:t>or  </a:t>
            </a:r>
            <a:r>
              <a:rPr sz="2000" spc="-90" dirty="0">
                <a:solidFill>
                  <a:srgbClr val="FFFFFF"/>
                </a:solidFill>
                <a:latin typeface="Verdana"/>
                <a:cs typeface="Verdana"/>
              </a:rPr>
              <a:t>‘deployments’ </a:t>
            </a:r>
            <a:r>
              <a:rPr sz="2000" spc="-85" dirty="0">
                <a:solidFill>
                  <a:srgbClr val="FFFFFF"/>
                </a:solidFill>
                <a:latin typeface="Verdana"/>
                <a:cs typeface="Verdana"/>
              </a:rPr>
              <a:t>should </a:t>
            </a:r>
            <a:r>
              <a:rPr sz="2000" spc="-90" dirty="0">
                <a:solidFill>
                  <a:srgbClr val="FFFFFF"/>
                </a:solidFill>
                <a:latin typeface="Verdana"/>
                <a:cs typeface="Verdana"/>
              </a:rPr>
              <a:t>be  </a:t>
            </a:r>
            <a:r>
              <a:rPr sz="2000" spc="-125" dirty="0">
                <a:solidFill>
                  <a:srgbClr val="FFFFFF"/>
                </a:solidFill>
                <a:latin typeface="Verdana"/>
                <a:cs typeface="Verdana"/>
              </a:rPr>
              <a:t>managed </a:t>
            </a:r>
            <a:r>
              <a:rPr sz="2000" spc="-65" dirty="0">
                <a:solidFill>
                  <a:srgbClr val="FFFFFF"/>
                </a:solidFill>
                <a:latin typeface="Verdana"/>
                <a:cs typeface="Verdana"/>
              </a:rPr>
              <a:t>in </a:t>
            </a:r>
            <a:r>
              <a:rPr sz="2000" spc="-70" dirty="0">
                <a:solidFill>
                  <a:srgbClr val="FFFFFF"/>
                </a:solidFill>
                <a:latin typeface="Verdana"/>
                <a:cs typeface="Verdana"/>
              </a:rPr>
              <a:t>addition </a:t>
            </a:r>
            <a:r>
              <a:rPr sz="2000" spc="-50" dirty="0">
                <a:solidFill>
                  <a:srgbClr val="FFFFFF"/>
                </a:solidFill>
                <a:latin typeface="Verdana"/>
                <a:cs typeface="Verdana"/>
              </a:rPr>
              <a:t>to  </a:t>
            </a:r>
            <a:r>
              <a:rPr sz="2000" spc="-75" dirty="0">
                <a:solidFill>
                  <a:srgbClr val="FFFFFF"/>
                </a:solidFill>
                <a:latin typeface="Verdana"/>
                <a:cs typeface="Verdana"/>
              </a:rPr>
              <a:t>the</a:t>
            </a:r>
            <a:r>
              <a:rPr sz="2000" spc="-225" dirty="0">
                <a:solidFill>
                  <a:srgbClr val="FFFFFF"/>
                </a:solidFill>
                <a:latin typeface="Verdana"/>
                <a:cs typeface="Verdana"/>
              </a:rPr>
              <a:t> </a:t>
            </a:r>
            <a:r>
              <a:rPr sz="2000" spc="-85" dirty="0">
                <a:solidFill>
                  <a:srgbClr val="FFFFFF"/>
                </a:solidFill>
                <a:latin typeface="Verdana"/>
                <a:cs typeface="Verdana"/>
              </a:rPr>
              <a:t>pod</a:t>
            </a:r>
            <a:r>
              <a:rPr sz="2000" spc="-225" dirty="0">
                <a:solidFill>
                  <a:srgbClr val="FFFFFF"/>
                </a:solidFill>
                <a:latin typeface="Verdana"/>
                <a:cs typeface="Verdana"/>
              </a:rPr>
              <a:t> </a:t>
            </a:r>
            <a:r>
              <a:rPr sz="2000" spc="-85" dirty="0">
                <a:solidFill>
                  <a:srgbClr val="FFFFFF"/>
                </a:solidFill>
                <a:latin typeface="Verdana"/>
                <a:cs typeface="Verdana"/>
              </a:rPr>
              <a:t>template</a:t>
            </a:r>
            <a:r>
              <a:rPr sz="2000" spc="-225" dirty="0">
                <a:solidFill>
                  <a:srgbClr val="FFFFFF"/>
                </a:solidFill>
                <a:latin typeface="Verdana"/>
                <a:cs typeface="Verdana"/>
              </a:rPr>
              <a:t> </a:t>
            </a:r>
            <a:r>
              <a:rPr sz="2000" spc="-100" dirty="0">
                <a:solidFill>
                  <a:srgbClr val="FFFFFF"/>
                </a:solidFill>
                <a:latin typeface="Verdana"/>
                <a:cs typeface="Verdana"/>
              </a:rPr>
              <a:t>used</a:t>
            </a:r>
            <a:r>
              <a:rPr sz="2000" spc="-225" dirty="0">
                <a:solidFill>
                  <a:srgbClr val="FFFFFF"/>
                </a:solidFill>
                <a:latin typeface="Verdana"/>
                <a:cs typeface="Verdana"/>
              </a:rPr>
              <a:t> </a:t>
            </a:r>
            <a:r>
              <a:rPr sz="2000" spc="-50" dirty="0">
                <a:solidFill>
                  <a:srgbClr val="FFFFFF"/>
                </a:solidFill>
                <a:latin typeface="Verdana"/>
                <a:cs typeface="Verdana"/>
              </a:rPr>
              <a:t>to  </a:t>
            </a:r>
            <a:r>
              <a:rPr sz="2000" spc="-90" dirty="0">
                <a:solidFill>
                  <a:srgbClr val="FFFFFF"/>
                </a:solidFill>
                <a:latin typeface="Verdana"/>
                <a:cs typeface="Verdana"/>
              </a:rPr>
              <a:t>generate </a:t>
            </a:r>
            <a:r>
              <a:rPr sz="2000" spc="-75" dirty="0">
                <a:solidFill>
                  <a:srgbClr val="FFFFFF"/>
                </a:solidFill>
                <a:latin typeface="Verdana"/>
                <a:cs typeface="Verdana"/>
              </a:rPr>
              <a:t>the</a:t>
            </a:r>
            <a:r>
              <a:rPr sz="2000" spc="-360" dirty="0">
                <a:solidFill>
                  <a:srgbClr val="FFFFFF"/>
                </a:solidFill>
                <a:latin typeface="Verdana"/>
                <a:cs typeface="Verdana"/>
              </a:rPr>
              <a:t> </a:t>
            </a:r>
            <a:r>
              <a:rPr sz="2000" spc="-95" dirty="0">
                <a:solidFill>
                  <a:srgbClr val="FFFFFF"/>
                </a:solidFill>
                <a:latin typeface="Verdana"/>
                <a:cs typeface="Verdana"/>
              </a:rPr>
              <a:t>ReplicaSet.</a:t>
            </a:r>
            <a:endParaRPr sz="2000" dirty="0">
              <a:latin typeface="Verdana"/>
              <a:cs typeface="Verdana"/>
            </a:endParaRPr>
          </a:p>
        </p:txBody>
      </p:sp>
      <p:sp>
        <p:nvSpPr>
          <p:cNvPr id="6" name="object 6"/>
          <p:cNvSpPr txBox="1"/>
          <p:nvPr/>
        </p:nvSpPr>
        <p:spPr>
          <a:xfrm>
            <a:off x="4775070" y="1543132"/>
            <a:ext cx="1696085" cy="949325"/>
          </a:xfrm>
          <a:prstGeom prst="rect">
            <a:avLst/>
          </a:prstGeom>
        </p:spPr>
        <p:txBody>
          <a:bodyPr vert="horz" wrap="square" lIns="0" tIns="12700" rIns="0" bIns="0" rtlCol="0">
            <a:spAutoFit/>
          </a:bodyPr>
          <a:lstStyle/>
          <a:p>
            <a:pPr marL="42545">
              <a:spcBef>
                <a:spcPts val="100"/>
              </a:spcBef>
            </a:pPr>
            <a:r>
              <a:rPr sz="2400" spc="15" dirty="0">
                <a:solidFill>
                  <a:srgbClr val="FFFFFF"/>
                </a:solidFill>
                <a:latin typeface="Verdana"/>
                <a:cs typeface="Verdana"/>
              </a:rPr>
              <a:t>ReplicaSet</a:t>
            </a:r>
            <a:endParaRPr sz="2400">
              <a:latin typeface="Verdana"/>
              <a:cs typeface="Verdana"/>
            </a:endParaRPr>
          </a:p>
          <a:p>
            <a:pPr marL="12700" marR="5080">
              <a:lnSpc>
                <a:spcPct val="115399"/>
              </a:lnSpc>
              <a:spcBef>
                <a:spcPts val="790"/>
              </a:spcBef>
            </a:pPr>
            <a:r>
              <a:rPr sz="1300" spc="-80" dirty="0">
                <a:solidFill>
                  <a:srgbClr val="FFFFFF"/>
                </a:solidFill>
                <a:latin typeface="Verdana"/>
                <a:cs typeface="Verdana"/>
              </a:rPr>
              <a:t>Generated </a:t>
            </a:r>
            <a:r>
              <a:rPr sz="1300" spc="-85" dirty="0">
                <a:solidFill>
                  <a:srgbClr val="FFFFFF"/>
                </a:solidFill>
                <a:latin typeface="Verdana"/>
                <a:cs typeface="Verdana"/>
              </a:rPr>
              <a:t>ReplicaSet  </a:t>
            </a:r>
            <a:r>
              <a:rPr sz="1300" spc="-80" dirty="0">
                <a:solidFill>
                  <a:srgbClr val="FFFFFF"/>
                </a:solidFill>
                <a:latin typeface="Verdana"/>
                <a:cs typeface="Verdana"/>
              </a:rPr>
              <a:t>from</a:t>
            </a:r>
            <a:r>
              <a:rPr sz="1300" spc="-390" dirty="0">
                <a:solidFill>
                  <a:srgbClr val="FFFFFF"/>
                </a:solidFill>
                <a:latin typeface="Verdana"/>
                <a:cs typeface="Verdana"/>
              </a:rPr>
              <a:t> </a:t>
            </a:r>
            <a:r>
              <a:rPr sz="1300" spc="-85" dirty="0">
                <a:solidFill>
                  <a:srgbClr val="FFFFFF"/>
                </a:solidFill>
                <a:latin typeface="Verdana"/>
                <a:cs typeface="Verdana"/>
              </a:rPr>
              <a:t>Deployment </a:t>
            </a:r>
            <a:r>
              <a:rPr sz="1300" spc="-114" dirty="0">
                <a:solidFill>
                  <a:srgbClr val="FFFFFF"/>
                </a:solidFill>
                <a:latin typeface="Verdana"/>
                <a:cs typeface="Verdana"/>
              </a:rPr>
              <a:t>spec.</a:t>
            </a:r>
            <a:endParaRPr sz="1300">
              <a:latin typeface="Verdana"/>
              <a:cs typeface="Verdana"/>
            </a:endParaRPr>
          </a:p>
        </p:txBody>
      </p:sp>
    </p:spTree>
    <p:extLst>
      <p:ext uri="{BB962C8B-B14F-4D97-AF65-F5344CB8AC3E}">
        <p14:creationId xmlns:p14="http://schemas.microsoft.com/office/powerpoint/2010/main" val="36956960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050" y="228600"/>
            <a:ext cx="8640349" cy="1342419"/>
          </a:xfrm>
          <a:prstGeom prst="rect">
            <a:avLst/>
          </a:prstGeom>
        </p:spPr>
        <p:txBody>
          <a:bodyPr vert="horz" wrap="square" lIns="0" tIns="0" rIns="0" bIns="0" rtlCol="0" anchor="t">
            <a:normAutofit/>
          </a:bodyPr>
          <a:lstStyle/>
          <a:p>
            <a:r>
              <a:rPr dirty="0"/>
              <a:t>Concepts - Workloads (cont.)</a:t>
            </a:r>
          </a:p>
        </p:txBody>
      </p:sp>
      <p:sp>
        <p:nvSpPr>
          <p:cNvPr id="3" name="object 3"/>
          <p:cNvSpPr txBox="1"/>
          <p:nvPr/>
        </p:nvSpPr>
        <p:spPr>
          <a:xfrm>
            <a:off x="1370517" y="2447957"/>
            <a:ext cx="6809740" cy="1248410"/>
          </a:xfrm>
          <a:prstGeom prst="rect">
            <a:avLst/>
          </a:prstGeom>
        </p:spPr>
        <p:txBody>
          <a:bodyPr vert="horz" wrap="square" lIns="0" tIns="20320" rIns="0" bIns="0" rtlCol="0">
            <a:spAutoFit/>
          </a:bodyPr>
          <a:lstStyle/>
          <a:p>
            <a:pPr marL="12700" marR="5080">
              <a:lnSpc>
                <a:spcPct val="113900"/>
              </a:lnSpc>
              <a:spcBef>
                <a:spcPts val="160"/>
              </a:spcBef>
            </a:pPr>
            <a:r>
              <a:rPr sz="1600" b="1" spc="-35" dirty="0">
                <a:solidFill>
                  <a:srgbClr val="FFFFFF"/>
                </a:solidFill>
                <a:latin typeface="Arial"/>
                <a:cs typeface="Arial"/>
              </a:rPr>
              <a:t>StatefulSet</a:t>
            </a:r>
            <a:r>
              <a:rPr sz="1600" b="1" spc="-140" dirty="0">
                <a:solidFill>
                  <a:srgbClr val="FFFFFF"/>
                </a:solidFill>
                <a:latin typeface="Arial"/>
                <a:cs typeface="Arial"/>
              </a:rPr>
              <a:t> </a:t>
            </a:r>
            <a:r>
              <a:rPr sz="1600" b="1" spc="40" dirty="0">
                <a:solidFill>
                  <a:srgbClr val="FFFFFF"/>
                </a:solidFill>
                <a:latin typeface="Arial"/>
                <a:cs typeface="Arial"/>
              </a:rPr>
              <a:t>-</a:t>
            </a:r>
            <a:r>
              <a:rPr sz="1600" b="1" spc="-125" dirty="0">
                <a:solidFill>
                  <a:srgbClr val="FFFFFF"/>
                </a:solidFill>
                <a:latin typeface="Arial"/>
                <a:cs typeface="Arial"/>
              </a:rPr>
              <a:t> </a:t>
            </a:r>
            <a:r>
              <a:rPr sz="1300" spc="-5" dirty="0">
                <a:solidFill>
                  <a:srgbClr val="FFFFFF"/>
                </a:solidFill>
                <a:latin typeface="Verdana"/>
                <a:cs typeface="Verdana"/>
              </a:rPr>
              <a:t>A</a:t>
            </a:r>
            <a:r>
              <a:rPr sz="1300" spc="-204" dirty="0">
                <a:solidFill>
                  <a:srgbClr val="FFFFFF"/>
                </a:solidFill>
                <a:latin typeface="Verdana"/>
                <a:cs typeface="Verdana"/>
              </a:rPr>
              <a:t> </a:t>
            </a:r>
            <a:r>
              <a:rPr sz="1300" spc="-55" dirty="0">
                <a:solidFill>
                  <a:srgbClr val="FFFFFF"/>
                </a:solidFill>
                <a:latin typeface="Verdana"/>
                <a:cs typeface="Verdana"/>
              </a:rPr>
              <a:t>controller</a:t>
            </a:r>
            <a:r>
              <a:rPr sz="1300" spc="-210" dirty="0">
                <a:solidFill>
                  <a:srgbClr val="FFFFFF"/>
                </a:solidFill>
                <a:latin typeface="Verdana"/>
                <a:cs typeface="Verdana"/>
              </a:rPr>
              <a:t> </a:t>
            </a:r>
            <a:r>
              <a:rPr sz="1300" spc="-60" dirty="0">
                <a:solidFill>
                  <a:srgbClr val="FFFFFF"/>
                </a:solidFill>
                <a:latin typeface="Verdana"/>
                <a:cs typeface="Verdana"/>
              </a:rPr>
              <a:t>tailored</a:t>
            </a:r>
            <a:r>
              <a:rPr sz="1300" spc="-204"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120" dirty="0">
                <a:solidFill>
                  <a:srgbClr val="FFFFFF"/>
                </a:solidFill>
                <a:latin typeface="Verdana"/>
                <a:cs typeface="Verdana"/>
              </a:rPr>
              <a:t>managing</a:t>
            </a:r>
            <a:r>
              <a:rPr sz="1300" spc="-210" dirty="0">
                <a:solidFill>
                  <a:srgbClr val="FFFFFF"/>
                </a:solidFill>
                <a:latin typeface="Verdana"/>
                <a:cs typeface="Verdana"/>
              </a:rPr>
              <a:t> </a:t>
            </a:r>
            <a:r>
              <a:rPr sz="1300" spc="-65" dirty="0">
                <a:solidFill>
                  <a:srgbClr val="FFFFFF"/>
                </a:solidFill>
                <a:latin typeface="Verdana"/>
                <a:cs typeface="Verdana"/>
              </a:rPr>
              <a:t>Pods</a:t>
            </a:r>
            <a:r>
              <a:rPr sz="1300" spc="-204" dirty="0">
                <a:solidFill>
                  <a:srgbClr val="FFFFFF"/>
                </a:solidFill>
                <a:latin typeface="Verdana"/>
                <a:cs typeface="Verdana"/>
              </a:rPr>
              <a:t> </a:t>
            </a:r>
            <a:r>
              <a:rPr sz="1300" spc="-70" dirty="0">
                <a:solidFill>
                  <a:srgbClr val="FFFFFF"/>
                </a:solidFill>
                <a:latin typeface="Verdana"/>
                <a:cs typeface="Verdana"/>
              </a:rPr>
              <a:t>that</a:t>
            </a:r>
            <a:r>
              <a:rPr sz="1300" spc="-210" dirty="0">
                <a:solidFill>
                  <a:srgbClr val="FFFFFF"/>
                </a:solidFill>
                <a:latin typeface="Verdana"/>
                <a:cs typeface="Verdana"/>
              </a:rPr>
              <a:t> </a:t>
            </a:r>
            <a:r>
              <a:rPr sz="1300" spc="-110" dirty="0">
                <a:solidFill>
                  <a:srgbClr val="FFFFFF"/>
                </a:solidFill>
                <a:latin typeface="Verdana"/>
                <a:cs typeface="Verdana"/>
              </a:rPr>
              <a:t>must</a:t>
            </a:r>
            <a:r>
              <a:rPr sz="1300" spc="-210" dirty="0">
                <a:solidFill>
                  <a:srgbClr val="FFFFFF"/>
                </a:solidFill>
                <a:latin typeface="Verdana"/>
                <a:cs typeface="Verdana"/>
              </a:rPr>
              <a:t> </a:t>
            </a:r>
            <a:r>
              <a:rPr sz="1300" spc="-75" dirty="0">
                <a:solidFill>
                  <a:srgbClr val="FFFFFF"/>
                </a:solidFill>
                <a:latin typeface="Verdana"/>
                <a:cs typeface="Verdana"/>
              </a:rPr>
              <a:t>persist</a:t>
            </a:r>
            <a:r>
              <a:rPr sz="1300" spc="-204" dirty="0">
                <a:solidFill>
                  <a:srgbClr val="FFFFFF"/>
                </a:solidFill>
                <a:latin typeface="Verdana"/>
                <a:cs typeface="Verdana"/>
              </a:rPr>
              <a:t> </a:t>
            </a:r>
            <a:r>
              <a:rPr sz="1300" spc="-50" dirty="0">
                <a:solidFill>
                  <a:srgbClr val="FFFFFF"/>
                </a:solidFill>
                <a:latin typeface="Verdana"/>
                <a:cs typeface="Verdana"/>
              </a:rPr>
              <a:t>or</a:t>
            </a:r>
            <a:r>
              <a:rPr sz="1300" spc="-210" dirty="0">
                <a:solidFill>
                  <a:srgbClr val="FFFFFF"/>
                </a:solidFill>
                <a:latin typeface="Verdana"/>
                <a:cs typeface="Verdana"/>
              </a:rPr>
              <a:t> </a:t>
            </a:r>
            <a:r>
              <a:rPr sz="1300" spc="-90" dirty="0">
                <a:solidFill>
                  <a:srgbClr val="FFFFFF"/>
                </a:solidFill>
                <a:latin typeface="Verdana"/>
                <a:cs typeface="Verdana"/>
              </a:rPr>
              <a:t>maintain</a:t>
            </a:r>
            <a:r>
              <a:rPr sz="1300" spc="-204" dirty="0">
                <a:solidFill>
                  <a:srgbClr val="FFFFFF"/>
                </a:solidFill>
                <a:latin typeface="Verdana"/>
                <a:cs typeface="Verdana"/>
              </a:rPr>
              <a:t> </a:t>
            </a:r>
            <a:r>
              <a:rPr sz="1300" spc="-100" dirty="0">
                <a:solidFill>
                  <a:srgbClr val="FFFFFF"/>
                </a:solidFill>
                <a:latin typeface="Verdana"/>
                <a:cs typeface="Verdana"/>
              </a:rPr>
              <a:t>state.</a:t>
            </a:r>
            <a:r>
              <a:rPr sz="1300" spc="-210" dirty="0">
                <a:solidFill>
                  <a:srgbClr val="FFFFFF"/>
                </a:solidFill>
                <a:latin typeface="Verdana"/>
                <a:cs typeface="Verdana"/>
              </a:rPr>
              <a:t> </a:t>
            </a:r>
            <a:r>
              <a:rPr sz="1300" spc="-50" dirty="0">
                <a:solidFill>
                  <a:srgbClr val="FFFFFF"/>
                </a:solidFill>
                <a:latin typeface="Verdana"/>
                <a:cs typeface="Verdana"/>
              </a:rPr>
              <a:t>Pod  </a:t>
            </a:r>
            <a:r>
              <a:rPr sz="1300" spc="-65" dirty="0">
                <a:solidFill>
                  <a:srgbClr val="FFFFFF"/>
                </a:solidFill>
                <a:latin typeface="Verdana"/>
                <a:cs typeface="Verdana"/>
              </a:rPr>
              <a:t>identity</a:t>
            </a:r>
            <a:r>
              <a:rPr sz="1300" spc="-210" dirty="0">
                <a:solidFill>
                  <a:srgbClr val="FFFFFF"/>
                </a:solidFill>
                <a:latin typeface="Verdana"/>
                <a:cs typeface="Verdana"/>
              </a:rPr>
              <a:t> </a:t>
            </a:r>
            <a:r>
              <a:rPr sz="1300" spc="-75" dirty="0">
                <a:solidFill>
                  <a:srgbClr val="FFFFFF"/>
                </a:solidFill>
                <a:latin typeface="Verdana"/>
                <a:cs typeface="Verdana"/>
              </a:rPr>
              <a:t>including</a:t>
            </a:r>
            <a:r>
              <a:rPr sz="1300" spc="-210" dirty="0">
                <a:solidFill>
                  <a:srgbClr val="FFFFFF"/>
                </a:solidFill>
                <a:latin typeface="Verdana"/>
                <a:cs typeface="Verdana"/>
              </a:rPr>
              <a:t> </a:t>
            </a:r>
            <a:r>
              <a:rPr sz="1300" spc="-114" dirty="0">
                <a:solidFill>
                  <a:srgbClr val="FFFFFF"/>
                </a:solidFill>
                <a:latin typeface="Verdana"/>
                <a:cs typeface="Verdana"/>
              </a:rPr>
              <a:t>hostname,</a:t>
            </a:r>
            <a:r>
              <a:rPr sz="1300" spc="-210" dirty="0">
                <a:solidFill>
                  <a:srgbClr val="FFFFFF"/>
                </a:solidFill>
                <a:latin typeface="Verdana"/>
                <a:cs typeface="Verdana"/>
              </a:rPr>
              <a:t> </a:t>
            </a:r>
            <a:r>
              <a:rPr sz="1300" spc="-85" dirty="0">
                <a:solidFill>
                  <a:srgbClr val="FFFFFF"/>
                </a:solidFill>
                <a:latin typeface="Verdana"/>
                <a:cs typeface="Verdana"/>
              </a:rPr>
              <a:t>network,</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10" dirty="0">
                <a:solidFill>
                  <a:srgbClr val="FFFFFF"/>
                </a:solidFill>
                <a:latin typeface="Verdana"/>
                <a:cs typeface="Verdana"/>
              </a:rPr>
              <a:t> </a:t>
            </a:r>
            <a:r>
              <a:rPr sz="1300" spc="-90" dirty="0">
                <a:solidFill>
                  <a:srgbClr val="FFFFFF"/>
                </a:solidFill>
                <a:latin typeface="Verdana"/>
                <a:cs typeface="Verdana"/>
              </a:rPr>
              <a:t>storage</a:t>
            </a:r>
            <a:r>
              <a:rPr sz="1300" spc="-210" dirty="0">
                <a:solidFill>
                  <a:srgbClr val="FFFFFF"/>
                </a:solidFill>
                <a:latin typeface="Verdana"/>
                <a:cs typeface="Verdana"/>
              </a:rPr>
              <a:t> </a:t>
            </a:r>
            <a:r>
              <a:rPr sz="1300" spc="-35" dirty="0">
                <a:solidFill>
                  <a:srgbClr val="FFFFFF"/>
                </a:solidFill>
                <a:latin typeface="Verdana"/>
                <a:cs typeface="Verdana"/>
              </a:rPr>
              <a:t>will</a:t>
            </a:r>
            <a:r>
              <a:rPr sz="1300" spc="-210" dirty="0">
                <a:solidFill>
                  <a:srgbClr val="FFFFFF"/>
                </a:solidFill>
                <a:latin typeface="Verdana"/>
                <a:cs typeface="Verdana"/>
              </a:rPr>
              <a:t> </a:t>
            </a:r>
            <a:r>
              <a:rPr sz="1300" spc="-90" dirty="0">
                <a:solidFill>
                  <a:srgbClr val="FFFFFF"/>
                </a:solidFill>
                <a:latin typeface="Verdana"/>
                <a:cs typeface="Verdana"/>
              </a:rPr>
              <a:t>be</a:t>
            </a:r>
            <a:r>
              <a:rPr sz="1300" spc="-204" dirty="0">
                <a:solidFill>
                  <a:srgbClr val="FFFFFF"/>
                </a:solidFill>
                <a:latin typeface="Verdana"/>
                <a:cs typeface="Verdana"/>
              </a:rPr>
              <a:t> </a:t>
            </a:r>
            <a:r>
              <a:rPr sz="1300" spc="-90" dirty="0">
                <a:solidFill>
                  <a:srgbClr val="FFFFFF"/>
                </a:solidFill>
                <a:latin typeface="Verdana"/>
                <a:cs typeface="Verdana"/>
              </a:rPr>
              <a:t>persisted.</a:t>
            </a:r>
            <a:endParaRPr sz="1300">
              <a:latin typeface="Verdana"/>
              <a:cs typeface="Verdana"/>
            </a:endParaRPr>
          </a:p>
          <a:p>
            <a:pPr>
              <a:spcBef>
                <a:spcPts val="40"/>
              </a:spcBef>
            </a:pPr>
            <a:endParaRPr sz="1300">
              <a:latin typeface="Times New Roman"/>
              <a:cs typeface="Times New Roman"/>
            </a:endParaRPr>
          </a:p>
          <a:p>
            <a:pPr marL="12700" marR="451484">
              <a:lnSpc>
                <a:spcPct val="113900"/>
              </a:lnSpc>
            </a:pPr>
            <a:r>
              <a:rPr sz="1600" b="1" spc="-55" dirty="0">
                <a:solidFill>
                  <a:srgbClr val="FFFFFF"/>
                </a:solidFill>
                <a:latin typeface="Arial"/>
                <a:cs typeface="Arial"/>
              </a:rPr>
              <a:t>DaemonSet</a:t>
            </a:r>
            <a:r>
              <a:rPr sz="1600" b="1" spc="-135" dirty="0">
                <a:solidFill>
                  <a:srgbClr val="FFFFFF"/>
                </a:solidFill>
                <a:latin typeface="Arial"/>
                <a:cs typeface="Arial"/>
              </a:rPr>
              <a:t> </a:t>
            </a:r>
            <a:r>
              <a:rPr sz="1600" b="1" spc="40" dirty="0">
                <a:solidFill>
                  <a:srgbClr val="FFFFFF"/>
                </a:solidFill>
                <a:latin typeface="Arial"/>
                <a:cs typeface="Arial"/>
              </a:rPr>
              <a:t>-</a:t>
            </a:r>
            <a:r>
              <a:rPr sz="1600" b="1" spc="-114" dirty="0">
                <a:solidFill>
                  <a:srgbClr val="FFFFFF"/>
                </a:solidFill>
                <a:latin typeface="Arial"/>
                <a:cs typeface="Arial"/>
              </a:rPr>
              <a:t> </a:t>
            </a:r>
            <a:r>
              <a:rPr sz="1300" spc="-90" dirty="0">
                <a:solidFill>
                  <a:srgbClr val="FFFFFF"/>
                </a:solidFill>
                <a:latin typeface="Verdana"/>
                <a:cs typeface="Verdana"/>
              </a:rPr>
              <a:t>Ensures</a:t>
            </a:r>
            <a:r>
              <a:rPr sz="1300" spc="-204" dirty="0">
                <a:solidFill>
                  <a:srgbClr val="FFFFFF"/>
                </a:solidFill>
                <a:latin typeface="Verdana"/>
                <a:cs typeface="Verdana"/>
              </a:rPr>
              <a:t> </a:t>
            </a:r>
            <a:r>
              <a:rPr sz="1300" spc="-70" dirty="0">
                <a:solidFill>
                  <a:srgbClr val="FFFFFF"/>
                </a:solidFill>
                <a:latin typeface="Verdana"/>
                <a:cs typeface="Verdana"/>
              </a:rPr>
              <a:t>that</a:t>
            </a:r>
            <a:r>
              <a:rPr sz="1300" spc="-204" dirty="0">
                <a:solidFill>
                  <a:srgbClr val="FFFFFF"/>
                </a:solidFill>
                <a:latin typeface="Verdana"/>
                <a:cs typeface="Verdana"/>
              </a:rPr>
              <a:t> </a:t>
            </a:r>
            <a:r>
              <a:rPr sz="1300" spc="-60" dirty="0">
                <a:solidFill>
                  <a:srgbClr val="FFFFFF"/>
                </a:solidFill>
                <a:latin typeface="Verdana"/>
                <a:cs typeface="Verdana"/>
              </a:rPr>
              <a:t>all</a:t>
            </a:r>
            <a:r>
              <a:rPr sz="1300" spc="-204" dirty="0">
                <a:solidFill>
                  <a:srgbClr val="FFFFFF"/>
                </a:solidFill>
                <a:latin typeface="Verdana"/>
                <a:cs typeface="Verdana"/>
              </a:rPr>
              <a:t> </a:t>
            </a:r>
            <a:r>
              <a:rPr sz="1300" spc="-95" dirty="0">
                <a:solidFill>
                  <a:srgbClr val="FFFFFF"/>
                </a:solidFill>
                <a:latin typeface="Verdana"/>
                <a:cs typeface="Verdana"/>
              </a:rPr>
              <a:t>nodes</a:t>
            </a:r>
            <a:r>
              <a:rPr sz="1300" spc="-200" dirty="0">
                <a:solidFill>
                  <a:srgbClr val="FFFFFF"/>
                </a:solidFill>
                <a:latin typeface="Verdana"/>
                <a:cs typeface="Verdana"/>
              </a:rPr>
              <a:t> </a:t>
            </a:r>
            <a:r>
              <a:rPr sz="1300" spc="-100" dirty="0">
                <a:solidFill>
                  <a:srgbClr val="FFFFFF"/>
                </a:solidFill>
                <a:latin typeface="Verdana"/>
                <a:cs typeface="Verdana"/>
              </a:rPr>
              <a:t>matching</a:t>
            </a:r>
            <a:r>
              <a:rPr sz="1300" spc="-204" dirty="0">
                <a:solidFill>
                  <a:srgbClr val="FFFFFF"/>
                </a:solidFill>
                <a:latin typeface="Verdana"/>
                <a:cs typeface="Verdana"/>
              </a:rPr>
              <a:t> </a:t>
            </a:r>
            <a:r>
              <a:rPr sz="1300" spc="-70" dirty="0">
                <a:solidFill>
                  <a:srgbClr val="FFFFFF"/>
                </a:solidFill>
                <a:latin typeface="Verdana"/>
                <a:cs typeface="Verdana"/>
              </a:rPr>
              <a:t>certain</a:t>
            </a:r>
            <a:r>
              <a:rPr sz="1300" spc="-204" dirty="0">
                <a:solidFill>
                  <a:srgbClr val="FFFFFF"/>
                </a:solidFill>
                <a:latin typeface="Verdana"/>
                <a:cs typeface="Verdana"/>
              </a:rPr>
              <a:t> </a:t>
            </a:r>
            <a:r>
              <a:rPr sz="1300" spc="-55" dirty="0">
                <a:solidFill>
                  <a:srgbClr val="FFFFFF"/>
                </a:solidFill>
                <a:latin typeface="Verdana"/>
                <a:cs typeface="Verdana"/>
              </a:rPr>
              <a:t>criteria</a:t>
            </a:r>
            <a:r>
              <a:rPr sz="1300" spc="-204" dirty="0">
                <a:solidFill>
                  <a:srgbClr val="FFFFFF"/>
                </a:solidFill>
                <a:latin typeface="Verdana"/>
                <a:cs typeface="Verdana"/>
              </a:rPr>
              <a:t> </a:t>
            </a:r>
            <a:r>
              <a:rPr sz="1300" spc="-35" dirty="0">
                <a:solidFill>
                  <a:srgbClr val="FFFFFF"/>
                </a:solidFill>
                <a:latin typeface="Verdana"/>
                <a:cs typeface="Verdana"/>
              </a:rPr>
              <a:t>will</a:t>
            </a:r>
            <a:r>
              <a:rPr sz="1300" spc="55" dirty="0">
                <a:solidFill>
                  <a:srgbClr val="FFFFFF"/>
                </a:solidFill>
                <a:latin typeface="Verdana"/>
                <a:cs typeface="Verdana"/>
              </a:rPr>
              <a:t> </a:t>
            </a:r>
            <a:r>
              <a:rPr sz="1300" spc="-80" dirty="0">
                <a:solidFill>
                  <a:srgbClr val="FFFFFF"/>
                </a:solidFill>
                <a:latin typeface="Verdana"/>
                <a:cs typeface="Verdana"/>
              </a:rPr>
              <a:t>run</a:t>
            </a:r>
            <a:r>
              <a:rPr sz="1300" spc="-204" dirty="0">
                <a:solidFill>
                  <a:srgbClr val="FFFFFF"/>
                </a:solidFill>
                <a:latin typeface="Verdana"/>
                <a:cs typeface="Verdana"/>
              </a:rPr>
              <a:t> </a:t>
            </a:r>
            <a:r>
              <a:rPr sz="1300" spc="-114" dirty="0">
                <a:solidFill>
                  <a:srgbClr val="FFFFFF"/>
                </a:solidFill>
                <a:latin typeface="Verdana"/>
                <a:cs typeface="Verdana"/>
              </a:rPr>
              <a:t>an</a:t>
            </a:r>
            <a:r>
              <a:rPr sz="1300" spc="-204" dirty="0">
                <a:solidFill>
                  <a:srgbClr val="FFFFFF"/>
                </a:solidFill>
                <a:latin typeface="Verdana"/>
                <a:cs typeface="Verdana"/>
              </a:rPr>
              <a:t> </a:t>
            </a:r>
            <a:r>
              <a:rPr sz="1300" spc="-85" dirty="0">
                <a:solidFill>
                  <a:srgbClr val="FFFFFF"/>
                </a:solidFill>
                <a:latin typeface="Verdana"/>
                <a:cs typeface="Verdana"/>
              </a:rPr>
              <a:t>instance</a:t>
            </a:r>
            <a:r>
              <a:rPr sz="1300" spc="-200" dirty="0">
                <a:solidFill>
                  <a:srgbClr val="FFFFFF"/>
                </a:solidFill>
                <a:latin typeface="Verdana"/>
                <a:cs typeface="Verdana"/>
              </a:rPr>
              <a:t> </a:t>
            </a:r>
            <a:r>
              <a:rPr sz="1300" spc="-45" dirty="0">
                <a:solidFill>
                  <a:srgbClr val="FFFFFF"/>
                </a:solidFill>
                <a:latin typeface="Verdana"/>
                <a:cs typeface="Verdana"/>
              </a:rPr>
              <a:t>of</a:t>
            </a:r>
            <a:r>
              <a:rPr sz="1300" spc="-204" dirty="0">
                <a:solidFill>
                  <a:srgbClr val="FFFFFF"/>
                </a:solidFill>
                <a:latin typeface="Verdana"/>
                <a:cs typeface="Verdana"/>
              </a:rPr>
              <a:t> </a:t>
            </a:r>
            <a:r>
              <a:rPr sz="1300" spc="-125" dirty="0">
                <a:solidFill>
                  <a:srgbClr val="FFFFFF"/>
                </a:solidFill>
                <a:latin typeface="Verdana"/>
                <a:cs typeface="Verdana"/>
              </a:rPr>
              <a:t>a  </a:t>
            </a:r>
            <a:r>
              <a:rPr sz="1300" spc="-80" dirty="0">
                <a:solidFill>
                  <a:srgbClr val="FFFFFF"/>
                </a:solidFill>
                <a:latin typeface="Verdana"/>
                <a:cs typeface="Verdana"/>
              </a:rPr>
              <a:t>supplied</a:t>
            </a:r>
            <a:r>
              <a:rPr sz="1300" spc="-204" dirty="0">
                <a:solidFill>
                  <a:srgbClr val="FFFFFF"/>
                </a:solidFill>
                <a:latin typeface="Verdana"/>
                <a:cs typeface="Verdana"/>
              </a:rPr>
              <a:t> </a:t>
            </a:r>
            <a:r>
              <a:rPr sz="1300" spc="-85" dirty="0">
                <a:solidFill>
                  <a:srgbClr val="FFFFFF"/>
                </a:solidFill>
                <a:latin typeface="Verdana"/>
                <a:cs typeface="Verdana"/>
              </a:rPr>
              <a:t>Pod.</a:t>
            </a:r>
            <a:r>
              <a:rPr sz="1300" spc="-200" dirty="0">
                <a:solidFill>
                  <a:srgbClr val="FFFFFF"/>
                </a:solidFill>
                <a:latin typeface="Verdana"/>
                <a:cs typeface="Verdana"/>
              </a:rPr>
              <a:t> </a:t>
            </a:r>
            <a:r>
              <a:rPr sz="1300" spc="-95" dirty="0">
                <a:solidFill>
                  <a:srgbClr val="FFFFFF"/>
                </a:solidFill>
                <a:latin typeface="Verdana"/>
                <a:cs typeface="Verdana"/>
              </a:rPr>
              <a:t>Ideal</a:t>
            </a:r>
            <a:r>
              <a:rPr sz="1300" spc="-200" dirty="0">
                <a:solidFill>
                  <a:srgbClr val="FFFFFF"/>
                </a:solidFill>
                <a:latin typeface="Verdana"/>
                <a:cs typeface="Verdana"/>
              </a:rPr>
              <a:t> </a:t>
            </a:r>
            <a:r>
              <a:rPr sz="1300" spc="-40" dirty="0">
                <a:solidFill>
                  <a:srgbClr val="FFFFFF"/>
                </a:solidFill>
                <a:latin typeface="Verdana"/>
                <a:cs typeface="Verdana"/>
              </a:rPr>
              <a:t>for</a:t>
            </a:r>
            <a:r>
              <a:rPr sz="1300" spc="-204" dirty="0">
                <a:solidFill>
                  <a:srgbClr val="FFFFFF"/>
                </a:solidFill>
                <a:latin typeface="Verdana"/>
                <a:cs typeface="Verdana"/>
              </a:rPr>
              <a:t> </a:t>
            </a:r>
            <a:r>
              <a:rPr sz="1300" spc="-70" dirty="0">
                <a:solidFill>
                  <a:srgbClr val="FFFFFF"/>
                </a:solidFill>
                <a:latin typeface="Verdana"/>
                <a:cs typeface="Verdana"/>
              </a:rPr>
              <a:t>cluster</a:t>
            </a:r>
            <a:r>
              <a:rPr sz="1300" spc="-200" dirty="0">
                <a:solidFill>
                  <a:srgbClr val="FFFFFF"/>
                </a:solidFill>
                <a:latin typeface="Verdana"/>
                <a:cs typeface="Verdana"/>
              </a:rPr>
              <a:t> </a:t>
            </a:r>
            <a:r>
              <a:rPr sz="1300" spc="-70" dirty="0">
                <a:solidFill>
                  <a:srgbClr val="FFFFFF"/>
                </a:solidFill>
                <a:latin typeface="Verdana"/>
                <a:cs typeface="Verdana"/>
              </a:rPr>
              <a:t>wide</a:t>
            </a:r>
            <a:r>
              <a:rPr sz="1300" spc="-200" dirty="0">
                <a:solidFill>
                  <a:srgbClr val="FFFFFF"/>
                </a:solidFill>
                <a:latin typeface="Verdana"/>
                <a:cs typeface="Verdana"/>
              </a:rPr>
              <a:t> </a:t>
            </a:r>
            <a:r>
              <a:rPr sz="1300" spc="-85" dirty="0">
                <a:solidFill>
                  <a:srgbClr val="FFFFFF"/>
                </a:solidFill>
                <a:latin typeface="Verdana"/>
                <a:cs typeface="Verdana"/>
              </a:rPr>
              <a:t>services</a:t>
            </a:r>
            <a:r>
              <a:rPr sz="1300" spc="-200" dirty="0">
                <a:solidFill>
                  <a:srgbClr val="FFFFFF"/>
                </a:solidFill>
                <a:latin typeface="Verdana"/>
                <a:cs typeface="Verdana"/>
              </a:rPr>
              <a:t> </a:t>
            </a:r>
            <a:r>
              <a:rPr sz="1300" spc="-100" dirty="0">
                <a:solidFill>
                  <a:srgbClr val="FFFFFF"/>
                </a:solidFill>
                <a:latin typeface="Verdana"/>
                <a:cs typeface="Verdana"/>
              </a:rPr>
              <a:t>such</a:t>
            </a:r>
            <a:r>
              <a:rPr sz="1300" spc="-204" dirty="0">
                <a:solidFill>
                  <a:srgbClr val="FFFFFF"/>
                </a:solidFill>
                <a:latin typeface="Verdana"/>
                <a:cs typeface="Verdana"/>
              </a:rPr>
              <a:t> </a:t>
            </a:r>
            <a:r>
              <a:rPr sz="1300" spc="-120" dirty="0">
                <a:solidFill>
                  <a:srgbClr val="FFFFFF"/>
                </a:solidFill>
                <a:latin typeface="Verdana"/>
                <a:cs typeface="Verdana"/>
              </a:rPr>
              <a:t>as</a:t>
            </a:r>
            <a:r>
              <a:rPr sz="1300" spc="-200" dirty="0">
                <a:solidFill>
                  <a:srgbClr val="FFFFFF"/>
                </a:solidFill>
                <a:latin typeface="Verdana"/>
                <a:cs typeface="Verdana"/>
              </a:rPr>
              <a:t> </a:t>
            </a:r>
            <a:r>
              <a:rPr sz="1300" spc="-80" dirty="0">
                <a:solidFill>
                  <a:srgbClr val="FFFFFF"/>
                </a:solidFill>
                <a:latin typeface="Verdana"/>
                <a:cs typeface="Verdana"/>
              </a:rPr>
              <a:t>log</a:t>
            </a:r>
            <a:r>
              <a:rPr sz="1300" spc="-200" dirty="0">
                <a:solidFill>
                  <a:srgbClr val="FFFFFF"/>
                </a:solidFill>
                <a:latin typeface="Verdana"/>
                <a:cs typeface="Verdana"/>
              </a:rPr>
              <a:t> </a:t>
            </a:r>
            <a:r>
              <a:rPr sz="1300" spc="-85" dirty="0">
                <a:solidFill>
                  <a:srgbClr val="FFFFFF"/>
                </a:solidFill>
                <a:latin typeface="Verdana"/>
                <a:cs typeface="Verdana"/>
              </a:rPr>
              <a:t>forwarding,</a:t>
            </a:r>
            <a:r>
              <a:rPr sz="1300" spc="-200" dirty="0">
                <a:solidFill>
                  <a:srgbClr val="FFFFFF"/>
                </a:solidFill>
                <a:latin typeface="Verdana"/>
                <a:cs typeface="Verdana"/>
              </a:rPr>
              <a:t> </a:t>
            </a:r>
            <a:r>
              <a:rPr sz="1300" spc="-50" dirty="0">
                <a:solidFill>
                  <a:srgbClr val="FFFFFF"/>
                </a:solidFill>
                <a:latin typeface="Verdana"/>
                <a:cs typeface="Verdana"/>
              </a:rPr>
              <a:t>or</a:t>
            </a:r>
            <a:r>
              <a:rPr sz="1300" spc="-204" dirty="0">
                <a:solidFill>
                  <a:srgbClr val="FFFFFF"/>
                </a:solidFill>
                <a:latin typeface="Verdana"/>
                <a:cs typeface="Verdana"/>
              </a:rPr>
              <a:t> </a:t>
            </a:r>
            <a:r>
              <a:rPr sz="1300" spc="-80" dirty="0">
                <a:solidFill>
                  <a:srgbClr val="FFFFFF"/>
                </a:solidFill>
                <a:latin typeface="Verdana"/>
                <a:cs typeface="Verdana"/>
              </a:rPr>
              <a:t>health</a:t>
            </a:r>
            <a:r>
              <a:rPr sz="1300" spc="-200" dirty="0">
                <a:solidFill>
                  <a:srgbClr val="FFFFFF"/>
                </a:solidFill>
                <a:latin typeface="Verdana"/>
                <a:cs typeface="Verdana"/>
              </a:rPr>
              <a:t> </a:t>
            </a:r>
            <a:r>
              <a:rPr sz="1300" spc="-90" dirty="0">
                <a:solidFill>
                  <a:srgbClr val="FFFFFF"/>
                </a:solidFill>
                <a:latin typeface="Verdana"/>
                <a:cs typeface="Verdana"/>
              </a:rPr>
              <a:t>monitoring.</a:t>
            </a:r>
            <a:endParaRPr sz="1300">
              <a:latin typeface="Verdana"/>
              <a:cs typeface="Verdana"/>
            </a:endParaRPr>
          </a:p>
        </p:txBody>
      </p:sp>
    </p:spTree>
    <p:extLst>
      <p:ext uri="{BB962C8B-B14F-4D97-AF65-F5344CB8AC3E}">
        <p14:creationId xmlns:p14="http://schemas.microsoft.com/office/powerpoint/2010/main" val="2707045751"/>
      </p:ext>
    </p:extLst>
  </p:cSld>
  <p:clrMapOvr>
    <a:masterClrMapping/>
  </p:clrMapOvr>
  <p:transition>
    <p:fade/>
  </p:transition>
</p:sld>
</file>

<file path=ppt/theme/theme1.xml><?xml version="1.0" encoding="utf-8"?>
<a:theme xmlns:a="http://schemas.openxmlformats.org/drawingml/2006/main" name="4_Dk Blue swoosh template Sego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7201</TotalTime>
  <Words>3315</Words>
  <Application>Microsoft Office PowerPoint</Application>
  <PresentationFormat>On-screen Show (4:3)</PresentationFormat>
  <Paragraphs>443</Paragraphs>
  <Slides>54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MS PGothic</vt:lpstr>
      <vt:lpstr>Arial</vt:lpstr>
      <vt:lpstr>Calibri</vt:lpstr>
      <vt:lpstr>Segoe</vt:lpstr>
      <vt:lpstr>Segoe UI</vt:lpstr>
      <vt:lpstr>Segoe UI Light</vt:lpstr>
      <vt:lpstr>Segoe UI Semibold</vt:lpstr>
      <vt:lpstr>Segoe UI Semilight</vt:lpstr>
      <vt:lpstr>Times New Roman</vt:lpstr>
      <vt:lpstr>Verdana</vt:lpstr>
      <vt:lpstr>Wingdings</vt:lpstr>
      <vt:lpstr>4_Dk Blue swoosh template Segoe</vt:lpstr>
      <vt:lpstr>Orchestration with with Kubernetes  </vt:lpstr>
      <vt:lpstr>Kubernetes Concepts</vt:lpstr>
      <vt:lpstr>Kubernetes Concepts - Core</vt:lpstr>
      <vt:lpstr>Concepts - Core (cont.)</vt:lpstr>
      <vt:lpstr>Labels, and Annotations,  and Selectors</vt:lpstr>
      <vt:lpstr>Set-based selectors</vt:lpstr>
      <vt:lpstr>Concepts - Workloads</vt:lpstr>
      <vt:lpstr>Deployment</vt:lpstr>
      <vt:lpstr>Concepts - Workloads (cont.)</vt:lpstr>
      <vt:lpstr>StatefulSet</vt:lpstr>
      <vt:lpstr>DaemonSet</vt:lpstr>
      <vt:lpstr>Concepts - Workloads (cont.)</vt:lpstr>
      <vt:lpstr>Jobs</vt:lpstr>
      <vt:lpstr>CronJob</vt:lpstr>
      <vt:lpstr>Concepts - Network</vt:lpstr>
      <vt:lpstr>Service</vt:lpstr>
      <vt:lpstr>Ingress Controller</vt:lpstr>
      <vt:lpstr>Concepts - Storage</vt:lpstr>
      <vt:lpstr>Volumes</vt:lpstr>
      <vt:lpstr>Persistent Volumes</vt:lpstr>
      <vt:lpstr>Persistent Volume Claims</vt:lpstr>
      <vt:lpstr>Storage Classes</vt:lpstr>
      <vt:lpstr>Concepts - Configuration</vt:lpstr>
      <vt:lpstr>ConfigMaps and Secrets</vt:lpstr>
      <vt:lpstr>Concepts - Auth and Identity (RBAC)</vt:lpstr>
      <vt:lpstr>[Cluster]Role</vt:lpstr>
      <vt:lpstr>[Cluster]RoleBinding</vt:lpstr>
      <vt:lpstr>Behind The Scenes</vt:lpstr>
      <vt:lpstr>Behind The Scenes</vt:lpstr>
      <vt:lpstr>PowerPoint Presentation</vt:lpstr>
      <vt:lpstr>PowerPoint Presentation</vt:lpstr>
      <vt:lpstr>Kubectl</vt:lpstr>
      <vt:lpstr>APIserver Request Loop</vt:lpstr>
      <vt:lpstr>Deployment Controller</vt:lpstr>
      <vt:lpstr>ReplicaSet Controller</vt:lpstr>
      <vt:lpstr>PowerPoint Presentation</vt:lpstr>
      <vt:lpstr>Scheduler</vt:lpstr>
      <vt:lpstr>Kubelet - PodSync</vt:lpstr>
      <vt:lpstr>Pause and Plumbing</vt:lpstr>
      <vt:lpstr>Kublet - Create Containers</vt:lpstr>
      <vt:lpstr>Pod Status</vt:lpstr>
      <vt:lpstr>Azure Container Service</vt:lpstr>
      <vt:lpstr>Azure Container Service</vt:lpstr>
      <vt:lpstr>Azure Container Service</vt:lpstr>
      <vt:lpstr>AKS: Managed Kubernetes</vt:lpstr>
      <vt:lpstr>Service Fabric</vt:lpstr>
      <vt:lpstr>Services Powered by Service Fabric</vt:lpstr>
      <vt:lpstr>PowerPoint Presentation</vt:lpstr>
      <vt:lpstr>PowerPoint Presentation</vt:lpstr>
      <vt:lpstr>Advantages of Using an API gateway</vt:lpstr>
      <vt:lpstr>When to use this architecture </vt:lpstr>
      <vt:lpstr>Benefits </vt:lpstr>
      <vt:lpstr>Challenges </vt:lpstr>
      <vt:lpstr>Best Practices </vt:lpstr>
    </vt:vector>
  </TitlesOfParts>
  <Company>PT. Dycode Cominfotech Development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Tools for Office (VSTO) v3</dc:title>
  <dc:subject>Visual Studio Tools for Office (VSTO) v3</dc:subject>
  <dc:creator>Srini Iyer</dc:creator>
  <cp:keywords>Kubernetes</cp:keywords>
  <cp:lastModifiedBy>Srinivasan S Iyer</cp:lastModifiedBy>
  <cp:revision>334</cp:revision>
  <dcterms:created xsi:type="dcterms:W3CDTF">2008-02-12T23:56:22Z</dcterms:created>
  <dcterms:modified xsi:type="dcterms:W3CDTF">2020-05-08T13:58:31Z</dcterms:modified>
</cp:coreProperties>
</file>