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838" r:id="rId5"/>
  </p:sldMasterIdLst>
  <p:notesMasterIdLst>
    <p:notesMasterId r:id="rId31"/>
  </p:notesMasterIdLst>
  <p:sldIdLst>
    <p:sldId id="1952" r:id="rId6"/>
    <p:sldId id="1962" r:id="rId7"/>
    <p:sldId id="1986" r:id="rId8"/>
    <p:sldId id="1987" r:id="rId9"/>
    <p:sldId id="1988" r:id="rId10"/>
    <p:sldId id="1989" r:id="rId11"/>
    <p:sldId id="1990" r:id="rId12"/>
    <p:sldId id="1991" r:id="rId13"/>
    <p:sldId id="1969" r:id="rId14"/>
    <p:sldId id="1972" r:id="rId15"/>
    <p:sldId id="1973" r:id="rId16"/>
    <p:sldId id="1974" r:id="rId17"/>
    <p:sldId id="1970" r:id="rId18"/>
    <p:sldId id="1975" r:id="rId19"/>
    <p:sldId id="1976" r:id="rId20"/>
    <p:sldId id="1978" r:id="rId21"/>
    <p:sldId id="1979" r:id="rId22"/>
    <p:sldId id="1992" r:id="rId23"/>
    <p:sldId id="1971" r:id="rId24"/>
    <p:sldId id="1984" r:id="rId25"/>
    <p:sldId id="1983" r:id="rId26"/>
    <p:sldId id="1995" r:id="rId27"/>
    <p:sldId id="1996" r:id="rId28"/>
    <p:sldId id="1997" r:id="rId29"/>
    <p:sldId id="269" r:id="rId30"/>
  </p:sldIdLst>
  <p:sldSz cx="9144000" cy="5143500" type="screen16x9"/>
  <p:notesSz cx="7010400" cy="92964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CF0C2E-7C6C-4945-B436-2E2529B806FB}">
          <p14:sldIdLst>
            <p14:sldId id="1952"/>
          </p14:sldIdLst>
        </p14:section>
        <p14:section name="Project Detailing" id="{AE277C95-68F2-4D3F-BE70-E85082A6F729}">
          <p14:sldIdLst>
            <p14:sldId id="1962"/>
            <p14:sldId id="1986"/>
            <p14:sldId id="1987"/>
            <p14:sldId id="1988"/>
            <p14:sldId id="1989"/>
            <p14:sldId id="1990"/>
            <p14:sldId id="1991"/>
            <p14:sldId id="1969"/>
            <p14:sldId id="1972"/>
            <p14:sldId id="1973"/>
            <p14:sldId id="1974"/>
            <p14:sldId id="1970"/>
            <p14:sldId id="1975"/>
            <p14:sldId id="1976"/>
            <p14:sldId id="1978"/>
            <p14:sldId id="1979"/>
            <p14:sldId id="1992"/>
            <p14:sldId id="1971"/>
            <p14:sldId id="1984"/>
            <p14:sldId id="1983"/>
            <p14:sldId id="1995"/>
            <p14:sldId id="1996"/>
            <p14:sldId id="1997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rutha S" initials="AS" lastIdx="2" clrIdx="0">
    <p:extLst>
      <p:ext uri="{19B8F6BF-5375-455C-9EA6-DF929625EA0E}">
        <p15:presenceInfo xmlns:p15="http://schemas.microsoft.com/office/powerpoint/2012/main" userId="S-1-5-21-1594105604-433220334-1481692675-42639" providerId="AD"/>
      </p:ext>
    </p:extLst>
  </p:cmAuthor>
  <p:cmAuthor id="2" name="Jagyan Prakash Mishra" initials="JPM" lastIdx="1" clrIdx="1">
    <p:extLst>
      <p:ext uri="{19B8F6BF-5375-455C-9EA6-DF929625EA0E}">
        <p15:presenceInfo xmlns:p15="http://schemas.microsoft.com/office/powerpoint/2012/main" userId="S::Jagyan.Mishra@Ltts.com::e9006520-dcc7-4ee7-b55f-4f75dfb579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EFF"/>
    <a:srgbClr val="CFD5EA"/>
    <a:srgbClr val="0077BD"/>
    <a:srgbClr val="003F72"/>
    <a:srgbClr val="F8C300"/>
    <a:srgbClr val="1F1A17"/>
    <a:srgbClr val="989898"/>
    <a:srgbClr val="3576D7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974A7-A995-4328-B780-B5D6BAA6472F}" v="85" dt="2020-12-10T05:08:09.509"/>
    <p1510:client id="{842FF615-6827-4574-A6CB-7ADFE0945EAF}" v="34" dt="2020-12-10T05:59:58.810"/>
    <p1510:client id="{64B69540-2A9C-476B-B3D4-24C54509E25C}" v="142" dt="2020-12-10T05:53:55.522"/>
    <p1510:client id="{F5C95714-9801-4909-8E74-8C666253407E}" v="105" dt="2020-12-10T06:49:21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an V" userId="S::gowthaman.v@ltts.com::06ceaaa3-6f9f-4918-8132-3949a8f86b77" providerId="AD" clId="Web-{64B69540-2A9C-476B-B3D4-24C54509E25C}"/>
    <pc:docChg chg="modSld">
      <pc:chgData name="Gowthaman V" userId="S::gowthaman.v@ltts.com::06ceaaa3-6f9f-4918-8132-3949a8f86b77" providerId="AD" clId="Web-{64B69540-2A9C-476B-B3D4-24C54509E25C}" dt="2020-12-10T05:53:55.522" v="139" actId="14100"/>
      <pc:docMkLst>
        <pc:docMk/>
      </pc:docMkLst>
      <pc:sldChg chg="addSp modSp">
        <pc:chgData name="Gowthaman V" userId="S::gowthaman.v@ltts.com::06ceaaa3-6f9f-4918-8132-3949a8f86b77" providerId="AD" clId="Web-{64B69540-2A9C-476B-B3D4-24C54509E25C}" dt="2020-12-10T05:53:55.522" v="139" actId="14100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64B69540-2A9C-476B-B3D4-24C54509E25C}" dt="2020-12-10T05:53:33.787" v="137" actId="20577"/>
          <ac:spMkLst>
            <pc:docMk/>
            <pc:sldMk cId="2023809572" sldId="1962"/>
            <ac:spMk id="24" creationId="{00000000-0000-0000-0000-000000000000}"/>
          </ac:spMkLst>
        </pc:spChg>
        <pc:picChg chg="add mod">
          <ac:chgData name="Gowthaman V" userId="S::gowthaman.v@ltts.com::06ceaaa3-6f9f-4918-8132-3949a8f86b77" providerId="AD" clId="Web-{64B69540-2A9C-476B-B3D4-24C54509E25C}" dt="2020-12-10T05:53:55.522" v="139" actId="14100"/>
          <ac:picMkLst>
            <pc:docMk/>
            <pc:sldMk cId="2023809572" sldId="1962"/>
            <ac:picMk id="6" creationId="{29798736-D5ED-4A1B-9470-11819E01D966}"/>
          </ac:picMkLst>
        </pc:picChg>
      </pc:sldChg>
      <pc:sldChg chg="modSp">
        <pc:chgData name="Gowthaman V" userId="S::gowthaman.v@ltts.com::06ceaaa3-6f9f-4918-8132-3949a8f86b77" providerId="AD" clId="Web-{64B69540-2A9C-476B-B3D4-24C54509E25C}" dt="2020-12-10T05:04:10.917" v="68" actId="20577"/>
        <pc:sldMkLst>
          <pc:docMk/>
          <pc:sldMk cId="806554276" sldId="1968"/>
        </pc:sldMkLst>
        <pc:spChg chg="mod">
          <ac:chgData name="Gowthaman V" userId="S::gowthaman.v@ltts.com::06ceaaa3-6f9f-4918-8132-3949a8f86b77" providerId="AD" clId="Web-{64B69540-2A9C-476B-B3D4-24C54509E25C}" dt="2020-12-10T05:04:10.917" v="68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Gagan N" userId="S::gagan.n@ltts.com::49f638b3-aee9-48ae-966a-ede7a5695fde" providerId="AD" clId="Web-{F5C95714-9801-4909-8E74-8C666253407E}"/>
    <pc:docChg chg="modSld">
      <pc:chgData name="Gagan N" userId="S::gagan.n@ltts.com::49f638b3-aee9-48ae-966a-ede7a5695fde" providerId="AD" clId="Web-{F5C95714-9801-4909-8E74-8C666253407E}" dt="2020-12-10T06:49:21.036" v="82" actId="14100"/>
      <pc:docMkLst>
        <pc:docMk/>
      </pc:docMkLst>
      <pc:sldChg chg="addSp modSp">
        <pc:chgData name="Gagan N" userId="S::gagan.n@ltts.com::49f638b3-aee9-48ae-966a-ede7a5695fde" providerId="AD" clId="Web-{F5C95714-9801-4909-8E74-8C666253407E}" dt="2020-12-10T06:49:21.036" v="82" actId="14100"/>
        <pc:sldMkLst>
          <pc:docMk/>
          <pc:sldMk cId="2023809572" sldId="1962"/>
        </pc:sldMkLst>
        <pc:spChg chg="mod">
          <ac:chgData name="Gagan N" userId="S::gagan.n@ltts.com::49f638b3-aee9-48ae-966a-ede7a5695fde" providerId="AD" clId="Web-{F5C95714-9801-4909-8E74-8C666253407E}" dt="2020-12-10T06:49:10.910" v="78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agan N" userId="S::gagan.n@ltts.com::49f638b3-aee9-48ae-966a-ede7a5695fde" providerId="AD" clId="Web-{F5C95714-9801-4909-8E74-8C666253407E}" dt="2020-12-10T06:46:59.656" v="53" actId="20577"/>
          <ac:spMkLst>
            <pc:docMk/>
            <pc:sldMk cId="2023809572" sldId="1962"/>
            <ac:spMk id="14" creationId="{3E1FC178-AF7C-4BB1-AD6C-4A4323580161}"/>
          </ac:spMkLst>
        </pc:spChg>
        <pc:spChg chg="mod">
          <ac:chgData name="Gagan N" userId="S::gagan.n@ltts.com::49f638b3-aee9-48ae-966a-ede7a5695fde" providerId="AD" clId="Web-{F5C95714-9801-4909-8E74-8C666253407E}" dt="2020-12-10T06:47:09.766" v="61" actId="20577"/>
          <ac:spMkLst>
            <pc:docMk/>
            <pc:sldMk cId="2023809572" sldId="1962"/>
            <ac:spMk id="17" creationId="{00000000-0000-0000-0000-000000000000}"/>
          </ac:spMkLst>
        </pc:spChg>
        <pc:spChg chg="mod">
          <ac:chgData name="Gagan N" userId="S::gagan.n@ltts.com::49f638b3-aee9-48ae-966a-ede7a5695fde" providerId="AD" clId="Web-{F5C95714-9801-4909-8E74-8C666253407E}" dt="2020-12-10T06:47:59.486" v="65" actId="20577"/>
          <ac:spMkLst>
            <pc:docMk/>
            <pc:sldMk cId="2023809572" sldId="1962"/>
            <ac:spMk id="20" creationId="{00000000-0000-0000-0000-000000000000}"/>
          </ac:spMkLst>
        </pc:spChg>
        <pc:picChg chg="mod">
          <ac:chgData name="Gagan N" userId="S::gagan.n@ltts.com::49f638b3-aee9-48ae-966a-ede7a5695fde" providerId="AD" clId="Web-{F5C95714-9801-4909-8E74-8C666253407E}" dt="2020-12-10T06:41:42.458" v="1" actId="1076"/>
          <ac:picMkLst>
            <pc:docMk/>
            <pc:sldMk cId="2023809572" sldId="1962"/>
            <ac:picMk id="4" creationId="{60A9B68E-3751-458C-90C0-F14565F9EAE2}"/>
          </ac:picMkLst>
        </pc:picChg>
        <pc:picChg chg="mod">
          <ac:chgData name="Gagan N" userId="S::gagan.n@ltts.com::49f638b3-aee9-48ae-966a-ede7a5695fde" providerId="AD" clId="Web-{F5C95714-9801-4909-8E74-8C666253407E}" dt="2020-12-10T06:49:21.036" v="82" actId="14100"/>
          <ac:picMkLst>
            <pc:docMk/>
            <pc:sldMk cId="2023809572" sldId="1962"/>
            <ac:picMk id="6" creationId="{29798736-D5ED-4A1B-9470-11819E01D966}"/>
          </ac:picMkLst>
        </pc:picChg>
        <pc:picChg chg="add mod">
          <ac:chgData name="Gagan N" userId="S::gagan.n@ltts.com::49f638b3-aee9-48ae-966a-ede7a5695fde" providerId="AD" clId="Web-{F5C95714-9801-4909-8E74-8C666253407E}" dt="2020-12-10T06:42:03.990" v="3" actId="1076"/>
          <ac:picMkLst>
            <pc:docMk/>
            <pc:sldMk cId="2023809572" sldId="1962"/>
            <ac:picMk id="7" creationId="{3AAF9015-1D0C-4EF5-9E3E-3C03F1F299E7}"/>
          </ac:picMkLst>
        </pc:picChg>
      </pc:sldChg>
      <pc:sldChg chg="modSp">
        <pc:chgData name="Gagan N" userId="S::gagan.n@ltts.com::49f638b3-aee9-48ae-966a-ede7a5695fde" providerId="AD" clId="Web-{F5C95714-9801-4909-8E74-8C666253407E}" dt="2020-12-10T06:46:11.045" v="33" actId="20577"/>
        <pc:sldMkLst>
          <pc:docMk/>
          <pc:sldMk cId="831035768" sldId="1967"/>
        </pc:sldMkLst>
        <pc:spChg chg="mod">
          <ac:chgData name="Gagan N" userId="S::gagan.n@ltts.com::49f638b3-aee9-48ae-966a-ede7a5695fde" providerId="AD" clId="Web-{F5C95714-9801-4909-8E74-8C666253407E}" dt="2020-12-10T06:46:11.045" v="33" actId="20577"/>
          <ac:spMkLst>
            <pc:docMk/>
            <pc:sldMk cId="831035768" sldId="1967"/>
            <ac:spMk id="3" creationId="{00000000-0000-0000-0000-000000000000}"/>
          </ac:spMkLst>
        </pc:spChg>
      </pc:sldChg>
      <pc:sldChg chg="modSp">
        <pc:chgData name="Gagan N" userId="S::gagan.n@ltts.com::49f638b3-aee9-48ae-966a-ede7a5695fde" providerId="AD" clId="Web-{F5C95714-9801-4909-8E74-8C666253407E}" dt="2020-12-10T06:46:29.062" v="46" actId="20577"/>
        <pc:sldMkLst>
          <pc:docMk/>
          <pc:sldMk cId="806554276" sldId="1968"/>
        </pc:sldMkLst>
        <pc:spChg chg="mod">
          <ac:chgData name="Gagan N" userId="S::gagan.n@ltts.com::49f638b3-aee9-48ae-966a-ede7a5695fde" providerId="AD" clId="Web-{F5C95714-9801-4909-8E74-8C666253407E}" dt="2020-12-10T06:46:29.062" v="46" actId="20577"/>
          <ac:spMkLst>
            <pc:docMk/>
            <pc:sldMk cId="806554276" sldId="1968"/>
            <ac:spMk id="3" creationId="{00000000-0000-0000-0000-000000000000}"/>
          </ac:spMkLst>
        </pc:spChg>
      </pc:sldChg>
    </pc:docChg>
  </pc:docChgLst>
  <pc:docChgLst>
    <pc:chgData name="Shivam Kumar" userId="S::shivam.kumar@ltts.com::c367ffaf-bbfb-4061-b887-6ae1cb42e0c8" providerId="AD" clId="Web-{4DA974A7-A995-4328-B780-B5D6BAA6472F}"/>
    <pc:docChg chg="modSld">
      <pc:chgData name="Shivam Kumar" userId="S::shivam.kumar@ltts.com::c367ffaf-bbfb-4061-b887-6ae1cb42e0c8" providerId="AD" clId="Web-{4DA974A7-A995-4328-B780-B5D6BAA6472F}" dt="2020-12-10T05:08:09.509" v="83" actId="20577"/>
      <pc:docMkLst>
        <pc:docMk/>
      </pc:docMkLst>
      <pc:sldChg chg="addSp modSp">
        <pc:chgData name="Shivam Kumar" userId="S::shivam.kumar@ltts.com::c367ffaf-bbfb-4061-b887-6ae1cb42e0c8" providerId="AD" clId="Web-{4DA974A7-A995-4328-B780-B5D6BAA6472F}" dt="2020-12-10T05:08:09.509" v="83" actId="20577"/>
        <pc:sldMkLst>
          <pc:docMk/>
          <pc:sldMk cId="2023809572" sldId="1962"/>
        </pc:sldMkLst>
        <pc:spChg chg="mod">
          <ac:chgData name="Shivam Kumar" userId="S::shivam.kumar@ltts.com::c367ffaf-bbfb-4061-b887-6ae1cb42e0c8" providerId="AD" clId="Web-{4DA974A7-A995-4328-B780-B5D6BAA6472F}" dt="2020-12-10T05:08:09.509" v="83" actId="20577"/>
          <ac:spMkLst>
            <pc:docMk/>
            <pc:sldMk cId="2023809572" sldId="1962"/>
            <ac:spMk id="20" creationId="{00000000-0000-0000-0000-000000000000}"/>
          </ac:spMkLst>
        </pc:spChg>
        <pc:picChg chg="add mod">
          <ac:chgData name="Shivam Kumar" userId="S::shivam.kumar@ltts.com::c367ffaf-bbfb-4061-b887-6ae1cb42e0c8" providerId="AD" clId="Web-{4DA974A7-A995-4328-B780-B5D6BAA6472F}" dt="2020-12-10T05:03:08.827" v="4" actId="1076"/>
          <ac:picMkLst>
            <pc:docMk/>
            <pc:sldMk cId="2023809572" sldId="1962"/>
            <ac:picMk id="4" creationId="{60A9B68E-3751-458C-90C0-F14565F9EAE2}"/>
          </ac:picMkLst>
        </pc:picChg>
      </pc:sldChg>
    </pc:docChg>
  </pc:docChgLst>
  <pc:docChgLst>
    <pc:chgData name="Gowthaman V" userId="S::gowthaman.v@ltts.com::06ceaaa3-6f9f-4918-8132-3949a8f86b77" providerId="AD" clId="Web-{842FF615-6827-4574-A6CB-7ADFE0945EAF}"/>
    <pc:docChg chg="modSld">
      <pc:chgData name="Gowthaman V" userId="S::gowthaman.v@ltts.com::06ceaaa3-6f9f-4918-8132-3949a8f86b77" providerId="AD" clId="Web-{842FF615-6827-4574-A6CB-7ADFE0945EAF}" dt="2020-12-10T05:59:58.810" v="33" actId="20577"/>
      <pc:docMkLst>
        <pc:docMk/>
      </pc:docMkLst>
      <pc:sldChg chg="modSp">
        <pc:chgData name="Gowthaman V" userId="S::gowthaman.v@ltts.com::06ceaaa3-6f9f-4918-8132-3949a8f86b77" providerId="AD" clId="Web-{842FF615-6827-4574-A6CB-7ADFE0945EAF}" dt="2020-12-10T05:59:58.810" v="32" actId="20577"/>
        <pc:sldMkLst>
          <pc:docMk/>
          <pc:sldMk cId="2023809572" sldId="1962"/>
        </pc:sldMkLst>
        <pc:spChg chg="mod">
          <ac:chgData name="Gowthaman V" userId="S::gowthaman.v@ltts.com::06ceaaa3-6f9f-4918-8132-3949a8f86b77" providerId="AD" clId="Web-{842FF615-6827-4574-A6CB-7ADFE0945EAF}" dt="2020-12-10T05:59:58.810" v="32" actId="20577"/>
          <ac:spMkLst>
            <pc:docMk/>
            <pc:sldMk cId="2023809572" sldId="1962"/>
            <ac:spMk id="3" creationId="{225D7FC9-13C3-42ED-8095-0E178660B8F4}"/>
          </ac:spMkLst>
        </pc:spChg>
        <pc:spChg chg="mod">
          <ac:chgData name="Gowthaman V" userId="S::gowthaman.v@ltts.com::06ceaaa3-6f9f-4918-8132-3949a8f86b77" providerId="AD" clId="Web-{842FF615-6827-4574-A6CB-7ADFE0945EAF}" dt="2020-12-10T05:59:50.278" v="27" actId="20577"/>
          <ac:spMkLst>
            <pc:docMk/>
            <pc:sldMk cId="2023809572" sldId="1962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18-12-2020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9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 userDrawn="1"/>
        </p:nvGrpSpPr>
        <p:grpSpPr bwMode="gray">
          <a:xfrm>
            <a:off x="-1" y="0"/>
            <a:ext cx="9137515" cy="4914900"/>
            <a:chOff x="-1" y="0"/>
            <a:chExt cx="9137515" cy="4914900"/>
          </a:xfrm>
        </p:grpSpPr>
        <p:cxnSp>
          <p:nvCxnSpPr>
            <p:cNvPr id="63" name="Straight Connector 62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 userDrawn="1"/>
        </p:nvGrpSpPr>
        <p:grpSpPr bwMode="gray">
          <a:xfrm>
            <a:off x="200226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 bwMode="gray">
          <a:xfrm>
            <a:off x="4981240" y="186106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Title Text</a:t>
            </a:r>
            <a:endParaRPr lang="en-IN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53880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49998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113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5306234" y="29686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902352" y="29686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 294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91" name="Straight Connector 29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 userDrawn="1"/>
        </p:nvGrpSpPr>
        <p:grpSpPr bwMode="gray">
          <a:xfrm>
            <a:off x="-1" y="-12970"/>
            <a:ext cx="9137515" cy="4914900"/>
            <a:chOff x="-1" y="0"/>
            <a:chExt cx="9137515" cy="4914900"/>
          </a:xfrm>
        </p:grpSpPr>
        <p:cxnSp>
          <p:nvCxnSpPr>
            <p:cNvPr id="130" name="Straight Connector 129"/>
            <p:cNvCxnSpPr/>
            <p:nvPr userDrawn="1"/>
          </p:nvCxnSpPr>
          <p:spPr bwMode="gray">
            <a:xfrm>
              <a:off x="14257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2953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44802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60075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7534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90621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105894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12116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136440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15171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166986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82259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9753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212805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22807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243351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258624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27389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89170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30444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319716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334989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35026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365535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8080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96081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411354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42662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441899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45717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472445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87718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502991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518264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533537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548810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564083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79356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94629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609902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625175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640448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65572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67099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86267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70154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716813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73208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74735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762632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7790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93178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80845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82372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838996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85426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869542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8481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90008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1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1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1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1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1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1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1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1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1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1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1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1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1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1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1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1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1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1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1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1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1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1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flipH="1">
              <a:off x="-1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flipH="1">
              <a:off x="-1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flipH="1">
              <a:off x="-1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flipH="1">
              <a:off x="-1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flipH="1">
              <a:off x="-1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flipH="1">
              <a:off x="-1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flipH="1">
              <a:off x="-1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flipH="1">
              <a:off x="-1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flipH="1">
              <a:off x="-1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flipH="1">
              <a:off x="-1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flipH="1">
              <a:off x="-1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Thank you.</a:t>
            </a:r>
            <a:endParaRPr lang="en-IN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Name</a:t>
            </a:r>
            <a:endParaRPr lang="en-IN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Designation </a:t>
            </a:r>
            <a:endParaRPr lang="en-IN"/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0077B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787275" y="755329"/>
            <a:ext cx="799280" cy="844787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59220" y="1649549"/>
            <a:ext cx="747544" cy="809246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112" name="Freeform 17"/>
          <p:cNvSpPr>
            <a:spLocks/>
          </p:cNvSpPr>
          <p:nvPr userDrawn="1"/>
        </p:nvSpPr>
        <p:spPr bwMode="gray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rgbClr val="003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7D7-B24C-4C05-AA1A-620C2DD6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6307F-4FD4-4AA8-B270-E28E73AF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DB83-C4DB-4A40-AA80-DB420AA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CA01-C58D-43F0-B1E9-25BE362A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A0042-3674-4A46-9013-28C0ACD5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63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67A4-1AFF-47DF-BB7F-69A57D65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FD66-2790-4669-AF47-36AADC9B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10EA7-F8D4-4FC6-9644-309103D8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3CC-B9C3-4FBC-BCE2-6AA632CD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DA22-17F1-4A92-8D40-4BB9EF53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82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E893-C892-4E26-82A3-4C94789A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1931-4027-44D5-BEFE-B05D92E38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7CB6-BF1C-4AAB-9595-39393467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AC1A-0F12-4946-A753-0471EBC9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491D-A31C-43FC-A86E-4F8AFF2A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D211-AC49-4AD9-B4C4-2C7867DF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1A02-9827-4412-A2CB-25A7C06F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7FC71-404B-47F8-BEEF-1A917B72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ED5E9-132D-40BD-9428-624C322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13B4-E801-45CE-919A-37D597EB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BA2D-34E0-40C9-A565-21C5762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9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82D2-31BF-4297-ABC7-A8A7204D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4AE6-0E1E-47D9-AFB5-51D2744D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94B8B-304F-4FDD-ACBE-3518E9625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F3AE8-BAE5-4D86-8C94-A064C7C28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41ED-C798-48F2-92EA-8AA97D33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1436D-D7B0-4A2D-A515-9FE7CD3E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E264-E465-4553-A444-3341BC99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48AA0-C9C0-4400-BC40-12261003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328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41B7-2117-4D3D-BB3F-10238C76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8A0D9-57D0-4E36-BE2B-49E78B42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6EAA-025E-40A2-84BF-CF7E7833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A2788-8C49-4DCA-8447-532E1A62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5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CBE1A-8D89-415D-951A-76867DD9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90603-096B-4F48-B169-C0CEF216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497DD-515F-458D-972E-2F2822E1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4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3F35-6319-4F02-B2B6-0B7AAC68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97A5-3745-4585-AC11-D2ECF797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ECF2E-3E30-48D5-A1DA-2E3AE1BE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E3EA-F512-4C4F-B4AD-B8206F4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3E88F-7B62-423E-B201-3E59BC453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56E77-67F2-47D0-962E-F8FF3C47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6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F65-193C-4FF1-A501-804CC14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72D3E-E9BD-4F2D-8DAA-2FF1F6B6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DC8D6-8F9E-47B9-B8C5-3B4649A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0DD0-36F7-45FB-B5A2-B8C078F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79C2-BCE9-4126-A400-A7F6E724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8AA2E-49B1-49CE-A2D7-3DC6D739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E26-6968-4E6D-BDEE-30BA8C89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CABF-A8D5-4887-BBCC-7BAA95B9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706-1DFA-45E3-AE31-2DBE7286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680A-40AF-4848-81C8-08C5CF5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EA5F4-03EB-44DC-999F-A6DAE67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1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03A07-D1BD-4D43-970D-BB0AABCC3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5859D-9EED-4230-8ABE-A5E4A2F2C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9AB-CAE9-405E-AFC2-8E66D90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2D5F-CDF1-4C40-BDAE-33FE11F0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C78-F216-4097-AA3B-D711444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32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No Gr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3" name="Group 1"/>
          <p:cNvGrpSpPr/>
          <p:nvPr userDrawn="1"/>
        </p:nvGrpSpPr>
        <p:grpSpPr>
          <a:xfrm>
            <a:off x="249999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</p:spTree>
    <p:extLst>
      <p:ext uri="{BB962C8B-B14F-4D97-AF65-F5344CB8AC3E}">
        <p14:creationId xmlns:p14="http://schemas.microsoft.com/office/powerpoint/2010/main" val="3033854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-1" y="596903"/>
            <a:ext cx="9137515" cy="4344751"/>
            <a:chOff x="0" y="596900"/>
            <a:chExt cx="9144000" cy="4344751"/>
          </a:xfrm>
        </p:grpSpPr>
        <p:grpSp>
          <p:nvGrpSpPr>
            <p:cNvPr id="88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10" name="Straight Connector 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000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49"/>
              <a:endParaRPr lang="en-IN" sz="135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999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98" name="Group 97"/>
          <p:cNvGrpSpPr/>
          <p:nvPr userDrawn="1"/>
        </p:nvGrpSpPr>
        <p:grpSpPr bwMode="gray">
          <a:xfrm>
            <a:off x="-1" y="571501"/>
            <a:ext cx="9137515" cy="4375150"/>
            <a:chOff x="-1" y="596901"/>
            <a:chExt cx="9137515" cy="4375150"/>
          </a:xfrm>
        </p:grpSpPr>
        <p:cxnSp>
          <p:nvCxnSpPr>
            <p:cNvPr id="99" name="Straight Connector 98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0077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3576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4" name="Group 103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rgbClr val="9898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38" name="Straight Connector 137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 userDrawn="1"/>
        </p:nvGrpSpPr>
        <p:grpSpPr bwMode="gray">
          <a:xfrm>
            <a:off x="-9458" y="0"/>
            <a:ext cx="9137515" cy="4914900"/>
            <a:chOff x="-9458" y="0"/>
            <a:chExt cx="9137515" cy="4914900"/>
          </a:xfrm>
        </p:grpSpPr>
        <p:cxnSp>
          <p:nvCxnSpPr>
            <p:cNvPr id="119" name="Straight Connector 118"/>
            <p:cNvCxnSpPr/>
            <p:nvPr userDrawn="1"/>
          </p:nvCxnSpPr>
          <p:spPr bwMode="gray">
            <a:xfrm>
              <a:off x="13311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 bwMode="gray">
            <a:xfrm>
              <a:off x="28584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 bwMode="gray">
            <a:xfrm>
              <a:off x="43857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 bwMode="gray">
            <a:xfrm>
              <a:off x="59130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 bwMode="gray">
            <a:xfrm>
              <a:off x="7440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 bwMode="gray">
            <a:xfrm>
              <a:off x="89676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 bwMode="gray">
            <a:xfrm>
              <a:off x="104949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 bwMode="gray">
            <a:xfrm>
              <a:off x="12022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 bwMode="gray">
            <a:xfrm>
              <a:off x="135495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 bwMode="gray">
            <a:xfrm>
              <a:off x="15076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 bwMode="gray">
            <a:xfrm>
              <a:off x="166040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 bwMode="gray">
            <a:xfrm>
              <a:off x="181313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 bwMode="gray">
            <a:xfrm>
              <a:off x="19658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 bwMode="gray">
            <a:xfrm>
              <a:off x="211859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 bwMode="gray">
            <a:xfrm>
              <a:off x="22713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 bwMode="gray">
            <a:xfrm>
              <a:off x="242405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 bwMode="gray">
            <a:xfrm>
              <a:off x="257678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 bwMode="gray">
            <a:xfrm>
              <a:off x="27295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 bwMode="gray">
            <a:xfrm>
              <a:off x="288224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 bwMode="gray">
            <a:xfrm>
              <a:off x="30349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 bwMode="gray">
            <a:xfrm>
              <a:off x="318770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 bwMode="gray">
            <a:xfrm>
              <a:off x="334043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 bwMode="gray">
            <a:xfrm>
              <a:off x="34931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 bwMode="gray">
            <a:xfrm>
              <a:off x="364589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 bwMode="gray">
            <a:xfrm>
              <a:off x="37986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 bwMode="gray">
            <a:xfrm>
              <a:off x="395135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 bwMode="gray">
            <a:xfrm>
              <a:off x="410408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 bwMode="gray">
            <a:xfrm>
              <a:off x="42568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 bwMode="gray">
            <a:xfrm>
              <a:off x="440954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 bwMode="gray">
            <a:xfrm>
              <a:off x="45622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 bwMode="gray">
            <a:xfrm>
              <a:off x="471500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 bwMode="gray">
            <a:xfrm>
              <a:off x="486773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 bwMode="gray">
            <a:xfrm>
              <a:off x="502046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 bwMode="gray">
            <a:xfrm>
              <a:off x="517319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 bwMode="gray">
            <a:xfrm>
              <a:off x="532592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 bwMode="gray">
            <a:xfrm>
              <a:off x="547864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 bwMode="gray">
            <a:xfrm>
              <a:off x="5631379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 bwMode="gray">
            <a:xfrm>
              <a:off x="578410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 bwMode="gray">
            <a:xfrm>
              <a:off x="593683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 bwMode="gray">
            <a:xfrm>
              <a:off x="6089568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 bwMode="gray">
            <a:xfrm>
              <a:off x="624229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 bwMode="gray">
            <a:xfrm>
              <a:off x="6395027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 bwMode="gray">
            <a:xfrm>
              <a:off x="654775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 bwMode="gray">
            <a:xfrm>
              <a:off x="670048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 bwMode="gray">
            <a:xfrm>
              <a:off x="685321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 bwMode="gray">
            <a:xfrm>
              <a:off x="700594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 bwMode="gray">
            <a:xfrm>
              <a:off x="7158675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 bwMode="gray">
            <a:xfrm>
              <a:off x="731140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 bwMode="gray">
            <a:xfrm>
              <a:off x="746413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 bwMode="gray">
            <a:xfrm>
              <a:off x="7616864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 bwMode="gray">
            <a:xfrm>
              <a:off x="776959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 bwMode="gray">
            <a:xfrm>
              <a:off x="7922323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 bwMode="gray">
            <a:xfrm>
              <a:off x="807505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 bwMode="gray">
            <a:xfrm>
              <a:off x="822778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 bwMode="gray">
            <a:xfrm>
              <a:off x="8380512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 bwMode="gray">
            <a:xfrm>
              <a:off x="853324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 bwMode="gray">
            <a:xfrm>
              <a:off x="8685971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 bwMode="gray">
            <a:xfrm>
              <a:off x="8838700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 bwMode="gray">
            <a:xfrm>
              <a:off x="8991426" y="6214"/>
              <a:ext cx="0" cy="490868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 bwMode="gray">
            <a:xfrm flipH="1">
              <a:off x="-9458" y="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 bwMode="gray">
            <a:xfrm flipH="1">
              <a:off x="-9458" y="15283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 bwMode="gray">
            <a:xfrm flipH="1">
              <a:off x="-9458" y="30567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 bwMode="gray">
            <a:xfrm flipH="1">
              <a:off x="-9458" y="45851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 bwMode="gray">
            <a:xfrm flipH="1">
              <a:off x="-9458" y="61135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 bwMode="gray">
            <a:xfrm flipH="1">
              <a:off x="-9458" y="76419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 bwMode="gray">
            <a:xfrm flipH="1">
              <a:off x="-9458" y="91702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 bwMode="gray">
            <a:xfrm flipH="1">
              <a:off x="-9458" y="106986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 bwMode="gray">
            <a:xfrm flipH="1">
              <a:off x="-9458" y="122270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 bwMode="gray">
            <a:xfrm flipH="1">
              <a:off x="-9458" y="1375542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 bwMode="gray">
            <a:xfrm flipH="1">
              <a:off x="-9458" y="152838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 bwMode="gray">
            <a:xfrm flipH="1">
              <a:off x="-9458" y="168121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 bwMode="gray">
            <a:xfrm flipH="1">
              <a:off x="-9458" y="183405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 bwMode="gray">
            <a:xfrm flipH="1">
              <a:off x="-9458" y="198689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 bwMode="gray">
            <a:xfrm flipH="1">
              <a:off x="-9458" y="213973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 bwMode="gray">
            <a:xfrm flipH="1">
              <a:off x="-9458" y="229257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 bwMode="gray">
            <a:xfrm flipH="1">
              <a:off x="-9458" y="244540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 bwMode="gray">
            <a:xfrm flipH="1">
              <a:off x="-9458" y="259824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 bwMode="gray">
            <a:xfrm flipH="1">
              <a:off x="-9458" y="275108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 bwMode="gray">
            <a:xfrm flipH="1">
              <a:off x="-9458" y="290392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 bwMode="gray">
            <a:xfrm flipH="1">
              <a:off x="-9458" y="305676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 bwMode="gray">
            <a:xfrm flipH="1">
              <a:off x="-9458" y="320959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 bwMode="gray">
            <a:xfrm flipH="1">
              <a:off x="-9458" y="336243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 bwMode="gray">
            <a:xfrm flipH="1">
              <a:off x="-9458" y="3515274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 bwMode="gray">
            <a:xfrm flipH="1">
              <a:off x="-9458" y="3668112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 bwMode="gray">
            <a:xfrm flipH="1">
              <a:off x="-9458" y="3820950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 bwMode="gray">
            <a:xfrm flipH="1">
              <a:off x="-9458" y="3973788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 bwMode="gray">
            <a:xfrm flipH="1">
              <a:off x="-9458" y="4126626"/>
              <a:ext cx="9137515" cy="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 bwMode="gray">
            <a:xfrm flipH="1">
              <a:off x="-9458" y="427946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 bwMode="gray">
            <a:xfrm flipH="1">
              <a:off x="-9458" y="4438170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 bwMode="gray">
            <a:xfrm flipH="1">
              <a:off x="-9458" y="4591008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 bwMode="gray">
            <a:xfrm flipH="1">
              <a:off x="-9458" y="4743846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 bwMode="gray">
            <a:xfrm flipH="1">
              <a:off x="-9458" y="4896684"/>
              <a:ext cx="9137515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03F72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03F72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03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 userDrawn="1"/>
        </p:nvGrpSpPr>
        <p:grpSpPr bwMode="gray">
          <a:xfrm>
            <a:off x="-1" y="596901"/>
            <a:ext cx="9137515" cy="4375150"/>
            <a:chOff x="-1" y="596901"/>
            <a:chExt cx="9137515" cy="4375150"/>
          </a:xfrm>
        </p:grpSpPr>
        <p:cxnSp>
          <p:nvCxnSpPr>
            <p:cNvPr id="211" name="Straight Connector 210"/>
            <p:cNvCxnSpPr/>
            <p:nvPr userDrawn="1"/>
          </p:nvCxnSpPr>
          <p:spPr bwMode="gray"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 bwMode="gray"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 bwMode="gray"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 bwMode="gray"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 bwMode="gray"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 bwMode="gray"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 bwMode="gray"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 bwMode="gray"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 bwMode="gray"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 bwMode="gray"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 bwMode="gray"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 bwMode="gray"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 bwMode="gray"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 bwMode="gray"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 bwMode="gray"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 bwMode="gray"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 bwMode="gray"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 bwMode="gray"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 bwMode="gray"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 bwMode="gray"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 bwMode="gray"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 bwMode="gray"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 bwMode="gray"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 bwMode="gray"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 bwMode="gray"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 bwMode="gray"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 bwMode="gray"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 bwMode="gray"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 bwMode="gray"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 bwMode="gray"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 bwMode="gray">
            <a:xfrm>
              <a:off x="14257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 bwMode="gray">
            <a:xfrm>
              <a:off x="29530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 bwMode="gray">
            <a:xfrm>
              <a:off x="44802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 bwMode="gray">
            <a:xfrm>
              <a:off x="60075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 bwMode="gray">
            <a:xfrm>
              <a:off x="7534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 bwMode="gray">
            <a:xfrm>
              <a:off x="90621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 bwMode="gray">
            <a:xfrm>
              <a:off x="105894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 bwMode="gray">
            <a:xfrm>
              <a:off x="12116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 bwMode="gray">
            <a:xfrm>
              <a:off x="136440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 bwMode="gray">
            <a:xfrm>
              <a:off x="15171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 bwMode="gray">
            <a:xfrm>
              <a:off x="166986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 bwMode="gray">
            <a:xfrm>
              <a:off x="182259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 bwMode="gray">
            <a:xfrm>
              <a:off x="19753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 bwMode="gray">
            <a:xfrm>
              <a:off x="212805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 bwMode="gray">
            <a:xfrm>
              <a:off x="22807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 bwMode="gray">
            <a:xfrm>
              <a:off x="243351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 bwMode="gray">
            <a:xfrm>
              <a:off x="258624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 bwMode="gray">
            <a:xfrm>
              <a:off x="27389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 bwMode="gray">
            <a:xfrm>
              <a:off x="289170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 bwMode="gray">
            <a:xfrm>
              <a:off x="30444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 bwMode="gray">
            <a:xfrm>
              <a:off x="319716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 bwMode="gray">
            <a:xfrm>
              <a:off x="334989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 bwMode="gray">
            <a:xfrm>
              <a:off x="35026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 bwMode="gray">
            <a:xfrm>
              <a:off x="365535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 bwMode="gray">
            <a:xfrm>
              <a:off x="38080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 bwMode="gray">
            <a:xfrm>
              <a:off x="396081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 bwMode="gray">
            <a:xfrm>
              <a:off x="411354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 bwMode="gray">
            <a:xfrm>
              <a:off x="42662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 bwMode="gray">
            <a:xfrm>
              <a:off x="441899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 bwMode="gray">
            <a:xfrm>
              <a:off x="45717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 bwMode="gray">
            <a:xfrm>
              <a:off x="472445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 bwMode="gray">
            <a:xfrm>
              <a:off x="487718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 bwMode="gray">
            <a:xfrm>
              <a:off x="502991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 bwMode="gray">
            <a:xfrm>
              <a:off x="518264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 bwMode="gray">
            <a:xfrm>
              <a:off x="533537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 bwMode="gray">
            <a:xfrm>
              <a:off x="548810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 bwMode="gray">
            <a:xfrm>
              <a:off x="5640836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 bwMode="gray">
            <a:xfrm>
              <a:off x="579356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 bwMode="gray">
            <a:xfrm>
              <a:off x="594629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 bwMode="gray">
            <a:xfrm>
              <a:off x="6099025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 bwMode="gray">
            <a:xfrm>
              <a:off x="625175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 bwMode="gray">
            <a:xfrm>
              <a:off x="6404484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 bwMode="gray">
            <a:xfrm>
              <a:off x="655721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 bwMode="gray">
            <a:xfrm>
              <a:off x="670994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 bwMode="gray">
            <a:xfrm>
              <a:off x="686267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 bwMode="gray">
            <a:xfrm>
              <a:off x="701540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 bwMode="gray">
            <a:xfrm>
              <a:off x="7168132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 bwMode="gray">
            <a:xfrm>
              <a:off x="732086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 bwMode="gray">
            <a:xfrm>
              <a:off x="747359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 bwMode="gray">
            <a:xfrm>
              <a:off x="7626321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 bwMode="gray">
            <a:xfrm>
              <a:off x="777905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 bwMode="gray">
            <a:xfrm>
              <a:off x="7931780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 bwMode="gray">
            <a:xfrm>
              <a:off x="808450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 bwMode="gray">
            <a:xfrm>
              <a:off x="823723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 bwMode="gray">
            <a:xfrm>
              <a:off x="8389969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 bwMode="gray">
            <a:xfrm>
              <a:off x="854269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 bwMode="gray">
            <a:xfrm>
              <a:off x="8695428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 bwMode="gray">
            <a:xfrm>
              <a:off x="8848157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 bwMode="gray">
            <a:xfrm>
              <a:off x="9000883" y="603115"/>
              <a:ext cx="0" cy="43689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rapezoid 15"/>
          <p:cNvSpPr/>
          <p:nvPr userDrawn="1"/>
        </p:nvSpPr>
        <p:spPr bwMode="gray"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US" sz="2800" b="1">
              <a:solidFill>
                <a:schemeClr val="tx1"/>
              </a:solidFill>
            </a:endParaRPr>
          </a:p>
          <a:p>
            <a:pPr algn="ctr"/>
            <a:endParaRPr lang="en-IN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/>
              <a:t>Click icon to add image</a:t>
            </a:r>
            <a:endParaRPr kumimoji="0" lang="en-IN" sz="21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6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4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Title Placeholder 18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171446" marR="0" lvl="1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446" marR="0" lvl="2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71446" marR="0" lvl="3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71446" marR="0" lvl="4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7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51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3" r:id="rId2"/>
    <p:sldLayoutId id="2147483726" r:id="rId3"/>
    <p:sldLayoutId id="2147483713" r:id="rId4"/>
    <p:sldLayoutId id="2147483714" r:id="rId5"/>
    <p:sldLayoutId id="2147483702" r:id="rId6"/>
    <p:sldLayoutId id="2147483727" r:id="rId7"/>
    <p:sldLayoutId id="2147483700" r:id="rId8"/>
    <p:sldLayoutId id="2147483704" r:id="rId9"/>
    <p:sldLayoutId id="2147483705" r:id="rId10"/>
    <p:sldLayoutId id="2147483715" r:id="rId11"/>
    <p:sldLayoutId id="2147483706" r:id="rId12"/>
    <p:sldLayoutId id="2147483707" r:id="rId13"/>
    <p:sldLayoutId id="2147483708" r:id="rId14"/>
    <p:sldLayoutId id="2147483709" r:id="rId15"/>
    <p:sldLayoutId id="2147483712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10" r:id="rId23"/>
    <p:sldLayoutId id="2147483724" r:id="rId24"/>
    <p:sldLayoutId id="2147483725" r:id="rId2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27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8C4B4-3AD0-4158-BAFE-DD080906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9CA0-4C7F-4923-862D-C0F87300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EE0F0-1F5D-4C27-A6EF-D83460221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5545-FFB4-40C5-9F43-39BCE15C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520A-276D-4F9E-8C8C-4C6197D49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BEEB4-96A6-4ADF-88CB-53B395CA1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nttsgroup.sharepoint.com/sites/EUMDRTeam/Shared%20Documents/OBM%20accessories/Deliverables" TargetMode="External"/><Relationship Id="rId2" Type="http://schemas.openxmlformats.org/officeDocument/2006/relationships/hyperlink" Target="https://teams.microsoft.com/_#/files/OBM%20accessories?groupId=d24ceb23-66ca-4133-90d5-f39ef51afaa9&amp;threadId=19%3Ad640d4c11a9546dc9c25c21ba4288ccc%40thread.skype&amp;ctx=channel&amp;context=Deliverables&amp;rootfolder=%252Fsites%252FEUMDRTeam%252FShared%2520Documents%252FOBM%2520accessories%252FDeliverables" TargetMode="Externa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263F9F-A77B-48C7-9F1D-FACB3193A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60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QMS-000075- </a:t>
            </a:r>
            <a:r>
              <a:rPr lang="en-GB" dirty="0"/>
              <a:t>Corporate Design &amp; Development Policy</a:t>
            </a:r>
          </a:p>
          <a:p>
            <a:r>
              <a:rPr lang="en-GB" dirty="0"/>
              <a:t>QMS-000081- Corporate labelling requirements</a:t>
            </a:r>
          </a:p>
          <a:p>
            <a:r>
              <a:rPr lang="en-US" dirty="0"/>
              <a:t>DOC-040153- </a:t>
            </a:r>
            <a:r>
              <a:rPr lang="en-GB" dirty="0"/>
              <a:t>User Requirements</a:t>
            </a:r>
          </a:p>
          <a:p>
            <a:r>
              <a:rPr lang="en-GB" dirty="0"/>
              <a:t>DOC-XXXXX-</a:t>
            </a:r>
            <a:r>
              <a:rPr lang="en-US" dirty="0"/>
              <a:t> OBM Accessories </a:t>
            </a:r>
            <a:r>
              <a:rPr lang="en-GB" dirty="0"/>
              <a:t>Risk Assessment Spreadsheet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6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 characteristics </a:t>
            </a:r>
          </a:p>
          <a:p>
            <a:pPr marL="0" indent="0">
              <a:buNone/>
            </a:pPr>
            <a:r>
              <a:rPr lang="en-US" sz="1400" dirty="0"/>
              <a:t>Data and Signal characteristics, format, ranges, limits, defaults, presentation, polarity, noise </a:t>
            </a:r>
          </a:p>
          <a:p>
            <a:r>
              <a:rPr lang="en-US" dirty="0"/>
              <a:t>Physical characteristics</a:t>
            </a:r>
          </a:p>
          <a:p>
            <a:pPr marL="0" indent="0">
              <a:buNone/>
            </a:pPr>
            <a:r>
              <a:rPr lang="en-US" sz="1400" dirty="0"/>
              <a:t>Device material, size, weight, storage and shelf life</a:t>
            </a:r>
          </a:p>
          <a:p>
            <a:r>
              <a:rPr lang="en-US" dirty="0"/>
              <a:t>Software characteristics  </a:t>
            </a:r>
          </a:p>
          <a:p>
            <a:pPr marL="0" indent="0">
              <a:buNone/>
            </a:pPr>
            <a:r>
              <a:rPr lang="en-US" sz="1400" dirty="0"/>
              <a:t>Software Data Inputs / Outputs, Data characteristics, format, ranges, limits, and defaults. Software Data definition and Database requirements</a:t>
            </a:r>
            <a:r>
              <a:rPr lang="en-US" dirty="0"/>
              <a:t> </a:t>
            </a:r>
          </a:p>
          <a:p>
            <a:r>
              <a:rPr lang="en-US" dirty="0"/>
              <a:t>Measurements and Tolerances </a:t>
            </a:r>
          </a:p>
          <a:p>
            <a:pPr marL="0" indent="0">
              <a:buNone/>
            </a:pPr>
            <a:r>
              <a:rPr lang="en-US" sz="1400" dirty="0"/>
              <a:t>requirements dealing with measurements and or tolerances</a:t>
            </a:r>
          </a:p>
          <a:p>
            <a:r>
              <a:rPr lang="en-US" dirty="0"/>
              <a:t>Interface requirements between hardware, software and other systems</a:t>
            </a:r>
          </a:p>
          <a:p>
            <a:pPr marL="0" indent="0">
              <a:buNone/>
            </a:pPr>
            <a:r>
              <a:rPr lang="en-US" sz="1400" dirty="0"/>
              <a:t>Exchange between electronic interfaces at device and system level. 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0373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 </a:t>
            </a:r>
          </a:p>
          <a:p>
            <a:pPr marL="0" indent="0">
              <a:buNone/>
            </a:pPr>
            <a:r>
              <a:rPr lang="en-US" sz="1400" dirty="0"/>
              <a:t>Authentication, Authorization, Integrity of communication, Audit Trail, Security/Sensitive/Confidential information. Cybersecurity, Product and Data Security.</a:t>
            </a:r>
          </a:p>
          <a:p>
            <a:r>
              <a:rPr lang="en-US" dirty="0"/>
              <a:t>Labeling</a:t>
            </a:r>
            <a:r>
              <a:rPr lang="en-US" b="1" i="1" dirty="0"/>
              <a:t> </a:t>
            </a:r>
          </a:p>
          <a:p>
            <a:pPr marL="0" indent="0">
              <a:buNone/>
            </a:pPr>
            <a:r>
              <a:rPr lang="en-US" sz="1400" dirty="0"/>
              <a:t>QMS-000081 and associated labeling procedures for complete requirements</a:t>
            </a:r>
          </a:p>
          <a:p>
            <a:r>
              <a:rPr lang="en-US" dirty="0"/>
              <a:t>Regulatory, Safety and Standard </a:t>
            </a:r>
            <a:r>
              <a:rPr lang="en-US" b="1" i="1" dirty="0"/>
              <a:t> </a:t>
            </a:r>
          </a:p>
          <a:p>
            <a:pPr marL="0" indent="0" fontAlgn="base">
              <a:buNone/>
            </a:pPr>
            <a:r>
              <a:rPr lang="en-US" dirty="0"/>
              <a:t> </a:t>
            </a:r>
            <a:r>
              <a:rPr lang="en-US" sz="1400" dirty="0"/>
              <a:t>Markets where the product will be sold define the regulatory requirements and standards that apply (e.g. IEC, WEEE, RoHS, and REACH)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  Manufacturing and Operation</a:t>
            </a:r>
            <a:r>
              <a:rPr lang="en-US" b="1" i="1" dirty="0"/>
              <a:t> </a:t>
            </a:r>
          </a:p>
          <a:p>
            <a:pPr marL="0" indent="0" fontAlgn="base">
              <a:buNone/>
            </a:pPr>
            <a:r>
              <a:rPr lang="en-US" sz="1400" dirty="0"/>
              <a:t>Manufacturing process capabilities and needs, Purchasing - Supplier, capabilities and needs </a:t>
            </a:r>
          </a:p>
          <a:p>
            <a:r>
              <a:rPr lang="en-US" dirty="0"/>
              <a:t>Maintenance and Service Installation</a:t>
            </a:r>
            <a:r>
              <a:rPr lang="en-US" b="1" i="1" dirty="0"/>
              <a:t> </a:t>
            </a:r>
          </a:p>
          <a:p>
            <a:pPr marL="0" indent="0">
              <a:buNone/>
            </a:pPr>
            <a:r>
              <a:rPr lang="en-US" sz="1400" dirty="0"/>
              <a:t>Installation and Service, Install process, Service process and tools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92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B197-A8AC-4212-903E-86FA2E9E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2 Design Verification Plan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393E-1945-4D67-AD17-F594B0A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7620000" cy="4191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Purpose: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verification plan will be used to conform that a product system meet its design specification and performance plan </a:t>
            </a:r>
          </a:p>
          <a:p>
            <a:r>
              <a:rPr lang="en-US" dirty="0"/>
              <a:t>Normally a verification plan would consists of Functional requirements, Design requirements and Defining coverage goals</a:t>
            </a:r>
          </a:p>
        </p:txBody>
      </p:sp>
    </p:spTree>
    <p:extLst>
      <p:ext uri="{BB962C8B-B14F-4D97-AF65-F5344CB8AC3E}">
        <p14:creationId xmlns:p14="http://schemas.microsoft.com/office/powerpoint/2010/main" val="132526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r>
              <a:rPr lang="en-US" dirty="0"/>
              <a:t>QMS-003002 – statically technique for design verification producer</a:t>
            </a:r>
          </a:p>
          <a:p>
            <a:pPr lvl="0"/>
            <a:r>
              <a:rPr lang="en-US" dirty="0"/>
              <a:t>DOC-039741</a:t>
            </a:r>
            <a:r>
              <a:rPr lang="en-US" b="1" dirty="0"/>
              <a:t> - </a:t>
            </a:r>
            <a:r>
              <a:rPr lang="en-US" dirty="0"/>
              <a:t>OBM Accessories Product Requirements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39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Verification Plan </a:t>
            </a:r>
            <a:r>
              <a:rPr lang="en-US" dirty="0"/>
              <a:t>includes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Input Requirements </a:t>
            </a:r>
          </a:p>
          <a:p>
            <a:pPr marL="0" indent="0">
              <a:buNone/>
            </a:pPr>
            <a:r>
              <a:rPr lang="en-US" sz="1400" dirty="0"/>
              <a:t>requirements to be tested are found in DOC-039741 (product requirement document)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Design Outputs to be verified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OBM Accessories Requirements -- Verified with the execution of DOC-039741</a:t>
            </a: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OBM Accessories Labels -- Verified with the execution of DOC-039741</a:t>
            </a: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OBM Accessories User manual -- Verified with the execution of DOC-039741</a:t>
            </a:r>
            <a:endParaRPr lang="en-IN" sz="1400" dirty="0"/>
          </a:p>
          <a:p>
            <a:pPr marL="342900" lvl="0" indent="-342900">
              <a:buFont typeface="+mj-lt"/>
              <a:buAutoNum type="arabicPeriod"/>
            </a:pPr>
            <a:r>
              <a:rPr lang="en-US" sz="1400" dirty="0"/>
              <a:t>REACH and ROHS Certification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89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Resources</a:t>
            </a:r>
          </a:p>
          <a:p>
            <a:r>
              <a:rPr lang="en-US" dirty="0"/>
              <a:t>Human Resources </a:t>
            </a:r>
            <a:endParaRPr lang="en-IN" dirty="0"/>
          </a:p>
          <a:p>
            <a:pPr marL="0" indent="0">
              <a:buNone/>
            </a:pPr>
            <a:r>
              <a:rPr lang="en-US" sz="1400" dirty="0"/>
              <a:t>Tester-Create Design Verification Protocols, Maintain Traceability Matrix, Execute Design Verification Protocols, Document results of executed Protocols and Report any potential defects</a:t>
            </a:r>
          </a:p>
          <a:p>
            <a:endParaRPr lang="en-US" dirty="0"/>
          </a:p>
          <a:p>
            <a:r>
              <a:rPr lang="en-US" dirty="0"/>
              <a:t>Material Resources 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Neonatal Hydrogel Sensor package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Olympic </a:t>
            </a:r>
            <a:r>
              <a:rPr lang="en-US" sz="1400" dirty="0" err="1"/>
              <a:t>Brainz</a:t>
            </a:r>
            <a:r>
              <a:rPr lang="en-US" sz="1400" dirty="0"/>
              <a:t> Monitor (OBM) positioning Strip 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OBM User manual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09428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Sample Size Decision </a:t>
            </a:r>
          </a:p>
          <a:p>
            <a:r>
              <a:rPr lang="en-US" dirty="0"/>
              <a:t>Non-Statistical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Those requirements tested as part of design verification that are non-statistical in nature shall be clearly identified and a reason shall be given for considering them a non-statistical requirement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Non-statistical requirements require testing a </a:t>
            </a:r>
            <a:r>
              <a:rPr lang="en-US" sz="1400" b="1" dirty="0"/>
              <a:t>single unit</a:t>
            </a:r>
            <a:endParaRPr lang="en-IN" sz="1400" dirty="0"/>
          </a:p>
          <a:p>
            <a:r>
              <a:rPr lang="en-US" dirty="0"/>
              <a:t>Statistical Methods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Statistical methods are only required when variability is involved, For design input requirements where variation can occur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Determine Conformity Rating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Conformity Rating depends on the potential of severity.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Conformity Rating of 99%, 97%, and 95% shall be considered subsequently for severity levels of Major, Moderate, Minor and Negligible failures.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Methods to be used</a:t>
            </a:r>
          </a:p>
          <a:p>
            <a:pPr marL="0" indent="0">
              <a:buNone/>
            </a:pPr>
            <a:r>
              <a:rPr lang="en-US" sz="1600" dirty="0"/>
              <a:t>Functional Test </a:t>
            </a:r>
          </a:p>
          <a:p>
            <a:pPr marL="0" indent="0">
              <a:buNone/>
            </a:pPr>
            <a:r>
              <a:rPr lang="en-US" sz="1600" dirty="0"/>
              <a:t>Measurement Test </a:t>
            </a:r>
          </a:p>
          <a:p>
            <a:pPr marL="0" indent="0">
              <a:buNone/>
            </a:pPr>
            <a:r>
              <a:rPr lang="en-US" sz="1600" dirty="0"/>
              <a:t>Inspection</a:t>
            </a:r>
            <a:br>
              <a:rPr lang="en-US" sz="2400" dirty="0"/>
            </a:br>
            <a:br>
              <a:rPr lang="en-US" sz="1400" dirty="0"/>
            </a:br>
            <a:r>
              <a:rPr lang="en-US" sz="1400" dirty="0"/>
              <a:t>Lab test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Acceptance Criteria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 protocols shall be executed and deviations from plan justified in the verification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 test records/executed protocols are reviewed and approved in Agile</a:t>
            </a:r>
            <a:endParaRPr lang="en-IN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2638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8041-DEE6-4B20-A8B6-6235DD81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cs typeface="Calibri"/>
              </a:rPr>
            </a:b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3 </a:t>
            </a:r>
            <a:r>
              <a:rPr lang="en-US" b="1" dirty="0">
                <a:ea typeface="+mn-lt"/>
                <a:cs typeface="+mn-lt"/>
              </a:rPr>
              <a:t>Design Verification Protocols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6629B-6C3D-4E47-8582-FEF8A787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7954537" cy="4191000"/>
          </a:xfrm>
        </p:spPr>
        <p:txBody>
          <a:bodyPr/>
          <a:lstStyle/>
          <a:p>
            <a:r>
              <a:rPr lang="en-US" dirty="0"/>
              <a:t>The verification protocol defines how the verification activities are to be completed</a:t>
            </a:r>
          </a:p>
          <a:p>
            <a:r>
              <a:rPr lang="en-US" dirty="0"/>
              <a:t>The protocol includes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Developing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Report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4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D79-248D-4917-BA6F-E4F43C0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Project Highlights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7FC9-13C3-42ED-8095-0E178660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69" y="699065"/>
            <a:ext cx="7786580" cy="1055307"/>
          </a:xfrm>
        </p:spPr>
        <p:txBody>
          <a:bodyPr vert="horz" lIns="68579" tIns="34289" rIns="68579" bIns="34289" rtlCol="0" anchor="t">
            <a:normAutofit fontScale="85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cs typeface="Calibri"/>
              </a:rPr>
              <a:t>Project Name :  EU MDR REMEDIATION FOR NEONATAL HYDROGEL SENSOR AND POSITIONING STRIP</a:t>
            </a: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Size : 4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BU Mentor Name : 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.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Vaibhav Jadhav			 Mentor</a:t>
            </a: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 PS#: 20157065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GEA Mentor Name: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Sandeep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Talya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and </a:t>
            </a:r>
            <a:r>
              <a:rPr lang="en-US" sz="1400" dirty="0" err="1">
                <a:latin typeface="Calibri"/>
                <a:ea typeface="Times New Roman" panose="02020603050405020304" pitchFamily="18" charset="0"/>
                <a:cs typeface="Calibri"/>
              </a:rPr>
              <a:t>Mr</a:t>
            </a:r>
            <a:r>
              <a:rPr lang="en-US" sz="1400" dirty="0">
                <a:latin typeface="Calibri"/>
                <a:ea typeface="Times New Roman" panose="02020603050405020304" pitchFamily="18" charset="0"/>
                <a:cs typeface="Calibri"/>
              </a:rPr>
              <a:t> Bharath G</a:t>
            </a:r>
            <a:endParaRPr lang="en-US" sz="1400" dirty="0">
              <a:effectLst/>
              <a:latin typeface="Calibri"/>
              <a:ea typeface="Times New Roman" panose="02020603050405020304" pitchFamily="18" charset="0"/>
              <a:cs typeface="Calibri"/>
            </a:endParaRPr>
          </a:p>
          <a:p>
            <a:pPr marL="0" marR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/>
                <a:ea typeface="Times New Roman" panose="02020603050405020304" pitchFamily="18" charset="0"/>
                <a:cs typeface="Calibri"/>
              </a:rPr>
              <a:t>Team Members Details (Professional Stamp Size Photo with few lines of individual briefing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1FC178-AF7C-4BB1-AD6C-4A4323580161}"/>
              </a:ext>
            </a:extLst>
          </p:cNvPr>
          <p:cNvSpPr/>
          <p:nvPr/>
        </p:nvSpPr>
        <p:spPr>
          <a:xfrm>
            <a:off x="187933" y="3470941"/>
            <a:ext cx="2098068" cy="15235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 Gagan N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PS#: 99002610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</a:p>
          <a:p>
            <a:pPr algn="ctr" fontAlgn="base">
              <a:lnSpc>
                <a:spcPct val="120000"/>
              </a:lnSpc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: B.E. (ECE)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D96D-023C-4220-941B-E43C8CDF21AC}"/>
              </a:ext>
            </a:extLst>
          </p:cNvPr>
          <p:cNvSpPr txBox="1"/>
          <p:nvPr/>
        </p:nvSpPr>
        <p:spPr>
          <a:xfrm>
            <a:off x="550849" y="1948072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8522-12A5-48C9-872D-91A343173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50" y="1948071"/>
            <a:ext cx="1214319" cy="1403499"/>
          </a:xfrm>
          <a:prstGeom prst="rect">
            <a:avLst/>
          </a:prstGeom>
        </p:spPr>
      </p:pic>
      <p:sp>
        <p:nvSpPr>
          <p:cNvPr id="17" name="Rectangle: Rounded Corners 16"/>
          <p:cNvSpPr/>
          <p:nvPr/>
        </p:nvSpPr>
        <p:spPr>
          <a:xfrm>
            <a:off x="2493440" y="3470940"/>
            <a:ext cx="1917693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Puneeth Gowda SR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99002621</a:t>
            </a: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GENESIS Track Code: </a:t>
            </a:r>
            <a:r>
              <a:rPr lang="en-US" sz="1100" b="1" dirty="0">
                <a:ea typeface="+mn-lt"/>
                <a:cs typeface="+mn-lt"/>
              </a:rPr>
              <a:t>2009BLRMED01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Education Details B.E. (EEE)</a:t>
            </a: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54784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4618572" y="3470941"/>
            <a:ext cx="2053162" cy="1524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Shivam Kumar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PS# 99002712</a:t>
            </a:r>
            <a:endParaRPr lang="en-US" sz="11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 dirty="0">
                <a:latin typeface="Verdana"/>
                <a:ea typeface="Verdana"/>
                <a:cs typeface="Verdana"/>
              </a:rPr>
              <a:t>2009BRDMEED02</a:t>
            </a:r>
            <a:endParaRPr lang="en-US" sz="1100" dirty="0">
              <a:ea typeface="Verdana"/>
              <a:cs typeface="+mn-lt"/>
            </a:endParaRPr>
          </a:p>
          <a:p>
            <a:pPr algn="ctr">
              <a:lnSpc>
                <a:spcPct val="120000"/>
              </a:lnSpc>
            </a:pPr>
            <a:r>
              <a:rPr lang="en-US" sz="1100" b="1" dirty="0" err="1">
                <a:latin typeface="Verdana"/>
                <a:ea typeface="+mn-lt"/>
                <a:cs typeface="+mn-lt"/>
              </a:rPr>
              <a:t>B.tech</a:t>
            </a:r>
            <a:r>
              <a:rPr lang="en-US" sz="1100" b="1" dirty="0">
                <a:latin typeface="Verdana"/>
                <a:ea typeface="+mn-lt"/>
                <a:cs typeface="+mn-lt"/>
              </a:rPr>
              <a:t> in  Mechanical Eng.</a:t>
            </a:r>
            <a:endParaRPr lang="en-US" b="1" dirty="0" err="1">
              <a:latin typeface="Verdana"/>
              <a:cs typeface="Calibri"/>
            </a:endParaRPr>
          </a:p>
          <a:p>
            <a:pPr marR="0" indent="0" algn="ctr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</a:rPr>
              <a:t>Professional Skills C, C++, Python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8718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6874933" y="3470939"/>
            <a:ext cx="2082800" cy="15243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err="1">
                <a:latin typeface="Verdana"/>
                <a:ea typeface="Verdana"/>
                <a:cs typeface="Verdana"/>
              </a:rPr>
              <a:t>Gowthaman</a:t>
            </a:r>
            <a:r>
              <a:rPr lang="en-US" sz="1100" b="1">
                <a:latin typeface="Verdana"/>
                <a:ea typeface="Verdana"/>
                <a:cs typeface="Verdana"/>
              </a:rPr>
              <a:t> V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PS# 99002714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1100" b="1">
                <a:latin typeface="Verdana"/>
                <a:ea typeface="Verdana"/>
                <a:cs typeface="Verdana"/>
              </a:rPr>
              <a:t>2009BRDMED02</a:t>
            </a:r>
            <a:endParaRPr lang="en-US" sz="1100" b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B.E Mechanical </a:t>
            </a:r>
            <a:r>
              <a:rPr lang="en-US" sz="1100" b="1" err="1">
                <a:latin typeface="Verdana"/>
                <a:ea typeface="Verdana"/>
                <a:cs typeface="Verdana"/>
              </a:rPr>
              <a:t>Engg</a:t>
            </a:r>
            <a:endParaRPr lang="en-US" sz="1100" b="1" err="1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algn="ctr" fontAlgn="base">
              <a:lnSpc>
                <a:spcPct val="120000"/>
              </a:lnSpc>
            </a:pPr>
            <a:r>
              <a:rPr lang="en-US" sz="1100" b="1">
                <a:latin typeface="Verdana"/>
                <a:ea typeface="Verdana"/>
                <a:cs typeface="Verdana"/>
              </a:rPr>
              <a:t>Professional Skills </a:t>
            </a:r>
            <a:r>
              <a:rPr lang="en-US" sz="1100" b="1" err="1">
                <a:latin typeface="Verdana"/>
                <a:ea typeface="Verdana"/>
                <a:cs typeface="Verdana"/>
              </a:rPr>
              <a:t>Solidworks</a:t>
            </a:r>
            <a:r>
              <a:rPr lang="en-US" sz="1100" b="1">
                <a:latin typeface="Verdana"/>
                <a:ea typeface="Verdana"/>
                <a:cs typeface="Verdana"/>
              </a:rPr>
              <a:t>, Creo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9977" y="1910906"/>
            <a:ext cx="1214319" cy="14034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4" name="Picture 5" descr="A person in glasses looking at the camera&#10;&#10;Description automatically generated">
            <a:extLst>
              <a:ext uri="{FF2B5EF4-FFF2-40B4-BE49-F238E27FC236}">
                <a16:creationId xmlns:a16="http://schemas.microsoft.com/office/drawing/2014/main" id="{60A9B68E-3751-458C-90C0-F14565F9E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266" y="1866650"/>
            <a:ext cx="1270836" cy="1492919"/>
          </a:xfrm>
          <a:prstGeom prst="rect">
            <a:avLst/>
          </a:prstGeom>
        </p:spPr>
      </p:pic>
      <p:pic>
        <p:nvPicPr>
          <p:cNvPr id="6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29798736-D5ED-4A1B-9470-11819E01D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861" y="1754370"/>
            <a:ext cx="1164056" cy="1558181"/>
          </a:xfrm>
          <a:prstGeom prst="rect">
            <a:avLst/>
          </a:prstGeom>
        </p:spPr>
      </p:pic>
      <p:pic>
        <p:nvPicPr>
          <p:cNvPr id="7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3AAF9015-1D0C-4EF5-9E3E-3C03F1F29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5205" y="1754370"/>
            <a:ext cx="1133475" cy="1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Developing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test case development will done at this stage.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All design inputs or requirements must verified by using variety of test methods.</a:t>
            </a:r>
            <a:endParaRPr lang="en-IN" sz="1400" dirty="0"/>
          </a:p>
          <a:p>
            <a:r>
              <a:rPr lang="en-IN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test procedures created during the development phase is executed in accordance with the test plan, strictly following them in verification 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If any invalid results occur or if any procedures required modification, it is important to document the changes and get proper approval.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Tractability matrix is created to verify that all the design input identified in the verification test plan has been tested and determine the pass ratio.</a:t>
            </a:r>
            <a:endParaRPr lang="en-IN" dirty="0"/>
          </a:p>
          <a:p>
            <a:r>
              <a:rPr lang="en-IN" dirty="0"/>
              <a:t>Report</a:t>
            </a:r>
          </a:p>
          <a:p>
            <a:r>
              <a:rPr lang="en-US" sz="1400" dirty="0"/>
              <a:t>This activity is performed at the end of each phase of verification execution</a:t>
            </a:r>
          </a:p>
          <a:p>
            <a:r>
              <a:rPr lang="en-US" sz="1400" dirty="0"/>
              <a:t>The design verification report gives the detailed summary of verification results which includes the configuration management, test results for each type of testing and issues found during the verification activity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0687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Reference:</a:t>
            </a:r>
          </a:p>
          <a:p>
            <a:pPr lvl="0"/>
            <a:r>
              <a:rPr lang="en-US" dirty="0"/>
              <a:t>DOC-039741</a:t>
            </a:r>
            <a:r>
              <a:rPr lang="en-US" b="1" dirty="0"/>
              <a:t> - </a:t>
            </a:r>
            <a:r>
              <a:rPr lang="en-US" dirty="0"/>
              <a:t>OBM Accessories Product Requirements</a:t>
            </a:r>
            <a:endParaRPr lang="en-IN" dirty="0"/>
          </a:p>
          <a:p>
            <a:pPr lvl="0"/>
            <a:r>
              <a:rPr lang="en-US" dirty="0"/>
              <a:t>DOC-038031 - OBM Accessories Design Verification Plan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Test equipment</a:t>
            </a:r>
          </a:p>
          <a:p>
            <a:r>
              <a:rPr lang="en-US" dirty="0"/>
              <a:t>Signal Generator</a:t>
            </a:r>
          </a:p>
          <a:p>
            <a:r>
              <a:rPr lang="en-US" dirty="0"/>
              <a:t>DSO</a:t>
            </a:r>
          </a:p>
          <a:p>
            <a:r>
              <a:rPr lang="en-US" dirty="0"/>
              <a:t>Vernier Caliper</a:t>
            </a:r>
          </a:p>
          <a:p>
            <a:r>
              <a:rPr lang="en-US" dirty="0"/>
              <a:t>Measuring Tape </a:t>
            </a:r>
            <a:endParaRPr lang="en-IN" dirty="0"/>
          </a:p>
          <a:p>
            <a:r>
              <a:rPr lang="en-US" dirty="0"/>
              <a:t>OBM amplifier module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12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verification samples and verification method. </a:t>
            </a:r>
          </a:p>
          <a:p>
            <a:r>
              <a:rPr lang="en-US" dirty="0"/>
              <a:t>To get familiar to different medical standards &amp; regulation.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33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outcome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Understanding </a:t>
            </a:r>
            <a:r>
              <a:rPr lang="en-US" dirty="0"/>
              <a:t>DHF,IDP &amp; URD </a:t>
            </a:r>
            <a:r>
              <a:rPr lang="en-IN" dirty="0"/>
              <a:t>.</a:t>
            </a:r>
          </a:p>
          <a:p>
            <a:r>
              <a:rPr lang="en-US" dirty="0"/>
              <a:t>Understanding and preparing PRD and verification plan and protocol. </a:t>
            </a:r>
          </a:p>
          <a:p>
            <a:r>
              <a:rPr lang="en-IN" dirty="0"/>
              <a:t>Understanding other documents like DPC, PNH and </a:t>
            </a:r>
            <a:r>
              <a:rPr lang="en-US" dirty="0"/>
              <a:t>Traceability Matrix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Role of Requirement engineer.</a:t>
            </a:r>
          </a:p>
          <a:p>
            <a:r>
              <a:rPr lang="en-US" dirty="0"/>
              <a:t>familiar</a:t>
            </a:r>
            <a:r>
              <a:rPr lang="en-IN" dirty="0"/>
              <a:t> with different Medical Device standards &amp; regulation.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893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This project gave an opportunity to understand different kind of regulation for medical device, class of medical device.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The main purpose of this project is EU MDR Remediation</a:t>
            </a:r>
            <a:r>
              <a:rPr lang="en-IN" dirty="0"/>
              <a:t> of OBM accessories as per EU MDR guidelines. </a:t>
            </a:r>
          </a:p>
          <a:p>
            <a:pPr fontAlgn="base"/>
            <a:r>
              <a:rPr lang="en-IN" dirty="0"/>
              <a:t>This project gave an opportunity to understand PDLC and TDLC of a medical product</a:t>
            </a:r>
          </a:p>
          <a:p>
            <a:pPr fontAlgn="base"/>
            <a:r>
              <a:rPr lang="en-IN" dirty="0"/>
              <a:t>The project provides an opportunity to understand product development process as  </a:t>
            </a:r>
            <a:r>
              <a:rPr lang="en-US" dirty="0"/>
              <a:t>Requirement engineer,</a:t>
            </a:r>
            <a:r>
              <a:rPr lang="en-IN" dirty="0"/>
              <a:t> which begins with product requirement document followed by design verification plan, design verification protocol and verification report.</a:t>
            </a:r>
            <a:r>
              <a:rPr lang="en-US" dirty="0"/>
              <a:t>​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IN" sz="2400" dirty="0"/>
              <a:t>Links for final prepared documents: </a:t>
            </a:r>
            <a:endParaRPr lang="en-US" sz="2400" dirty="0"/>
          </a:p>
          <a:p>
            <a:pPr marL="0" indent="0" fontAlgn="base">
              <a:buNone/>
            </a:pPr>
            <a:r>
              <a:rPr lang="en-US" dirty="0">
                <a:hlinkClick r:id="rId2"/>
              </a:rPr>
              <a:t>Microsoft Teams</a:t>
            </a:r>
            <a:endParaRPr lang="en-US" dirty="0"/>
          </a:p>
          <a:p>
            <a:pPr marL="0" indent="0" fontAlgn="base">
              <a:buNone/>
            </a:pPr>
            <a:r>
              <a:rPr lang="en-US" dirty="0">
                <a:hlinkClick r:id="rId3"/>
              </a:rPr>
              <a:t>SharePoint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7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3" r="13693"/>
          <a:stretch>
            <a:fillRect/>
          </a:stretch>
        </p:blipFill>
        <p:spPr>
          <a:xfrm>
            <a:off x="4379513" y="-1"/>
            <a:ext cx="4764488" cy="4917591"/>
          </a:xfrm>
        </p:spPr>
      </p:pic>
      <p:sp>
        <p:nvSpPr>
          <p:cNvPr id="9" name="TextBox 8"/>
          <p:cNvSpPr txBox="1"/>
          <p:nvPr/>
        </p:nvSpPr>
        <p:spPr>
          <a:xfrm>
            <a:off x="1460500" y="1498600"/>
            <a:ext cx="2663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Thank </a:t>
            </a:r>
            <a:r>
              <a:rPr lang="en-IN" sz="4000" b="1">
                <a:solidFill>
                  <a:srgbClr val="FFC000"/>
                </a:solidFill>
              </a:rPr>
              <a:t>You</a:t>
            </a:r>
            <a:r>
              <a:rPr lang="en-IN" sz="4000" b="1">
                <a:solidFill>
                  <a:schemeClr val="bg2"/>
                </a:solidFill>
              </a:rPr>
              <a:t> !</a:t>
            </a:r>
          </a:p>
        </p:txBody>
      </p:sp>
      <p:pic>
        <p:nvPicPr>
          <p:cNvPr id="4" name="Picture 3">
            <a:hlinkClick r:id="" action="ppaction://noaction"/>
            <a:extLst>
              <a:ext uri="{FF2B5EF4-FFF2-40B4-BE49-F238E27FC236}">
                <a16:creationId xmlns:a16="http://schemas.microsoft.com/office/drawing/2014/main" id="{E64500E8-6DE5-420E-A176-916B4773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6" t="14152" r="28593" b="50055"/>
          <a:stretch/>
        </p:blipFill>
        <p:spPr>
          <a:xfrm>
            <a:off x="8387294" y="4208385"/>
            <a:ext cx="540454" cy="525393"/>
          </a:xfrm>
          <a:prstGeom prst="ellipse">
            <a:avLst/>
          </a:prstGeom>
          <a:ln w="63500" cap="rnd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243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0477-3712-4812-B473-B8EB485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0EC8-46BD-492C-971C-7B36B44A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Problem Statement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Overview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Key deliverables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Challenges​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Learning outcome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Conclusion​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​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MDR and Design History File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EU MDR </a:t>
            </a:r>
            <a:r>
              <a:rPr lang="en-US" dirty="0"/>
              <a:t>- </a:t>
            </a:r>
            <a:r>
              <a:rPr lang="en-US" b="1" dirty="0"/>
              <a:t>The European Medical Device Regulation (EU MDR)</a:t>
            </a:r>
            <a:r>
              <a:rPr lang="en-US" dirty="0"/>
              <a:t> ensures high standards of quality and safety for medical devices being produced or supplied into Europe.</a:t>
            </a:r>
          </a:p>
          <a:p>
            <a:pPr marL="0" indent="0">
              <a:buNone/>
            </a:pPr>
            <a:r>
              <a:rPr lang="en-US" dirty="0"/>
              <a:t>	 It is to have a fundamental revision in 2017/745 to better identify medical devices products and improve transparency through standard data, technological advances and the establishment of an EU database (</a:t>
            </a:r>
            <a:r>
              <a:rPr lang="en-US" dirty="0" err="1"/>
              <a:t>Eudamed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Design History File (DHF): </a:t>
            </a:r>
            <a:r>
              <a:rPr lang="en-US" dirty="0"/>
              <a:t>The compilation of records which describes the design history of finished product.</a:t>
            </a:r>
          </a:p>
          <a:p>
            <a:pPr marL="0" indent="0">
              <a:buNone/>
            </a:pPr>
            <a:r>
              <a:rPr lang="en-US" dirty="0"/>
              <a:t>	The DHF covers the design activities used to develop the device, accessories, major components, labeling, packaging and production processes.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2CF-2828-4726-B02E-4D9EB45B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Segoe UI" panose="020B0502040204020203" pitchFamily="34" charset="0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0926-5C7B-48EE-8EA7-578934B39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07532"/>
            <a:ext cx="8534400" cy="3850217"/>
          </a:xfrm>
        </p:spPr>
        <p:txBody>
          <a:bodyPr/>
          <a:lstStyle/>
          <a:p>
            <a:pPr lvl="0"/>
            <a:r>
              <a:rPr lang="en-US" dirty="0"/>
              <a:t>Consult customer and obtain detailed user requirements.</a:t>
            </a:r>
            <a:endParaRPr lang="en-IN" dirty="0"/>
          </a:p>
          <a:p>
            <a:pPr lvl="0"/>
            <a:r>
              <a:rPr lang="en-US" dirty="0"/>
              <a:t>Neonatal Hydrogel Sensors and Positioning Strip documents are not meeting EU-MDR requirements. </a:t>
            </a:r>
            <a:endParaRPr lang="en-IN" dirty="0"/>
          </a:p>
          <a:p>
            <a:pPr lvl="0"/>
            <a:r>
              <a:rPr lang="en-US" dirty="0"/>
              <a:t>Need to update or create documents as per EU MDR compliance.</a:t>
            </a:r>
          </a:p>
          <a:p>
            <a:pPr lvl="0"/>
            <a:r>
              <a:rPr lang="en-US" dirty="0"/>
              <a:t>All the QMS template and procedures updated as per the Eu MDR guidelines and provided by the customer.</a:t>
            </a:r>
          </a:p>
          <a:p>
            <a:pPr lvl="0"/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63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466"/>
            <a:ext cx="8534400" cy="383328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dirty="0"/>
              <a:t>Prepare the EU MDR gaps for available legacy documents.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US" dirty="0"/>
              <a:t>For EU MDR Remediation follow up for EU MDR guidelines and customer QMS procedure and template.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To learn design and development policy and good documentation practice.</a:t>
            </a:r>
            <a:endParaRPr lang="en-IN" dirty="0"/>
          </a:p>
          <a:p>
            <a:pPr lvl="0">
              <a:lnSpc>
                <a:spcPct val="100000"/>
              </a:lnSpc>
            </a:pPr>
            <a:r>
              <a:rPr lang="en-US" dirty="0"/>
              <a:t>Understand the complete PDLC of a medical product.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6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overview of this project is about the Neonatal Hydrogel Sensors and Positioning strips.</a:t>
            </a:r>
            <a:endParaRPr lang="en-IN" dirty="0"/>
          </a:p>
          <a:p>
            <a:pPr marL="0" indent="0">
              <a:buNone/>
            </a:pPr>
            <a:r>
              <a:rPr lang="en-US" b="1" dirty="0"/>
              <a:t>Product Description:</a:t>
            </a:r>
            <a:endParaRPr lang="en-IN" dirty="0"/>
          </a:p>
          <a:p>
            <a:r>
              <a:rPr lang="en-US" b="1" dirty="0"/>
              <a:t>The Neonatal Hydrogel Sensors</a:t>
            </a:r>
            <a:r>
              <a:rPr lang="en-US" dirty="0"/>
              <a:t> are type of adhesive electrodes which are typically used as a non-invasive method of connecting EEG equipment to a patient, carrying the signals to and from the EEG equipment as required.  In this instance, the hydrogel sensor is carrying a signal to the Olympic </a:t>
            </a:r>
            <a:r>
              <a:rPr lang="en-US" dirty="0" err="1"/>
              <a:t>Brainz</a:t>
            </a:r>
            <a:r>
              <a:rPr lang="en-US" dirty="0"/>
              <a:t> Monitoring System. This is a Class I type device.</a:t>
            </a:r>
          </a:p>
          <a:p>
            <a:r>
              <a:rPr lang="en-US" dirty="0"/>
              <a:t>EEG-Electroencephalogram</a:t>
            </a:r>
            <a:endParaRPr lang="en-IN" dirty="0"/>
          </a:p>
          <a:p>
            <a:r>
              <a:rPr lang="en-US" b="1" dirty="0"/>
              <a:t>The Olympic </a:t>
            </a:r>
            <a:r>
              <a:rPr lang="en-US" b="1" dirty="0" err="1"/>
              <a:t>Brainz</a:t>
            </a:r>
            <a:r>
              <a:rPr lang="en-US" b="1" dirty="0"/>
              <a:t> Monitor (OBM) positioning strips</a:t>
            </a:r>
            <a:r>
              <a:rPr lang="en-US" dirty="0"/>
              <a:t> is to assist with the alignment of disposable surface recording electrodes. This is a Class I type device.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04" y="3284536"/>
            <a:ext cx="2219325" cy="1825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35" y="3603354"/>
            <a:ext cx="1761067" cy="1540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80" y="3284537"/>
            <a:ext cx="23145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3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79" tIns="34289" rIns="68579" bIns="34289" rtlCol="0" anchor="t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FDR 1</a:t>
            </a:r>
            <a:endParaRPr lang="en-IN" dirty="0"/>
          </a:p>
          <a:p>
            <a:pPr lvl="1"/>
            <a:r>
              <a:rPr lang="en-US" dirty="0"/>
              <a:t>Design Planning Checklist </a:t>
            </a:r>
            <a:endParaRPr lang="en-IN" dirty="0"/>
          </a:p>
          <a:p>
            <a:pPr lvl="1"/>
            <a:r>
              <a:rPr lang="en-US" b="1" dirty="0"/>
              <a:t>Product Requirements rev01 – Puneeth Gowda SR</a:t>
            </a:r>
            <a:endParaRPr lang="en-IN" b="1" dirty="0"/>
          </a:p>
          <a:p>
            <a:pPr lvl="1"/>
            <a:r>
              <a:rPr lang="en-US" dirty="0"/>
              <a:t>Traceability Matrix </a:t>
            </a:r>
          </a:p>
          <a:p>
            <a:pPr lvl="1"/>
            <a:r>
              <a:rPr lang="en-IN" dirty="0"/>
              <a:t>Usability Engineering File</a:t>
            </a:r>
          </a:p>
          <a:p>
            <a:pPr lvl="1"/>
            <a:r>
              <a:rPr lang="en-IN" dirty="0"/>
              <a:t>Risk Management Plan</a:t>
            </a:r>
          </a:p>
          <a:p>
            <a:pPr lvl="1"/>
            <a:r>
              <a:rPr lang="en-US" dirty="0"/>
              <a:t>RAS File and RM Report</a:t>
            </a:r>
            <a:endParaRPr lang="en-IN" dirty="0"/>
          </a:p>
          <a:p>
            <a:pPr lvl="1"/>
            <a:r>
              <a:rPr lang="en-US" dirty="0"/>
              <a:t>Risk Management Plan and Risk Analysis Spreadsheet</a:t>
            </a:r>
            <a:endParaRPr lang="en-IN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IN" dirty="0"/>
              <a:t>FDR 2</a:t>
            </a:r>
          </a:p>
          <a:p>
            <a:pPr lvl="1"/>
            <a:r>
              <a:rPr lang="en-US" b="1" dirty="0"/>
              <a:t>Product Requirements rev02 – Puneeth Gowda SR</a:t>
            </a:r>
            <a:endParaRPr lang="en-IN" b="1" dirty="0"/>
          </a:p>
          <a:p>
            <a:pPr lvl="1"/>
            <a:r>
              <a:rPr lang="en-IN" dirty="0"/>
              <a:t>Packaging and Handling &amp; Environmental Test Plan</a:t>
            </a:r>
          </a:p>
          <a:p>
            <a:pPr lvl="1"/>
            <a:r>
              <a:rPr lang="en-US" dirty="0"/>
              <a:t>Hardware Detailed Design Document </a:t>
            </a:r>
            <a:endParaRPr lang="en-IN" dirty="0"/>
          </a:p>
          <a:p>
            <a:pPr lvl="1"/>
            <a:r>
              <a:rPr lang="en-US" b="1" dirty="0"/>
              <a:t>Design Verification Plan and Protocols – Puneeth Gowda SR</a:t>
            </a:r>
            <a:endParaRPr lang="en-IN" b="1" dirty="0"/>
          </a:p>
          <a:p>
            <a:pPr lvl="1"/>
            <a:endParaRPr lang="en-IN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705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CC60-A1DC-4E87-B694-D63AB25B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54" y="-52039"/>
            <a:ext cx="8653346" cy="557405"/>
          </a:xfrm>
        </p:spPr>
        <p:txBody>
          <a:bodyPr>
            <a:normAutofit fontScale="90000"/>
          </a:bodyPr>
          <a:lstStyle/>
          <a:p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1 </a:t>
            </a:r>
            <a:r>
              <a:rPr lang="en-US" b="1" dirty="0">
                <a:ea typeface="+mn-lt"/>
                <a:cs typeface="+mn-lt"/>
              </a:rPr>
              <a:t>Product Requirements Document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02981-CD0D-43E6-9825-2F0B0438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66750"/>
            <a:ext cx="7941733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Purpose:</a:t>
            </a:r>
          </a:p>
          <a:p>
            <a:r>
              <a:rPr lang="en-US" dirty="0">
                <a:ea typeface="+mn-lt"/>
                <a:cs typeface="+mn-lt"/>
              </a:rPr>
              <a:t>Product Requirements Document containing all the requirements of a particular product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It includes purpose, feature, functionality and behavioral of the project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Mainly it serve as a guide for business and technical team to help in build and launch the product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6161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L&amp;T Colors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545CF6F9-EC09-4062-AB06-81486AB6AE3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TS Template" id="{DAAFF04E-B826-4BA4-9E2F-F0B385DA2580}" vid="{692DDEE8-6A3D-454E-A172-2B213806F6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92BFE26D0BA54ABBEE36C4D2E05585" ma:contentTypeVersion="12" ma:contentTypeDescription="Create a new document." ma:contentTypeScope="" ma:versionID="48a99923d313872d646224132b4ce60a">
  <xsd:schema xmlns:xsd="http://www.w3.org/2001/XMLSchema" xmlns:xs="http://www.w3.org/2001/XMLSchema" xmlns:p="http://schemas.microsoft.com/office/2006/metadata/properties" xmlns:ns2="f9e515e9-6a52-44db-826a-ae9f46091af2" xmlns:ns3="e5b49feb-88bd-4209-98d5-8396f3006244" targetNamespace="http://schemas.microsoft.com/office/2006/metadata/properties" ma:root="true" ma:fieldsID="294fe131b40d3bdca78063de4934dfe3" ns2:_="" ns3:_="">
    <xsd:import namespace="f9e515e9-6a52-44db-826a-ae9f46091af2"/>
    <xsd:import namespace="e5b49feb-88bd-4209-98d5-8396f3006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e515e9-6a52-44db-826a-ae9f46091a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49feb-88bd-4209-98d5-8396f3006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0B9548-FE58-4485-B5D9-973899E1873F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e5b49feb-88bd-4209-98d5-8396f3006244"/>
    <ds:schemaRef ds:uri="http://www.w3.org/XML/1998/namespace"/>
    <ds:schemaRef ds:uri="http://schemas.microsoft.com/office/2006/metadata/properties"/>
    <ds:schemaRef ds:uri="f9e515e9-6a52-44db-826a-ae9f46091af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C07C51-6059-4827-AD54-DEC5A7B60B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D3813-C7EE-419E-B4A3-DE2C3C6610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e515e9-6a52-44db-826a-ae9f46091af2"/>
    <ds:schemaRef ds:uri="e5b49feb-88bd-4209-98d5-8396f3006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972</Words>
  <Application>Microsoft Office PowerPoint</Application>
  <PresentationFormat>On-screen Show (16:9)</PresentationFormat>
  <Paragraphs>202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L&amp;T Theme 2</vt:lpstr>
      <vt:lpstr>2_Office Theme</vt:lpstr>
      <vt:lpstr>PowerPoint Presentation</vt:lpstr>
      <vt:lpstr>Project Highlights</vt:lpstr>
      <vt:lpstr>Contents</vt:lpstr>
      <vt:lpstr>EU MDR and Design History File </vt:lpstr>
      <vt:lpstr>Problem Statement</vt:lpstr>
      <vt:lpstr>Scope</vt:lpstr>
      <vt:lpstr>Overview</vt:lpstr>
      <vt:lpstr>Key Deliverables</vt:lpstr>
      <vt:lpstr> 1 Product Requirements Document </vt:lpstr>
      <vt:lpstr>Reference</vt:lpstr>
      <vt:lpstr>Requirements characteristics</vt:lpstr>
      <vt:lpstr>Continued..</vt:lpstr>
      <vt:lpstr>2 Design Verification Plan</vt:lpstr>
      <vt:lpstr>Reference</vt:lpstr>
      <vt:lpstr>Verification Plan includes</vt:lpstr>
      <vt:lpstr>Continued..</vt:lpstr>
      <vt:lpstr>Continued..</vt:lpstr>
      <vt:lpstr>Continued..</vt:lpstr>
      <vt:lpstr>  3 Design Verification Protocols</vt:lpstr>
      <vt:lpstr>Process </vt:lpstr>
      <vt:lpstr>PowerPoint Presentation</vt:lpstr>
      <vt:lpstr>Challenges</vt:lpstr>
      <vt:lpstr>Learnings outcome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Engineering Academy (GEA)</dc:title>
  <dc:creator>Ramya Manchaiah</dc:creator>
  <cp:lastModifiedBy>Puneeth Gowda S R</cp:lastModifiedBy>
  <cp:revision>99</cp:revision>
  <dcterms:created xsi:type="dcterms:W3CDTF">2020-09-04T19:07:05Z</dcterms:created>
  <dcterms:modified xsi:type="dcterms:W3CDTF">2020-12-18T11:27:53Z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5591f2-6b23-403d-aa5f-b6d577f5e572_Enabled">
    <vt:lpwstr>true</vt:lpwstr>
  </property>
  <property fmtid="{D5CDD505-2E9C-101B-9397-08002B2CF9AE}" pid="3" name="MSIP_Label_4b5591f2-6b23-403d-aa5f-b6d577f5e572_SetDate">
    <vt:lpwstr>2020-09-04T19:39:47Z</vt:lpwstr>
  </property>
  <property fmtid="{D5CDD505-2E9C-101B-9397-08002B2CF9AE}" pid="4" name="MSIP_Label_4b5591f2-6b23-403d-aa5f-b6d577f5e572_Method">
    <vt:lpwstr>Standard</vt:lpwstr>
  </property>
  <property fmtid="{D5CDD505-2E9C-101B-9397-08002B2CF9AE}" pid="5" name="MSIP_Label_4b5591f2-6b23-403d-aa5f-b6d577f5e572_Name">
    <vt:lpwstr>4b5591f2-6b23-403d-aa5f-b6d577f5e572</vt:lpwstr>
  </property>
  <property fmtid="{D5CDD505-2E9C-101B-9397-08002B2CF9AE}" pid="6" name="MSIP_Label_4b5591f2-6b23-403d-aa5f-b6d577f5e572_SiteId">
    <vt:lpwstr>311b3378-8e8a-4b5e-a33f-e80a3d8ba60a</vt:lpwstr>
  </property>
  <property fmtid="{D5CDD505-2E9C-101B-9397-08002B2CF9AE}" pid="7" name="MSIP_Label_4b5591f2-6b23-403d-aa5f-b6d577f5e572_ActionId">
    <vt:lpwstr>832ade06-c9cf-42a6-8b1c-0000c26f97de</vt:lpwstr>
  </property>
  <property fmtid="{D5CDD505-2E9C-101B-9397-08002B2CF9AE}" pid="8" name="MSIP_Label_4b5591f2-6b23-403d-aa5f-b6d577f5e572_ContentBits">
    <vt:lpwstr>0</vt:lpwstr>
  </property>
  <property fmtid="{D5CDD505-2E9C-101B-9397-08002B2CF9AE}" pid="9" name="ContentTypeId">
    <vt:lpwstr>0x010100AF92BFE26D0BA54ABBEE36C4D2E05585</vt:lpwstr>
  </property>
</Properties>
</file>