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6" r:id="rId5"/>
    <p:sldId id="374" r:id="rId6"/>
    <p:sldId id="366" r:id="rId7"/>
    <p:sldId id="367" r:id="rId8"/>
    <p:sldId id="380" r:id="rId9"/>
    <p:sldId id="376" r:id="rId10"/>
    <p:sldId id="368" r:id="rId11"/>
    <p:sldId id="373" r:id="rId12"/>
    <p:sldId id="378" r:id="rId13"/>
    <p:sldId id="377" r:id="rId14"/>
    <p:sldId id="379" r:id="rId15"/>
    <p:sldId id="387" r:id="rId16"/>
    <p:sldId id="384" r:id="rId17"/>
    <p:sldId id="385" r:id="rId18"/>
    <p:sldId id="386" r:id="rId19"/>
    <p:sldId id="381" r:id="rId20"/>
    <p:sldId id="382" r:id="rId21"/>
    <p:sldId id="375" r:id="rId22"/>
    <p:sldId id="369" r:id="rId23"/>
    <p:sldId id="370" r:id="rId24"/>
    <p:sldId id="371" r:id="rId25"/>
    <p:sldId id="372" r:id="rId26"/>
    <p:sldId id="383" r:id="rId27"/>
    <p:sldId id="363" r:id="rId28"/>
  </p:sldIdLst>
  <p:sldSz cx="9144000" cy="5143500" type="screen16x9"/>
  <p:notesSz cx="7010400" cy="9296400"/>
  <p:custDataLst>
    <p:tags r:id="rId30"/>
  </p:custData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BD6A"/>
    <a:srgbClr val="989898"/>
    <a:srgbClr val="0077BD"/>
    <a:srgbClr val="003F72"/>
    <a:srgbClr val="F8C300"/>
    <a:srgbClr val="1F1A17"/>
    <a:srgbClr val="3576D7"/>
    <a:srgbClr val="7F7F7F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768AD3-9E4C-56C2-6A51-2B35851562D5}" v="16" dt="2020-12-23T05:11:41.552"/>
    <p1510:client id="{BC5A5DFE-D838-74EE-EAFA-EF9E74453487}" v="72" dt="2020-12-23T05:08:55.542"/>
    <p1510:client id="{FC9D31C8-9AB6-778C-45BB-5BB6B0610B44}" v="62" dt="2020-12-10T08:21:28.0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thanjali B" userId="S::geethanjali.b@ltts.com::e6612b1d-65ee-4670-98c5-3f4b8eb4483d" providerId="AD" clId="Web-{B2768AD3-9E4C-56C2-6A51-2B35851562D5}"/>
    <pc:docChg chg="modSld">
      <pc:chgData name="Geethanjali B" userId="S::geethanjali.b@ltts.com::e6612b1d-65ee-4670-98c5-3f4b8eb4483d" providerId="AD" clId="Web-{B2768AD3-9E4C-56C2-6A51-2B35851562D5}" dt="2020-12-23T05:11:41.552" v="15" actId="20577"/>
      <pc:docMkLst>
        <pc:docMk/>
      </pc:docMkLst>
      <pc:sldChg chg="modSp">
        <pc:chgData name="Geethanjali B" userId="S::geethanjali.b@ltts.com::e6612b1d-65ee-4670-98c5-3f4b8eb4483d" providerId="AD" clId="Web-{B2768AD3-9E4C-56C2-6A51-2B35851562D5}" dt="2020-12-23T05:11:41.552" v="14" actId="20577"/>
        <pc:sldMkLst>
          <pc:docMk/>
          <pc:sldMk cId="1089448270" sldId="376"/>
        </pc:sldMkLst>
        <pc:spChg chg="mod">
          <ac:chgData name="Geethanjali B" userId="S::geethanjali.b@ltts.com::e6612b1d-65ee-4670-98c5-3f4b8eb4483d" providerId="AD" clId="Web-{B2768AD3-9E4C-56C2-6A51-2B35851562D5}" dt="2020-12-23T05:11:41.552" v="14" actId="20577"/>
          <ac:spMkLst>
            <pc:docMk/>
            <pc:sldMk cId="1089448270" sldId="376"/>
            <ac:spMk id="3" creationId="{00000000-0000-0000-0000-000000000000}"/>
          </ac:spMkLst>
        </pc:spChg>
      </pc:sldChg>
    </pc:docChg>
  </pc:docChgLst>
  <pc:docChgLst>
    <pc:chgData name="Shekar J K" userId="S::shekar.jk@ltts.com::a006dd9d-296d-4018-9933-ea86247837f9" providerId="AD" clId="Web-{FC9D31C8-9AB6-778C-45BB-5BB6B0610B44}"/>
    <pc:docChg chg="modSld">
      <pc:chgData name="Shekar J K" userId="S::shekar.jk@ltts.com::a006dd9d-296d-4018-9933-ea86247837f9" providerId="AD" clId="Web-{FC9D31C8-9AB6-778C-45BB-5BB6B0610B44}" dt="2020-12-10T08:21:28.070" v="61" actId="20577"/>
      <pc:docMkLst>
        <pc:docMk/>
      </pc:docMkLst>
      <pc:sldChg chg="modSp">
        <pc:chgData name="Shekar J K" userId="S::shekar.jk@ltts.com::a006dd9d-296d-4018-9933-ea86247837f9" providerId="AD" clId="Web-{FC9D31C8-9AB6-778C-45BB-5BB6B0610B44}" dt="2020-12-10T08:14:06.712" v="31" actId="1076"/>
        <pc:sldMkLst>
          <pc:docMk/>
          <pc:sldMk cId="2319051954" sldId="367"/>
        </pc:sldMkLst>
        <pc:spChg chg="mod">
          <ac:chgData name="Shekar J K" userId="S::shekar.jk@ltts.com::a006dd9d-296d-4018-9933-ea86247837f9" providerId="AD" clId="Web-{FC9D31C8-9AB6-778C-45BB-5BB6B0610B44}" dt="2020-12-10T08:14:06.712" v="31" actId="1076"/>
          <ac:spMkLst>
            <pc:docMk/>
            <pc:sldMk cId="2319051954" sldId="367"/>
            <ac:spMk id="3" creationId="{00000000-0000-0000-0000-000000000000}"/>
          </ac:spMkLst>
        </pc:spChg>
      </pc:sldChg>
      <pc:sldChg chg="modSp">
        <pc:chgData name="Shekar J K" userId="S::shekar.jk@ltts.com::a006dd9d-296d-4018-9933-ea86247837f9" providerId="AD" clId="Web-{FC9D31C8-9AB6-778C-45BB-5BB6B0610B44}" dt="2020-12-10T08:12:56.506" v="28" actId="20577"/>
        <pc:sldMkLst>
          <pc:docMk/>
          <pc:sldMk cId="1089448270" sldId="376"/>
        </pc:sldMkLst>
        <pc:spChg chg="mod">
          <ac:chgData name="Shekar J K" userId="S::shekar.jk@ltts.com::a006dd9d-296d-4018-9933-ea86247837f9" providerId="AD" clId="Web-{FC9D31C8-9AB6-778C-45BB-5BB6B0610B44}" dt="2020-12-10T08:12:56.506" v="28" actId="20577"/>
          <ac:spMkLst>
            <pc:docMk/>
            <pc:sldMk cId="1089448270" sldId="376"/>
            <ac:spMk id="3" creationId="{00000000-0000-0000-0000-000000000000}"/>
          </ac:spMkLst>
        </pc:spChg>
      </pc:sldChg>
      <pc:sldChg chg="modSp">
        <pc:chgData name="Shekar J K" userId="S::shekar.jk@ltts.com::a006dd9d-296d-4018-9933-ea86247837f9" providerId="AD" clId="Web-{FC9D31C8-9AB6-778C-45BB-5BB6B0610B44}" dt="2020-12-10T08:15:46.090" v="46" actId="20577"/>
        <pc:sldMkLst>
          <pc:docMk/>
          <pc:sldMk cId="3211697657" sldId="380"/>
        </pc:sldMkLst>
        <pc:spChg chg="mod">
          <ac:chgData name="Shekar J K" userId="S::shekar.jk@ltts.com::a006dd9d-296d-4018-9933-ea86247837f9" providerId="AD" clId="Web-{FC9D31C8-9AB6-778C-45BB-5BB6B0610B44}" dt="2020-12-10T08:15:46.090" v="46" actId="20577"/>
          <ac:spMkLst>
            <pc:docMk/>
            <pc:sldMk cId="3211697657" sldId="380"/>
            <ac:spMk id="3" creationId="{00000000-0000-0000-0000-000000000000}"/>
          </ac:spMkLst>
        </pc:spChg>
      </pc:sldChg>
      <pc:sldChg chg="modSp">
        <pc:chgData name="Shekar J K" userId="S::shekar.jk@ltts.com::a006dd9d-296d-4018-9933-ea86247837f9" providerId="AD" clId="Web-{FC9D31C8-9AB6-778C-45BB-5BB6B0610B44}" dt="2020-12-10T08:21:28.054" v="60" actId="20577"/>
        <pc:sldMkLst>
          <pc:docMk/>
          <pc:sldMk cId="987107833" sldId="381"/>
        </pc:sldMkLst>
        <pc:spChg chg="mod">
          <ac:chgData name="Shekar J K" userId="S::shekar.jk@ltts.com::a006dd9d-296d-4018-9933-ea86247837f9" providerId="AD" clId="Web-{FC9D31C8-9AB6-778C-45BB-5BB6B0610B44}" dt="2020-12-10T08:21:28.054" v="60" actId="20577"/>
          <ac:spMkLst>
            <pc:docMk/>
            <pc:sldMk cId="987107833" sldId="381"/>
            <ac:spMk id="6" creationId="{00000000-0000-0000-0000-000000000000}"/>
          </ac:spMkLst>
        </pc:spChg>
      </pc:sldChg>
    </pc:docChg>
  </pc:docChgLst>
  <pc:docChgLst>
    <pc:chgData name="Shekar J K" userId="S::shekar.jk@ltts.com::a006dd9d-296d-4018-9933-ea86247837f9" providerId="AD" clId="Web-{BC5A5DFE-D838-74EE-EAFA-EF9E74453487}"/>
    <pc:docChg chg="modSld">
      <pc:chgData name="Shekar J K" userId="S::shekar.jk@ltts.com::a006dd9d-296d-4018-9933-ea86247837f9" providerId="AD" clId="Web-{BC5A5DFE-D838-74EE-EAFA-EF9E74453487}" dt="2020-12-23T05:08:55.542" v="71" actId="20577"/>
      <pc:docMkLst>
        <pc:docMk/>
      </pc:docMkLst>
      <pc:sldChg chg="modSp">
        <pc:chgData name="Shekar J K" userId="S::shekar.jk@ltts.com::a006dd9d-296d-4018-9933-ea86247837f9" providerId="AD" clId="Web-{BC5A5DFE-D838-74EE-EAFA-EF9E74453487}" dt="2020-12-23T05:08:55.542" v="70" actId="20577"/>
        <pc:sldMkLst>
          <pc:docMk/>
          <pc:sldMk cId="1125739167" sldId="366"/>
        </pc:sldMkLst>
        <pc:spChg chg="mod">
          <ac:chgData name="Shekar J K" userId="S::shekar.jk@ltts.com::a006dd9d-296d-4018-9933-ea86247837f9" providerId="AD" clId="Web-{BC5A5DFE-D838-74EE-EAFA-EF9E74453487}" dt="2020-12-23T05:08:55.542" v="70" actId="20577"/>
          <ac:spMkLst>
            <pc:docMk/>
            <pc:sldMk cId="1125739167" sldId="36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24EFDFF-52FB-4AA1-8619-FE2EB8C25240}" type="datetimeFigureOut">
              <a:rPr lang="en-IN" smtClean="0"/>
              <a:pPr/>
              <a:t>22-12-2020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0A5A8A1-DC91-404B-B6EF-9243D31694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1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5A8A1-DC91-404B-B6EF-9243D3169412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20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5A8A1-DC91-404B-B6EF-9243D3169412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065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 bwMode="gray">
          <a:xfrm>
            <a:off x="-1" y="0"/>
            <a:ext cx="9137515" cy="49149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 userDrawn="1"/>
        </p:nvGrpSpPr>
        <p:grpSpPr bwMode="gray">
          <a:xfrm>
            <a:off x="200226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 bwMode="gray">
          <a:xfrm>
            <a:off x="4981240" y="186106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Title Text</a:t>
            </a:r>
            <a:endParaRPr lang="en-IN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Designation </a:t>
            </a:r>
            <a:endParaRPr lang="en-IN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5305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1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452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elogram 15"/>
          <p:cNvSpPr/>
          <p:nvPr userDrawn="1"/>
        </p:nvSpPr>
        <p:spPr bwMode="gray">
          <a:xfrm>
            <a:off x="632460" y="692058"/>
            <a:ext cx="8069580" cy="2822667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703034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4396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4961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35922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 bwMode="gray"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0613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2160240" cy="288032"/>
          </a:xfrm>
          <a:prstGeom prst="parallelogram">
            <a:avLst/>
          </a:prstGeom>
          <a:solidFill>
            <a:srgbClr val="003F7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58603" y="771550"/>
            <a:ext cx="2160240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 bwMode="gray"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 bwMode="gray"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368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749845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2882965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94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308781" y="648511"/>
            <a:ext cx="8526440" cy="343677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IN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30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oup 28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63" name="Straight Connector 162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752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09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915467" y="1813710"/>
            <a:ext cx="3353386" cy="154671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8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 userDrawn="1"/>
        </p:nvGrpSpPr>
        <p:grpSpPr bwMode="gray">
          <a:xfrm>
            <a:off x="-1" y="-12970"/>
            <a:ext cx="9137515" cy="4914900"/>
            <a:chOff x="-1" y="0"/>
            <a:chExt cx="9137515" cy="4914900"/>
          </a:xfrm>
        </p:grpSpPr>
        <p:cxnSp>
          <p:nvCxnSpPr>
            <p:cNvPr id="130" name="Straight Connector 129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Thank you.</a:t>
            </a:r>
            <a:endParaRPr lang="en-IN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Designation </a:t>
            </a:r>
            <a:endParaRPr lang="en-IN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87275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4059220" y="164954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112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00538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7254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9090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6903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grpSp>
        <p:nvGrpSpPr>
          <p:cNvPr id="98" name="Group 97"/>
          <p:cNvGrpSpPr/>
          <p:nvPr userDrawn="1"/>
        </p:nvGrpSpPr>
        <p:grpSpPr bwMode="gray">
          <a:xfrm>
            <a:off x="-1" y="571501"/>
            <a:ext cx="9137515" cy="4375150"/>
            <a:chOff x="-1" y="596901"/>
            <a:chExt cx="9137515" cy="4375150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0077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39448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4" name="Group 10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788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38" name="Straight Connector 137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 bwMode="gray"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8" name="TextBox 97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19" name="Straight Connector 118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 userDrawn="1"/>
        </p:nvGrpSpPr>
        <p:grpSpPr bwMode="gray">
          <a:xfrm>
            <a:off x="1301946" y="1339943"/>
            <a:ext cx="703306" cy="743349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7156876" y="2460114"/>
            <a:ext cx="688016" cy="74480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989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>
            <a:off x="0" y="602874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/>
              <a:t>Click icon to add image</a:t>
            </a:r>
            <a:endParaRPr kumimoji="0" lang="en-IN" sz="2100" b="0" i="0" u="none" strike="noStrike" kern="1200" cap="none" spc="0" normalizeH="0" baseline="0" noProof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36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4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200120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551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3" r:id="rId2"/>
    <p:sldLayoutId id="2147483726" r:id="rId3"/>
    <p:sldLayoutId id="2147483713" r:id="rId4"/>
    <p:sldLayoutId id="2147483714" r:id="rId5"/>
    <p:sldLayoutId id="2147483702" r:id="rId6"/>
    <p:sldLayoutId id="2147483727" r:id="rId7"/>
    <p:sldLayoutId id="2147483700" r:id="rId8"/>
    <p:sldLayoutId id="2147483704" r:id="rId9"/>
    <p:sldLayoutId id="2147483705" r:id="rId10"/>
    <p:sldLayoutId id="2147483715" r:id="rId11"/>
    <p:sldLayoutId id="2147483706" r:id="rId12"/>
    <p:sldLayoutId id="2147483707" r:id="rId13"/>
    <p:sldLayoutId id="2147483708" r:id="rId14"/>
    <p:sldLayoutId id="2147483709" r:id="rId15"/>
    <p:sldLayoutId id="2147483712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10" r:id="rId23"/>
    <p:sldLayoutId id="2147483724" r:id="rId24"/>
    <p:sldLayoutId id="2147483725" r:id="rId25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ardware%20Design%20Documentation.docx" TargetMode="External"/><Relationship Id="rId2" Type="http://schemas.openxmlformats.org/officeDocument/2006/relationships/hyperlink" Target="Requirement_Specifications%20Ver%201.2.xlsx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Simulation/SCHematic.PNG" TargetMode="External"/><Relationship Id="rId5" Type="http://schemas.openxmlformats.org/officeDocument/2006/relationships/hyperlink" Target="Microcontroller%20pin%20diagram.xlsx" TargetMode="External"/><Relationship Id="rId4" Type="http://schemas.openxmlformats.org/officeDocument/2006/relationships/hyperlink" Target="BOM%20final.xl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Uart_Commands.xlsx" TargetMode="External"/><Relationship Id="rId2" Type="http://schemas.openxmlformats.org/officeDocument/2006/relationships/hyperlink" Target="Software%20Design%20Documentation.docx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28C4-F161-4F24-AEF6-51478ED1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of Function Generator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66649-5649-44CD-B265-42C0AEC6EC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9349" y="3249738"/>
            <a:ext cx="3643967" cy="1667852"/>
          </a:xfrm>
        </p:spPr>
        <p:txBody>
          <a:bodyPr>
            <a:noAutofit/>
          </a:bodyPr>
          <a:lstStyle/>
          <a:p>
            <a:r>
              <a:rPr lang="en-US" sz="1400"/>
              <a:t>Genesis Shadow Project</a:t>
            </a:r>
          </a:p>
          <a:p>
            <a:r>
              <a:rPr lang="en-US" sz="1100"/>
              <a:t>Status Report by:</a:t>
            </a:r>
          </a:p>
          <a:p>
            <a:pPr lvl="1"/>
            <a:r>
              <a:rPr lang="en-US" sz="1100"/>
              <a:t>Geethanjali B (99002570)</a:t>
            </a:r>
          </a:p>
          <a:p>
            <a:pPr lvl="1"/>
            <a:r>
              <a:rPr lang="en-US" sz="1100"/>
              <a:t>Shekar J K (99002593)</a:t>
            </a:r>
          </a:p>
          <a:p>
            <a:pPr lvl="1"/>
            <a:r>
              <a:rPr lang="en-US" sz="1100"/>
              <a:t>Hemalatha R (99002622)</a:t>
            </a:r>
          </a:p>
          <a:p>
            <a:pPr lvl="1"/>
            <a:r>
              <a:rPr lang="en-US" sz="1100"/>
              <a:t>Gajula Meghana (99002630)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0" r="17710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2841555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Diagram</a:t>
            </a:r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15491" y="3194880"/>
            <a:ext cx="871301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The Input from the power supply that is the regulated 3.3V DC is required to power up the controller. </a:t>
            </a:r>
            <a:endParaRPr lang="en-I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The Microcontroller powers up, the user interface (Capacitive touch Screen Display) is interfaced with this through the Communication Protocols or the Specified Pins. </a:t>
            </a:r>
            <a:endParaRPr lang="en-I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Then the Analog Front End has Amplifiers and filters to get the required amplitude of the output waveform that will be Noise Free. </a:t>
            </a:r>
            <a:endParaRPr lang="en-I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The Output will be displayed in Oscilloscope using BNC- BNC Connectors.</a:t>
            </a:r>
            <a:endParaRPr lang="en-IN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45370"/>
            <a:ext cx="8534400" cy="2268096"/>
          </a:xfrm>
        </p:spPr>
      </p:pic>
    </p:spTree>
    <p:extLst>
      <p:ext uri="{BB962C8B-B14F-4D97-AF65-F5344CB8AC3E}">
        <p14:creationId xmlns:p14="http://schemas.microsoft.com/office/powerpoint/2010/main" val="806473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Supply Section</a:t>
            </a:r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55662" y="1821549"/>
            <a:ext cx="82997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The supply 110-230V,50-60Hz is designed based on the requirement.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The Input is provided to Step down Transformer is 230V, 50 Hz (India) after stepping down the output voltage is 12V AC (</a:t>
            </a:r>
            <a:r>
              <a:rPr lang="en-IN" err="1"/>
              <a:t>Vpeak</a:t>
            </a:r>
            <a:r>
              <a:rPr lang="en-IN"/>
              <a:t>= 17V)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Now AC signal must be converted to DC so here Bridge Rectifier is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This signal is passed through filter to smoothen the wave and to remove ripples.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Voltage regulator is used to Regulate as per the required Voltage to power up the components.</a:t>
            </a:r>
          </a:p>
          <a:p>
            <a:endParaRPr lang="en-IN"/>
          </a:p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827" y="3647909"/>
            <a:ext cx="3419441" cy="1309373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15" y="816935"/>
            <a:ext cx="8534400" cy="637627"/>
          </a:xfrm>
        </p:spPr>
      </p:pic>
    </p:spTree>
    <p:extLst>
      <p:ext uri="{BB962C8B-B14F-4D97-AF65-F5344CB8AC3E}">
        <p14:creationId xmlns:p14="http://schemas.microsoft.com/office/powerpoint/2010/main" val="4122850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330" y="1449581"/>
            <a:ext cx="8534400" cy="4191000"/>
          </a:xfrm>
        </p:spPr>
        <p:txBody>
          <a:bodyPr/>
          <a:lstStyle/>
          <a:p>
            <a:r>
              <a:rPr lang="en-US"/>
              <a:t>Requirement Specification - </a:t>
            </a:r>
            <a:r>
              <a:rPr lang="en-US" err="1">
                <a:hlinkClick r:id="rId2" action="ppaction://hlinkfile"/>
              </a:rPr>
              <a:t>Requirement_Specifications</a:t>
            </a:r>
            <a:endParaRPr lang="en-IN"/>
          </a:p>
          <a:p>
            <a:r>
              <a:rPr lang="en-IN"/>
              <a:t>Hardware Design Document- </a:t>
            </a:r>
            <a:r>
              <a:rPr lang="en-IN">
                <a:hlinkClick r:id="rId3" action="ppaction://hlinkfile"/>
              </a:rPr>
              <a:t>Hardware Design Documentation.docx</a:t>
            </a:r>
            <a:endParaRPr lang="en-IN"/>
          </a:p>
          <a:p>
            <a:r>
              <a:rPr lang="en-US"/>
              <a:t>Bill of Materials – </a:t>
            </a:r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  <a:hlinkClick r:id="rId4" action="ppaction://hlinkfile"/>
              </a:rPr>
              <a:t>BOM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/>
              <a:t>Pin Mapping - </a:t>
            </a:r>
            <a:r>
              <a:rPr lang="en-US">
                <a:solidFill>
                  <a:schemeClr val="tx2"/>
                </a:solidFill>
                <a:hlinkClick r:id="rId5" action="ppaction://hlinkfile"/>
              </a:rPr>
              <a:t>Microcontroller pin diagram</a:t>
            </a:r>
            <a:endParaRPr lang="en-US">
              <a:solidFill>
                <a:schemeClr val="tx2"/>
              </a:solidFill>
            </a:endParaRPr>
          </a:p>
          <a:p>
            <a:r>
              <a:rPr lang="en-US"/>
              <a:t>Schematics - </a:t>
            </a:r>
            <a:r>
              <a:rPr lang="en-US">
                <a:hlinkClick r:id="rId6" action="ppaction://hlinkfile"/>
              </a:rPr>
              <a:t>Schematic</a:t>
            </a:r>
            <a:endParaRPr lang="en-US"/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78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Interfacing with the Display</a:t>
            </a:r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99287" y="1190065"/>
            <a:ext cx="35326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TFT Capacitive Display Interface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TFT has 5 Control pins they are LCD_RST, LCD_CS, LCD_RS, LCD_WR, LCD_RD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Remaining would be GPIO pins that is used as Data pins they are:</a:t>
            </a:r>
          </a:p>
          <a:p>
            <a:r>
              <a:rPr lang="en-IN"/>
              <a:t>	LCD_D0, LCD_D1, LCD_D3, LCD_D4, 	LCD_D5, LCD_D6, LCD_D7, LCD_D2.</a:t>
            </a:r>
          </a:p>
          <a:p>
            <a:endParaRPr lang="en-IN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024" y="653593"/>
            <a:ext cx="6054976" cy="3984191"/>
          </a:xfrm>
        </p:spPr>
      </p:pic>
    </p:spTree>
    <p:extLst>
      <p:ext uri="{BB962C8B-B14F-4D97-AF65-F5344CB8AC3E}">
        <p14:creationId xmlns:p14="http://schemas.microsoft.com/office/powerpoint/2010/main" val="1855172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WORKFLOW</a:t>
            </a:r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2" y="783954"/>
            <a:ext cx="8534400" cy="1535733"/>
          </a:xfrm>
        </p:spPr>
      </p:pic>
      <p:sp>
        <p:nvSpPr>
          <p:cNvPr id="6" name="TextBox 5"/>
          <p:cNvSpPr txBox="1"/>
          <p:nvPr/>
        </p:nvSpPr>
        <p:spPr>
          <a:xfrm>
            <a:off x="87712" y="3072121"/>
            <a:ext cx="905628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The user has to establish the serial communication by selecting which port is required and the required </a:t>
            </a:r>
            <a:r>
              <a:rPr lang="en-IN" err="1"/>
              <a:t>Baudrate</a:t>
            </a:r>
            <a:r>
              <a:rPr lang="en-IN"/>
              <a:t> for that port.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After the communication is established the GUI is designed</a:t>
            </a:r>
          </a:p>
        </p:txBody>
      </p:sp>
    </p:spTree>
    <p:extLst>
      <p:ext uri="{BB962C8B-B14F-4D97-AF65-F5344CB8AC3E}">
        <p14:creationId xmlns:p14="http://schemas.microsoft.com/office/powerpoint/2010/main" val="2484193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 COMMUNICATION</a:t>
            </a:r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106" y="588649"/>
            <a:ext cx="3658111" cy="4163006"/>
          </a:xfrm>
        </p:spPr>
      </p:pic>
      <p:sp>
        <p:nvSpPr>
          <p:cNvPr id="6" name="TextBox 5"/>
          <p:cNvSpPr txBox="1"/>
          <p:nvPr/>
        </p:nvSpPr>
        <p:spPr>
          <a:xfrm>
            <a:off x="447332" y="861773"/>
            <a:ext cx="44075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flowchart is of the UART Communication Protocol, to setup serial communication we need to do the following steps:</a:t>
            </a:r>
            <a:endParaRPr lang="en-I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Setup the Serial Port</a:t>
            </a:r>
            <a:endParaRPr lang="en-I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Set Baud rate, Data bits, Stop bits, Parity and Timeout</a:t>
            </a:r>
            <a:endParaRPr lang="en-I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Open serial port</a:t>
            </a:r>
            <a:endParaRPr lang="en-I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Read the data till last byte</a:t>
            </a:r>
            <a:endParaRPr lang="en-IN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807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 Design</a:t>
            </a:r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08893" y="3078452"/>
            <a:ext cx="8661583" cy="13388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This is the GUI designed based on the requirement specifications.</a:t>
            </a:r>
            <a:endParaRPr lang="en-I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The GUI designed in Python language whereby importing the </a:t>
            </a:r>
            <a:r>
              <a:rPr lang="en-US" err="1"/>
              <a:t>TKinter</a:t>
            </a:r>
            <a:r>
              <a:rPr lang="en-US"/>
              <a:t> Module.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The GUI has different buttons.</a:t>
            </a:r>
            <a:endParaRPr lang="en-I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Once the selections are done, the user must submit the values.</a:t>
            </a:r>
            <a:endParaRPr lang="en-IN"/>
          </a:p>
          <a:p>
            <a:pPr lvl="0"/>
            <a:endParaRPr lang="en-IN"/>
          </a:p>
          <a:p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3" y="706220"/>
            <a:ext cx="3967861" cy="199093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706220"/>
            <a:ext cx="4267200" cy="199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07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DOCUMENT	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3003"/>
            <a:ext cx="8534400" cy="4191000"/>
          </a:xfrm>
        </p:spPr>
        <p:txBody>
          <a:bodyPr/>
          <a:lstStyle/>
          <a:p>
            <a:r>
              <a:rPr lang="en-US"/>
              <a:t>Software Design Documentation - </a:t>
            </a:r>
            <a:r>
              <a:rPr lang="en-US">
                <a:hlinkClick r:id="rId2" action="ppaction://hlinkfile"/>
              </a:rPr>
              <a:t>Software Design Documentation</a:t>
            </a:r>
            <a:endParaRPr lang="en-US"/>
          </a:p>
          <a:p>
            <a:r>
              <a:rPr lang="en-US"/>
              <a:t>UART Commands - </a:t>
            </a:r>
            <a:r>
              <a:rPr lang="en-US" err="1">
                <a:hlinkClick r:id="rId3" action="ppaction://hlinkfile"/>
              </a:rPr>
              <a:t>Uart_Commands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246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Weekly Progress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148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Timeline						 	</a:t>
            </a:r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644420"/>
              </p:ext>
            </p:extLst>
          </p:nvPr>
        </p:nvGraphicFramePr>
        <p:xfrm>
          <a:off x="747746" y="778584"/>
          <a:ext cx="7231875" cy="30800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1889">
                  <a:extLst>
                    <a:ext uri="{9D8B030D-6E8A-4147-A177-3AD203B41FA5}">
                      <a16:colId xmlns:a16="http://schemas.microsoft.com/office/drawing/2014/main" val="496923324"/>
                    </a:ext>
                  </a:extLst>
                </a:gridCol>
                <a:gridCol w="2788979">
                  <a:extLst>
                    <a:ext uri="{9D8B030D-6E8A-4147-A177-3AD203B41FA5}">
                      <a16:colId xmlns:a16="http://schemas.microsoft.com/office/drawing/2014/main" val="3056160435"/>
                    </a:ext>
                  </a:extLst>
                </a:gridCol>
                <a:gridCol w="765917">
                  <a:extLst>
                    <a:ext uri="{9D8B030D-6E8A-4147-A177-3AD203B41FA5}">
                      <a16:colId xmlns:a16="http://schemas.microsoft.com/office/drawing/2014/main" val="3690907873"/>
                    </a:ext>
                  </a:extLst>
                </a:gridCol>
                <a:gridCol w="771996">
                  <a:extLst>
                    <a:ext uri="{9D8B030D-6E8A-4147-A177-3AD203B41FA5}">
                      <a16:colId xmlns:a16="http://schemas.microsoft.com/office/drawing/2014/main" val="2968920662"/>
                    </a:ext>
                  </a:extLst>
                </a:gridCol>
                <a:gridCol w="774120">
                  <a:extLst>
                    <a:ext uri="{9D8B030D-6E8A-4147-A177-3AD203B41FA5}">
                      <a16:colId xmlns:a16="http://schemas.microsoft.com/office/drawing/2014/main" val="2186874862"/>
                    </a:ext>
                  </a:extLst>
                </a:gridCol>
                <a:gridCol w="804487">
                  <a:extLst>
                    <a:ext uri="{9D8B030D-6E8A-4147-A177-3AD203B41FA5}">
                      <a16:colId xmlns:a16="http://schemas.microsoft.com/office/drawing/2014/main" val="2207452554"/>
                    </a:ext>
                  </a:extLst>
                </a:gridCol>
                <a:gridCol w="804487">
                  <a:extLst>
                    <a:ext uri="{9D8B030D-6E8A-4147-A177-3AD203B41FA5}">
                      <a16:colId xmlns:a16="http://schemas.microsoft.com/office/drawing/2014/main" val="4235133649"/>
                    </a:ext>
                  </a:extLst>
                </a:gridCol>
              </a:tblGrid>
              <a:tr h="477340">
                <a:tc>
                  <a:txBody>
                    <a:bodyPr/>
                    <a:lstStyle/>
                    <a:p>
                      <a:r>
                        <a:rPr lang="en-US" sz="1200" err="1"/>
                        <a:t>S.No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Tasks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Week 1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Week 2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Week 3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Week 4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Week 5</a:t>
                      </a:r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105249"/>
                  </a:ext>
                </a:extLst>
              </a:tr>
              <a:tr h="336053">
                <a:tc>
                  <a:txBody>
                    <a:bodyPr/>
                    <a:lstStyle/>
                    <a:p>
                      <a:r>
                        <a:rPr lang="en-US" sz="1200"/>
                        <a:t>1.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/>
                        <a:t>Understanding the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rgbClr val="31BD6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9594"/>
                  </a:ext>
                </a:extLst>
              </a:tr>
              <a:tr h="280788">
                <a:tc>
                  <a:txBody>
                    <a:bodyPr/>
                    <a:lstStyle/>
                    <a:p>
                      <a:r>
                        <a:rPr lang="en-US" sz="1200"/>
                        <a:t>2.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Requirement Specifications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780079"/>
                  </a:ext>
                </a:extLst>
              </a:tr>
              <a:tr h="280788">
                <a:tc>
                  <a:txBody>
                    <a:bodyPr/>
                    <a:lstStyle/>
                    <a:p>
                      <a:r>
                        <a:rPr lang="en-US" sz="1200"/>
                        <a:t>3.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Block Diagram/Methodology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rgbClr val="31BD6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rgbClr val="31BD6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09738"/>
                  </a:ext>
                </a:extLst>
              </a:tr>
              <a:tr h="273883">
                <a:tc>
                  <a:txBody>
                    <a:bodyPr/>
                    <a:lstStyle/>
                    <a:p>
                      <a:r>
                        <a:rPr lang="en-US" sz="1200"/>
                        <a:t>4.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Understanding of the tool used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687365"/>
                  </a:ext>
                </a:extLst>
              </a:tr>
              <a:tr h="275856">
                <a:tc>
                  <a:txBody>
                    <a:bodyPr/>
                    <a:lstStyle/>
                    <a:p>
                      <a:r>
                        <a:rPr lang="en-US" sz="1200"/>
                        <a:t>5.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Simulation of the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769177"/>
                  </a:ext>
                </a:extLst>
              </a:tr>
              <a:tr h="288652">
                <a:tc>
                  <a:txBody>
                    <a:bodyPr/>
                    <a:lstStyle/>
                    <a:p>
                      <a:r>
                        <a:rPr lang="en-US" sz="1200"/>
                        <a:t>6.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Designing the firmware/algorithm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673849"/>
                  </a:ext>
                </a:extLst>
              </a:tr>
              <a:tr h="309186">
                <a:tc>
                  <a:txBody>
                    <a:bodyPr/>
                    <a:lstStyle/>
                    <a:p>
                      <a:r>
                        <a:rPr lang="en-US" sz="1200"/>
                        <a:t>7.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Testing of the algorithm/firmware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949188"/>
                  </a:ext>
                </a:extLst>
              </a:tr>
              <a:tr h="276293">
                <a:tc>
                  <a:txBody>
                    <a:bodyPr/>
                    <a:lstStyle/>
                    <a:p>
                      <a:r>
                        <a:rPr lang="en-US" sz="1200"/>
                        <a:t>8.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Validating the results on simulator 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140681"/>
                  </a:ext>
                </a:extLst>
              </a:tr>
              <a:tr h="280788">
                <a:tc>
                  <a:txBody>
                    <a:bodyPr/>
                    <a:lstStyle/>
                    <a:p>
                      <a:r>
                        <a:rPr lang="en-US" sz="1200"/>
                        <a:t>9.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/>
                        <a:t>Submission of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31741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400294" y="265837"/>
            <a:ext cx="138147" cy="1513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287773" y="265837"/>
            <a:ext cx="131568" cy="151303"/>
          </a:xfrm>
          <a:prstGeom prst="rect">
            <a:avLst/>
          </a:prstGeom>
          <a:solidFill>
            <a:srgbClr val="31BD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5407449" y="191447"/>
            <a:ext cx="10619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Completed</a:t>
            </a:r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6564269" y="191447"/>
            <a:ext cx="10619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Active</a:t>
            </a:r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7244640" y="262369"/>
            <a:ext cx="138147" cy="1513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7382787" y="191447"/>
            <a:ext cx="10619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Yet to Start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/>
              <a:t>Introduction</a:t>
            </a:r>
            <a:endParaRPr lang="en-IN" sz="3200"/>
          </a:p>
        </p:txBody>
      </p:sp>
    </p:spTree>
    <p:extLst>
      <p:ext uri="{BB962C8B-B14F-4D97-AF65-F5344CB8AC3E}">
        <p14:creationId xmlns:p14="http://schemas.microsoft.com/office/powerpoint/2010/main" val="3208936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Summary				</a:t>
            </a:r>
            <a:endParaRPr lang="en-IN" sz="140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011381"/>
              </p:ext>
            </p:extLst>
          </p:nvPr>
        </p:nvGraphicFramePr>
        <p:xfrm>
          <a:off x="526271" y="723625"/>
          <a:ext cx="8170396" cy="38681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2143">
                  <a:extLst>
                    <a:ext uri="{9D8B030D-6E8A-4147-A177-3AD203B41FA5}">
                      <a16:colId xmlns:a16="http://schemas.microsoft.com/office/drawing/2014/main" val="1014102854"/>
                    </a:ext>
                  </a:extLst>
                </a:gridCol>
                <a:gridCol w="2184982">
                  <a:extLst>
                    <a:ext uri="{9D8B030D-6E8A-4147-A177-3AD203B41FA5}">
                      <a16:colId xmlns:a16="http://schemas.microsoft.com/office/drawing/2014/main" val="3935124156"/>
                    </a:ext>
                  </a:extLst>
                </a:gridCol>
                <a:gridCol w="2564552">
                  <a:extLst>
                    <a:ext uri="{9D8B030D-6E8A-4147-A177-3AD203B41FA5}">
                      <a16:colId xmlns:a16="http://schemas.microsoft.com/office/drawing/2014/main" val="19701250"/>
                    </a:ext>
                  </a:extLst>
                </a:gridCol>
                <a:gridCol w="2828719">
                  <a:extLst>
                    <a:ext uri="{9D8B030D-6E8A-4147-A177-3AD203B41FA5}">
                      <a16:colId xmlns:a16="http://schemas.microsoft.com/office/drawing/2014/main" val="3717489778"/>
                    </a:ext>
                  </a:extLst>
                </a:gridCol>
              </a:tblGrid>
              <a:tr h="318026">
                <a:tc gridSpan="4">
                  <a:txBody>
                    <a:bodyPr/>
                    <a:lstStyle/>
                    <a:p>
                      <a:pPr algn="l"/>
                      <a:r>
                        <a:rPr lang="en-US"/>
                        <a:t>Tasks</a:t>
                      </a:r>
                      <a:r>
                        <a:rPr lang="en-US" baseline="0"/>
                        <a:t> during Week 1 and Week 2 (18-11-2020 to 28-11-2020) </a:t>
                      </a:r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25020"/>
                  </a:ext>
                </a:extLst>
              </a:tr>
              <a:tr h="318026">
                <a:tc>
                  <a:txBody>
                    <a:bodyPr/>
                    <a:lstStyle/>
                    <a:p>
                      <a:pPr algn="l"/>
                      <a:r>
                        <a:rPr lang="en-US" err="1"/>
                        <a:t>Sl</a:t>
                      </a:r>
                      <a:r>
                        <a:rPr lang="en-US"/>
                        <a:t> No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Tasks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Activity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Remarks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660790"/>
                  </a:ext>
                </a:extLst>
              </a:tr>
              <a:tr h="341968">
                <a:tc rowSpan="2"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algn="l"/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Understanding</a:t>
                      </a:r>
                      <a:r>
                        <a:rPr lang="en-US" baseline="0"/>
                        <a:t> the System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Exploring resources</a:t>
                      </a:r>
                      <a:endParaRPr lang="en-IN"/>
                    </a:p>
                  </a:txBody>
                  <a:tcPr>
                    <a:solidFill>
                      <a:srgbClr val="31BD6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88104"/>
                  </a:ext>
                </a:extLst>
              </a:tr>
              <a:tr h="387261">
                <a:tc vMerge="1"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Problem statement, Objectives</a:t>
                      </a:r>
                      <a:endParaRPr lang="en-IN"/>
                    </a:p>
                  </a:txBody>
                  <a:tcPr>
                    <a:solidFill>
                      <a:srgbClr val="31BD6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909228"/>
                  </a:ext>
                </a:extLst>
              </a:tr>
              <a:tr h="540645">
                <a:tc rowSpan="4"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algn="l"/>
                      <a:endParaRPr lang="en-US"/>
                    </a:p>
                    <a:p>
                      <a:pPr algn="l"/>
                      <a:endParaRPr lang="en-US"/>
                    </a:p>
                    <a:p>
                      <a:pPr algn="l"/>
                      <a:r>
                        <a:rPr lang="en-US"/>
                        <a:t>2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algn="l"/>
                      <a:endParaRPr lang="en-US"/>
                    </a:p>
                    <a:p>
                      <a:pPr algn="l"/>
                      <a:endParaRPr lang="en-US"/>
                    </a:p>
                    <a:p>
                      <a:pPr algn="l"/>
                      <a:r>
                        <a:rPr lang="en-US"/>
                        <a:t>Study on Concepts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Understanding</a:t>
                      </a:r>
                      <a:r>
                        <a:rPr lang="en-US" baseline="0"/>
                        <a:t> the power supply section</a:t>
                      </a:r>
                      <a:endParaRPr lang="en-IN"/>
                    </a:p>
                  </a:txBody>
                  <a:tcPr>
                    <a:solidFill>
                      <a:srgbClr val="31BD6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116555"/>
                  </a:ext>
                </a:extLst>
              </a:tr>
              <a:tr h="34128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Analog Front End</a:t>
                      </a:r>
                      <a:endParaRPr lang="en-IN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New concepts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917631"/>
                  </a:ext>
                </a:extLst>
              </a:tr>
              <a:tr h="36008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Digital to Analog</a:t>
                      </a:r>
                      <a:r>
                        <a:rPr lang="en-US" baseline="0"/>
                        <a:t> Converter</a:t>
                      </a:r>
                      <a:endParaRPr lang="en-IN"/>
                    </a:p>
                  </a:txBody>
                  <a:tcPr>
                    <a:solidFill>
                      <a:srgbClr val="31BD6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341183"/>
                  </a:ext>
                </a:extLst>
              </a:tr>
              <a:tr h="36008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Safety</a:t>
                      </a:r>
                      <a:r>
                        <a:rPr lang="en-US" baseline="0"/>
                        <a:t> measurements</a:t>
                      </a:r>
                      <a:endParaRPr lang="en-IN"/>
                    </a:p>
                  </a:txBody>
                  <a:tcPr>
                    <a:solidFill>
                      <a:srgbClr val="31BD6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750826"/>
                  </a:ext>
                </a:extLst>
              </a:tr>
              <a:tr h="360084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Block Diagram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Designing</a:t>
                      </a:r>
                      <a:r>
                        <a:rPr lang="en-US" baseline="0"/>
                        <a:t> power supply section</a:t>
                      </a:r>
                      <a:endParaRPr lang="en-IN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Selection between</a:t>
                      </a:r>
                      <a:r>
                        <a:rPr lang="en-US" baseline="0"/>
                        <a:t> SMPS or LMPS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841778"/>
                  </a:ext>
                </a:extLst>
              </a:tr>
              <a:tr h="54064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Documentation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Requirement Specifications</a:t>
                      </a:r>
                      <a:r>
                        <a:rPr lang="en-US" baseline="0"/>
                        <a:t> and Weekly report</a:t>
                      </a:r>
                      <a:endParaRPr lang="en-IN"/>
                    </a:p>
                  </a:txBody>
                  <a:tcPr>
                    <a:solidFill>
                      <a:srgbClr val="31BD6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Achieved</a:t>
                      </a:r>
                      <a:r>
                        <a:rPr lang="en-US" baseline="0"/>
                        <a:t> major deliverable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90233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400294" y="265837"/>
            <a:ext cx="138147" cy="1513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287773" y="265837"/>
            <a:ext cx="131568" cy="151303"/>
          </a:xfrm>
          <a:prstGeom prst="rect">
            <a:avLst/>
          </a:prstGeom>
          <a:solidFill>
            <a:srgbClr val="31BD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407449" y="191447"/>
            <a:ext cx="10619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Completed</a:t>
            </a:r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564269" y="191447"/>
            <a:ext cx="10619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Active</a:t>
            </a:r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244640" y="262369"/>
            <a:ext cx="138147" cy="1513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7382787" y="191447"/>
            <a:ext cx="10619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Yet to Start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112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296031"/>
              </p:ext>
            </p:extLst>
          </p:nvPr>
        </p:nvGraphicFramePr>
        <p:xfrm>
          <a:off x="427597" y="684155"/>
          <a:ext cx="8361168" cy="3901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0979">
                  <a:extLst>
                    <a:ext uri="{9D8B030D-6E8A-4147-A177-3AD203B41FA5}">
                      <a16:colId xmlns:a16="http://schemas.microsoft.com/office/drawing/2014/main" val="1014102854"/>
                    </a:ext>
                  </a:extLst>
                </a:gridCol>
                <a:gridCol w="2058685">
                  <a:extLst>
                    <a:ext uri="{9D8B030D-6E8A-4147-A177-3AD203B41FA5}">
                      <a16:colId xmlns:a16="http://schemas.microsoft.com/office/drawing/2014/main" val="3935124156"/>
                    </a:ext>
                  </a:extLst>
                </a:gridCol>
                <a:gridCol w="3106187">
                  <a:extLst>
                    <a:ext uri="{9D8B030D-6E8A-4147-A177-3AD203B41FA5}">
                      <a16:colId xmlns:a16="http://schemas.microsoft.com/office/drawing/2014/main" val="19701250"/>
                    </a:ext>
                  </a:extLst>
                </a:gridCol>
                <a:gridCol w="2585317">
                  <a:extLst>
                    <a:ext uri="{9D8B030D-6E8A-4147-A177-3AD203B41FA5}">
                      <a16:colId xmlns:a16="http://schemas.microsoft.com/office/drawing/2014/main" val="3717489778"/>
                    </a:ext>
                  </a:extLst>
                </a:gridCol>
              </a:tblGrid>
              <a:tr h="284779">
                <a:tc gridSpan="4">
                  <a:txBody>
                    <a:bodyPr/>
                    <a:lstStyle/>
                    <a:p>
                      <a:pPr algn="l"/>
                      <a:r>
                        <a:rPr lang="en-US"/>
                        <a:t>Tasks</a:t>
                      </a:r>
                      <a:r>
                        <a:rPr lang="en-US" baseline="0"/>
                        <a:t> during Week 3 and Week 4(30-11-2020 TO 12-12-2020)</a:t>
                      </a:r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25020"/>
                  </a:ext>
                </a:extLst>
              </a:tr>
              <a:tr h="284779">
                <a:tc>
                  <a:txBody>
                    <a:bodyPr/>
                    <a:lstStyle/>
                    <a:p>
                      <a:pPr algn="l"/>
                      <a:r>
                        <a:rPr lang="en-US" err="1"/>
                        <a:t>Sl</a:t>
                      </a:r>
                      <a:r>
                        <a:rPr lang="en-US"/>
                        <a:t> No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Tasks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Activity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Remarks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660790"/>
                  </a:ext>
                </a:extLst>
              </a:tr>
              <a:tr h="484124">
                <a:tc rowSpan="2"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algn="l"/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Study of Selection</a:t>
                      </a:r>
                      <a:r>
                        <a:rPr lang="en-US" baseline="0"/>
                        <a:t> of Components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Comparing</a:t>
                      </a:r>
                      <a:r>
                        <a:rPr lang="en-US" baseline="0"/>
                        <a:t> different types of Microcontrollers</a:t>
                      </a:r>
                      <a:endParaRPr lang="en-IN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88104"/>
                  </a:ext>
                </a:extLst>
              </a:tr>
              <a:tr h="284779">
                <a:tc vMerge="1"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Various other</a:t>
                      </a:r>
                      <a:r>
                        <a:rPr lang="en-US" baseline="0"/>
                        <a:t> components like DAC, Temperature sensor and display</a:t>
                      </a:r>
                      <a:r>
                        <a:rPr lang="en-US"/>
                        <a:t> </a:t>
                      </a:r>
                      <a:endParaRPr lang="en-IN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909228"/>
                  </a:ext>
                </a:extLst>
              </a:tr>
              <a:tr h="484124">
                <a:tc rowSpan="4"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algn="l"/>
                      <a:endParaRPr lang="en-US"/>
                    </a:p>
                    <a:p>
                      <a:pPr algn="l"/>
                      <a:endParaRPr lang="en-US"/>
                    </a:p>
                    <a:p>
                      <a:pPr algn="l"/>
                      <a:r>
                        <a:rPr lang="en-US"/>
                        <a:t>2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algn="l"/>
                      <a:endParaRPr lang="en-US"/>
                    </a:p>
                    <a:p>
                      <a:pPr algn="l"/>
                      <a:endParaRPr lang="en-US"/>
                    </a:p>
                    <a:p>
                      <a:pPr algn="l"/>
                      <a:r>
                        <a:rPr lang="en-US"/>
                        <a:t>Study on Concepts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Understanding</a:t>
                      </a:r>
                      <a:r>
                        <a:rPr lang="en-US" baseline="0"/>
                        <a:t> Mathematical equations of the signals</a:t>
                      </a:r>
                      <a:endParaRPr lang="en-IN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116555"/>
                  </a:ext>
                </a:extLst>
              </a:tr>
              <a:tr h="28477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Analog Front End</a:t>
                      </a:r>
                      <a:endParaRPr lang="en-I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917631"/>
                  </a:ext>
                </a:extLst>
              </a:tr>
              <a:tr h="48412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Interfacing the peripherals</a:t>
                      </a:r>
                      <a:r>
                        <a:rPr lang="en-US" baseline="0"/>
                        <a:t> to the microcontroller</a:t>
                      </a:r>
                      <a:endParaRPr lang="en-IN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341183"/>
                  </a:ext>
                </a:extLst>
              </a:tr>
              <a:tr h="28477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GUI</a:t>
                      </a:r>
                      <a:r>
                        <a:rPr lang="en-US" baseline="0"/>
                        <a:t> for function generator</a:t>
                      </a:r>
                      <a:endParaRPr lang="en-I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750826"/>
                  </a:ext>
                </a:extLst>
              </a:tr>
              <a:tr h="284779">
                <a:tc rowSpan="2"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algn="l"/>
                      <a:r>
                        <a:rPr lang="en-US"/>
                        <a:t>3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algn="l"/>
                      <a:r>
                        <a:rPr lang="en-US"/>
                        <a:t>Block Diagram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Designing</a:t>
                      </a:r>
                      <a:r>
                        <a:rPr lang="en-US" baseline="0"/>
                        <a:t> main block diagram</a:t>
                      </a:r>
                      <a:endParaRPr lang="en-I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841778"/>
                  </a:ext>
                </a:extLst>
              </a:tr>
              <a:tr h="284779">
                <a:tc vMerge="1"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Designing</a:t>
                      </a:r>
                      <a:r>
                        <a:rPr lang="en-US" baseline="0"/>
                        <a:t> of Power supply section</a:t>
                      </a:r>
                      <a:endParaRPr lang="en-I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565409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400294" y="265837"/>
            <a:ext cx="138147" cy="1513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5287773" y="265837"/>
            <a:ext cx="131568" cy="151303"/>
          </a:xfrm>
          <a:prstGeom prst="rect">
            <a:avLst/>
          </a:prstGeom>
          <a:solidFill>
            <a:srgbClr val="31BD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5407449" y="191447"/>
            <a:ext cx="10619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Completed</a:t>
            </a:r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6564269" y="191447"/>
            <a:ext cx="10619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Active</a:t>
            </a:r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7244640" y="262369"/>
            <a:ext cx="138147" cy="1513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7382787" y="191447"/>
            <a:ext cx="10619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Yet to Start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237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790657"/>
              </p:ext>
            </p:extLst>
          </p:nvPr>
        </p:nvGraphicFramePr>
        <p:xfrm>
          <a:off x="304800" y="821951"/>
          <a:ext cx="8170708" cy="34324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2455">
                  <a:extLst>
                    <a:ext uri="{9D8B030D-6E8A-4147-A177-3AD203B41FA5}">
                      <a16:colId xmlns:a16="http://schemas.microsoft.com/office/drawing/2014/main" val="1014102854"/>
                    </a:ext>
                  </a:extLst>
                </a:gridCol>
                <a:gridCol w="2184982">
                  <a:extLst>
                    <a:ext uri="{9D8B030D-6E8A-4147-A177-3AD203B41FA5}">
                      <a16:colId xmlns:a16="http://schemas.microsoft.com/office/drawing/2014/main" val="3935124156"/>
                    </a:ext>
                  </a:extLst>
                </a:gridCol>
                <a:gridCol w="2965810">
                  <a:extLst>
                    <a:ext uri="{9D8B030D-6E8A-4147-A177-3AD203B41FA5}">
                      <a16:colId xmlns:a16="http://schemas.microsoft.com/office/drawing/2014/main" val="19701250"/>
                    </a:ext>
                  </a:extLst>
                </a:gridCol>
                <a:gridCol w="2427461">
                  <a:extLst>
                    <a:ext uri="{9D8B030D-6E8A-4147-A177-3AD203B41FA5}">
                      <a16:colId xmlns:a16="http://schemas.microsoft.com/office/drawing/2014/main" val="3717489778"/>
                    </a:ext>
                  </a:extLst>
                </a:gridCol>
              </a:tblGrid>
              <a:tr h="318026">
                <a:tc gridSpan="4">
                  <a:txBody>
                    <a:bodyPr/>
                    <a:lstStyle/>
                    <a:p>
                      <a:pPr algn="l"/>
                      <a:r>
                        <a:rPr lang="en-US"/>
                        <a:t>Tasks</a:t>
                      </a:r>
                      <a:r>
                        <a:rPr lang="en-US" baseline="0"/>
                        <a:t> during Week 3 and Week 4(30-11-2020 TO 12-12-2020)</a:t>
                      </a:r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25020"/>
                  </a:ext>
                </a:extLst>
              </a:tr>
              <a:tr h="318026">
                <a:tc>
                  <a:txBody>
                    <a:bodyPr/>
                    <a:lstStyle/>
                    <a:p>
                      <a:pPr algn="l"/>
                      <a:r>
                        <a:rPr lang="en-US" err="1"/>
                        <a:t>Sl</a:t>
                      </a:r>
                      <a:r>
                        <a:rPr lang="en-US"/>
                        <a:t> No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Tasks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Activity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Remarks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660790"/>
                  </a:ext>
                </a:extLst>
              </a:tr>
              <a:tr h="341968">
                <a:tc rowSpan="2"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algn="l"/>
                      <a:r>
                        <a:rPr lang="en-US"/>
                        <a:t>4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Simulating</a:t>
                      </a:r>
                      <a:r>
                        <a:rPr lang="en-US" baseline="0"/>
                        <a:t> the system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Installation</a:t>
                      </a:r>
                      <a:r>
                        <a:rPr lang="en-US" baseline="0"/>
                        <a:t> of IDE</a:t>
                      </a:r>
                      <a:endParaRPr lang="en-IN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88104"/>
                  </a:ext>
                </a:extLst>
              </a:tr>
              <a:tr h="387261">
                <a:tc vMerge="1"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Simulating in</a:t>
                      </a:r>
                      <a:r>
                        <a:rPr lang="en-US" baseline="0"/>
                        <a:t> the Online tool</a:t>
                      </a:r>
                      <a:endParaRPr lang="en-IN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909228"/>
                  </a:ext>
                </a:extLst>
              </a:tr>
              <a:tr h="387261">
                <a:tc rowSpan="2"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/>
                        <a:t>Designing the firmware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Implementing the GUI</a:t>
                      </a:r>
                      <a:endParaRPr lang="en-IN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334627"/>
                  </a:ext>
                </a:extLst>
              </a:tr>
              <a:tr h="387261">
                <a:tc vMerge="1"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Implementing</a:t>
                      </a:r>
                      <a:r>
                        <a:rPr lang="en-US" baseline="0"/>
                        <a:t> the logic</a:t>
                      </a:r>
                      <a:endParaRPr lang="en-IN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720424"/>
                  </a:ext>
                </a:extLst>
              </a:tr>
              <a:tr h="387261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Component Selection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Selected</a:t>
                      </a:r>
                      <a:r>
                        <a:rPr lang="en-US" baseline="0"/>
                        <a:t> components based on previous study.</a:t>
                      </a:r>
                      <a:endParaRPr lang="en-IN"/>
                    </a:p>
                  </a:txBody>
                  <a:tcPr>
                    <a:solidFill>
                      <a:srgbClr val="31BD6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381548"/>
                  </a:ext>
                </a:extLst>
              </a:tr>
              <a:tr h="387261">
                <a:tc rowSpan="2"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algn="l"/>
                      <a:r>
                        <a:rPr lang="en-US"/>
                        <a:t>7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Documentation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Hardware</a:t>
                      </a:r>
                      <a:r>
                        <a:rPr lang="en-US" baseline="0"/>
                        <a:t> Design Document</a:t>
                      </a:r>
                      <a:endParaRPr lang="en-IN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646123"/>
                  </a:ext>
                </a:extLst>
              </a:tr>
              <a:tr h="387261">
                <a:tc vMerge="1"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Software</a:t>
                      </a:r>
                      <a:r>
                        <a:rPr lang="en-US" baseline="0"/>
                        <a:t> Design Document</a:t>
                      </a:r>
                      <a:endParaRPr lang="en-IN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746275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400294" y="265837"/>
            <a:ext cx="138147" cy="1513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287773" y="265837"/>
            <a:ext cx="131568" cy="151303"/>
          </a:xfrm>
          <a:prstGeom prst="rect">
            <a:avLst/>
          </a:prstGeom>
          <a:solidFill>
            <a:srgbClr val="31BD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407449" y="191447"/>
            <a:ext cx="10619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Completed</a:t>
            </a: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564269" y="191447"/>
            <a:ext cx="10619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Active</a:t>
            </a: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244640" y="262369"/>
            <a:ext cx="138147" cy="1513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7382787" y="191447"/>
            <a:ext cx="10619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Yet to Start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286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6967126"/>
              </p:ext>
            </p:extLst>
          </p:nvPr>
        </p:nvGraphicFramePr>
        <p:xfrm>
          <a:off x="304800" y="644685"/>
          <a:ext cx="8170708" cy="36851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2455">
                  <a:extLst>
                    <a:ext uri="{9D8B030D-6E8A-4147-A177-3AD203B41FA5}">
                      <a16:colId xmlns:a16="http://schemas.microsoft.com/office/drawing/2014/main" val="1014102854"/>
                    </a:ext>
                  </a:extLst>
                </a:gridCol>
                <a:gridCol w="2184982">
                  <a:extLst>
                    <a:ext uri="{9D8B030D-6E8A-4147-A177-3AD203B41FA5}">
                      <a16:colId xmlns:a16="http://schemas.microsoft.com/office/drawing/2014/main" val="3935124156"/>
                    </a:ext>
                  </a:extLst>
                </a:gridCol>
                <a:gridCol w="2965810">
                  <a:extLst>
                    <a:ext uri="{9D8B030D-6E8A-4147-A177-3AD203B41FA5}">
                      <a16:colId xmlns:a16="http://schemas.microsoft.com/office/drawing/2014/main" val="19701250"/>
                    </a:ext>
                  </a:extLst>
                </a:gridCol>
                <a:gridCol w="2427461">
                  <a:extLst>
                    <a:ext uri="{9D8B030D-6E8A-4147-A177-3AD203B41FA5}">
                      <a16:colId xmlns:a16="http://schemas.microsoft.com/office/drawing/2014/main" val="3717489778"/>
                    </a:ext>
                  </a:extLst>
                </a:gridCol>
              </a:tblGrid>
              <a:tr h="289368">
                <a:tc gridSpan="4">
                  <a:txBody>
                    <a:bodyPr/>
                    <a:lstStyle/>
                    <a:p>
                      <a:pPr algn="l"/>
                      <a:r>
                        <a:rPr lang="en-US"/>
                        <a:t>Tasks</a:t>
                      </a:r>
                      <a:r>
                        <a:rPr lang="en-US" baseline="0"/>
                        <a:t> during Week 5 (14-12-2020 TO 22-12-2020)</a:t>
                      </a:r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25020"/>
                  </a:ext>
                </a:extLst>
              </a:tr>
              <a:tr h="289368">
                <a:tc>
                  <a:txBody>
                    <a:bodyPr/>
                    <a:lstStyle/>
                    <a:p>
                      <a:pPr algn="l"/>
                      <a:r>
                        <a:rPr lang="en-US" err="1"/>
                        <a:t>Sl</a:t>
                      </a:r>
                      <a:r>
                        <a:rPr lang="en-US"/>
                        <a:t> No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Tasks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Activity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Remarks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660790"/>
                  </a:ext>
                </a:extLst>
              </a:tr>
              <a:tr h="491926">
                <a:tc rowSpan="4"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algn="l"/>
                      <a:endParaRPr lang="en-US"/>
                    </a:p>
                    <a:p>
                      <a:pPr algn="l"/>
                      <a:endParaRPr lang="en-US"/>
                    </a:p>
                    <a:p>
                      <a:pPr algn="l"/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algn="l"/>
                      <a:endParaRPr lang="en-US"/>
                    </a:p>
                    <a:p>
                      <a:pPr algn="l"/>
                      <a:endParaRPr lang="en-US"/>
                    </a:p>
                    <a:p>
                      <a:pPr algn="l"/>
                      <a:r>
                        <a:rPr lang="en-US"/>
                        <a:t>Documentation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/>
                        <a:t>Daily and Weekly reports</a:t>
                      </a:r>
                      <a:endParaRPr lang="en-IN"/>
                    </a:p>
                  </a:txBody>
                  <a:tcPr>
                    <a:solidFill>
                      <a:srgbClr val="31BD6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050985"/>
                  </a:ext>
                </a:extLst>
              </a:tr>
              <a:tr h="289368">
                <a:tc vMerge="1"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Hardware</a:t>
                      </a:r>
                      <a:r>
                        <a:rPr lang="en-US" baseline="0"/>
                        <a:t> Design Document</a:t>
                      </a:r>
                      <a:endParaRPr lang="en-IN"/>
                    </a:p>
                  </a:txBody>
                  <a:tcPr>
                    <a:solidFill>
                      <a:srgbClr val="31BD6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60749"/>
                  </a:ext>
                </a:extLst>
              </a:tr>
              <a:tr h="289368">
                <a:tc vMerge="1"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Software</a:t>
                      </a:r>
                      <a:r>
                        <a:rPr lang="en-US" baseline="0"/>
                        <a:t> Design Document</a:t>
                      </a:r>
                      <a:endParaRPr lang="en-IN"/>
                    </a:p>
                  </a:txBody>
                  <a:tcPr>
                    <a:solidFill>
                      <a:srgbClr val="31BD6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866487"/>
                  </a:ext>
                </a:extLst>
              </a:tr>
              <a:tr h="289368">
                <a:tc vMerge="1"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Final PPT for</a:t>
                      </a:r>
                      <a:r>
                        <a:rPr lang="en-US" baseline="0"/>
                        <a:t> the Review</a:t>
                      </a:r>
                      <a:endParaRPr lang="en-IN"/>
                    </a:p>
                  </a:txBody>
                  <a:tcPr>
                    <a:solidFill>
                      <a:srgbClr val="31BD6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93880"/>
                  </a:ext>
                </a:extLst>
              </a:tr>
              <a:tr h="289368">
                <a:tc rowSpan="2"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algn="l"/>
                      <a:r>
                        <a:rPr lang="en-US"/>
                        <a:t>2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Simulating</a:t>
                      </a:r>
                      <a:r>
                        <a:rPr lang="en-US" baseline="0"/>
                        <a:t> the system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Installation</a:t>
                      </a:r>
                      <a:r>
                        <a:rPr lang="en-US" baseline="0"/>
                        <a:t> of IDE</a:t>
                      </a:r>
                      <a:endParaRPr lang="en-IN"/>
                    </a:p>
                  </a:txBody>
                  <a:tcPr>
                    <a:solidFill>
                      <a:srgbClr val="31BD6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88104"/>
                  </a:ext>
                </a:extLst>
              </a:tr>
              <a:tr h="305701">
                <a:tc vMerge="1"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Simulating of</a:t>
                      </a:r>
                      <a:r>
                        <a:rPr lang="en-US" baseline="0"/>
                        <a:t> Power Supply in </a:t>
                      </a:r>
                      <a:r>
                        <a:rPr lang="en-US" baseline="0" err="1"/>
                        <a:t>LTSpice</a:t>
                      </a:r>
                      <a:endParaRPr lang="en-IN"/>
                    </a:p>
                  </a:txBody>
                  <a:tcPr>
                    <a:solidFill>
                      <a:srgbClr val="31BD6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909228"/>
                  </a:ext>
                </a:extLst>
              </a:tr>
              <a:tr h="305701">
                <a:tc rowSpan="2"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/>
                        <a:t>Designing of Firmware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Improving</a:t>
                      </a:r>
                      <a:r>
                        <a:rPr lang="en-US" baseline="0"/>
                        <a:t> the GUI</a:t>
                      </a:r>
                      <a:endParaRPr lang="en-IN"/>
                    </a:p>
                  </a:txBody>
                  <a:tcPr>
                    <a:solidFill>
                      <a:srgbClr val="31BD6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720424"/>
                  </a:ext>
                </a:extLst>
              </a:tr>
              <a:tr h="344003">
                <a:tc vMerge="1"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Implementing</a:t>
                      </a:r>
                      <a:r>
                        <a:rPr lang="en-US" baseline="0"/>
                        <a:t> the Logic</a:t>
                      </a:r>
                      <a:endParaRPr lang="en-IN"/>
                    </a:p>
                  </a:txBody>
                  <a:tcPr>
                    <a:solidFill>
                      <a:srgbClr val="31BD6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381548"/>
                  </a:ext>
                </a:extLst>
              </a:tr>
              <a:tr h="409032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Schematic</a:t>
                      </a:r>
                      <a:r>
                        <a:rPr lang="en-US" baseline="0"/>
                        <a:t> Design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Designed</a:t>
                      </a:r>
                      <a:r>
                        <a:rPr lang="en-US" baseline="0"/>
                        <a:t> in </a:t>
                      </a:r>
                      <a:r>
                        <a:rPr lang="en-US" baseline="0" err="1"/>
                        <a:t>LTSpice</a:t>
                      </a:r>
                      <a:endParaRPr lang="en-IN"/>
                    </a:p>
                  </a:txBody>
                  <a:tcPr>
                    <a:solidFill>
                      <a:srgbClr val="31BD6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39142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400294" y="265837"/>
            <a:ext cx="138147" cy="1513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287773" y="265837"/>
            <a:ext cx="131568" cy="151303"/>
          </a:xfrm>
          <a:prstGeom prst="rect">
            <a:avLst/>
          </a:prstGeom>
          <a:solidFill>
            <a:srgbClr val="31BD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407449" y="191447"/>
            <a:ext cx="10619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Completed</a:t>
            </a: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564269" y="191447"/>
            <a:ext cx="10619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Active</a:t>
            </a: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244640" y="262369"/>
            <a:ext cx="138147" cy="1513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7382787" y="191447"/>
            <a:ext cx="10619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Yet to Start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236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BBE51A-52BB-446F-99A8-31104EFBC0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060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Highlights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79" tIns="34289" rIns="68579" bIns="34289" rtlCol="0" anchor="t">
            <a:normAutofit/>
          </a:bodyPr>
          <a:lstStyle/>
          <a:p>
            <a:pPr marL="0" indent="0">
              <a:buNone/>
            </a:pPr>
            <a:r>
              <a:rPr lang="en-US"/>
              <a:t>Project Mentors</a:t>
            </a:r>
          </a:p>
          <a:p>
            <a:pPr marL="342265" lvl="1"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/>
              <a:t>	</a:t>
            </a:r>
            <a:r>
              <a:rPr lang="en-US" spc="-1">
                <a:solidFill>
                  <a:srgbClr val="000000"/>
                </a:solidFill>
              </a:rPr>
              <a:t>BU Mentor: Samyuktha B S and Sunney Kumar</a:t>
            </a:r>
            <a:endParaRPr lang="en-US" spc="-1">
              <a:solidFill>
                <a:srgbClr val="000000"/>
              </a:solidFill>
              <a:cs typeface="Calibri"/>
            </a:endParaRPr>
          </a:p>
          <a:p>
            <a:pPr marL="342265" lvl="1"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pc="-1">
                <a:solidFill>
                  <a:srgbClr val="000000"/>
                </a:solidFill>
              </a:rPr>
              <a:t>	GEA Mentor: Bharath G</a:t>
            </a:r>
            <a:endParaRPr lang="en-US" spc="-1">
              <a:solidFill>
                <a:srgbClr val="000000"/>
              </a:solidFill>
              <a:cs typeface="Calibri"/>
            </a:endParaRPr>
          </a:p>
          <a:p>
            <a:pPr marL="342265" lvl="1"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pc="-1">
                <a:solidFill>
                  <a:srgbClr val="000000"/>
                </a:solidFill>
                <a:cs typeface="Calibri"/>
              </a:rPr>
              <a:t>       BEH: Basil Casmir Joseph</a:t>
            </a:r>
          </a:p>
          <a:p>
            <a:pPr marL="342265" lvl="1" indent="0">
              <a:lnSpc>
                <a:spcPct val="120000"/>
              </a:lnSpc>
              <a:buNone/>
              <a:tabLst>
                <a:tab pos="0" algn="l"/>
              </a:tabLst>
            </a:pPr>
            <a:endParaRPr lang="en-US" spc="-1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2000" spc="-1">
                <a:solidFill>
                  <a:srgbClr val="000000"/>
                </a:solidFill>
              </a:rPr>
              <a:t>Team</a:t>
            </a:r>
          </a:p>
          <a:p>
            <a:pPr marL="0" indent="0">
              <a:lnSpc>
                <a:spcPct val="120000"/>
              </a:lnSpc>
              <a:buNone/>
              <a:tabLst>
                <a:tab pos="0" algn="l"/>
              </a:tabLst>
            </a:pPr>
            <a:endParaRPr lang="en-US" sz="2000" spc="-1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buNone/>
              <a:tabLst>
                <a:tab pos="0" algn="l"/>
              </a:tabLst>
            </a:pPr>
            <a:endParaRPr lang="en-US" sz="2000" spc="-1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buNone/>
              <a:tabLst>
                <a:tab pos="0" algn="l"/>
              </a:tabLst>
            </a:pPr>
            <a:endParaRPr lang="en-US" sz="2000" spc="-1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2000" spc="-1">
                <a:solidFill>
                  <a:srgbClr val="000000"/>
                </a:solidFill>
              </a:rPr>
              <a:t>	</a:t>
            </a:r>
          </a:p>
          <a:p>
            <a:pPr marL="0" indent="0">
              <a:lnSpc>
                <a:spcPct val="120000"/>
              </a:lnSpc>
              <a:buNone/>
              <a:tabLst>
                <a:tab pos="0" algn="l"/>
              </a:tabLst>
            </a:pPr>
            <a:endParaRPr lang="en-US" sz="2000" spc="-1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36" y="2249290"/>
            <a:ext cx="1260160" cy="15135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89" y="2249288"/>
            <a:ext cx="1399515" cy="15135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205" y="2249289"/>
            <a:ext cx="1289875" cy="151356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5"/>
          <a:srcRect l="2410" t="4058" r="3613" b="-1"/>
          <a:stretch/>
        </p:blipFill>
        <p:spPr>
          <a:xfrm>
            <a:off x="7215679" y="2249288"/>
            <a:ext cx="1268125" cy="1513561"/>
          </a:xfrm>
          <a:prstGeom prst="rect">
            <a:avLst/>
          </a:prstGeom>
          <a:ln>
            <a:noFill/>
          </a:ln>
        </p:spPr>
      </p:pic>
      <p:sp>
        <p:nvSpPr>
          <p:cNvPr id="8" name="CustomShape 3"/>
          <p:cNvSpPr/>
          <p:nvPr/>
        </p:nvSpPr>
        <p:spPr>
          <a:xfrm>
            <a:off x="685008" y="3924236"/>
            <a:ext cx="1697416" cy="634369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1CBE9"/>
              </a:gs>
              <a:gs pos="100000">
                <a:srgbClr val="A2C1E4"/>
              </a:gs>
            </a:gsLst>
            <a:lin ang="540000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700" b="1" strike="noStrike" spc="-1">
                <a:solidFill>
                  <a:srgbClr val="000000"/>
                </a:solidFill>
                <a:latin typeface="Verdana"/>
                <a:ea typeface="Verdana"/>
              </a:rPr>
              <a:t>Intern Name: Geethanjali B</a:t>
            </a:r>
            <a:endParaRPr lang="en-IN" sz="7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700" b="1" strike="noStrike" spc="-1">
                <a:solidFill>
                  <a:srgbClr val="000000"/>
                </a:solidFill>
                <a:latin typeface="Verdana"/>
                <a:ea typeface="Verdana"/>
              </a:rPr>
              <a:t>PS#: 99002570</a:t>
            </a:r>
            <a:endParaRPr lang="en-IN" sz="7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700" b="1" strike="noStrike" spc="-1">
                <a:solidFill>
                  <a:srgbClr val="000000"/>
                </a:solidFill>
                <a:latin typeface="Verdana"/>
                <a:ea typeface="Verdana"/>
              </a:rPr>
              <a:t>GENESIS Track Code: 2009BLRMED01</a:t>
            </a:r>
            <a:endParaRPr lang="en-IN" sz="700" b="0" strike="noStrike" spc="-1">
              <a:latin typeface="Arial"/>
            </a:endParaRPr>
          </a:p>
          <a:p>
            <a:pPr algn="ctr">
              <a:lnSpc>
                <a:spcPct val="120000"/>
              </a:lnSpc>
              <a:tabLst>
                <a:tab pos="0" algn="l"/>
              </a:tabLst>
            </a:pPr>
            <a:r>
              <a:rPr lang="en-US" sz="700" b="1" strike="noStrike" spc="-1">
                <a:solidFill>
                  <a:srgbClr val="000000"/>
                </a:solidFill>
                <a:latin typeface="Verdana"/>
                <a:ea typeface="Verdana"/>
              </a:rPr>
              <a:t>Education Details: B.E(ECE)</a:t>
            </a:r>
            <a:endParaRPr lang="en-IN" sz="700" b="0" strike="noStrike" spc="-1">
              <a:latin typeface="Arial"/>
            </a:endParaRPr>
          </a:p>
        </p:txBody>
      </p:sp>
      <p:sp>
        <p:nvSpPr>
          <p:cNvPr id="9" name="CustomShape 3"/>
          <p:cNvSpPr/>
          <p:nvPr/>
        </p:nvSpPr>
        <p:spPr>
          <a:xfrm>
            <a:off x="2818608" y="3924235"/>
            <a:ext cx="1697416" cy="637991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1CBE9"/>
              </a:gs>
              <a:gs pos="100000">
                <a:srgbClr val="A2C1E4"/>
              </a:gs>
            </a:gsLst>
            <a:lin ang="540000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700" b="1" strike="noStrike" spc="-1">
                <a:solidFill>
                  <a:srgbClr val="000000"/>
                </a:solidFill>
                <a:latin typeface="Verdana"/>
                <a:ea typeface="Verdana"/>
              </a:rPr>
              <a:t>Intern Name: </a:t>
            </a:r>
            <a:r>
              <a:rPr lang="en-US" sz="700" b="1" spc="-1">
                <a:solidFill>
                  <a:srgbClr val="000000"/>
                </a:solidFill>
                <a:latin typeface="Verdana"/>
                <a:ea typeface="Verdana"/>
              </a:rPr>
              <a:t>Shekar J K</a:t>
            </a:r>
            <a:endParaRPr lang="en-IN" sz="7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700" b="1" strike="noStrike" spc="-1">
                <a:solidFill>
                  <a:srgbClr val="000000"/>
                </a:solidFill>
                <a:latin typeface="Verdana"/>
                <a:ea typeface="Verdana"/>
              </a:rPr>
              <a:t>PS#: 99002593</a:t>
            </a:r>
            <a:endParaRPr lang="en-IN" sz="7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700" b="1" strike="noStrike" spc="-1">
                <a:solidFill>
                  <a:srgbClr val="000000"/>
                </a:solidFill>
                <a:latin typeface="Verdana"/>
                <a:ea typeface="Verdana"/>
              </a:rPr>
              <a:t>GENESIS Track Code: 2009BLRMED01</a:t>
            </a:r>
            <a:endParaRPr lang="en-IN" sz="700" b="0" strike="noStrike" spc="-1">
              <a:latin typeface="Arial"/>
            </a:endParaRPr>
          </a:p>
          <a:p>
            <a:pPr algn="ctr">
              <a:lnSpc>
                <a:spcPct val="120000"/>
              </a:lnSpc>
              <a:tabLst>
                <a:tab pos="0" algn="l"/>
              </a:tabLst>
            </a:pPr>
            <a:r>
              <a:rPr lang="en-US" sz="700" b="1" strike="noStrike" spc="-1">
                <a:solidFill>
                  <a:srgbClr val="000000"/>
                </a:solidFill>
                <a:latin typeface="Verdana"/>
                <a:ea typeface="Verdana"/>
              </a:rPr>
              <a:t>Education Details: B.E(ECE)</a:t>
            </a:r>
            <a:endParaRPr lang="en-IN" sz="700" b="0" strike="noStrike" spc="-1">
              <a:latin typeface="Arial"/>
            </a:endParaRPr>
          </a:p>
        </p:txBody>
      </p:sp>
      <p:sp>
        <p:nvSpPr>
          <p:cNvPr id="10" name="CustomShape 3"/>
          <p:cNvSpPr/>
          <p:nvPr/>
        </p:nvSpPr>
        <p:spPr>
          <a:xfrm>
            <a:off x="4952208" y="3924236"/>
            <a:ext cx="1697416" cy="634369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1CBE9"/>
              </a:gs>
              <a:gs pos="100000">
                <a:srgbClr val="A2C1E4"/>
              </a:gs>
            </a:gsLst>
            <a:lin ang="540000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700" b="1" strike="noStrike" spc="-1">
                <a:solidFill>
                  <a:srgbClr val="000000"/>
                </a:solidFill>
                <a:latin typeface="Verdana"/>
                <a:ea typeface="Verdana"/>
              </a:rPr>
              <a:t>Intern Name: </a:t>
            </a:r>
            <a:r>
              <a:rPr lang="en-US" sz="700" b="1" spc="-1">
                <a:solidFill>
                  <a:srgbClr val="000000"/>
                </a:solidFill>
                <a:latin typeface="Verdana"/>
                <a:ea typeface="Verdana"/>
              </a:rPr>
              <a:t>Hemalatha B</a:t>
            </a:r>
            <a:endParaRPr lang="en-IN" sz="7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700" b="1" strike="noStrike" spc="-1">
                <a:solidFill>
                  <a:srgbClr val="000000"/>
                </a:solidFill>
                <a:latin typeface="Verdana"/>
                <a:ea typeface="Verdana"/>
              </a:rPr>
              <a:t>PS#: 99002622</a:t>
            </a:r>
            <a:endParaRPr lang="en-IN" sz="7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700" b="1" strike="noStrike" spc="-1">
                <a:solidFill>
                  <a:srgbClr val="000000"/>
                </a:solidFill>
                <a:latin typeface="Verdana"/>
                <a:ea typeface="Verdana"/>
              </a:rPr>
              <a:t>GENESIS Track Code: 2009BLRMED01</a:t>
            </a:r>
            <a:endParaRPr lang="en-IN" sz="700" b="0" strike="noStrike" spc="-1">
              <a:latin typeface="Arial"/>
            </a:endParaRPr>
          </a:p>
          <a:p>
            <a:pPr algn="ctr">
              <a:lnSpc>
                <a:spcPct val="120000"/>
              </a:lnSpc>
              <a:tabLst>
                <a:tab pos="0" algn="l"/>
              </a:tabLst>
            </a:pPr>
            <a:r>
              <a:rPr lang="en-US" sz="700" b="1" strike="noStrike" spc="-1">
                <a:solidFill>
                  <a:srgbClr val="000000"/>
                </a:solidFill>
                <a:latin typeface="Verdana"/>
                <a:ea typeface="Verdana"/>
              </a:rPr>
              <a:t>Education Details: B.E(CSE)</a:t>
            </a:r>
            <a:endParaRPr lang="en-IN" sz="700" b="0" strike="noStrike" spc="-1">
              <a:latin typeface="Arial"/>
            </a:endParaRPr>
          </a:p>
        </p:txBody>
      </p:sp>
      <p:sp>
        <p:nvSpPr>
          <p:cNvPr id="11" name="CustomShape 3"/>
          <p:cNvSpPr/>
          <p:nvPr/>
        </p:nvSpPr>
        <p:spPr>
          <a:xfrm>
            <a:off x="7085808" y="3924236"/>
            <a:ext cx="1753392" cy="634369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1CBE9"/>
              </a:gs>
              <a:gs pos="100000">
                <a:srgbClr val="A2C1E4"/>
              </a:gs>
            </a:gsLst>
            <a:lin ang="540000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700" b="1" strike="noStrike" spc="-1">
                <a:solidFill>
                  <a:srgbClr val="000000"/>
                </a:solidFill>
                <a:latin typeface="Verdana"/>
                <a:ea typeface="Verdana"/>
              </a:rPr>
              <a:t>Intern Name: Gajula Meghana</a:t>
            </a:r>
            <a:endParaRPr lang="en-IN" sz="7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700" b="1" strike="noStrike" spc="-1">
                <a:solidFill>
                  <a:srgbClr val="000000"/>
                </a:solidFill>
                <a:latin typeface="Verdana"/>
                <a:ea typeface="Verdana"/>
              </a:rPr>
              <a:t>PS#: 99002630</a:t>
            </a:r>
            <a:endParaRPr lang="en-IN" sz="7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700" b="1" strike="noStrike" spc="-1">
                <a:solidFill>
                  <a:srgbClr val="000000"/>
                </a:solidFill>
                <a:latin typeface="Verdana"/>
                <a:ea typeface="Verdana"/>
              </a:rPr>
              <a:t>GENESIS Track Code: 2009BLRMED01</a:t>
            </a:r>
            <a:endParaRPr lang="en-IN" sz="700" b="0" strike="noStrike" spc="-1">
              <a:latin typeface="Arial"/>
            </a:endParaRPr>
          </a:p>
          <a:p>
            <a:pPr algn="ctr">
              <a:lnSpc>
                <a:spcPct val="120000"/>
              </a:lnSpc>
              <a:tabLst>
                <a:tab pos="0" algn="l"/>
              </a:tabLst>
            </a:pPr>
            <a:r>
              <a:rPr lang="en-US" sz="700" b="1" strike="noStrike" spc="-1">
                <a:solidFill>
                  <a:srgbClr val="000000"/>
                </a:solidFill>
                <a:latin typeface="Verdana"/>
                <a:ea typeface="Verdana"/>
              </a:rPr>
              <a:t>Education Details: B.E(CSE)</a:t>
            </a:r>
            <a:endParaRPr lang="en-IN" sz="7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5739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43" y="2002670"/>
            <a:ext cx="8407218" cy="193268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Design a function generator to output various signals such as Sine, Triangular waveform, Pulse, Square, etc. It should also support custom functions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05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Generator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016" y="699642"/>
            <a:ext cx="8534400" cy="4191000"/>
          </a:xfrm>
        </p:spPr>
        <p:txBody>
          <a:bodyPr vert="horz" lIns="68579" tIns="34289" rIns="68579" bIns="34289" rtlCol="0" anchor="t">
            <a:normAutofit/>
          </a:bodyPr>
          <a:lstStyle/>
          <a:p>
            <a:pPr marL="170815" indent="-170815">
              <a:buFont typeface="Arial" panose="020B0604020202020204" pitchFamily="34" charset="0"/>
              <a:buChar char="•"/>
            </a:pPr>
            <a:r>
              <a:rPr lang="en-US"/>
              <a:t>A function generator is an electronic test equipment used to generate different types of electrical waveforms over a range of frequencies. </a:t>
            </a:r>
          </a:p>
          <a:p>
            <a:pPr marL="170815" indent="-170815">
              <a:buFont typeface="Arial" panose="020B0604020202020204" pitchFamily="34" charset="0"/>
              <a:buChar char="•"/>
            </a:pPr>
            <a:r>
              <a:rPr lang="en-US"/>
              <a:t>The waveforms produced by the function generator are the sine wave, square wave, triangular wave and saw tooth shapes. </a:t>
            </a:r>
            <a:endParaRPr lang="en-US">
              <a:cs typeface="Calibri"/>
            </a:endParaRPr>
          </a:p>
          <a:p>
            <a:pPr marL="170815" indent="-170815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A common use is to test the response of circuits to a known input signal.</a:t>
            </a:r>
            <a:endParaRPr lang="en-US">
              <a:cs typeface="Calibri"/>
            </a:endParaRPr>
          </a:p>
          <a:p>
            <a:pPr marL="170815" indent="-170815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169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25967"/>
          </a:xfrm>
        </p:spPr>
        <p:txBody>
          <a:bodyPr vert="horz" lIns="68579" tIns="34289" rIns="68579" bIns="34289" rtlCol="0" anchor="t">
            <a:normAutofit/>
          </a:bodyPr>
          <a:lstStyle/>
          <a:p>
            <a:pPr marL="0" indent="0">
              <a:buNone/>
            </a:pPr>
            <a:r>
              <a:rPr lang="en-US"/>
              <a:t>The scope of the project is to </a:t>
            </a:r>
            <a:endParaRPr lang="en-IN"/>
          </a:p>
          <a:p>
            <a:pPr marL="170815" indent="-170815">
              <a:buFont typeface="Arial"/>
              <a:buChar char="•"/>
            </a:pPr>
            <a:r>
              <a:rPr lang="en-US"/>
              <a:t>Simulate the various hardware requirements of the function generator circuit </a:t>
            </a:r>
            <a:endParaRPr lang="en-IN"/>
          </a:p>
          <a:p>
            <a:pPr marL="170815" indent="-170815">
              <a:buFont typeface="Arial"/>
              <a:buChar char="•"/>
            </a:pPr>
            <a:r>
              <a:rPr lang="en-US"/>
              <a:t>To analyze the signal by implementing the mathematical model of the signal's algorithm</a:t>
            </a:r>
            <a:endParaRPr lang="en-IN"/>
          </a:p>
          <a:p>
            <a:pPr marL="170815" indent="-170815">
              <a:buFont typeface="Arial"/>
              <a:buChar char="•"/>
            </a:pPr>
            <a:r>
              <a:rPr lang="en-US"/>
              <a:t>To display the required waveform.​</a:t>
            </a:r>
            <a:endParaRPr lang="en-IN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944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Requirements specification and detailed scope.</a:t>
            </a:r>
            <a:endParaRPr lang="en-IN"/>
          </a:p>
          <a:p>
            <a:pPr lvl="0"/>
            <a:r>
              <a:rPr lang="en-US"/>
              <a:t>Understanding of Analog Front End</a:t>
            </a:r>
            <a:endParaRPr lang="en-IN"/>
          </a:p>
          <a:p>
            <a:pPr lvl="0"/>
            <a:r>
              <a:rPr lang="en-US"/>
              <a:t>Safety, EMI-EMC</a:t>
            </a:r>
            <a:endParaRPr lang="en-IN"/>
          </a:p>
          <a:p>
            <a:pPr lvl="0"/>
            <a:r>
              <a:rPr lang="en-US"/>
              <a:t>Understanding of mathematical models behind signals</a:t>
            </a:r>
            <a:endParaRPr lang="en-IN"/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556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Deliverables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Requirements specifications </a:t>
            </a:r>
            <a:endParaRPr lang="en-IN"/>
          </a:p>
          <a:p>
            <a:pPr lvl="0"/>
            <a:r>
              <a:rPr lang="en-US"/>
              <a:t>Detailed design calculations and schematics</a:t>
            </a:r>
            <a:endParaRPr lang="en-IN"/>
          </a:p>
          <a:p>
            <a:pPr lvl="0"/>
            <a:r>
              <a:rPr lang="en-US"/>
              <a:t>Component Selection</a:t>
            </a:r>
            <a:endParaRPr lang="en-IN"/>
          </a:p>
          <a:p>
            <a:pPr lvl="0"/>
            <a:r>
              <a:rPr lang="en-US"/>
              <a:t>Firmware Design, Flow Chart, State Diagram, Pseudo Code or Python Code</a:t>
            </a:r>
            <a:endParaRPr lang="en-IN"/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886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Implementation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0050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92BFE26D0BA54ABBEE36C4D2E05585" ma:contentTypeVersion="12" ma:contentTypeDescription="Create a new document." ma:contentTypeScope="" ma:versionID="48a99923d313872d646224132b4ce60a">
  <xsd:schema xmlns:xsd="http://www.w3.org/2001/XMLSchema" xmlns:xs="http://www.w3.org/2001/XMLSchema" xmlns:p="http://schemas.microsoft.com/office/2006/metadata/properties" xmlns:ns2="f9e515e9-6a52-44db-826a-ae9f46091af2" xmlns:ns3="e5b49feb-88bd-4209-98d5-8396f3006244" targetNamespace="http://schemas.microsoft.com/office/2006/metadata/properties" ma:root="true" ma:fieldsID="294fe131b40d3bdca78063de4934dfe3" ns2:_="" ns3:_="">
    <xsd:import namespace="f9e515e9-6a52-44db-826a-ae9f46091af2"/>
    <xsd:import namespace="e5b49feb-88bd-4209-98d5-8396f30062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e515e9-6a52-44db-826a-ae9f46091a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49feb-88bd-4209-98d5-8396f300624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415629-58BE-4721-9C07-B70B6148CCC1}">
  <ds:schemaRefs>
    <ds:schemaRef ds:uri="e5b49feb-88bd-4209-98d5-8396f3006244"/>
    <ds:schemaRef ds:uri="f9e515e9-6a52-44db-826a-ae9f46091a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F276C1A-8393-4B13-9FE3-9E372512F1F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A90F8BE-57CB-4C64-AD1D-B1DB9B5215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24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L&amp;T Theme 2</vt:lpstr>
      <vt:lpstr>Design of Function Generator</vt:lpstr>
      <vt:lpstr>PowerPoint Presentation</vt:lpstr>
      <vt:lpstr>Project Highlights</vt:lpstr>
      <vt:lpstr>Problem Statement</vt:lpstr>
      <vt:lpstr>Function Generator</vt:lpstr>
      <vt:lpstr>Scope</vt:lpstr>
      <vt:lpstr>Objectives</vt:lpstr>
      <vt:lpstr>Key Deliverables</vt:lpstr>
      <vt:lpstr>PowerPoint Presentation</vt:lpstr>
      <vt:lpstr>Block Diagram</vt:lpstr>
      <vt:lpstr>Power Supply Section</vt:lpstr>
      <vt:lpstr>PowerPoint Presentation</vt:lpstr>
      <vt:lpstr>Interfacing with the Display</vt:lpstr>
      <vt:lpstr>SOFTWARE WORKFLOW</vt:lpstr>
      <vt:lpstr>SERIAL COMMUNICATION</vt:lpstr>
      <vt:lpstr>GUI Design</vt:lpstr>
      <vt:lpstr>DESIGN DOCUMENT </vt:lpstr>
      <vt:lpstr>PowerPoint Presentation</vt:lpstr>
      <vt:lpstr>Project Timeline        </vt:lpstr>
      <vt:lpstr>Task Summary  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Genesis  Plan 2.0</dc:title>
  <dc:creator>Trupti Gajanan</dc:creator>
  <cp:revision>1</cp:revision>
  <dcterms:created xsi:type="dcterms:W3CDTF">2020-11-24T16:51:49Z</dcterms:created>
  <dcterms:modified xsi:type="dcterms:W3CDTF">2020-12-23T05:11:57Z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12F2C254-437A-4998-9495-479B9CCA83FB</vt:lpwstr>
  </property>
  <property fmtid="{D5CDD505-2E9C-101B-9397-08002B2CF9AE}" pid="3" name="ArticulatePath">
    <vt:lpwstr>Genesis Reassessment Orientation</vt:lpwstr>
  </property>
  <property fmtid="{D5CDD505-2E9C-101B-9397-08002B2CF9AE}" pid="4" name="MSIP_Label_4b5591f2-6b23-403d-aa5f-b6d577f5e572_Enabled">
    <vt:lpwstr>true</vt:lpwstr>
  </property>
  <property fmtid="{D5CDD505-2E9C-101B-9397-08002B2CF9AE}" pid="5" name="MSIP_Label_4b5591f2-6b23-403d-aa5f-b6d577f5e572_SetDate">
    <vt:lpwstr>2020-11-24T16:52:39Z</vt:lpwstr>
  </property>
  <property fmtid="{D5CDD505-2E9C-101B-9397-08002B2CF9AE}" pid="6" name="MSIP_Label_4b5591f2-6b23-403d-aa5f-b6d577f5e572_Method">
    <vt:lpwstr>Standard</vt:lpwstr>
  </property>
  <property fmtid="{D5CDD505-2E9C-101B-9397-08002B2CF9AE}" pid="7" name="MSIP_Label_4b5591f2-6b23-403d-aa5f-b6d577f5e572_Name">
    <vt:lpwstr>4b5591f2-6b23-403d-aa5f-b6d577f5e572</vt:lpwstr>
  </property>
  <property fmtid="{D5CDD505-2E9C-101B-9397-08002B2CF9AE}" pid="8" name="MSIP_Label_4b5591f2-6b23-403d-aa5f-b6d577f5e572_SiteId">
    <vt:lpwstr>311b3378-8e8a-4b5e-a33f-e80a3d8ba60a</vt:lpwstr>
  </property>
  <property fmtid="{D5CDD505-2E9C-101B-9397-08002B2CF9AE}" pid="9" name="MSIP_Label_4b5591f2-6b23-403d-aa5f-b6d577f5e572_ActionId">
    <vt:lpwstr>fa3d4283-75a5-4922-996c-00004dc0779a</vt:lpwstr>
  </property>
  <property fmtid="{D5CDD505-2E9C-101B-9397-08002B2CF9AE}" pid="10" name="MSIP_Label_4b5591f2-6b23-403d-aa5f-b6d577f5e572_ContentBits">
    <vt:lpwstr>0</vt:lpwstr>
  </property>
  <property fmtid="{D5CDD505-2E9C-101B-9397-08002B2CF9AE}" pid="11" name="ContentTypeId">
    <vt:lpwstr>0x010100AF92BFE26D0BA54ABBEE36C4D2E05585</vt:lpwstr>
  </property>
</Properties>
</file>