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374" r:id="rId6"/>
    <p:sldId id="366" r:id="rId7"/>
    <p:sldId id="367" r:id="rId8"/>
    <p:sldId id="380" r:id="rId9"/>
    <p:sldId id="376" r:id="rId10"/>
    <p:sldId id="368" r:id="rId11"/>
    <p:sldId id="373" r:id="rId12"/>
    <p:sldId id="378" r:id="rId13"/>
    <p:sldId id="377" r:id="rId14"/>
    <p:sldId id="379" r:id="rId15"/>
    <p:sldId id="381" r:id="rId16"/>
    <p:sldId id="375" r:id="rId17"/>
    <p:sldId id="369" r:id="rId18"/>
    <p:sldId id="370" r:id="rId19"/>
    <p:sldId id="371" r:id="rId20"/>
    <p:sldId id="372" r:id="rId21"/>
    <p:sldId id="363" r:id="rId22"/>
  </p:sldIdLst>
  <p:sldSz cx="9144000" cy="5143500" type="screen16x9"/>
  <p:notesSz cx="7010400" cy="9296400"/>
  <p:custDataLst>
    <p:tags r:id="rId24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898"/>
    <a:srgbClr val="31BD6A"/>
    <a:srgbClr val="0077BD"/>
    <a:srgbClr val="003F72"/>
    <a:srgbClr val="F8C300"/>
    <a:srgbClr val="1F1A17"/>
    <a:srgbClr val="3576D7"/>
    <a:srgbClr val="7F7F7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9C2D2-9B35-D5F7-86F1-442B1D2AE8BB}" v="8" dt="2020-12-10T09:14:24.176"/>
    <p1510:client id="{D2DC8B01-14BC-ABC8-971D-C849462D0658}" v="5" dt="2020-12-10T08:56:24.172"/>
    <p1510:client id="{EFE59BFA-6C80-6638-F8DD-F292AF2000E8}" v="30" dt="2020-12-10T08:35:48.884"/>
    <p1510:client id="{FC9D31C8-9AB6-778C-45BB-5BB6B0610B44}" v="62" dt="2020-12-10T08:21:28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anjali B" userId="S::geethanjali.b@ltts.com::e6612b1d-65ee-4670-98c5-3f4b8eb4483d" providerId="AD" clId="Web-{EFE59BFA-6C80-6638-F8DD-F292AF2000E8}"/>
    <pc:docChg chg="modSld">
      <pc:chgData name="Geethanjali B" userId="S::geethanjali.b@ltts.com::e6612b1d-65ee-4670-98c5-3f4b8eb4483d" providerId="AD" clId="Web-{EFE59BFA-6C80-6638-F8DD-F292AF2000E8}" dt="2020-12-10T08:35:48.884" v="29" actId="20577"/>
      <pc:docMkLst>
        <pc:docMk/>
      </pc:docMkLst>
      <pc:sldChg chg="modSp">
        <pc:chgData name="Geethanjali B" userId="S::geethanjali.b@ltts.com::e6612b1d-65ee-4670-98c5-3f4b8eb4483d" providerId="AD" clId="Web-{EFE59BFA-6C80-6638-F8DD-F292AF2000E8}" dt="2020-12-10T08:35:48.884" v="28" actId="20577"/>
        <pc:sldMkLst>
          <pc:docMk/>
          <pc:sldMk cId="4122850573" sldId="379"/>
        </pc:sldMkLst>
        <pc:spChg chg="mod">
          <ac:chgData name="Geethanjali B" userId="S::geethanjali.b@ltts.com::e6612b1d-65ee-4670-98c5-3f4b8eb4483d" providerId="AD" clId="Web-{EFE59BFA-6C80-6638-F8DD-F292AF2000E8}" dt="2020-12-10T08:35:48.884" v="28" actId="20577"/>
          <ac:spMkLst>
            <pc:docMk/>
            <pc:sldMk cId="4122850573" sldId="379"/>
            <ac:spMk id="6" creationId="{00000000-0000-0000-0000-000000000000}"/>
          </ac:spMkLst>
        </pc:spChg>
      </pc:sldChg>
    </pc:docChg>
  </pc:docChgLst>
  <pc:docChgLst>
    <pc:chgData name="Shekar J K" userId="S::shekar.jk@ltts.com::a006dd9d-296d-4018-9933-ea86247837f9" providerId="AD" clId="Web-{4059C2D2-9B35-D5F7-86F1-442B1D2AE8BB}"/>
    <pc:docChg chg="modSld">
      <pc:chgData name="Shekar J K" userId="S::shekar.jk@ltts.com::a006dd9d-296d-4018-9933-ea86247837f9" providerId="AD" clId="Web-{4059C2D2-9B35-D5F7-86F1-442B1D2AE8BB}" dt="2020-12-10T09:14:24.176" v="7" actId="20577"/>
      <pc:docMkLst>
        <pc:docMk/>
      </pc:docMkLst>
      <pc:sldChg chg="modSp">
        <pc:chgData name="Shekar J K" userId="S::shekar.jk@ltts.com::a006dd9d-296d-4018-9933-ea86247837f9" providerId="AD" clId="Web-{4059C2D2-9B35-D5F7-86F1-442B1D2AE8BB}" dt="2020-12-10T09:14:24.176" v="6" actId="20577"/>
        <pc:sldMkLst>
          <pc:docMk/>
          <pc:sldMk cId="3779556084" sldId="368"/>
        </pc:sldMkLst>
        <pc:spChg chg="mod">
          <ac:chgData name="Shekar J K" userId="S::shekar.jk@ltts.com::a006dd9d-296d-4018-9933-ea86247837f9" providerId="AD" clId="Web-{4059C2D2-9B35-D5F7-86F1-442B1D2AE8BB}" dt="2020-12-10T09:14:24.176" v="6" actId="20577"/>
          <ac:spMkLst>
            <pc:docMk/>
            <pc:sldMk cId="3779556084" sldId="368"/>
            <ac:spMk id="3" creationId="{00000000-0000-0000-0000-000000000000}"/>
          </ac:spMkLst>
        </pc:spChg>
      </pc:sldChg>
    </pc:docChg>
  </pc:docChgLst>
  <pc:docChgLst>
    <pc:chgData name="Hemalatha R" userId="S::hemalatha.r@ltts.com::38f7b98c-2828-44fe-9c9c-bd44fec64006" providerId="AD" clId="Web-{D2DC8B01-14BC-ABC8-971D-C849462D0658}"/>
    <pc:docChg chg="modSld">
      <pc:chgData name="Hemalatha R" userId="S::hemalatha.r@ltts.com::38f7b98c-2828-44fe-9c9c-bd44fec64006" providerId="AD" clId="Web-{D2DC8B01-14BC-ABC8-971D-C849462D0658}" dt="2020-12-10T08:56:24.172" v="4" actId="20577"/>
      <pc:docMkLst>
        <pc:docMk/>
      </pc:docMkLst>
      <pc:sldChg chg="modSp">
        <pc:chgData name="Hemalatha R" userId="S::hemalatha.r@ltts.com::38f7b98c-2828-44fe-9c9c-bd44fec64006" providerId="AD" clId="Web-{D2DC8B01-14BC-ABC8-971D-C849462D0658}" dt="2020-12-10T08:56:24.172" v="4" actId="20577"/>
        <pc:sldMkLst>
          <pc:docMk/>
          <pc:sldMk cId="1125739167" sldId="366"/>
        </pc:sldMkLst>
        <pc:spChg chg="mod">
          <ac:chgData name="Hemalatha R" userId="S::hemalatha.r@ltts.com::38f7b98c-2828-44fe-9c9c-bd44fec64006" providerId="AD" clId="Web-{D2DC8B01-14BC-ABC8-971D-C849462D0658}" dt="2020-12-10T08:56:24.172" v="4" actId="20577"/>
          <ac:spMkLst>
            <pc:docMk/>
            <pc:sldMk cId="1125739167" sldId="366"/>
            <ac:spMk id="10" creationId="{00000000-0000-0000-0000-000000000000}"/>
          </ac:spMkLst>
        </pc:spChg>
      </pc:sldChg>
      <pc:sldChg chg="modSp">
        <pc:chgData name="Hemalatha R" userId="S::hemalatha.r@ltts.com::38f7b98c-2828-44fe-9c9c-bd44fec64006" providerId="AD" clId="Web-{D2DC8B01-14BC-ABC8-971D-C849462D0658}" dt="2020-12-10T08:49:24.972" v="0" actId="20577"/>
        <pc:sldMkLst>
          <pc:docMk/>
          <pc:sldMk cId="1089448270" sldId="376"/>
        </pc:sldMkLst>
        <pc:spChg chg="mod">
          <ac:chgData name="Hemalatha R" userId="S::hemalatha.r@ltts.com::38f7b98c-2828-44fe-9c9c-bd44fec64006" providerId="AD" clId="Web-{D2DC8B01-14BC-ABC8-971D-C849462D0658}" dt="2020-12-10T08:49:24.972" v="0" actId="20577"/>
          <ac:spMkLst>
            <pc:docMk/>
            <pc:sldMk cId="1089448270" sldId="376"/>
            <ac:spMk id="3" creationId="{00000000-0000-0000-0000-000000000000}"/>
          </ac:spMkLst>
        </pc:spChg>
      </pc:sldChg>
    </pc:docChg>
  </pc:docChgLst>
  <pc:docChgLst>
    <pc:chgData name="Shekar J K" userId="S::shekar.jk@ltts.com::a006dd9d-296d-4018-9933-ea86247837f9" providerId="AD" clId="Web-{FC9D31C8-9AB6-778C-45BB-5BB6B0610B44}"/>
    <pc:docChg chg="modSld">
      <pc:chgData name="Shekar J K" userId="S::shekar.jk@ltts.com::a006dd9d-296d-4018-9933-ea86247837f9" providerId="AD" clId="Web-{FC9D31C8-9AB6-778C-45BB-5BB6B0610B44}" dt="2020-12-10T08:21:28.070" v="61" actId="20577"/>
      <pc:docMkLst>
        <pc:docMk/>
      </pc:docMkLst>
      <pc:sldChg chg="modSp">
        <pc:chgData name="Shekar J K" userId="S::shekar.jk@ltts.com::a006dd9d-296d-4018-9933-ea86247837f9" providerId="AD" clId="Web-{FC9D31C8-9AB6-778C-45BB-5BB6B0610B44}" dt="2020-12-10T08:14:06.712" v="31" actId="1076"/>
        <pc:sldMkLst>
          <pc:docMk/>
          <pc:sldMk cId="2319051954" sldId="367"/>
        </pc:sldMkLst>
        <pc:spChg chg="mod">
          <ac:chgData name="Shekar J K" userId="S::shekar.jk@ltts.com::a006dd9d-296d-4018-9933-ea86247837f9" providerId="AD" clId="Web-{FC9D31C8-9AB6-778C-45BB-5BB6B0610B44}" dt="2020-12-10T08:14:06.712" v="31" actId="1076"/>
          <ac:spMkLst>
            <pc:docMk/>
            <pc:sldMk cId="2319051954" sldId="367"/>
            <ac:spMk id="3" creationId="{00000000-0000-0000-0000-000000000000}"/>
          </ac:spMkLst>
        </pc:spChg>
      </pc:sldChg>
      <pc:sldChg chg="modSp">
        <pc:chgData name="Shekar J K" userId="S::shekar.jk@ltts.com::a006dd9d-296d-4018-9933-ea86247837f9" providerId="AD" clId="Web-{FC9D31C8-9AB6-778C-45BB-5BB6B0610B44}" dt="2020-12-10T08:12:56.506" v="28" actId="20577"/>
        <pc:sldMkLst>
          <pc:docMk/>
          <pc:sldMk cId="1089448270" sldId="376"/>
        </pc:sldMkLst>
        <pc:spChg chg="mod">
          <ac:chgData name="Shekar J K" userId="S::shekar.jk@ltts.com::a006dd9d-296d-4018-9933-ea86247837f9" providerId="AD" clId="Web-{FC9D31C8-9AB6-778C-45BB-5BB6B0610B44}" dt="2020-12-10T08:12:56.506" v="28" actId="20577"/>
          <ac:spMkLst>
            <pc:docMk/>
            <pc:sldMk cId="1089448270" sldId="376"/>
            <ac:spMk id="3" creationId="{00000000-0000-0000-0000-000000000000}"/>
          </ac:spMkLst>
        </pc:spChg>
      </pc:sldChg>
      <pc:sldChg chg="modSp">
        <pc:chgData name="Shekar J K" userId="S::shekar.jk@ltts.com::a006dd9d-296d-4018-9933-ea86247837f9" providerId="AD" clId="Web-{FC9D31C8-9AB6-778C-45BB-5BB6B0610B44}" dt="2020-12-10T08:15:46.090" v="46" actId="20577"/>
        <pc:sldMkLst>
          <pc:docMk/>
          <pc:sldMk cId="3211697657" sldId="380"/>
        </pc:sldMkLst>
        <pc:spChg chg="mod">
          <ac:chgData name="Shekar J K" userId="S::shekar.jk@ltts.com::a006dd9d-296d-4018-9933-ea86247837f9" providerId="AD" clId="Web-{FC9D31C8-9AB6-778C-45BB-5BB6B0610B44}" dt="2020-12-10T08:15:46.090" v="46" actId="20577"/>
          <ac:spMkLst>
            <pc:docMk/>
            <pc:sldMk cId="3211697657" sldId="380"/>
            <ac:spMk id="3" creationId="{00000000-0000-0000-0000-000000000000}"/>
          </ac:spMkLst>
        </pc:spChg>
      </pc:sldChg>
      <pc:sldChg chg="modSp">
        <pc:chgData name="Shekar J K" userId="S::shekar.jk@ltts.com::a006dd9d-296d-4018-9933-ea86247837f9" providerId="AD" clId="Web-{FC9D31C8-9AB6-778C-45BB-5BB6B0610B44}" dt="2020-12-10T08:21:28.054" v="60" actId="20577"/>
        <pc:sldMkLst>
          <pc:docMk/>
          <pc:sldMk cId="987107833" sldId="381"/>
        </pc:sldMkLst>
        <pc:spChg chg="mod">
          <ac:chgData name="Shekar J K" userId="S::shekar.jk@ltts.com::a006dd9d-296d-4018-9933-ea86247837f9" providerId="AD" clId="Web-{FC9D31C8-9AB6-778C-45BB-5BB6B0610B44}" dt="2020-12-10T08:21:28.054" v="60" actId="20577"/>
          <ac:spMkLst>
            <pc:docMk/>
            <pc:sldMk cId="987107833" sldId="38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6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28C4-F161-4F24-AEF6-51478ED1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Function Generator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66649-5649-44CD-B265-42C0AEC6EC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349" y="3249738"/>
            <a:ext cx="3643967" cy="1667852"/>
          </a:xfrm>
        </p:spPr>
        <p:txBody>
          <a:bodyPr>
            <a:noAutofit/>
          </a:bodyPr>
          <a:lstStyle/>
          <a:p>
            <a:r>
              <a:rPr lang="en-US" sz="1400"/>
              <a:t>Genesis Shadow Project</a:t>
            </a:r>
          </a:p>
          <a:p>
            <a:r>
              <a:rPr lang="en-US" sz="1100"/>
              <a:t>Status Report by:</a:t>
            </a:r>
          </a:p>
          <a:p>
            <a:pPr lvl="1"/>
            <a:r>
              <a:rPr lang="en-US" sz="1100"/>
              <a:t>Geethanjali B (99002570)</a:t>
            </a:r>
          </a:p>
          <a:p>
            <a:pPr lvl="1"/>
            <a:r>
              <a:rPr lang="en-US" sz="1100"/>
              <a:t>Shekar J K (99002593)</a:t>
            </a:r>
          </a:p>
          <a:p>
            <a:pPr lvl="1"/>
            <a:r>
              <a:rPr lang="en-US" sz="1100"/>
              <a:t>Hemalatha R (99002622)</a:t>
            </a:r>
          </a:p>
          <a:p>
            <a:pPr lvl="1"/>
            <a:r>
              <a:rPr lang="en-US" sz="1100"/>
              <a:t>Gajula Meghana (99002630)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r="17710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84155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1" y="703892"/>
            <a:ext cx="7703697" cy="1920896"/>
          </a:xfrm>
        </p:spPr>
      </p:pic>
      <p:sp>
        <p:nvSpPr>
          <p:cNvPr id="8" name="TextBox 7"/>
          <p:cNvSpPr txBox="1"/>
          <p:nvPr/>
        </p:nvSpPr>
        <p:spPr>
          <a:xfrm>
            <a:off x="319149" y="2563352"/>
            <a:ext cx="87130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The input from the power supply that is the regulated 5V DC is required to power up the controller.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The microcontroller powers up, the user interface (Capacitive touch Screen Display) is interfaced.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Later the Micro controller is connected to DAC through specified pins.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Then the Analog Front End has Amplifiers and filters to get the required amplitude of the output waveform that will be Noise Free.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The Output will be displayed in Oscilloscope using BNC- BNC Connectors.</a:t>
            </a:r>
          </a:p>
        </p:txBody>
      </p:sp>
    </p:spTree>
    <p:extLst>
      <p:ext uri="{BB962C8B-B14F-4D97-AF65-F5344CB8AC3E}">
        <p14:creationId xmlns:p14="http://schemas.microsoft.com/office/powerpoint/2010/main" val="80647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Supply Section</a:t>
            </a:r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22937"/>
            <a:ext cx="8534400" cy="965666"/>
          </a:xfrm>
        </p:spPr>
      </p:pic>
      <p:sp>
        <p:nvSpPr>
          <p:cNvPr id="6" name="TextBox 5"/>
          <p:cNvSpPr txBox="1"/>
          <p:nvPr/>
        </p:nvSpPr>
        <p:spPr>
          <a:xfrm>
            <a:off x="539430" y="2328759"/>
            <a:ext cx="829977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 Supply 110-230V,50-60Hz is designed based on the requirement.</a:t>
            </a:r>
            <a:endParaRPr lang="en-IN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 Input provided to Step down Transformer is 230V, 50 Hz (India). After stepping down the output voltage is 12V AC (</a:t>
            </a:r>
            <a:r>
              <a:rPr lang="en-IN" err="1"/>
              <a:t>Vpeak</a:t>
            </a:r>
            <a:r>
              <a:rPr lang="en-IN"/>
              <a:t>= 17V)</a:t>
            </a:r>
            <a:endParaRPr lang="en-IN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Now AC signal must be converted to DC so here Bridge Rectifier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This signal is passed through filter to smoothen the wave and to remove ripples.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Voltage regulator is used to Regulate as per the required Voltage to power up the components.</a:t>
            </a:r>
          </a:p>
          <a:p>
            <a:endParaRPr lang="en-IN"/>
          </a:p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27" y="3647909"/>
            <a:ext cx="3419441" cy="13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Design</a:t>
            </a:r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05" y="597216"/>
            <a:ext cx="5109317" cy="2159141"/>
          </a:xfrm>
        </p:spPr>
      </p:pic>
      <p:sp>
        <p:nvSpPr>
          <p:cNvPr id="6" name="TextBox 5"/>
          <p:cNvSpPr txBox="1"/>
          <p:nvPr/>
        </p:nvSpPr>
        <p:spPr>
          <a:xfrm>
            <a:off x="304800" y="2848207"/>
            <a:ext cx="8661583" cy="15465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This is the GUI designed based on the requirement specifications.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The GUI designed in Python language whereby importing the </a:t>
            </a:r>
            <a:r>
              <a:rPr lang="en-US" err="1"/>
              <a:t>TKinter</a:t>
            </a:r>
            <a:r>
              <a:rPr lang="en-US"/>
              <a:t> Module.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The GUI has different buttons.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In waveform selection, it the dropdown menu where the user can select different types of waveforms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Once the selections are done, the user must submit the values.</a:t>
            </a:r>
            <a:endParaRPr lang="en-IN"/>
          </a:p>
          <a:p>
            <a:pPr lvl="0"/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0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Weekly Progress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4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						 	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866133"/>
              </p:ext>
            </p:extLst>
          </p:nvPr>
        </p:nvGraphicFramePr>
        <p:xfrm>
          <a:off x="747746" y="778584"/>
          <a:ext cx="7231875" cy="33760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1889">
                  <a:extLst>
                    <a:ext uri="{9D8B030D-6E8A-4147-A177-3AD203B41FA5}">
                      <a16:colId xmlns:a16="http://schemas.microsoft.com/office/drawing/2014/main" val="496923324"/>
                    </a:ext>
                  </a:extLst>
                </a:gridCol>
                <a:gridCol w="2788979">
                  <a:extLst>
                    <a:ext uri="{9D8B030D-6E8A-4147-A177-3AD203B41FA5}">
                      <a16:colId xmlns:a16="http://schemas.microsoft.com/office/drawing/2014/main" val="3056160435"/>
                    </a:ext>
                  </a:extLst>
                </a:gridCol>
                <a:gridCol w="765917">
                  <a:extLst>
                    <a:ext uri="{9D8B030D-6E8A-4147-A177-3AD203B41FA5}">
                      <a16:colId xmlns:a16="http://schemas.microsoft.com/office/drawing/2014/main" val="3690907873"/>
                    </a:ext>
                  </a:extLst>
                </a:gridCol>
                <a:gridCol w="771996">
                  <a:extLst>
                    <a:ext uri="{9D8B030D-6E8A-4147-A177-3AD203B41FA5}">
                      <a16:colId xmlns:a16="http://schemas.microsoft.com/office/drawing/2014/main" val="2968920662"/>
                    </a:ext>
                  </a:extLst>
                </a:gridCol>
                <a:gridCol w="774120">
                  <a:extLst>
                    <a:ext uri="{9D8B030D-6E8A-4147-A177-3AD203B41FA5}">
                      <a16:colId xmlns:a16="http://schemas.microsoft.com/office/drawing/2014/main" val="2186874862"/>
                    </a:ext>
                  </a:extLst>
                </a:gridCol>
                <a:gridCol w="804487">
                  <a:extLst>
                    <a:ext uri="{9D8B030D-6E8A-4147-A177-3AD203B41FA5}">
                      <a16:colId xmlns:a16="http://schemas.microsoft.com/office/drawing/2014/main" val="2207452554"/>
                    </a:ext>
                  </a:extLst>
                </a:gridCol>
                <a:gridCol w="804487">
                  <a:extLst>
                    <a:ext uri="{9D8B030D-6E8A-4147-A177-3AD203B41FA5}">
                      <a16:colId xmlns:a16="http://schemas.microsoft.com/office/drawing/2014/main" val="4235133649"/>
                    </a:ext>
                  </a:extLst>
                </a:gridCol>
              </a:tblGrid>
              <a:tr h="477340">
                <a:tc>
                  <a:txBody>
                    <a:bodyPr/>
                    <a:lstStyle/>
                    <a:p>
                      <a:r>
                        <a:rPr lang="en-US" sz="1200" err="1"/>
                        <a:t>S.No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Tasks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1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2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3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4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5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05249"/>
                  </a:ext>
                </a:extLst>
              </a:tr>
              <a:tr h="336053">
                <a:tc>
                  <a:txBody>
                    <a:bodyPr/>
                    <a:lstStyle/>
                    <a:p>
                      <a:r>
                        <a:rPr lang="en-US" sz="1200"/>
                        <a:t>1.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/>
                        <a:t>Understanding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9594"/>
                  </a:ext>
                </a:extLst>
              </a:tr>
              <a:tr h="280788">
                <a:tc>
                  <a:txBody>
                    <a:bodyPr/>
                    <a:lstStyle/>
                    <a:p>
                      <a:r>
                        <a:rPr lang="en-US" sz="1200"/>
                        <a:t>2.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Requirement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079"/>
                  </a:ext>
                </a:extLst>
              </a:tr>
              <a:tr h="280788">
                <a:tc>
                  <a:txBody>
                    <a:bodyPr/>
                    <a:lstStyle/>
                    <a:p>
                      <a:r>
                        <a:rPr lang="en-US" sz="1200"/>
                        <a:t>3.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Block Diagram/Methodology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9738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r>
                        <a:rPr lang="en-US" sz="1200"/>
                        <a:t>4.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Understanding of the tool used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87365"/>
                  </a:ext>
                </a:extLst>
              </a:tr>
              <a:tr h="275856">
                <a:tc>
                  <a:txBody>
                    <a:bodyPr/>
                    <a:lstStyle/>
                    <a:p>
                      <a:r>
                        <a:rPr lang="en-US" sz="1200"/>
                        <a:t>5.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Simulation of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69177"/>
                  </a:ext>
                </a:extLst>
              </a:tr>
              <a:tr h="288652">
                <a:tc>
                  <a:txBody>
                    <a:bodyPr/>
                    <a:lstStyle/>
                    <a:p>
                      <a:r>
                        <a:rPr lang="en-US" sz="1200"/>
                        <a:t>6.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Designing the firmware/algorithm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73849"/>
                  </a:ext>
                </a:extLst>
              </a:tr>
              <a:tr h="309186">
                <a:tc>
                  <a:txBody>
                    <a:bodyPr/>
                    <a:lstStyle/>
                    <a:p>
                      <a:r>
                        <a:rPr lang="en-US" sz="1200"/>
                        <a:t>7.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Testing of the algorithm/firmware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49188"/>
                  </a:ext>
                </a:extLst>
              </a:tr>
              <a:tr h="296029">
                <a:tc>
                  <a:txBody>
                    <a:bodyPr/>
                    <a:lstStyle/>
                    <a:p>
                      <a:r>
                        <a:rPr lang="en-US" sz="1200"/>
                        <a:t>8.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Porting the firmware in the target board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13436"/>
                  </a:ext>
                </a:extLst>
              </a:tr>
              <a:tr h="276293">
                <a:tc>
                  <a:txBody>
                    <a:bodyPr/>
                    <a:lstStyle/>
                    <a:p>
                      <a:r>
                        <a:rPr lang="en-US" sz="1200"/>
                        <a:t>9.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Validating the results on simulator 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40681"/>
                  </a:ext>
                </a:extLst>
              </a:tr>
              <a:tr h="280788">
                <a:tc>
                  <a:txBody>
                    <a:bodyPr/>
                    <a:lstStyle/>
                    <a:p>
                      <a:r>
                        <a:rPr lang="en-US" sz="1200"/>
                        <a:t>10.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/>
                        <a:t>Submission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1741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400294" y="265837"/>
            <a:ext cx="138147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287773" y="265837"/>
            <a:ext cx="131568" cy="151303"/>
          </a:xfrm>
          <a:prstGeom prst="rect">
            <a:avLst/>
          </a:prstGeom>
          <a:solidFill>
            <a:srgbClr val="31B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40744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</a:t>
            </a:r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56426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Active</a:t>
            </a:r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244640" y="262369"/>
            <a:ext cx="138147" cy="151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7382787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to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Summary				</a:t>
            </a:r>
            <a:endParaRPr lang="en-IN" sz="14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683655"/>
              </p:ext>
            </p:extLst>
          </p:nvPr>
        </p:nvGraphicFramePr>
        <p:xfrm>
          <a:off x="526271" y="723625"/>
          <a:ext cx="8170396" cy="3868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2143">
                  <a:extLst>
                    <a:ext uri="{9D8B030D-6E8A-4147-A177-3AD203B41FA5}">
                      <a16:colId xmlns:a16="http://schemas.microsoft.com/office/drawing/2014/main" val="1014102854"/>
                    </a:ext>
                  </a:extLst>
                </a:gridCol>
                <a:gridCol w="2184982">
                  <a:extLst>
                    <a:ext uri="{9D8B030D-6E8A-4147-A177-3AD203B41FA5}">
                      <a16:colId xmlns:a16="http://schemas.microsoft.com/office/drawing/2014/main" val="3935124156"/>
                    </a:ext>
                  </a:extLst>
                </a:gridCol>
                <a:gridCol w="2564552">
                  <a:extLst>
                    <a:ext uri="{9D8B030D-6E8A-4147-A177-3AD203B41FA5}">
                      <a16:colId xmlns:a16="http://schemas.microsoft.com/office/drawing/2014/main" val="19701250"/>
                    </a:ext>
                  </a:extLst>
                </a:gridCol>
                <a:gridCol w="2828719">
                  <a:extLst>
                    <a:ext uri="{9D8B030D-6E8A-4147-A177-3AD203B41FA5}">
                      <a16:colId xmlns:a16="http://schemas.microsoft.com/office/drawing/2014/main" val="3717489778"/>
                    </a:ext>
                  </a:extLst>
                </a:gridCol>
              </a:tblGrid>
              <a:tr h="318026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r>
                        <a:rPr lang="en-US" baseline="0"/>
                        <a:t> during Week 1 and Week 2 (18-11-2020 to 28-11-2020) </a:t>
                      </a:r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5020"/>
                  </a:ext>
                </a:extLst>
              </a:tr>
              <a:tr h="318026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Sl</a:t>
                      </a:r>
                      <a:r>
                        <a:rPr lang="en-US"/>
                        <a:t> No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Activity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Remarks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60790"/>
                  </a:ext>
                </a:extLst>
              </a:tr>
              <a:tr h="341968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Understanding</a:t>
                      </a:r>
                      <a:r>
                        <a:rPr lang="en-US" baseline="0"/>
                        <a:t> the System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Exploring resources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88104"/>
                  </a:ext>
                </a:extLst>
              </a:tr>
              <a:tr h="387261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Problem statement, Objectives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9228"/>
                  </a:ext>
                </a:extLst>
              </a:tr>
              <a:tr h="540645"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2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Study on Concepts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Understanding</a:t>
                      </a:r>
                      <a:r>
                        <a:rPr lang="en-US" baseline="0"/>
                        <a:t> the power supply section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16555"/>
                  </a:ext>
                </a:extLst>
              </a:tr>
              <a:tr h="3412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Analog Front End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New concepts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17631"/>
                  </a:ext>
                </a:extLst>
              </a:tr>
              <a:tr h="3600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Digital to Analog</a:t>
                      </a:r>
                      <a:r>
                        <a:rPr lang="en-US" baseline="0"/>
                        <a:t> Converter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41183"/>
                  </a:ext>
                </a:extLst>
              </a:tr>
              <a:tr h="3600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Safety</a:t>
                      </a:r>
                      <a:r>
                        <a:rPr lang="en-US" baseline="0"/>
                        <a:t> measurements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50826"/>
                  </a:ext>
                </a:extLst>
              </a:tr>
              <a:tr h="36008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Block Diagram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Designing</a:t>
                      </a:r>
                      <a:r>
                        <a:rPr lang="en-US" baseline="0"/>
                        <a:t> power supply section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Selection between</a:t>
                      </a:r>
                      <a:r>
                        <a:rPr lang="en-US" baseline="0"/>
                        <a:t> SMPS or LMPS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41778"/>
                  </a:ext>
                </a:extLst>
              </a:tr>
              <a:tr h="54064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Documentation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Requirement Specifications</a:t>
                      </a:r>
                      <a:r>
                        <a:rPr lang="en-US" baseline="0"/>
                        <a:t> and Weekly report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Achieved</a:t>
                      </a:r>
                      <a:r>
                        <a:rPr lang="en-US" baseline="0"/>
                        <a:t> major deliverable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0233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400294" y="265837"/>
            <a:ext cx="138147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287773" y="265837"/>
            <a:ext cx="131568" cy="151303"/>
          </a:xfrm>
          <a:prstGeom prst="rect">
            <a:avLst/>
          </a:prstGeom>
          <a:solidFill>
            <a:srgbClr val="31B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40744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</a:t>
            </a:r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56426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Active</a:t>
            </a:r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244640" y="262369"/>
            <a:ext cx="138147" cy="151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382787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to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1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700408"/>
              </p:ext>
            </p:extLst>
          </p:nvPr>
        </p:nvGraphicFramePr>
        <p:xfrm>
          <a:off x="427597" y="684155"/>
          <a:ext cx="8361168" cy="3901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0979">
                  <a:extLst>
                    <a:ext uri="{9D8B030D-6E8A-4147-A177-3AD203B41FA5}">
                      <a16:colId xmlns:a16="http://schemas.microsoft.com/office/drawing/2014/main" val="1014102854"/>
                    </a:ext>
                  </a:extLst>
                </a:gridCol>
                <a:gridCol w="2058685">
                  <a:extLst>
                    <a:ext uri="{9D8B030D-6E8A-4147-A177-3AD203B41FA5}">
                      <a16:colId xmlns:a16="http://schemas.microsoft.com/office/drawing/2014/main" val="3935124156"/>
                    </a:ext>
                  </a:extLst>
                </a:gridCol>
                <a:gridCol w="3106187">
                  <a:extLst>
                    <a:ext uri="{9D8B030D-6E8A-4147-A177-3AD203B41FA5}">
                      <a16:colId xmlns:a16="http://schemas.microsoft.com/office/drawing/2014/main" val="19701250"/>
                    </a:ext>
                  </a:extLst>
                </a:gridCol>
                <a:gridCol w="2585317">
                  <a:extLst>
                    <a:ext uri="{9D8B030D-6E8A-4147-A177-3AD203B41FA5}">
                      <a16:colId xmlns:a16="http://schemas.microsoft.com/office/drawing/2014/main" val="3717489778"/>
                    </a:ext>
                  </a:extLst>
                </a:gridCol>
              </a:tblGrid>
              <a:tr h="284779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r>
                        <a:rPr lang="en-US" baseline="0"/>
                        <a:t> during Week 3 and Week 4(30-11-2020 TO 12-12-2020)</a:t>
                      </a:r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5020"/>
                  </a:ext>
                </a:extLst>
              </a:tr>
              <a:tr h="284779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Sl</a:t>
                      </a:r>
                      <a:r>
                        <a:rPr lang="en-US"/>
                        <a:t> No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Activity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Remarks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60790"/>
                  </a:ext>
                </a:extLst>
              </a:tr>
              <a:tr h="484124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Selection</a:t>
                      </a:r>
                      <a:r>
                        <a:rPr lang="en-US" baseline="0"/>
                        <a:t> of Components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Comparing</a:t>
                      </a:r>
                      <a:r>
                        <a:rPr lang="en-US" baseline="0"/>
                        <a:t> different types of Microcontrollers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88104"/>
                  </a:ext>
                </a:extLst>
              </a:tr>
              <a:tr h="284779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Various other</a:t>
                      </a:r>
                      <a:r>
                        <a:rPr lang="en-US" baseline="0"/>
                        <a:t> components like DAC, Temperature sensor and display</a:t>
                      </a:r>
                      <a:r>
                        <a:rPr lang="en-US"/>
                        <a:t> 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9228"/>
                  </a:ext>
                </a:extLst>
              </a:tr>
              <a:tr h="484124"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2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Study on Concepts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Understanding</a:t>
                      </a:r>
                      <a:r>
                        <a:rPr lang="en-US" baseline="0"/>
                        <a:t> Mathematical equations of the signals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16555"/>
                  </a:ext>
                </a:extLst>
              </a:tr>
              <a:tr h="2847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Analog Front End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17631"/>
                  </a:ext>
                </a:extLst>
              </a:tr>
              <a:tr h="4841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Interfacing the peripherals</a:t>
                      </a:r>
                      <a:r>
                        <a:rPr lang="en-US" baseline="0"/>
                        <a:t> to the microcontroller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41183"/>
                  </a:ext>
                </a:extLst>
              </a:tr>
              <a:tr h="2847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GUI</a:t>
                      </a:r>
                      <a:r>
                        <a:rPr lang="en-US" baseline="0"/>
                        <a:t> for function generator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50826"/>
                  </a:ext>
                </a:extLst>
              </a:tr>
              <a:tr h="284779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3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Block Diagram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Designing</a:t>
                      </a:r>
                      <a:r>
                        <a:rPr lang="en-US" baseline="0"/>
                        <a:t> main block diagram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41778"/>
                  </a:ext>
                </a:extLst>
              </a:tr>
              <a:tr h="284779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Designing</a:t>
                      </a:r>
                      <a:r>
                        <a:rPr lang="en-US" baseline="0"/>
                        <a:t> of Power supply section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65409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400294" y="265837"/>
            <a:ext cx="138147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287773" y="265837"/>
            <a:ext cx="131568" cy="151303"/>
          </a:xfrm>
          <a:prstGeom prst="rect">
            <a:avLst/>
          </a:prstGeom>
          <a:solidFill>
            <a:srgbClr val="31B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40744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</a:t>
            </a:r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656426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Active</a:t>
            </a:r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244640" y="262369"/>
            <a:ext cx="138147" cy="151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382787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to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3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825539"/>
              </p:ext>
            </p:extLst>
          </p:nvPr>
        </p:nvGraphicFramePr>
        <p:xfrm>
          <a:off x="304800" y="821951"/>
          <a:ext cx="8170396" cy="22707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2143">
                  <a:extLst>
                    <a:ext uri="{9D8B030D-6E8A-4147-A177-3AD203B41FA5}">
                      <a16:colId xmlns:a16="http://schemas.microsoft.com/office/drawing/2014/main" val="1014102854"/>
                    </a:ext>
                  </a:extLst>
                </a:gridCol>
                <a:gridCol w="2184982">
                  <a:extLst>
                    <a:ext uri="{9D8B030D-6E8A-4147-A177-3AD203B41FA5}">
                      <a16:colId xmlns:a16="http://schemas.microsoft.com/office/drawing/2014/main" val="3935124156"/>
                    </a:ext>
                  </a:extLst>
                </a:gridCol>
                <a:gridCol w="2965810">
                  <a:extLst>
                    <a:ext uri="{9D8B030D-6E8A-4147-A177-3AD203B41FA5}">
                      <a16:colId xmlns:a16="http://schemas.microsoft.com/office/drawing/2014/main" val="19701250"/>
                    </a:ext>
                  </a:extLst>
                </a:gridCol>
                <a:gridCol w="2427461">
                  <a:extLst>
                    <a:ext uri="{9D8B030D-6E8A-4147-A177-3AD203B41FA5}">
                      <a16:colId xmlns:a16="http://schemas.microsoft.com/office/drawing/2014/main" val="3717489778"/>
                    </a:ext>
                  </a:extLst>
                </a:gridCol>
              </a:tblGrid>
              <a:tr h="318026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r>
                        <a:rPr lang="en-US" baseline="0"/>
                        <a:t> during Week 3 and Week 4 (30-11-2020 to 12-12-2020) </a:t>
                      </a:r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5020"/>
                  </a:ext>
                </a:extLst>
              </a:tr>
              <a:tr h="318026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Sl</a:t>
                      </a:r>
                      <a:r>
                        <a:rPr lang="en-US"/>
                        <a:t> No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Activity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Remarks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60790"/>
                  </a:ext>
                </a:extLst>
              </a:tr>
              <a:tr h="34196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Documentation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/>
                        <a:t>Block Diagram documentation, Daily and Weekly reports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050985"/>
                  </a:ext>
                </a:extLst>
              </a:tr>
              <a:tr h="341968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5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Simulating</a:t>
                      </a:r>
                      <a:r>
                        <a:rPr lang="en-US" baseline="0"/>
                        <a:t> the system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Installation</a:t>
                      </a:r>
                      <a:r>
                        <a:rPr lang="en-US" baseline="0"/>
                        <a:t> of IDE</a:t>
                      </a:r>
                      <a:endParaRPr lang="en-I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88104"/>
                  </a:ext>
                </a:extLst>
              </a:tr>
              <a:tr h="387261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Simulating in</a:t>
                      </a:r>
                      <a:r>
                        <a:rPr lang="en-US" baseline="0"/>
                        <a:t> the software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9228"/>
                  </a:ext>
                </a:extLst>
              </a:tr>
              <a:tr h="387261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Designing the firmware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Implementing</a:t>
                      </a:r>
                      <a:r>
                        <a:rPr lang="en-US" baseline="0"/>
                        <a:t> the logic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2042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400294" y="265837"/>
            <a:ext cx="138147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287773" y="265837"/>
            <a:ext cx="131568" cy="151303"/>
          </a:xfrm>
          <a:prstGeom prst="rect">
            <a:avLst/>
          </a:prstGeom>
          <a:solidFill>
            <a:srgbClr val="31B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40744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56426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Active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44640" y="262369"/>
            <a:ext cx="138147" cy="151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382787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to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8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BE51A-52BB-446F-99A8-31104EFBC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60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Introduction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32089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Highlights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Project Mentors</a:t>
            </a:r>
          </a:p>
          <a:p>
            <a:pPr marL="342891" lvl="1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/>
              <a:t>	</a:t>
            </a:r>
            <a:r>
              <a:rPr lang="en-US" spc="-1">
                <a:solidFill>
                  <a:srgbClr val="000000"/>
                </a:solidFill>
              </a:rPr>
              <a:t>BU Mentor: Samyuktha B S and Sunney Kumar</a:t>
            </a:r>
          </a:p>
          <a:p>
            <a:pPr marL="342891" lvl="1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</a:rPr>
              <a:t>	GEA Mentor: Bharath G</a:t>
            </a: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000" spc="-1">
                <a:solidFill>
                  <a:srgbClr val="000000"/>
                </a:solidFill>
              </a:rPr>
              <a:t>Team</a:t>
            </a: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000" spc="-1">
                <a:solidFill>
                  <a:srgbClr val="000000"/>
                </a:solidFill>
              </a:rPr>
              <a:t>	</a:t>
            </a: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6" y="2249290"/>
            <a:ext cx="1260160" cy="1513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89" y="2249288"/>
            <a:ext cx="1399515" cy="1513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05" y="2249289"/>
            <a:ext cx="1289875" cy="151356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/>
          <a:srcRect l="2410" t="4058" r="3613" b="-1"/>
          <a:stretch/>
        </p:blipFill>
        <p:spPr>
          <a:xfrm>
            <a:off x="7215679" y="2249288"/>
            <a:ext cx="1268125" cy="1513561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685008" y="3924236"/>
            <a:ext cx="1697416" cy="63436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Intern Name: Geethanjali B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PS#: 99002570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Education Details: B.E(ECE)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2818608" y="3924235"/>
            <a:ext cx="1697416" cy="6379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Intern Name: </a:t>
            </a:r>
            <a:r>
              <a:rPr lang="en-US" sz="700" b="1" spc="-1">
                <a:solidFill>
                  <a:srgbClr val="000000"/>
                </a:solidFill>
                <a:latin typeface="Verdana"/>
                <a:ea typeface="Verdana"/>
              </a:rPr>
              <a:t>Shekar J K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PS#: 99002593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Education Details: B.E(ECE)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952208" y="3924236"/>
            <a:ext cx="1697416" cy="63436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Intern Name: </a:t>
            </a:r>
            <a:r>
              <a:rPr lang="en-US" sz="700" b="1" spc="-1">
                <a:solidFill>
                  <a:srgbClr val="000000"/>
                </a:solidFill>
                <a:latin typeface="Verdana"/>
                <a:ea typeface="Verdana"/>
              </a:rPr>
              <a:t>Hemalatha R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PS#: 99002622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Education Details: B.E(CSE)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7085808" y="3924236"/>
            <a:ext cx="1753392" cy="63436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Intern Name: Gajula Meghana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PS#: 99002630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Education Details: B.E(CSE)</a:t>
            </a:r>
            <a:endParaRPr lang="en-IN" sz="7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73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3" y="2002670"/>
            <a:ext cx="8407218" cy="193268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Design a function generator to output various signals such as Sine, Triangular waveform, Pulse, Square, etc. It should also support custom functions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Generator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16" y="699642"/>
            <a:ext cx="8534400" cy="4191000"/>
          </a:xfrm>
        </p:spPr>
        <p:txBody>
          <a:bodyPr vert="horz" lIns="68579" tIns="34289" rIns="68579" bIns="34289" rtlCol="0" anchor="t">
            <a:normAutofit/>
          </a:bodyPr>
          <a:lstStyle/>
          <a:p>
            <a:pPr marL="170815" indent="-170815">
              <a:buFont typeface="Arial" panose="020B0604020202020204" pitchFamily="34" charset="0"/>
              <a:buChar char="•"/>
            </a:pPr>
            <a:r>
              <a:rPr lang="en-US"/>
              <a:t>A function generator is an electronic test equipment used to generate different types of electrical waveforms over a range of frequencies. </a:t>
            </a:r>
          </a:p>
          <a:p>
            <a:pPr marL="170815" indent="-170815">
              <a:buFont typeface="Arial" panose="020B0604020202020204" pitchFamily="34" charset="0"/>
              <a:buChar char="•"/>
            </a:pPr>
            <a:r>
              <a:rPr lang="en-US"/>
              <a:t>The waveforms produced by the function generator are the sine wave, square wave, triangular wave and saw tooth shapes. </a:t>
            </a:r>
            <a:endParaRPr lang="en-US">
              <a:cs typeface="Calibri"/>
            </a:endParaRPr>
          </a:p>
          <a:p>
            <a:pPr marL="170815" indent="-170815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A common use is to test the response of circuits to a known input signal.</a:t>
            </a:r>
            <a:endParaRPr lang="en-US">
              <a:cs typeface="Calibri"/>
            </a:endParaRPr>
          </a:p>
          <a:p>
            <a:pPr marL="170815" indent="-170815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69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25967"/>
          </a:xfrm>
        </p:spPr>
        <p:txBody>
          <a:bodyPr vert="horz" lIns="68579" tIns="34289" rIns="68579" bIns="34289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scope of the project is to :</a:t>
            </a:r>
            <a:endParaRPr lang="en-IN"/>
          </a:p>
          <a:p>
            <a:pPr marL="170815" indent="-170815">
              <a:buFont typeface="Arial"/>
              <a:buChar char="•"/>
            </a:pPr>
            <a:r>
              <a:rPr lang="en-US"/>
              <a:t>Simulate the various hardware requirements of the function generator circuit </a:t>
            </a:r>
            <a:endParaRPr lang="en-IN"/>
          </a:p>
          <a:p>
            <a:pPr marL="170815" indent="-170815">
              <a:buFont typeface="Arial"/>
              <a:buChar char="•"/>
            </a:pPr>
            <a:r>
              <a:rPr lang="en-US"/>
              <a:t>To analyze the signal by implementing the mathematical model of the signal's algorithm</a:t>
            </a:r>
            <a:endParaRPr lang="en-IN"/>
          </a:p>
          <a:p>
            <a:pPr marL="170815" indent="-170815">
              <a:buFont typeface="Arial"/>
              <a:buChar char="•"/>
            </a:pPr>
            <a:r>
              <a:rPr lang="en-US"/>
              <a:t>To find the required waveform.​</a:t>
            </a: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44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170815" lvl="0" indent="-170815"/>
            <a:r>
              <a:rPr lang="en-US"/>
              <a:t>Requirements specification and detailed scope.</a:t>
            </a:r>
            <a:endParaRPr lang="en-IN">
              <a:cs typeface="Calibri"/>
            </a:endParaRPr>
          </a:p>
          <a:p>
            <a:pPr marL="170815" lvl="0" indent="-170815"/>
            <a:r>
              <a:rPr lang="en-US"/>
              <a:t>Understanding of AFE</a:t>
            </a:r>
            <a:endParaRPr lang="en-US">
              <a:cs typeface="Calibri"/>
            </a:endParaRPr>
          </a:p>
          <a:p>
            <a:pPr marL="170815" lvl="0" indent="-170815"/>
            <a:r>
              <a:rPr lang="en-US"/>
              <a:t>Safety, EMI-EMC</a:t>
            </a:r>
            <a:endParaRPr lang="en-IN">
              <a:cs typeface="Calibri"/>
            </a:endParaRPr>
          </a:p>
          <a:p>
            <a:pPr marL="170815" lvl="0" indent="-170815"/>
            <a:r>
              <a:rPr lang="en-US"/>
              <a:t>Understanding of mathematical models behind signals</a:t>
            </a:r>
            <a:endParaRPr lang="en-IN">
              <a:cs typeface="Calibri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5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Deliverables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Requirements specifications </a:t>
            </a:r>
            <a:endParaRPr lang="en-IN"/>
          </a:p>
          <a:p>
            <a:pPr lvl="0"/>
            <a:r>
              <a:rPr lang="en-US"/>
              <a:t>Detailed design calculations and schematics</a:t>
            </a:r>
            <a:endParaRPr lang="en-IN"/>
          </a:p>
          <a:p>
            <a:pPr lvl="0"/>
            <a:r>
              <a:rPr lang="en-US"/>
              <a:t>Component Selection</a:t>
            </a:r>
            <a:endParaRPr lang="en-IN"/>
          </a:p>
          <a:p>
            <a:pPr lvl="0"/>
            <a:r>
              <a:rPr lang="en-US"/>
              <a:t>Firmware Design, Flow Chart, State Diagram, Pseudo Code or Python Code</a:t>
            </a: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05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90F8BE-57CB-4C64-AD1D-B1DB9B5215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15629-58BE-4721-9C07-B70B6148CCC1}">
  <ds:schemaRefs>
    <ds:schemaRef ds:uri="e5b49feb-88bd-4209-98d5-8396f3006244"/>
    <ds:schemaRef ds:uri="f9e515e9-6a52-44db-826a-ae9f46091a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276C1A-8393-4B13-9FE3-9E372512F1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L&amp;T Theme 2</vt:lpstr>
      <vt:lpstr>Design of Function Generator</vt:lpstr>
      <vt:lpstr>PowerPoint Presentation</vt:lpstr>
      <vt:lpstr>Project Highlights</vt:lpstr>
      <vt:lpstr>Problem Statement</vt:lpstr>
      <vt:lpstr>Function Generator</vt:lpstr>
      <vt:lpstr>Scope</vt:lpstr>
      <vt:lpstr>Objectives</vt:lpstr>
      <vt:lpstr>Key Deliverables</vt:lpstr>
      <vt:lpstr>PowerPoint Presentation</vt:lpstr>
      <vt:lpstr>Block Diagram</vt:lpstr>
      <vt:lpstr>Power Supply Section</vt:lpstr>
      <vt:lpstr>GUI Design</vt:lpstr>
      <vt:lpstr>PowerPoint Presentation</vt:lpstr>
      <vt:lpstr>Project Timeline        </vt:lpstr>
      <vt:lpstr>Task Summary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Genesis  Plan 2.0</dc:title>
  <dc:creator>Trupti Gajanan</dc:creator>
  <cp:revision>1</cp:revision>
  <dcterms:created xsi:type="dcterms:W3CDTF">2020-11-24T16:51:49Z</dcterms:created>
  <dcterms:modified xsi:type="dcterms:W3CDTF">2020-12-10T09:15:07Z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12F2C254-437A-4998-9495-479B9CCA83FB</vt:lpwstr>
  </property>
  <property fmtid="{D5CDD505-2E9C-101B-9397-08002B2CF9AE}" pid="3" name="ArticulatePath">
    <vt:lpwstr>Genesis Reassessment Orientation</vt:lpwstr>
  </property>
  <property fmtid="{D5CDD505-2E9C-101B-9397-08002B2CF9AE}" pid="4" name="MSIP_Label_4b5591f2-6b23-403d-aa5f-b6d577f5e572_Enabled">
    <vt:lpwstr>true</vt:lpwstr>
  </property>
  <property fmtid="{D5CDD505-2E9C-101B-9397-08002B2CF9AE}" pid="5" name="MSIP_Label_4b5591f2-6b23-403d-aa5f-b6d577f5e572_SetDate">
    <vt:lpwstr>2020-11-24T16:52:39Z</vt:lpwstr>
  </property>
  <property fmtid="{D5CDD505-2E9C-101B-9397-08002B2CF9AE}" pid="6" name="MSIP_Label_4b5591f2-6b23-403d-aa5f-b6d577f5e572_Method">
    <vt:lpwstr>Standard</vt:lpwstr>
  </property>
  <property fmtid="{D5CDD505-2E9C-101B-9397-08002B2CF9AE}" pid="7" name="MSIP_Label_4b5591f2-6b23-403d-aa5f-b6d577f5e572_Name">
    <vt:lpwstr>4b5591f2-6b23-403d-aa5f-b6d577f5e572</vt:lpwstr>
  </property>
  <property fmtid="{D5CDD505-2E9C-101B-9397-08002B2CF9AE}" pid="8" name="MSIP_Label_4b5591f2-6b23-403d-aa5f-b6d577f5e572_SiteId">
    <vt:lpwstr>311b3378-8e8a-4b5e-a33f-e80a3d8ba60a</vt:lpwstr>
  </property>
  <property fmtid="{D5CDD505-2E9C-101B-9397-08002B2CF9AE}" pid="9" name="MSIP_Label_4b5591f2-6b23-403d-aa5f-b6d577f5e572_ActionId">
    <vt:lpwstr>fa3d4283-75a5-4922-996c-00004dc0779a</vt:lpwstr>
  </property>
  <property fmtid="{D5CDD505-2E9C-101B-9397-08002B2CF9AE}" pid="10" name="MSIP_Label_4b5591f2-6b23-403d-aa5f-b6d577f5e572_ContentBits">
    <vt:lpwstr>0</vt:lpwstr>
  </property>
  <property fmtid="{D5CDD505-2E9C-101B-9397-08002B2CF9AE}" pid="11" name="ContentTypeId">
    <vt:lpwstr>0x010100AF92BFE26D0BA54ABBEE36C4D2E05585</vt:lpwstr>
  </property>
</Properties>
</file>