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74" r:id="rId3"/>
    <p:sldId id="366" r:id="rId4"/>
    <p:sldId id="367" r:id="rId5"/>
    <p:sldId id="368" r:id="rId6"/>
    <p:sldId id="392" r:id="rId7"/>
    <p:sldId id="376" r:id="rId8"/>
    <p:sldId id="377" r:id="rId9"/>
    <p:sldId id="386" r:id="rId10"/>
    <p:sldId id="387" r:id="rId11"/>
    <p:sldId id="388" r:id="rId12"/>
    <p:sldId id="389" r:id="rId13"/>
    <p:sldId id="390" r:id="rId14"/>
    <p:sldId id="381" r:id="rId15"/>
    <p:sldId id="382" r:id="rId16"/>
    <p:sldId id="378" r:id="rId17"/>
    <p:sldId id="396" r:id="rId18"/>
    <p:sldId id="379" r:id="rId19"/>
    <p:sldId id="380" r:id="rId20"/>
    <p:sldId id="383" r:id="rId21"/>
    <p:sldId id="384" r:id="rId22"/>
    <p:sldId id="399" r:id="rId23"/>
    <p:sldId id="400" r:id="rId24"/>
    <p:sldId id="398" r:id="rId25"/>
    <p:sldId id="363" r:id="rId26"/>
  </p:sldIdLst>
  <p:sldSz cx="9144000" cy="5143500" type="screen16x9"/>
  <p:notesSz cx="7010400" cy="9296400"/>
  <p:custDataLst>
    <p:tags r:id="rId28"/>
  </p:custDataLst>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BD6A"/>
    <a:srgbClr val="989898"/>
    <a:srgbClr val="0077BD"/>
    <a:srgbClr val="003F72"/>
    <a:srgbClr val="F8C300"/>
    <a:srgbClr val="1F1A17"/>
    <a:srgbClr val="3576D7"/>
    <a:srgbClr val="7F7F7F"/>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73"/>
    <p:restoredTop sz="95768"/>
  </p:normalViewPr>
  <p:slideViewPr>
    <p:cSldViewPr snapToGrid="0">
      <p:cViewPr>
        <p:scale>
          <a:sx n="125" d="100"/>
          <a:sy n="125" d="100"/>
        </p:scale>
        <p:origin x="684" y="1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IN"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24EFDFF-52FB-4AA1-8619-FE2EB8C25240}" type="datetimeFigureOut">
              <a:rPr lang="en-IN" smtClean="0"/>
              <a:pPr/>
              <a:t>23-12-2020</a:t>
            </a:fld>
            <a:endParaRPr lang="en-IN"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IN"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IN"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0A5A8A1-DC91-404B-B6EF-9243D3169412}" type="slidenum">
              <a:rPr lang="en-IN" smtClean="0"/>
              <a:pPr/>
              <a:t>‹#›</a:t>
            </a:fld>
            <a:endParaRPr lang="en-IN" dirty="0"/>
          </a:p>
        </p:txBody>
      </p:sp>
    </p:spTree>
    <p:extLst>
      <p:ext uri="{BB962C8B-B14F-4D97-AF65-F5344CB8AC3E}">
        <p14:creationId xmlns:p14="http://schemas.microsoft.com/office/powerpoint/2010/main" val="367011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13" name="Group 212"/>
          <p:cNvGrpSpPr/>
          <p:nvPr userDrawn="1"/>
        </p:nvGrpSpPr>
        <p:grpSpPr bwMode="gray">
          <a:xfrm>
            <a:off x="-1" y="0"/>
            <a:ext cx="9137515" cy="4914900"/>
            <a:chOff x="-1" y="0"/>
            <a:chExt cx="9137515" cy="4914900"/>
          </a:xfrm>
        </p:grpSpPr>
        <p:cxnSp>
          <p:nvCxnSpPr>
            <p:cNvPr id="63" name="Straight Connector 62"/>
            <p:cNvCxnSpPr/>
            <p:nvPr userDrawn="1"/>
          </p:nvCxnSpPr>
          <p:spPr bwMode="gray">
            <a:xfrm>
              <a:off x="14257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bwMode="gray">
            <a:xfrm>
              <a:off x="2953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bwMode="gray">
            <a:xfrm>
              <a:off x="44802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bwMode="gray">
            <a:xfrm>
              <a:off x="60075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bwMode="gray">
            <a:xfrm>
              <a:off x="7534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bwMode="gray">
            <a:xfrm>
              <a:off x="90621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bwMode="gray">
            <a:xfrm>
              <a:off x="105894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bwMode="gray">
            <a:xfrm>
              <a:off x="12116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bwMode="gray">
            <a:xfrm>
              <a:off x="136440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bwMode="gray">
            <a:xfrm>
              <a:off x="15171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bwMode="gray">
            <a:xfrm>
              <a:off x="166986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bwMode="gray">
            <a:xfrm>
              <a:off x="182259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bwMode="gray">
            <a:xfrm>
              <a:off x="19753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bwMode="gray">
            <a:xfrm>
              <a:off x="212805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bwMode="gray">
            <a:xfrm>
              <a:off x="22807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bwMode="gray">
            <a:xfrm>
              <a:off x="243351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bwMode="gray">
            <a:xfrm>
              <a:off x="258624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bwMode="gray">
            <a:xfrm>
              <a:off x="27389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bwMode="gray">
            <a:xfrm>
              <a:off x="289170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bwMode="gray">
            <a:xfrm>
              <a:off x="30444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bwMode="gray">
            <a:xfrm>
              <a:off x="319716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bwMode="gray">
            <a:xfrm>
              <a:off x="334989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bwMode="gray">
            <a:xfrm>
              <a:off x="35026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bwMode="gray">
            <a:xfrm>
              <a:off x="365535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bwMode="gray">
            <a:xfrm>
              <a:off x="38080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bwMode="gray">
            <a:xfrm>
              <a:off x="396081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bwMode="gray">
            <a:xfrm>
              <a:off x="411354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bwMode="gray">
            <a:xfrm>
              <a:off x="42662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bwMode="gray">
            <a:xfrm>
              <a:off x="441899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bwMode="gray">
            <a:xfrm>
              <a:off x="45717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bwMode="gray">
            <a:xfrm>
              <a:off x="472445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bwMode="gray">
            <a:xfrm>
              <a:off x="48771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bwMode="gray">
            <a:xfrm>
              <a:off x="502991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bwMode="gray">
            <a:xfrm>
              <a:off x="518264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bwMode="gray">
            <a:xfrm>
              <a:off x="53353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bwMode="gray">
            <a:xfrm>
              <a:off x="548810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bwMode="gray">
            <a:xfrm>
              <a:off x="56408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bwMode="gray">
            <a:xfrm>
              <a:off x="579356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a:off x="594629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a:off x="60990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a:off x="625175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a:off x="64044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a:off x="65572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a:off x="67099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a:off x="68626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a:off x="70154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71681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3208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a:off x="74735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a:off x="76263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a:off x="77790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a:off x="79317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a:off x="80845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a:off x="82372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a:off x="83899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a:off x="85426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a:off x="86954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88481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90008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gray">
            <a:xfrm flipH="1">
              <a:off x="-1"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gray">
            <a:xfrm flipH="1">
              <a:off x="-1"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flipH="1">
              <a:off x="-1"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flipH="1">
              <a:off x="-1"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flipH="1">
              <a:off x="-1"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flipH="1">
              <a:off x="-1"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flipH="1">
              <a:off x="-1"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gray">
            <a:xfrm flipH="1">
              <a:off x="-1"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gray">
            <a:xfrm flipH="1">
              <a:off x="-1"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flipH="1">
              <a:off x="-1"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flipH="1">
              <a:off x="-1"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flipH="1">
              <a:off x="-1"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flipH="1">
              <a:off x="-1"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flipH="1">
              <a:off x="-1"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flipH="1">
              <a:off x="-1"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flipH="1">
              <a:off x="-1"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flipH="1">
              <a:off x="-1"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flipH="1">
              <a:off x="-1"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flipH="1">
              <a:off x="-1"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bwMode="gray">
            <a:xfrm flipH="1">
              <a:off x="-1"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bwMode="gray">
            <a:xfrm flipH="1">
              <a:off x="-1"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flipH="1">
              <a:off x="-1"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flipH="1">
              <a:off x="-1"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flipH="1">
              <a:off x="-1"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flipH="1">
              <a:off x="-1"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flipH="1">
              <a:off x="-1"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flipH="1">
              <a:off x="-1"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flipH="1">
              <a:off x="-1"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flipH="1">
              <a:off x="-1"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flipH="1">
              <a:off x="-1"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flipH="1">
              <a:off x="-1"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bwMode="gray">
            <a:xfrm flipH="1">
              <a:off x="-1"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bwMode="gray">
            <a:xfrm flipH="1">
              <a:off x="-1"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userDrawn="1"/>
        </p:nvGrpSpPr>
        <p:grpSpPr bwMode="gray">
          <a:xfrm>
            <a:off x="200226" y="755329"/>
            <a:ext cx="799280" cy="844787"/>
            <a:chOff x="-3330575" y="3005138"/>
            <a:chExt cx="1533526" cy="1620837"/>
          </a:xfrm>
          <a:solidFill>
            <a:srgbClr val="003F72"/>
          </a:solidFill>
        </p:grpSpPr>
        <p:sp>
          <p:nvSpPr>
            <p:cNvPr id="9"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0"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11" name="Group 10"/>
          <p:cNvGrpSpPr/>
          <p:nvPr userDrawn="1"/>
        </p:nvGrpSpPr>
        <p:grpSpPr bwMode="gray">
          <a:xfrm>
            <a:off x="4981240" y="1861069"/>
            <a:ext cx="747544" cy="809246"/>
            <a:chOff x="2301081" y="6662108"/>
            <a:chExt cx="1500188" cy="1624012"/>
          </a:xfrm>
          <a:solidFill>
            <a:srgbClr val="003F72"/>
          </a:solidFill>
        </p:grpSpPr>
        <p:sp>
          <p:nvSpPr>
            <p:cNvPr id="12"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3"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4"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sp>
        <p:nvSpPr>
          <p:cNvPr id="2" name="Title 1"/>
          <p:cNvSpPr>
            <a:spLocks noGrp="1"/>
          </p:cNvSpPr>
          <p:nvPr userDrawn="1">
            <p:ph type="title" hasCustomPrompt="1"/>
          </p:nvPr>
        </p:nvSpPr>
        <p:spPr bwMode="gray">
          <a:xfrm>
            <a:off x="999506" y="755329"/>
            <a:ext cx="4052554" cy="1561151"/>
          </a:xfrm>
          <a:prstGeom prst="rect">
            <a:avLst/>
          </a:prstGeom>
        </p:spPr>
        <p:txBody>
          <a:bodyPr/>
          <a:lstStyle>
            <a:lvl1pPr algn="ctr">
              <a:defRPr sz="3200"/>
            </a:lvl1pPr>
          </a:lstStyle>
          <a:p>
            <a:r>
              <a:rPr lang="en-US" dirty="0"/>
              <a:t>Title Text</a:t>
            </a:r>
            <a:endParaRPr lang="en-IN" dirty="0"/>
          </a:p>
        </p:txBody>
      </p:sp>
      <p:sp>
        <p:nvSpPr>
          <p:cNvPr id="17" name="Freeform 17"/>
          <p:cNvSpPr>
            <a:spLocks/>
          </p:cNvSpPr>
          <p:nvPr userDrawn="1"/>
        </p:nvSpPr>
        <p:spPr bwMode="gray">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rgbClr val="003F72"/>
          </a:solidFill>
          <a:ln>
            <a:noFill/>
          </a:ln>
        </p:spPr>
        <p:txBody>
          <a:bodyPr vert="horz" wrap="square" lIns="91440" tIns="45720" rIns="91440" bIns="45720" numCol="1" anchor="t" anchorCtr="0" compatLnSpc="1">
            <a:prstTxWarp prst="textNoShape">
              <a:avLst/>
            </a:prstTxWarp>
          </a:bodyPr>
          <a:lstStyle/>
          <a:p>
            <a:endParaRPr lang="en-IN" dirty="0"/>
          </a:p>
        </p:txBody>
      </p:sp>
      <p:grpSp>
        <p:nvGrpSpPr>
          <p:cNvPr id="18" name="Group 5"/>
          <p:cNvGrpSpPr>
            <a:grpSpLocks noChangeAspect="1"/>
          </p:cNvGrpSpPr>
          <p:nvPr userDrawn="1"/>
        </p:nvGrpSpPr>
        <p:grpSpPr bwMode="gray">
          <a:xfrm>
            <a:off x="299349" y="2798386"/>
            <a:ext cx="1680364" cy="252286"/>
            <a:chOff x="119" y="2341"/>
            <a:chExt cx="1805" cy="271"/>
          </a:xfrm>
        </p:grpSpPr>
        <p:sp>
          <p:nvSpPr>
            <p:cNvPr id="19"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23" name="Text Placeholder 1030"/>
          <p:cNvSpPr>
            <a:spLocks noGrp="1"/>
          </p:cNvSpPr>
          <p:nvPr userDrawn="1">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userDrawn="1">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bwMode="gray">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0077BD"/>
          </a:solidFill>
          <a:ln>
            <a:noFill/>
          </a:ln>
        </p:spPr>
        <p:txBody>
          <a:bodyPr vert="horz" wrap="square" lIns="91440" tIns="45720" rIns="91440" bIns="45720" numCol="1" anchor="t" anchorCtr="0" compatLnSpc="1">
            <a:prstTxWarp prst="textNoShape">
              <a:avLst/>
            </a:prstTxWarp>
          </a:bodyPr>
          <a:lstStyle/>
          <a:p>
            <a:pPr lvl="0"/>
            <a:endParaRPr lang="en-IN" dirty="0">
              <a:solidFill>
                <a:schemeClr val="tx1"/>
              </a:solidFill>
            </a:endParaRPr>
          </a:p>
        </p:txBody>
      </p:sp>
      <p:sp>
        <p:nvSpPr>
          <p:cNvPr id="28" name="Picture Placeholder 3"/>
          <p:cNvSpPr>
            <a:spLocks noGrp="1"/>
          </p:cNvSpPr>
          <p:nvPr userDrawn="1">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648000" bIns="0" anchor="ctr">
            <a:noAutofit/>
          </a:bodyPr>
          <a:lstStyle>
            <a:lvl1pPr marL="0" indent="0" algn="r">
              <a:buFont typeface="Arial" panose="020B0604020202020204" pitchFamily="34" charset="0"/>
              <a:buNone/>
              <a:defRPr lang="en-IN" sz="1200" i="1" dirty="0"/>
            </a:lvl1pPr>
          </a:lstStyle>
          <a:p>
            <a:r>
              <a:rPr lang="en-IN" dirty="0"/>
              <a:t>Click icon to add image</a:t>
            </a:r>
          </a:p>
        </p:txBody>
      </p:sp>
      <p:sp>
        <p:nvSpPr>
          <p:cNvPr id="123" name="TextBox 122"/>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530563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108" name="Group 107"/>
          <p:cNvGrpSpPr/>
          <p:nvPr userDrawn="1"/>
        </p:nvGrpSpPr>
        <p:grpSpPr bwMode="gray">
          <a:xfrm>
            <a:off x="-1" y="596901"/>
            <a:ext cx="9137515" cy="4375150"/>
            <a:chOff x="-1" y="596901"/>
            <a:chExt cx="9137515" cy="4375150"/>
          </a:xfrm>
        </p:grpSpPr>
        <p:cxnSp>
          <p:nvCxnSpPr>
            <p:cNvPr id="109" name="Straight Connector 108"/>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200" i="1" dirty="0" smtClean="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Solution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Text Placeholder 7"/>
          <p:cNvSpPr>
            <a:spLocks noGrp="1"/>
          </p:cNvSpPr>
          <p:nvPr>
            <p:ph type="body" sz="quarter" idx="12" hasCustomPrompt="1"/>
          </p:nvPr>
        </p:nvSpPr>
        <p:spPr bwMode="gray">
          <a:xfrm>
            <a:off x="203070" y="697998"/>
            <a:ext cx="5198302" cy="254000"/>
          </a:xfrm>
          <a:prstGeom prst="rect">
            <a:avLst/>
          </a:prstGeom>
        </p:spPr>
        <p:txBody>
          <a:bodyPr anchor="ctr">
            <a:noAutofit/>
          </a:bodyPr>
          <a:lstStyle>
            <a:lvl1pPr marL="0" indent="0">
              <a:buNone/>
              <a:defRPr sz="1200" b="1"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bwMode="gray">
          <a:xfrm>
            <a:off x="202351" y="1055847"/>
            <a:ext cx="5199044" cy="474074"/>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Description</a:t>
            </a:r>
          </a:p>
        </p:txBody>
      </p:sp>
      <p:sp>
        <p:nvSpPr>
          <p:cNvPr id="14" name="Text Placeholder 7"/>
          <p:cNvSpPr>
            <a:spLocks noGrp="1"/>
          </p:cNvSpPr>
          <p:nvPr>
            <p:ph type="body" sz="quarter" idx="14" hasCustomPrompt="1"/>
          </p:nvPr>
        </p:nvSpPr>
        <p:spPr bwMode="gray">
          <a:xfrm>
            <a:off x="196405" y="1712149"/>
            <a:ext cx="5217786" cy="2253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bwMode="gray">
          <a:xfrm>
            <a:off x="192989" y="2031795"/>
            <a:ext cx="5199044" cy="64064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22" name="Text Placeholder 7"/>
          <p:cNvSpPr>
            <a:spLocks noGrp="1"/>
          </p:cNvSpPr>
          <p:nvPr>
            <p:ph type="body" sz="quarter" idx="16" hasCustomPrompt="1"/>
          </p:nvPr>
        </p:nvSpPr>
        <p:spPr bwMode="gray">
          <a:xfrm>
            <a:off x="206690" y="2846456"/>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bwMode="gray">
          <a:xfrm>
            <a:off x="202374" y="3210527"/>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106" name="Text Placeholder 7"/>
          <p:cNvSpPr>
            <a:spLocks noGrp="1"/>
          </p:cNvSpPr>
          <p:nvPr>
            <p:ph type="body" sz="quarter" idx="18" hasCustomPrompt="1"/>
          </p:nvPr>
        </p:nvSpPr>
        <p:spPr bwMode="gray">
          <a:xfrm>
            <a:off x="191236" y="3926845"/>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CASE SCENARIOS</a:t>
            </a:r>
          </a:p>
        </p:txBody>
      </p:sp>
      <p:sp>
        <p:nvSpPr>
          <p:cNvPr id="107" name="Text Placeholder 20"/>
          <p:cNvSpPr>
            <a:spLocks noGrp="1"/>
          </p:cNvSpPr>
          <p:nvPr>
            <p:ph type="body" sz="quarter" idx="19" hasCustomPrompt="1"/>
          </p:nvPr>
        </p:nvSpPr>
        <p:spPr bwMode="gray">
          <a:xfrm>
            <a:off x="187897" y="4311258"/>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Tree>
    <p:extLst>
      <p:ext uri="{BB962C8B-B14F-4D97-AF65-F5344CB8AC3E}">
        <p14:creationId xmlns:p14="http://schemas.microsoft.com/office/powerpoint/2010/main" val="24893158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01" name="Group 100"/>
          <p:cNvGrpSpPr/>
          <p:nvPr userDrawn="1"/>
        </p:nvGrpSpPr>
        <p:grpSpPr bwMode="gray">
          <a:xfrm>
            <a:off x="-1" y="596901"/>
            <a:ext cx="9137515" cy="4375150"/>
            <a:chOff x="-1" y="596901"/>
            <a:chExt cx="9137515" cy="4375150"/>
          </a:xfrm>
        </p:grpSpPr>
        <p:cxnSp>
          <p:nvCxnSpPr>
            <p:cNvPr id="102" name="Straight Connector 101"/>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400" i="1" dirty="0" smtClean="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 name="Content Placeholder 3"/>
          <p:cNvSpPr>
            <a:spLocks noGrp="1"/>
          </p:cNvSpPr>
          <p:nvPr>
            <p:ph sz="quarter" idx="12"/>
          </p:nvPr>
        </p:nvSpPr>
        <p:spPr bwMode="gray">
          <a:xfrm>
            <a:off x="249238" y="762000"/>
            <a:ext cx="5154612" cy="41735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7494523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01" name="Group 100"/>
          <p:cNvGrpSpPr/>
          <p:nvPr userDrawn="1"/>
        </p:nvGrpSpPr>
        <p:grpSpPr bwMode="gray">
          <a:xfrm>
            <a:off x="-1" y="596901"/>
            <a:ext cx="9137515" cy="4375150"/>
            <a:chOff x="-1" y="596901"/>
            <a:chExt cx="9137515" cy="4375150"/>
          </a:xfrm>
        </p:grpSpPr>
        <p:cxnSp>
          <p:nvCxnSpPr>
            <p:cNvPr id="102" name="Straight Connector 101"/>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Parallelogram 15"/>
          <p:cNvSpPr/>
          <p:nvPr userDrawn="1"/>
        </p:nvSpPr>
        <p:spPr bwMode="gray">
          <a:xfrm>
            <a:off x="632460" y="692058"/>
            <a:ext cx="8069580" cy="2822667"/>
          </a:xfrm>
          <a:prstGeom prst="parallelogram">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a:off x="584836" y="644432"/>
            <a:ext cx="8069580" cy="2822667"/>
          </a:xfrm>
          <a:prstGeom prst="parallelogram">
            <a:avLst/>
          </a:pr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mj-lt"/>
              <a:buNone/>
              <a:tabLst>
                <a:tab pos="180975" algn="l"/>
              </a:tabLst>
              <a:defRPr lang="en-IN" sz="1400" i="1" dirty="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0" name="Text Placeholder 20"/>
          <p:cNvSpPr>
            <a:spLocks noGrp="1"/>
          </p:cNvSpPr>
          <p:nvPr>
            <p:ph type="body" sz="quarter" idx="13" hasCustomPrompt="1"/>
          </p:nvPr>
        </p:nvSpPr>
        <p:spPr bwMode="gray">
          <a:xfrm>
            <a:off x="597996" y="3655695"/>
            <a:ext cx="7403004" cy="1049656"/>
          </a:xfrm>
          <a:prstGeom prst="rect">
            <a:avLst/>
          </a:prstGeom>
        </p:spPr>
        <p:txBody>
          <a:bodyPr>
            <a:noAutofit/>
          </a:bodyPr>
          <a:lstStyle>
            <a:lvl1pPr marL="0" indent="0">
              <a:buNone/>
              <a:defRPr sz="1400"/>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Tree>
    <p:extLst>
      <p:ext uri="{BB962C8B-B14F-4D97-AF65-F5344CB8AC3E}">
        <p14:creationId xmlns:p14="http://schemas.microsoft.com/office/powerpoint/2010/main" val="37030342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627535"/>
            <a:ext cx="9144000" cy="4308500"/>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sz="1400" i="1" dirty="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1143966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114" name="Group 113"/>
          <p:cNvGrpSpPr/>
          <p:nvPr userDrawn="1"/>
        </p:nvGrpSpPr>
        <p:grpSpPr bwMode="gray">
          <a:xfrm>
            <a:off x="-1" y="596901"/>
            <a:ext cx="9137515" cy="4375150"/>
            <a:chOff x="-1" y="596901"/>
            <a:chExt cx="9137515" cy="4375150"/>
          </a:xfrm>
        </p:grpSpPr>
        <p:cxnSp>
          <p:nvCxnSpPr>
            <p:cNvPr id="115" name="Straight Connector 114"/>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bwMode="gray">
          <a:xfrm>
            <a:off x="683568" y="915566"/>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bwMode="gray">
          <a:xfrm>
            <a:off x="683568" y="1409335"/>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bwMode="gray">
          <a:xfrm>
            <a:off x="683568" y="1903104"/>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bwMode="gray">
          <a:xfrm>
            <a:off x="683568" y="2396873"/>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bwMode="gray">
          <a:xfrm>
            <a:off x="683568" y="2890642"/>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bwMode="gray">
          <a:xfrm>
            <a:off x="683568" y="3384411"/>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bwMode="gray">
          <a:xfrm>
            <a:off x="683568" y="387818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bwMode="gray">
          <a:xfrm>
            <a:off x="683568" y="437195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bwMode="gray">
          <a:xfrm>
            <a:off x="279686" y="91556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bwMode="gray">
          <a:xfrm>
            <a:off x="279686" y="1409335"/>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bwMode="gray">
          <a:xfrm>
            <a:off x="279686" y="1903104"/>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bwMode="gray">
          <a:xfrm>
            <a:off x="279686" y="2396873"/>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bwMode="gray">
          <a:xfrm>
            <a:off x="279686" y="2890642"/>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bwMode="gray">
          <a:xfrm>
            <a:off x="279686" y="3384411"/>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bwMode="gray">
          <a:xfrm>
            <a:off x="279686" y="387818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bwMode="gray">
          <a:xfrm>
            <a:off x="279686" y="43719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15496114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grpSp>
        <p:nvGrpSpPr>
          <p:cNvPr id="104" name="Group 103"/>
          <p:cNvGrpSpPr/>
          <p:nvPr userDrawn="1"/>
        </p:nvGrpSpPr>
        <p:grpSpPr bwMode="gray">
          <a:xfrm>
            <a:off x="-1" y="596901"/>
            <a:ext cx="9137515" cy="4375150"/>
            <a:chOff x="-1" y="596901"/>
            <a:chExt cx="9137515" cy="4375150"/>
          </a:xfrm>
        </p:grpSpPr>
        <p:cxnSp>
          <p:nvCxnSpPr>
            <p:cNvPr id="105" name="Straight Connector 104"/>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bwMode="gray">
          <a:xfrm>
            <a:off x="683568"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bwMode="gray">
          <a:xfrm>
            <a:off x="5335922"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bwMode="gray">
          <a:xfrm>
            <a:off x="4932040"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40" name="Content Placeholder 2"/>
          <p:cNvSpPr>
            <a:spLocks noGrp="1"/>
          </p:cNvSpPr>
          <p:nvPr>
            <p:ph idx="1"/>
          </p:nvPr>
        </p:nvSpPr>
        <p:spPr bwMode="gray">
          <a:xfrm>
            <a:off x="30480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41" name="Content Placeholder 2"/>
          <p:cNvSpPr>
            <a:spLocks noGrp="1"/>
          </p:cNvSpPr>
          <p:nvPr>
            <p:ph idx="23"/>
          </p:nvPr>
        </p:nvSpPr>
        <p:spPr bwMode="gray">
          <a:xfrm>
            <a:off x="493204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Tree>
    <p:extLst>
      <p:ext uri="{BB962C8B-B14F-4D97-AF65-F5344CB8AC3E}">
        <p14:creationId xmlns:p14="http://schemas.microsoft.com/office/powerpoint/2010/main" val="9606137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107" name="Group 106"/>
          <p:cNvGrpSpPr/>
          <p:nvPr userDrawn="1"/>
        </p:nvGrpSpPr>
        <p:grpSpPr bwMode="gray">
          <a:xfrm>
            <a:off x="-1" y="596901"/>
            <a:ext cx="9137515" cy="4375150"/>
            <a:chOff x="-1" y="596901"/>
            <a:chExt cx="9137515" cy="4375150"/>
          </a:xfrm>
        </p:grpSpPr>
        <p:cxnSp>
          <p:nvCxnSpPr>
            <p:cNvPr id="108" name="Straight Connector 107"/>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bwMode="gray">
          <a:xfrm>
            <a:off x="683568" y="771550"/>
            <a:ext cx="2160240" cy="288032"/>
          </a:xfrm>
          <a:prstGeom prst="parallelogram">
            <a:avLst/>
          </a:prstGeom>
          <a:solidFill>
            <a:srgbClr val="003F7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40" name="Content Placeholder 2"/>
          <p:cNvSpPr>
            <a:spLocks noGrp="1"/>
          </p:cNvSpPr>
          <p:nvPr>
            <p:ph idx="1"/>
          </p:nvPr>
        </p:nvSpPr>
        <p:spPr bwMode="gray">
          <a:xfrm>
            <a:off x="251520"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17" name="Text Placeholder 7"/>
          <p:cNvSpPr>
            <a:spLocks noGrp="1"/>
          </p:cNvSpPr>
          <p:nvPr>
            <p:ph type="body" sz="quarter" idx="24" hasCustomPrompt="1"/>
          </p:nvPr>
        </p:nvSpPr>
        <p:spPr bwMode="gray">
          <a:xfrm>
            <a:off x="3658603" y="771550"/>
            <a:ext cx="2160240"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2 Title</a:t>
            </a:r>
          </a:p>
        </p:txBody>
      </p:sp>
      <p:sp>
        <p:nvSpPr>
          <p:cNvPr id="20" name="Text Placeholder 7"/>
          <p:cNvSpPr>
            <a:spLocks noGrp="1"/>
          </p:cNvSpPr>
          <p:nvPr>
            <p:ph type="body" sz="quarter" idx="25" hasCustomPrompt="1"/>
          </p:nvPr>
        </p:nvSpPr>
        <p:spPr bwMode="gray">
          <a:xfrm>
            <a:off x="3254721"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bwMode="gray">
          <a:xfrm>
            <a:off x="6674979" y="771550"/>
            <a:ext cx="2160240" cy="288032"/>
          </a:xfrm>
          <a:prstGeom prst="parallelogram">
            <a:avLst/>
          </a:prstGeom>
          <a:solidFill>
            <a:schemeClr val="accent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3 Title</a:t>
            </a:r>
          </a:p>
        </p:txBody>
      </p:sp>
      <p:sp>
        <p:nvSpPr>
          <p:cNvPr id="23" name="Text Placeholder 7"/>
          <p:cNvSpPr>
            <a:spLocks noGrp="1"/>
          </p:cNvSpPr>
          <p:nvPr>
            <p:ph type="body" sz="quarter" idx="27" hasCustomPrompt="1"/>
          </p:nvPr>
        </p:nvSpPr>
        <p:spPr bwMode="gray">
          <a:xfrm>
            <a:off x="6271097"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3</a:t>
            </a:r>
          </a:p>
        </p:txBody>
      </p:sp>
      <p:sp>
        <p:nvSpPr>
          <p:cNvPr id="24" name="Content Placeholder 2"/>
          <p:cNvSpPr>
            <a:spLocks noGrp="1"/>
          </p:cNvSpPr>
          <p:nvPr>
            <p:ph idx="28"/>
          </p:nvPr>
        </p:nvSpPr>
        <p:spPr bwMode="gray">
          <a:xfrm>
            <a:off x="3275856"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25" name="Content Placeholder 2"/>
          <p:cNvSpPr>
            <a:spLocks noGrp="1"/>
          </p:cNvSpPr>
          <p:nvPr>
            <p:ph idx="29"/>
          </p:nvPr>
        </p:nvSpPr>
        <p:spPr bwMode="gray">
          <a:xfrm>
            <a:off x="6281464"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Tree>
    <p:extLst>
      <p:ext uri="{BB962C8B-B14F-4D97-AF65-F5344CB8AC3E}">
        <p14:creationId xmlns:p14="http://schemas.microsoft.com/office/powerpoint/2010/main" val="247368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Diagram Slide">
    <p:spTree>
      <p:nvGrpSpPr>
        <p:cNvPr id="1" name=""/>
        <p:cNvGrpSpPr/>
        <p:nvPr/>
      </p:nvGrpSpPr>
      <p:grpSpPr>
        <a:xfrm>
          <a:off x="0" y="0"/>
          <a:ext cx="0" cy="0"/>
          <a:chOff x="0" y="0"/>
          <a:chExt cx="0" cy="0"/>
        </a:xfrm>
      </p:grpSpPr>
      <p:grpSp>
        <p:nvGrpSpPr>
          <p:cNvPr id="99" name="Group 98"/>
          <p:cNvGrpSpPr/>
          <p:nvPr userDrawn="1"/>
        </p:nvGrpSpPr>
        <p:grpSpPr bwMode="gray">
          <a:xfrm>
            <a:off x="-1" y="596901"/>
            <a:ext cx="9137515" cy="4375150"/>
            <a:chOff x="-1" y="596901"/>
            <a:chExt cx="9137515" cy="4375150"/>
          </a:xfrm>
        </p:grpSpPr>
        <p:cxnSp>
          <p:nvCxnSpPr>
            <p:cNvPr id="100" name="Straight Connector 9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Chart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 name="Chart Placeholder 3"/>
          <p:cNvSpPr>
            <a:spLocks noGrp="1"/>
          </p:cNvSpPr>
          <p:nvPr>
            <p:ph type="chart" sz="quarter" idx="10" hasCustomPrompt="1"/>
          </p:nvPr>
        </p:nvSpPr>
        <p:spPr bwMode="gray">
          <a:xfrm>
            <a:off x="249238" y="582613"/>
            <a:ext cx="8645525" cy="4352925"/>
          </a:xfrm>
        </p:spPr>
        <p:txBody>
          <a:bodyPr/>
          <a:lstStyle>
            <a:lvl1pPr marL="0" indent="0">
              <a:buNone/>
              <a:defRPr baseline="0"/>
            </a:lvl1pPr>
          </a:lstStyle>
          <a:p>
            <a:r>
              <a:rPr lang="en-IN" dirty="0"/>
              <a:t>Click icon to add a chart</a:t>
            </a:r>
          </a:p>
        </p:txBody>
      </p:sp>
    </p:spTree>
    <p:extLst>
      <p:ext uri="{BB962C8B-B14F-4D97-AF65-F5344CB8AC3E}">
        <p14:creationId xmlns:p14="http://schemas.microsoft.com/office/powerpoint/2010/main" val="7498455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Diagram Slide">
    <p:spTree>
      <p:nvGrpSpPr>
        <p:cNvPr id="1" name=""/>
        <p:cNvGrpSpPr/>
        <p:nvPr/>
      </p:nvGrpSpPr>
      <p:grpSpPr>
        <a:xfrm>
          <a:off x="0" y="0"/>
          <a:ext cx="0" cy="0"/>
          <a:chOff x="0" y="0"/>
          <a:chExt cx="0" cy="0"/>
        </a:xfrm>
      </p:grpSpPr>
      <p:grpSp>
        <p:nvGrpSpPr>
          <p:cNvPr id="99" name="Group 98"/>
          <p:cNvGrpSpPr/>
          <p:nvPr userDrawn="1"/>
        </p:nvGrpSpPr>
        <p:grpSpPr bwMode="gray">
          <a:xfrm>
            <a:off x="-1" y="596901"/>
            <a:ext cx="9137515" cy="4375150"/>
            <a:chOff x="-1" y="596901"/>
            <a:chExt cx="9137515" cy="4375150"/>
          </a:xfrm>
        </p:grpSpPr>
        <p:cxnSp>
          <p:nvCxnSpPr>
            <p:cNvPr id="100" name="Straight Connector 9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Table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Table Placeholder 4"/>
          <p:cNvSpPr>
            <a:spLocks noGrp="1"/>
          </p:cNvSpPr>
          <p:nvPr>
            <p:ph type="tbl" sz="quarter" idx="10" hasCustomPrompt="1"/>
          </p:nvPr>
        </p:nvSpPr>
        <p:spPr bwMode="gray">
          <a:xfrm>
            <a:off x="249238" y="693738"/>
            <a:ext cx="8645525" cy="4137025"/>
          </a:xfr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r>
              <a:rPr lang="en-IN" dirty="0"/>
              <a:t>Click icon to add a table</a:t>
            </a:r>
          </a:p>
        </p:txBody>
      </p:sp>
    </p:spTree>
    <p:extLst>
      <p:ext uri="{BB962C8B-B14F-4D97-AF65-F5344CB8AC3E}">
        <p14:creationId xmlns:p14="http://schemas.microsoft.com/office/powerpoint/2010/main" val="28829651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295" name="Group 294"/>
          <p:cNvGrpSpPr/>
          <p:nvPr userDrawn="1"/>
        </p:nvGrpSpPr>
        <p:grpSpPr bwMode="gray">
          <a:xfrm>
            <a:off x="-1" y="596901"/>
            <a:ext cx="9137515" cy="4375150"/>
            <a:chOff x="-1" y="596901"/>
            <a:chExt cx="9137515" cy="4375150"/>
          </a:xfrm>
        </p:grpSpPr>
        <p:cxnSp>
          <p:nvCxnSpPr>
            <p:cNvPr id="296" name="Straight Connector 295"/>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289325" y="1342417"/>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3" name="Picture Placeholder 7"/>
          <p:cNvSpPr>
            <a:spLocks noGrp="1"/>
          </p:cNvSpPr>
          <p:nvPr>
            <p:ph type="pic" sz="quarter" idx="11"/>
          </p:nvPr>
        </p:nvSpPr>
        <p:spPr bwMode="gray">
          <a:xfrm>
            <a:off x="289325" y="2574588"/>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4" name="Picture Placeholder 7"/>
          <p:cNvSpPr>
            <a:spLocks noGrp="1"/>
          </p:cNvSpPr>
          <p:nvPr>
            <p:ph type="pic" sz="quarter" idx="12"/>
          </p:nvPr>
        </p:nvSpPr>
        <p:spPr bwMode="gray">
          <a:xfrm>
            <a:off x="289325" y="3806759"/>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0" name="Text Placeholder 9"/>
          <p:cNvSpPr>
            <a:spLocks noGrp="1"/>
          </p:cNvSpPr>
          <p:nvPr>
            <p:ph type="body" sz="quarter" idx="13"/>
          </p:nvPr>
        </p:nvSpPr>
        <p:spPr bwMode="gray">
          <a:xfrm>
            <a:off x="308781" y="648511"/>
            <a:ext cx="8526440" cy="343677"/>
          </a:xfrm>
          <a:prstGeom prst="parallelogram">
            <a:avLst/>
          </a:prstGeom>
          <a:solidFill>
            <a:srgbClr val="0077BD"/>
          </a:solidFill>
        </p:spPr>
        <p:txBody>
          <a:bodyPr anchor="ctr">
            <a:noAutofit/>
          </a:bodyPr>
          <a:lstStyle>
            <a:lvl1pPr marL="0" indent="0" algn="ctr">
              <a:buFont typeface="Arial" panose="020B0604020202020204" pitchFamily="34" charset="0"/>
              <a:buNone/>
              <a:defRPr sz="1800">
                <a:solidFill>
                  <a:schemeClr val="bg1"/>
                </a:solidFill>
              </a:defRPr>
            </a:lvl1pPr>
          </a:lstStyle>
          <a:p>
            <a:pPr lvl="0"/>
            <a:endParaRPr lang="en-IN" dirty="0"/>
          </a:p>
        </p:txBody>
      </p:sp>
      <p:sp>
        <p:nvSpPr>
          <p:cNvPr id="17" name="Text Placeholder 9"/>
          <p:cNvSpPr>
            <a:spLocks noGrp="1"/>
          </p:cNvSpPr>
          <p:nvPr>
            <p:ph type="body" sz="quarter" idx="14"/>
          </p:nvPr>
        </p:nvSpPr>
        <p:spPr bwMode="gray">
          <a:xfrm>
            <a:off x="2821631"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20" name="Text Placeholder 9"/>
          <p:cNvSpPr>
            <a:spLocks noGrp="1"/>
          </p:cNvSpPr>
          <p:nvPr>
            <p:ph type="body" sz="quarter" idx="15"/>
          </p:nvPr>
        </p:nvSpPr>
        <p:spPr bwMode="gray">
          <a:xfrm>
            <a:off x="5986362"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12" name="Text Placeholder 11"/>
          <p:cNvSpPr>
            <a:spLocks noGrp="1"/>
          </p:cNvSpPr>
          <p:nvPr>
            <p:ph type="body" sz="quarter" idx="16"/>
          </p:nvPr>
        </p:nvSpPr>
        <p:spPr bwMode="gray">
          <a:xfrm>
            <a:off x="2860675"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11"/>
          <p:cNvSpPr>
            <a:spLocks noGrp="1"/>
          </p:cNvSpPr>
          <p:nvPr>
            <p:ph type="body" sz="quarter" idx="17"/>
          </p:nvPr>
        </p:nvSpPr>
        <p:spPr bwMode="gray">
          <a:xfrm>
            <a:off x="6012436"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1"/>
          <p:cNvSpPr>
            <a:spLocks noGrp="1"/>
          </p:cNvSpPr>
          <p:nvPr>
            <p:ph type="body" sz="quarter" idx="18"/>
          </p:nvPr>
        </p:nvSpPr>
        <p:spPr bwMode="gray">
          <a:xfrm>
            <a:off x="2860675"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Text Placeholder 11"/>
          <p:cNvSpPr>
            <a:spLocks noGrp="1"/>
          </p:cNvSpPr>
          <p:nvPr>
            <p:ph type="body" sz="quarter" idx="19"/>
          </p:nvPr>
        </p:nvSpPr>
        <p:spPr bwMode="gray">
          <a:xfrm>
            <a:off x="6012436"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11"/>
          <p:cNvSpPr>
            <a:spLocks noGrp="1"/>
          </p:cNvSpPr>
          <p:nvPr>
            <p:ph type="body" sz="quarter" idx="20"/>
          </p:nvPr>
        </p:nvSpPr>
        <p:spPr bwMode="gray">
          <a:xfrm>
            <a:off x="2860675"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Text Placeholder 11"/>
          <p:cNvSpPr>
            <a:spLocks noGrp="1"/>
          </p:cNvSpPr>
          <p:nvPr>
            <p:ph type="body" sz="quarter" idx="21"/>
          </p:nvPr>
        </p:nvSpPr>
        <p:spPr bwMode="gray">
          <a:xfrm>
            <a:off x="6012436"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11"/>
          <p:cNvSpPr>
            <a:spLocks noGrp="1"/>
          </p:cNvSpPr>
          <p:nvPr>
            <p:ph type="body" sz="quarter" idx="22" hasCustomPrompt="1"/>
          </p:nvPr>
        </p:nvSpPr>
        <p:spPr bwMode="gray">
          <a:xfrm>
            <a:off x="328134" y="2055779"/>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23" hasCustomPrompt="1"/>
          </p:nvPr>
        </p:nvSpPr>
        <p:spPr bwMode="gray">
          <a:xfrm>
            <a:off x="328134" y="33074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9" name="Text Placeholder 11"/>
          <p:cNvSpPr>
            <a:spLocks noGrp="1"/>
          </p:cNvSpPr>
          <p:nvPr>
            <p:ph type="body" sz="quarter" idx="24" hasCustomPrompt="1"/>
          </p:nvPr>
        </p:nvSpPr>
        <p:spPr bwMode="gray">
          <a:xfrm>
            <a:off x="328134" y="45266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0763050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grpSp>
        <p:nvGrpSpPr>
          <p:cNvPr id="281" name="Group 280"/>
          <p:cNvGrpSpPr/>
          <p:nvPr userDrawn="1"/>
        </p:nvGrpSpPr>
        <p:grpSpPr bwMode="gray">
          <a:xfrm>
            <a:off x="-1" y="596901"/>
            <a:ext cx="9137515" cy="4375150"/>
            <a:chOff x="-1" y="596901"/>
            <a:chExt cx="9137515" cy="4375150"/>
          </a:xfrm>
        </p:grpSpPr>
        <p:cxnSp>
          <p:nvCxnSpPr>
            <p:cNvPr id="163" name="Straight Connector 162"/>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userDrawn="1">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bwMode="gray">
          <a:xfrm>
            <a:off x="304800" y="666750"/>
            <a:ext cx="8534400" cy="419100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25101928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290" name="Group 289"/>
          <p:cNvGrpSpPr/>
          <p:nvPr userDrawn="1"/>
        </p:nvGrpSpPr>
        <p:grpSpPr bwMode="gray">
          <a:xfrm>
            <a:off x="-1" y="596901"/>
            <a:ext cx="9137515" cy="4375150"/>
            <a:chOff x="-1" y="596901"/>
            <a:chExt cx="9137515" cy="4375150"/>
          </a:xfrm>
        </p:grpSpPr>
        <p:cxnSp>
          <p:nvCxnSpPr>
            <p:cNvPr id="291" name="Straight Connector 29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3503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bwMode="gray">
          <a:xfrm>
            <a:off x="587040"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bwMode="gray">
          <a:xfrm>
            <a:off x="20267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2" name="Picture Placeholder 7"/>
          <p:cNvSpPr>
            <a:spLocks noGrp="1"/>
          </p:cNvSpPr>
          <p:nvPr>
            <p:ph type="pic" sz="quarter" idx="25"/>
          </p:nvPr>
        </p:nvSpPr>
        <p:spPr bwMode="gray">
          <a:xfrm>
            <a:off x="37031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3" name="Picture Placeholder 7"/>
          <p:cNvSpPr>
            <a:spLocks noGrp="1"/>
          </p:cNvSpPr>
          <p:nvPr>
            <p:ph type="pic" sz="quarter" idx="26"/>
          </p:nvPr>
        </p:nvSpPr>
        <p:spPr bwMode="gray">
          <a:xfrm>
            <a:off x="53795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4" name="Picture Placeholder 7"/>
          <p:cNvSpPr>
            <a:spLocks noGrp="1"/>
          </p:cNvSpPr>
          <p:nvPr>
            <p:ph type="pic" sz="quarter" idx="27"/>
          </p:nvPr>
        </p:nvSpPr>
        <p:spPr bwMode="gray">
          <a:xfrm>
            <a:off x="70559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5" name="Text Placeholder 11"/>
          <p:cNvSpPr>
            <a:spLocks noGrp="1"/>
          </p:cNvSpPr>
          <p:nvPr>
            <p:ph type="body" sz="quarter" idx="28" hasCustomPrompt="1"/>
          </p:nvPr>
        </p:nvSpPr>
        <p:spPr bwMode="gray">
          <a:xfrm>
            <a:off x="2278680"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6" name="Text Placeholder 11"/>
          <p:cNvSpPr>
            <a:spLocks noGrp="1"/>
          </p:cNvSpPr>
          <p:nvPr>
            <p:ph type="body" sz="quarter" idx="29" hasCustomPrompt="1"/>
          </p:nvPr>
        </p:nvSpPr>
        <p:spPr bwMode="gray">
          <a:xfrm>
            <a:off x="396146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7" name="Text Placeholder 11"/>
          <p:cNvSpPr>
            <a:spLocks noGrp="1"/>
          </p:cNvSpPr>
          <p:nvPr>
            <p:ph type="body" sz="quarter" idx="30" hasCustomPrompt="1"/>
          </p:nvPr>
        </p:nvSpPr>
        <p:spPr bwMode="gray">
          <a:xfrm>
            <a:off x="5653101"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8" name="Text Placeholder 11"/>
          <p:cNvSpPr>
            <a:spLocks noGrp="1"/>
          </p:cNvSpPr>
          <p:nvPr>
            <p:ph type="body" sz="quarter" idx="31" hasCustomPrompt="1"/>
          </p:nvPr>
        </p:nvSpPr>
        <p:spPr bwMode="gray">
          <a:xfrm>
            <a:off x="732188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4467529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90" name="Group 289"/>
          <p:cNvGrpSpPr/>
          <p:nvPr userDrawn="1"/>
        </p:nvGrpSpPr>
        <p:grpSpPr bwMode="gray">
          <a:xfrm>
            <a:off x="-1" y="596901"/>
            <a:ext cx="9137515" cy="4375150"/>
            <a:chOff x="-1" y="596901"/>
            <a:chExt cx="9137515" cy="4375150"/>
          </a:xfrm>
        </p:grpSpPr>
        <p:cxnSp>
          <p:nvCxnSpPr>
            <p:cNvPr id="291" name="Straight Connector 29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223538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bwMode="gray">
          <a:xfrm>
            <a:off x="233085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bwMode="gray">
          <a:xfrm>
            <a:off x="302405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0" name="Picture Placeholder 7"/>
          <p:cNvSpPr>
            <a:spLocks noGrp="1"/>
          </p:cNvSpPr>
          <p:nvPr>
            <p:ph type="pic" sz="quarter" idx="29"/>
          </p:nvPr>
        </p:nvSpPr>
        <p:spPr bwMode="gray">
          <a:xfrm>
            <a:off x="381272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1" name="Picture Placeholder 7"/>
          <p:cNvSpPr>
            <a:spLocks noGrp="1"/>
          </p:cNvSpPr>
          <p:nvPr>
            <p:ph type="pic" sz="quarter" idx="30"/>
          </p:nvPr>
        </p:nvSpPr>
        <p:spPr bwMode="gray">
          <a:xfrm>
            <a:off x="460139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bwMode="gray">
          <a:xfrm>
            <a:off x="539006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bwMode="gray">
          <a:xfrm>
            <a:off x="390819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0" name="Text Placeholder 11"/>
          <p:cNvSpPr>
            <a:spLocks noGrp="1"/>
          </p:cNvSpPr>
          <p:nvPr>
            <p:ph type="body" sz="quarter" idx="37" hasCustomPrompt="1"/>
          </p:nvPr>
        </p:nvSpPr>
        <p:spPr bwMode="gray">
          <a:xfrm>
            <a:off x="548553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bwMode="gray">
          <a:xfrm>
            <a:off x="312333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bwMode="gray">
          <a:xfrm>
            <a:off x="470067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16750987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208" name="Group 207"/>
          <p:cNvGrpSpPr/>
          <p:nvPr userDrawn="1"/>
        </p:nvGrpSpPr>
        <p:grpSpPr bwMode="gray">
          <a:xfrm>
            <a:off x="-1" y="596901"/>
            <a:ext cx="9137515" cy="4375150"/>
            <a:chOff x="-1" y="596901"/>
            <a:chExt cx="9137515" cy="4375150"/>
          </a:xfrm>
        </p:grpSpPr>
        <p:cxnSp>
          <p:nvCxnSpPr>
            <p:cNvPr id="209" name="Straight Connector 208"/>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255440" y="1813709"/>
            <a:ext cx="3353390" cy="1546715"/>
          </a:xfrm>
          <a:prstGeom prst="homePlate">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1" name="Picture Placeholder 7"/>
          <p:cNvSpPr>
            <a:spLocks noGrp="1"/>
          </p:cNvSpPr>
          <p:nvPr>
            <p:ph type="pic" sz="quarter" idx="24"/>
          </p:nvPr>
        </p:nvSpPr>
        <p:spPr bwMode="gray">
          <a:xfrm>
            <a:off x="2915467" y="1813710"/>
            <a:ext cx="3353386" cy="1546710"/>
          </a:xfrm>
          <a:prstGeom prst="chevron">
            <a:avLst/>
          </a:prstGeom>
          <a:solidFill>
            <a:srgbClr val="0077BD"/>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bwMode="gray">
          <a:xfrm>
            <a:off x="5575490" y="1813709"/>
            <a:ext cx="3353390" cy="1546715"/>
          </a:xfrm>
          <a:prstGeom prst="chevr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bwMode="gray">
          <a:xfrm>
            <a:off x="3940778" y="35737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bwMode="gray">
          <a:xfrm>
            <a:off x="104307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bwMode="gray">
          <a:xfrm>
            <a:off x="651423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4" name="Text Placeholder 11"/>
          <p:cNvSpPr>
            <a:spLocks noGrp="1"/>
          </p:cNvSpPr>
          <p:nvPr>
            <p:ph type="body" sz="quarter" idx="42" hasCustomPrompt="1"/>
          </p:nvPr>
        </p:nvSpPr>
        <p:spPr bwMode="gray">
          <a:xfrm>
            <a:off x="752346"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5" name="Text Placeholder 11"/>
          <p:cNvSpPr>
            <a:spLocks noGrp="1"/>
          </p:cNvSpPr>
          <p:nvPr>
            <p:ph type="body" sz="quarter" idx="43" hasCustomPrompt="1"/>
          </p:nvPr>
        </p:nvSpPr>
        <p:spPr bwMode="gray">
          <a:xfrm>
            <a:off x="370339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44" hasCustomPrompt="1"/>
          </p:nvPr>
        </p:nvSpPr>
        <p:spPr bwMode="gray">
          <a:xfrm>
            <a:off x="635515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2418081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grpSp>
        <p:nvGrpSpPr>
          <p:cNvPr id="129" name="Group 128"/>
          <p:cNvGrpSpPr/>
          <p:nvPr userDrawn="1"/>
        </p:nvGrpSpPr>
        <p:grpSpPr bwMode="gray">
          <a:xfrm>
            <a:off x="-1" y="-12970"/>
            <a:ext cx="9137515" cy="4914900"/>
            <a:chOff x="-1" y="0"/>
            <a:chExt cx="9137515" cy="4914900"/>
          </a:xfrm>
        </p:grpSpPr>
        <p:cxnSp>
          <p:nvCxnSpPr>
            <p:cNvPr id="130" name="Straight Connector 129"/>
            <p:cNvCxnSpPr/>
            <p:nvPr userDrawn="1"/>
          </p:nvCxnSpPr>
          <p:spPr bwMode="gray">
            <a:xfrm>
              <a:off x="14257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a:off x="2953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a:off x="44802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a:off x="60075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a:off x="7534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90621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105894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12116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136440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15171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166986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182259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19753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212805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22807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243351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258624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27389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289170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30444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319716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334989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35026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365535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38080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396081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411354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42662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441899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45717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472445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48771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502991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518264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53353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548810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56408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579356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594629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60990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625175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64044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65572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67099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68626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70154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71681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73208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74735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76263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77790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79317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80845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82372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83899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85426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86954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88481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90008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flipH="1">
              <a:off x="-1"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flipH="1">
              <a:off x="-1"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flipH="1">
              <a:off x="-1"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flipH="1">
              <a:off x="-1"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flipH="1">
              <a:off x="-1"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flipH="1">
              <a:off x="-1"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flipH="1">
              <a:off x="-1"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flipH="1">
              <a:off x="-1"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flipH="1">
              <a:off x="-1"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flipH="1">
              <a:off x="-1"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flipH="1">
              <a:off x="-1"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flipH="1">
              <a:off x="-1"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flipH="1">
              <a:off x="-1"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flipH="1">
              <a:off x="-1"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flipH="1">
              <a:off x="-1"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flipH="1">
              <a:off x="-1"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flipH="1">
              <a:off x="-1"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flipH="1">
              <a:off x="-1"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flipH="1">
              <a:off x="-1"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flipH="1">
              <a:off x="-1"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flipH="1">
              <a:off x="-1"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flipH="1">
              <a:off x="-1"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flipH="1">
              <a:off x="-1"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flipH="1">
              <a:off x="-1"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flipH="1">
              <a:off x="-1"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flipH="1">
              <a:off x="-1"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flipH="1">
              <a:off x="-1"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flipH="1">
              <a:off x="-1"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flipH="1">
              <a:off x="-1"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flipH="1">
              <a:off x="-1"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flipH="1">
              <a:off x="-1"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flipH="1">
              <a:off x="-1"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flipH="1">
              <a:off x="-1"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bwMode="gray">
          <a:xfrm>
            <a:off x="1476355" y="992954"/>
            <a:ext cx="2646065" cy="994172"/>
          </a:xfrm>
          <a:prstGeom prst="rect">
            <a:avLst/>
          </a:prstGeom>
        </p:spPr>
        <p:txBody>
          <a:bodyPr/>
          <a:lstStyle>
            <a:lvl1pPr algn="ctr">
              <a:defRPr sz="3200"/>
            </a:lvl1pPr>
          </a:lstStyle>
          <a:p>
            <a:r>
              <a:rPr lang="en-US" dirty="0"/>
              <a:t>Thank you.</a:t>
            </a:r>
            <a:endParaRPr lang="en-IN" dirty="0"/>
          </a:p>
        </p:txBody>
      </p:sp>
      <p:sp>
        <p:nvSpPr>
          <p:cNvPr id="23" name="Text Placeholder 1030"/>
          <p:cNvSpPr>
            <a:spLocks noGrp="1"/>
          </p:cNvSpPr>
          <p:nvPr>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bwMode="gray">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0077BD"/>
          </a:solidFill>
          <a:ln>
            <a:noFill/>
          </a:ln>
        </p:spPr>
        <p:txBody>
          <a:bodyPr vert="horz" wrap="square" lIns="91440" tIns="45720" rIns="91440" bIns="45720" numCol="1" anchor="t" anchorCtr="0" compatLnSpc="1">
            <a:prstTxWarp prst="textNoShape">
              <a:avLst/>
            </a:prstTxWarp>
          </a:bodyPr>
          <a:lstStyle/>
          <a:p>
            <a:pPr lvl="0"/>
            <a:endParaRPr lang="en-IN" dirty="0">
              <a:solidFill>
                <a:schemeClr val="tx1"/>
              </a:solidFill>
            </a:endParaRPr>
          </a:p>
        </p:txBody>
      </p:sp>
      <p:sp>
        <p:nvSpPr>
          <p:cNvPr id="28" name="Picture Placeholder 3"/>
          <p:cNvSpPr>
            <a:spLocks noGrp="1"/>
          </p:cNvSpPr>
          <p:nvPr>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dirty="0"/>
              <a:t>Click icon to add image</a:t>
            </a:r>
          </a:p>
        </p:txBody>
      </p:sp>
      <p:grpSp>
        <p:nvGrpSpPr>
          <p:cNvPr id="25" name="Group 24"/>
          <p:cNvGrpSpPr/>
          <p:nvPr userDrawn="1"/>
        </p:nvGrpSpPr>
        <p:grpSpPr bwMode="gray">
          <a:xfrm>
            <a:off x="787275" y="755329"/>
            <a:ext cx="799280" cy="844787"/>
            <a:chOff x="-3330575" y="3005138"/>
            <a:chExt cx="1533526" cy="1620837"/>
          </a:xfrm>
          <a:solidFill>
            <a:srgbClr val="003F72"/>
          </a:solidFill>
        </p:grpSpPr>
        <p:sp>
          <p:nvSpPr>
            <p:cNvPr id="27"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30" name="Group 29"/>
          <p:cNvGrpSpPr/>
          <p:nvPr userDrawn="1"/>
        </p:nvGrpSpPr>
        <p:grpSpPr bwMode="gray">
          <a:xfrm>
            <a:off x="4059220" y="1649549"/>
            <a:ext cx="747544" cy="809246"/>
            <a:chOff x="2301081" y="6662108"/>
            <a:chExt cx="1500188" cy="1624012"/>
          </a:xfrm>
          <a:solidFill>
            <a:srgbClr val="003F72"/>
          </a:solidFill>
        </p:grpSpPr>
        <p:sp>
          <p:nvSpPr>
            <p:cNvPr id="3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3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3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sp>
        <p:nvSpPr>
          <p:cNvPr id="112" name="Freeform 17"/>
          <p:cNvSpPr>
            <a:spLocks/>
          </p:cNvSpPr>
          <p:nvPr userDrawn="1"/>
        </p:nvSpPr>
        <p:spPr bwMode="gray">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rgbClr val="003F72"/>
          </a:solidFill>
          <a:ln>
            <a:noFill/>
          </a:ln>
        </p:spPr>
        <p:txBody>
          <a:bodyPr vert="horz" wrap="square" lIns="91440" tIns="45720" rIns="91440" bIns="45720" numCol="1" anchor="t" anchorCtr="0" compatLnSpc="1">
            <a:prstTxWarp prst="textNoShape">
              <a:avLst/>
            </a:prstTxWarp>
          </a:bodyPr>
          <a:lstStyle/>
          <a:p>
            <a:endParaRPr lang="en-IN" dirty="0"/>
          </a:p>
        </p:txBody>
      </p:sp>
      <p:grpSp>
        <p:nvGrpSpPr>
          <p:cNvPr id="113" name="Group 5"/>
          <p:cNvGrpSpPr>
            <a:grpSpLocks noChangeAspect="1"/>
          </p:cNvGrpSpPr>
          <p:nvPr userDrawn="1"/>
        </p:nvGrpSpPr>
        <p:grpSpPr bwMode="gray">
          <a:xfrm>
            <a:off x="299349" y="2798386"/>
            <a:ext cx="1680364" cy="252286"/>
            <a:chOff x="119" y="2341"/>
            <a:chExt cx="1805" cy="271"/>
          </a:xfrm>
        </p:grpSpPr>
        <p:sp>
          <p:nvSpPr>
            <p:cNvPr id="114"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5"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5005381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rganization Chart ">
    <p:spTree>
      <p:nvGrpSpPr>
        <p:cNvPr id="1" name=""/>
        <p:cNvGrpSpPr/>
        <p:nvPr/>
      </p:nvGrpSpPr>
      <p:grpSpPr>
        <a:xfrm>
          <a:off x="0" y="0"/>
          <a:ext cx="0" cy="0"/>
          <a:chOff x="0" y="0"/>
          <a:chExt cx="0" cy="0"/>
        </a:xfrm>
      </p:grpSpPr>
      <p:grpSp>
        <p:nvGrpSpPr>
          <p:cNvPr id="203" name="Group 202"/>
          <p:cNvGrpSpPr/>
          <p:nvPr userDrawn="1"/>
        </p:nvGrpSpPr>
        <p:grpSpPr bwMode="gray">
          <a:xfrm>
            <a:off x="-1" y="596901"/>
            <a:ext cx="9137515" cy="4375150"/>
            <a:chOff x="-1" y="596901"/>
            <a:chExt cx="9137515" cy="4375150"/>
          </a:xfrm>
        </p:grpSpPr>
        <p:cxnSp>
          <p:nvCxnSpPr>
            <p:cNvPr id="204" name="Straight Connector 203"/>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userDrawn="1">
            <p:ph type="title" hasCustomPrompt="1"/>
          </p:nvPr>
        </p:nvSpPr>
        <p:spPr bwMode="gray">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dirty="0"/>
              <a:t>Organization Chart </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grpSp>
      <p:sp>
        <p:nvSpPr>
          <p:cNvPr id="103" name="Picture Placeholder 102"/>
          <p:cNvSpPr>
            <a:spLocks noGrp="1"/>
          </p:cNvSpPr>
          <p:nvPr>
            <p:ph type="pic" sz="quarter" idx="10"/>
          </p:nvPr>
        </p:nvSpPr>
        <p:spPr bwMode="gray">
          <a:xfrm>
            <a:off x="37338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0" name="Text Placeholder 199"/>
          <p:cNvSpPr>
            <a:spLocks noGrp="1"/>
          </p:cNvSpPr>
          <p:nvPr>
            <p:ph type="body" sz="quarter" idx="16" hasCustomPrompt="1"/>
          </p:nvPr>
        </p:nvSpPr>
        <p:spPr bwMode="gray">
          <a:xfrm>
            <a:off x="15240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2" name="Text Placeholder 199"/>
          <p:cNvSpPr>
            <a:spLocks noGrp="1"/>
          </p:cNvSpPr>
          <p:nvPr>
            <p:ph type="body" sz="quarter" idx="17" hasCustomPrompt="1"/>
          </p:nvPr>
        </p:nvSpPr>
        <p:spPr bwMode="gray">
          <a:xfrm>
            <a:off x="15240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109" name="Picture Placeholder 102"/>
          <p:cNvSpPr>
            <a:spLocks noGrp="1"/>
          </p:cNvSpPr>
          <p:nvPr>
            <p:ph type="pic" sz="quarter" idx="18"/>
          </p:nvPr>
        </p:nvSpPr>
        <p:spPr bwMode="gray">
          <a:xfrm>
            <a:off x="1891285"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110" name="Text Placeholder 199"/>
          <p:cNvSpPr>
            <a:spLocks noGrp="1"/>
          </p:cNvSpPr>
          <p:nvPr>
            <p:ph type="body" sz="quarter" idx="19" hasCustomPrompt="1"/>
          </p:nvPr>
        </p:nvSpPr>
        <p:spPr bwMode="gray">
          <a:xfrm>
            <a:off x="1670305"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111" name="Text Placeholder 199"/>
          <p:cNvSpPr>
            <a:spLocks noGrp="1"/>
          </p:cNvSpPr>
          <p:nvPr>
            <p:ph type="body" sz="quarter" idx="20" hasCustomPrompt="1"/>
          </p:nvPr>
        </p:nvSpPr>
        <p:spPr bwMode="gray">
          <a:xfrm>
            <a:off x="1670305"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1" name="Picture Placeholder 102"/>
          <p:cNvSpPr>
            <a:spLocks noGrp="1"/>
          </p:cNvSpPr>
          <p:nvPr>
            <p:ph type="pic" sz="quarter" idx="21"/>
          </p:nvPr>
        </p:nvSpPr>
        <p:spPr bwMode="gray">
          <a:xfrm>
            <a:off x="3409189"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7" name="Text Placeholder 199"/>
          <p:cNvSpPr>
            <a:spLocks noGrp="1"/>
          </p:cNvSpPr>
          <p:nvPr>
            <p:ph type="body" sz="quarter" idx="22" hasCustomPrompt="1"/>
          </p:nvPr>
        </p:nvSpPr>
        <p:spPr bwMode="gray">
          <a:xfrm>
            <a:off x="3188209"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8" name="Text Placeholder 199"/>
          <p:cNvSpPr>
            <a:spLocks noGrp="1"/>
          </p:cNvSpPr>
          <p:nvPr>
            <p:ph type="body" sz="quarter" idx="23" hasCustomPrompt="1"/>
          </p:nvPr>
        </p:nvSpPr>
        <p:spPr bwMode="gray">
          <a:xfrm>
            <a:off x="3188209"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9" name="Picture Placeholder 102"/>
          <p:cNvSpPr>
            <a:spLocks noGrp="1"/>
          </p:cNvSpPr>
          <p:nvPr>
            <p:ph type="pic" sz="quarter" idx="24"/>
          </p:nvPr>
        </p:nvSpPr>
        <p:spPr bwMode="gray">
          <a:xfrm>
            <a:off x="4927093"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0" name="Text Placeholder 199"/>
          <p:cNvSpPr>
            <a:spLocks noGrp="1"/>
          </p:cNvSpPr>
          <p:nvPr>
            <p:ph type="body" sz="quarter" idx="25" hasCustomPrompt="1"/>
          </p:nvPr>
        </p:nvSpPr>
        <p:spPr bwMode="gray">
          <a:xfrm>
            <a:off x="4706113"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1" name="Text Placeholder 199"/>
          <p:cNvSpPr>
            <a:spLocks noGrp="1"/>
          </p:cNvSpPr>
          <p:nvPr>
            <p:ph type="body" sz="quarter" idx="26" hasCustomPrompt="1"/>
          </p:nvPr>
        </p:nvSpPr>
        <p:spPr bwMode="gray">
          <a:xfrm>
            <a:off x="4706113"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2" name="Picture Placeholder 102"/>
          <p:cNvSpPr>
            <a:spLocks noGrp="1"/>
          </p:cNvSpPr>
          <p:nvPr>
            <p:ph type="pic" sz="quarter" idx="27"/>
          </p:nvPr>
        </p:nvSpPr>
        <p:spPr bwMode="gray">
          <a:xfrm>
            <a:off x="6444997"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3" name="Text Placeholder 199"/>
          <p:cNvSpPr>
            <a:spLocks noGrp="1"/>
          </p:cNvSpPr>
          <p:nvPr>
            <p:ph type="body" sz="quarter" idx="28" hasCustomPrompt="1"/>
          </p:nvPr>
        </p:nvSpPr>
        <p:spPr bwMode="gray">
          <a:xfrm>
            <a:off x="6224017"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4" name="Text Placeholder 199"/>
          <p:cNvSpPr>
            <a:spLocks noGrp="1"/>
          </p:cNvSpPr>
          <p:nvPr>
            <p:ph type="body" sz="quarter" idx="29" hasCustomPrompt="1"/>
          </p:nvPr>
        </p:nvSpPr>
        <p:spPr bwMode="gray">
          <a:xfrm>
            <a:off x="6224017"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5" name="Picture Placeholder 102"/>
          <p:cNvSpPr>
            <a:spLocks noGrp="1"/>
          </p:cNvSpPr>
          <p:nvPr>
            <p:ph type="pic" sz="quarter" idx="30"/>
          </p:nvPr>
        </p:nvSpPr>
        <p:spPr bwMode="gray">
          <a:xfrm>
            <a:off x="796290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6" name="Text Placeholder 199"/>
          <p:cNvSpPr>
            <a:spLocks noGrp="1"/>
          </p:cNvSpPr>
          <p:nvPr>
            <p:ph type="body" sz="quarter" idx="31" hasCustomPrompt="1"/>
          </p:nvPr>
        </p:nvSpPr>
        <p:spPr bwMode="gray">
          <a:xfrm>
            <a:off x="774192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7" name="Text Placeholder 199"/>
          <p:cNvSpPr>
            <a:spLocks noGrp="1"/>
          </p:cNvSpPr>
          <p:nvPr>
            <p:ph type="body" sz="quarter" idx="32" hasCustomPrompt="1"/>
          </p:nvPr>
        </p:nvSpPr>
        <p:spPr bwMode="gray">
          <a:xfrm>
            <a:off x="774192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8" name="Picture Placeholder 102"/>
          <p:cNvSpPr>
            <a:spLocks noGrp="1"/>
          </p:cNvSpPr>
          <p:nvPr>
            <p:ph type="pic" sz="quarter" idx="33"/>
          </p:nvPr>
        </p:nvSpPr>
        <p:spPr bwMode="gray">
          <a:xfrm>
            <a:off x="4247389" y="73913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9" name="Text Placeholder 199"/>
          <p:cNvSpPr>
            <a:spLocks noGrp="1"/>
          </p:cNvSpPr>
          <p:nvPr>
            <p:ph type="body" sz="quarter" idx="34" hasCustomPrompt="1"/>
          </p:nvPr>
        </p:nvSpPr>
        <p:spPr bwMode="gray">
          <a:xfrm>
            <a:off x="4026409" y="152431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20" name="Text Placeholder 199"/>
          <p:cNvSpPr>
            <a:spLocks noGrp="1"/>
          </p:cNvSpPr>
          <p:nvPr>
            <p:ph type="body" sz="quarter" idx="35" hasCustomPrompt="1"/>
          </p:nvPr>
        </p:nvSpPr>
        <p:spPr bwMode="gray">
          <a:xfrm>
            <a:off x="4026409" y="182149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cxnSp>
        <p:nvCxnSpPr>
          <p:cNvPr id="222" name="Elbow Connector 221"/>
          <p:cNvCxnSpPr>
            <a:stCxn id="220" idx="2"/>
            <a:endCxn id="103" idx="0"/>
          </p:cNvCxnSpPr>
          <p:nvPr userDrawn="1"/>
        </p:nvCxnSpPr>
        <p:spPr bwMode="gray">
          <a:xfrm rot="5400000">
            <a:off x="2401826" y="448056"/>
            <a:ext cx="647698" cy="38511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4" name="Elbow Connector 223"/>
          <p:cNvCxnSpPr>
            <a:stCxn id="220" idx="2"/>
            <a:endCxn id="215" idx="1"/>
          </p:cNvCxnSpPr>
          <p:nvPr userDrawn="1"/>
        </p:nvCxnSpPr>
        <p:spPr bwMode="gray">
          <a:xfrm rot="16200000" flipH="1">
            <a:off x="6225748" y="475281"/>
            <a:ext cx="647698" cy="37966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6" name="Elbow Connector 225"/>
          <p:cNvCxnSpPr>
            <a:stCxn id="220" idx="2"/>
            <a:endCxn id="109" idx="1"/>
          </p:cNvCxnSpPr>
          <p:nvPr userDrawn="1"/>
        </p:nvCxnSpPr>
        <p:spPr bwMode="gray">
          <a:xfrm rot="5400000">
            <a:off x="3189941" y="1236171"/>
            <a:ext cx="647698" cy="22749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220" idx="2"/>
            <a:endCxn id="212" idx="1"/>
          </p:cNvCxnSpPr>
          <p:nvPr userDrawn="1"/>
        </p:nvCxnSpPr>
        <p:spPr bwMode="gray">
          <a:xfrm rot="16200000" flipH="1">
            <a:off x="5466796" y="1234233"/>
            <a:ext cx="647698" cy="22787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0" name="Elbow Connector 229"/>
          <p:cNvCxnSpPr>
            <a:stCxn id="220" idx="2"/>
            <a:endCxn id="201" idx="1"/>
          </p:cNvCxnSpPr>
          <p:nvPr userDrawn="1"/>
        </p:nvCxnSpPr>
        <p:spPr bwMode="gray">
          <a:xfrm rot="5400000">
            <a:off x="3948893" y="1995123"/>
            <a:ext cx="647698" cy="7570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2" name="Elbow Connector 231"/>
          <p:cNvCxnSpPr>
            <a:stCxn id="220" idx="2"/>
            <a:endCxn id="209" idx="1"/>
          </p:cNvCxnSpPr>
          <p:nvPr userDrawn="1"/>
        </p:nvCxnSpPr>
        <p:spPr bwMode="gray">
          <a:xfrm rot="16200000" flipH="1">
            <a:off x="4707844" y="1993185"/>
            <a:ext cx="647698" cy="76088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4207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mp;T Technology Team">
    <p:spTree>
      <p:nvGrpSpPr>
        <p:cNvPr id="1" name=""/>
        <p:cNvGrpSpPr/>
        <p:nvPr/>
      </p:nvGrpSpPr>
      <p:grpSpPr>
        <a:xfrm>
          <a:off x="0" y="0"/>
          <a:ext cx="0" cy="0"/>
          <a:chOff x="0" y="0"/>
          <a:chExt cx="0" cy="0"/>
        </a:xfrm>
      </p:grpSpPr>
      <p:grpSp>
        <p:nvGrpSpPr>
          <p:cNvPr id="109" name="Group 108"/>
          <p:cNvGrpSpPr/>
          <p:nvPr userDrawn="1"/>
        </p:nvGrpSpPr>
        <p:grpSpPr bwMode="gray">
          <a:xfrm>
            <a:off x="-1" y="596901"/>
            <a:ext cx="9137515" cy="4375150"/>
            <a:chOff x="-1" y="596901"/>
            <a:chExt cx="9137515" cy="4375150"/>
          </a:xfrm>
        </p:grpSpPr>
        <p:cxnSp>
          <p:nvCxnSpPr>
            <p:cNvPr id="110" name="Straight Connector 10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03" name="Picture Placeholder 102"/>
          <p:cNvSpPr>
            <a:spLocks noGrp="1"/>
          </p:cNvSpPr>
          <p:nvPr>
            <p:ph type="pic" sz="quarter" idx="24"/>
          </p:nvPr>
        </p:nvSpPr>
        <p:spPr bwMode="gray">
          <a:xfrm>
            <a:off x="163830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endParaRPr lang="en-IN" dirty="0"/>
          </a:p>
        </p:txBody>
      </p:sp>
      <p:sp>
        <p:nvSpPr>
          <p:cNvPr id="6" name="Title 1"/>
          <p:cNvSpPr>
            <a:spLocks noGrp="1"/>
          </p:cNvSpPr>
          <p:nvPr userDrawn="1">
            <p:ph type="title" hasCustomPrompt="1"/>
          </p:nvPr>
        </p:nvSpPr>
        <p:spPr bwMode="gray">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dirty="0"/>
              <a:t>L&amp;T Technology Team</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grpSp>
      <p:sp>
        <p:nvSpPr>
          <p:cNvPr id="103" name="Picture Placeholder 102"/>
          <p:cNvSpPr>
            <a:spLocks noGrp="1"/>
          </p:cNvSpPr>
          <p:nvPr>
            <p:ph type="pic" sz="quarter" idx="10"/>
          </p:nvPr>
        </p:nvSpPr>
        <p:spPr bwMode="gray">
          <a:xfrm>
            <a:off x="149352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0" name="Text Placeholder 199"/>
          <p:cNvSpPr>
            <a:spLocks noGrp="1"/>
          </p:cNvSpPr>
          <p:nvPr>
            <p:ph type="body" sz="quarter" idx="16" hasCustomPrompt="1"/>
          </p:nvPr>
        </p:nvSpPr>
        <p:spPr bwMode="gray">
          <a:xfrm>
            <a:off x="127254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02" name="Text Placeholder 199"/>
          <p:cNvSpPr>
            <a:spLocks noGrp="1"/>
          </p:cNvSpPr>
          <p:nvPr>
            <p:ph type="body" sz="quarter" idx="17" hasCustomPrompt="1"/>
          </p:nvPr>
        </p:nvSpPr>
        <p:spPr bwMode="gray">
          <a:xfrm>
            <a:off x="127254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6" name="Picture Placeholder 102"/>
          <p:cNvSpPr>
            <a:spLocks noGrp="1"/>
          </p:cNvSpPr>
          <p:nvPr>
            <p:ph type="pic" sz="quarter" idx="25"/>
          </p:nvPr>
        </p:nvSpPr>
        <p:spPr bwMode="gray">
          <a:xfrm>
            <a:off x="42748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endParaRPr lang="en-IN" dirty="0"/>
          </a:p>
        </p:txBody>
      </p:sp>
      <p:sp>
        <p:nvSpPr>
          <p:cNvPr id="221" name="Picture Placeholder 102"/>
          <p:cNvSpPr>
            <a:spLocks noGrp="1"/>
          </p:cNvSpPr>
          <p:nvPr>
            <p:ph type="pic" sz="quarter" idx="26"/>
          </p:nvPr>
        </p:nvSpPr>
        <p:spPr bwMode="gray">
          <a:xfrm>
            <a:off x="41300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23" name="Text Placeholder 199"/>
          <p:cNvSpPr>
            <a:spLocks noGrp="1"/>
          </p:cNvSpPr>
          <p:nvPr>
            <p:ph type="body" sz="quarter" idx="27" hasCustomPrompt="1"/>
          </p:nvPr>
        </p:nvSpPr>
        <p:spPr bwMode="gray">
          <a:xfrm>
            <a:off x="39090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25" name="Text Placeholder 199"/>
          <p:cNvSpPr>
            <a:spLocks noGrp="1"/>
          </p:cNvSpPr>
          <p:nvPr>
            <p:ph type="body" sz="quarter" idx="28" hasCustomPrompt="1"/>
          </p:nvPr>
        </p:nvSpPr>
        <p:spPr bwMode="gray">
          <a:xfrm>
            <a:off x="39090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27" name="Picture Placeholder 102"/>
          <p:cNvSpPr>
            <a:spLocks noGrp="1"/>
          </p:cNvSpPr>
          <p:nvPr>
            <p:ph type="pic" sz="quarter" idx="29"/>
          </p:nvPr>
        </p:nvSpPr>
        <p:spPr bwMode="gray">
          <a:xfrm>
            <a:off x="70561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endParaRPr lang="en-IN" dirty="0"/>
          </a:p>
        </p:txBody>
      </p:sp>
      <p:sp>
        <p:nvSpPr>
          <p:cNvPr id="229" name="Picture Placeholder 102"/>
          <p:cNvSpPr>
            <a:spLocks noGrp="1"/>
          </p:cNvSpPr>
          <p:nvPr>
            <p:ph type="pic" sz="quarter" idx="30"/>
          </p:nvPr>
        </p:nvSpPr>
        <p:spPr bwMode="gray">
          <a:xfrm>
            <a:off x="69113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31" name="Text Placeholder 199"/>
          <p:cNvSpPr>
            <a:spLocks noGrp="1"/>
          </p:cNvSpPr>
          <p:nvPr>
            <p:ph type="body" sz="quarter" idx="31" hasCustomPrompt="1"/>
          </p:nvPr>
        </p:nvSpPr>
        <p:spPr bwMode="gray">
          <a:xfrm>
            <a:off x="66903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33" name="Text Placeholder 199"/>
          <p:cNvSpPr>
            <a:spLocks noGrp="1"/>
          </p:cNvSpPr>
          <p:nvPr>
            <p:ph type="body" sz="quarter" idx="32" hasCustomPrompt="1"/>
          </p:nvPr>
        </p:nvSpPr>
        <p:spPr bwMode="gray">
          <a:xfrm>
            <a:off x="66903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Tree>
    <p:extLst>
      <p:ext uri="{BB962C8B-B14F-4D97-AF65-F5344CB8AC3E}">
        <p14:creationId xmlns:p14="http://schemas.microsoft.com/office/powerpoint/2010/main" val="11484207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 No Grids">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a:xfrm>
            <a:off x="304800" y="666750"/>
            <a:ext cx="8534400" cy="419100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grpSp>
        <p:nvGrpSpPr>
          <p:cNvPr id="3"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25101928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bwMode="gray">
          <a:xfrm>
            <a:off x="0" y="583327"/>
            <a:ext cx="9144000" cy="4352708"/>
          </a:xfrm>
          <a:prstGeom prst="rect">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grpSp>
        <p:nvGrpSpPr>
          <p:cNvPr id="98" name="Group 97"/>
          <p:cNvGrpSpPr/>
          <p:nvPr userDrawn="1"/>
        </p:nvGrpSpPr>
        <p:grpSpPr bwMode="gray">
          <a:xfrm>
            <a:off x="-1" y="571501"/>
            <a:ext cx="9137515" cy="4375150"/>
            <a:chOff x="-1" y="596901"/>
            <a:chExt cx="9137515" cy="4375150"/>
          </a:xfrm>
        </p:grpSpPr>
        <p:cxnSp>
          <p:nvCxnSpPr>
            <p:cNvPr id="99" name="Straight Connector 98"/>
            <p:cNvCxnSpPr/>
            <p:nvPr userDrawn="1"/>
          </p:nvCxnSpPr>
          <p:spPr bwMode="gray">
            <a:xfrm rot="5400000">
              <a:off x="4568757" y="-397185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bwMode="gray">
            <a:xfrm rot="5400000">
              <a:off x="4568757" y="-382122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67059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51995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36932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rot="5400000">
              <a:off x="4568757" y="-321869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06805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2917426"/>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276679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2616160"/>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46552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31489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16426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01362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186299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171236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156172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411096"/>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26046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109830"/>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95919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80856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65793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50729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35666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0603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539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9523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4586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9691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a:off x="142570" y="603115"/>
              <a:ext cx="0" cy="4368936"/>
            </a:xfrm>
            <a:prstGeom prst="line">
              <a:avLst/>
            </a:prstGeom>
            <a:ln>
              <a:solidFill>
                <a:srgbClr val="0077BD"/>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a:off x="29530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a:off x="44802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60075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75348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90621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105894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121167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136440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51713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66986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82259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97532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212805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228078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243351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58624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73897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89170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304443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319716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334989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50262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65535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80808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96081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411354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426626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441899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57172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72445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87718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502991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518264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533537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48810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64083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79356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94629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609902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625175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640448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55721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70994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86267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701540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716813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732086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47359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62632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77905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93178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808450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823723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838996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54269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69542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84815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900088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grpSp>
      <p:sp>
        <p:nvSpPr>
          <p:cNvPr id="7" name="Content Placeholder 2"/>
          <p:cNvSpPr>
            <a:spLocks noGrp="1"/>
          </p:cNvSpPr>
          <p:nvPr>
            <p:ph idx="1"/>
          </p:nvPr>
        </p:nvSpPr>
        <p:spPr bwMode="gray">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26394488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bwMode="gray">
          <a:xfrm>
            <a:off x="0" y="583327"/>
            <a:ext cx="9144000" cy="43527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04" name="Group 103"/>
          <p:cNvGrpSpPr/>
          <p:nvPr userDrawn="1"/>
        </p:nvGrpSpPr>
        <p:grpSpPr bwMode="gray">
          <a:xfrm>
            <a:off x="-1" y="596901"/>
            <a:ext cx="9137515" cy="4375150"/>
            <a:chOff x="-1" y="596901"/>
            <a:chExt cx="9137515" cy="4375150"/>
          </a:xfrm>
        </p:grpSpPr>
        <p:cxnSp>
          <p:nvCxnSpPr>
            <p:cNvPr id="105" name="Straight Connector 104"/>
            <p:cNvCxnSpPr/>
            <p:nvPr userDrawn="1"/>
          </p:nvCxnSpPr>
          <p:spPr bwMode="gray">
            <a:xfrm rot="5400000">
              <a:off x="4568757" y="-397185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rot="5400000">
              <a:off x="4568757" y="-382122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rot="5400000">
              <a:off x="4568757" y="-367059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rot="5400000">
              <a:off x="4568757" y="-351995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rot="5400000">
              <a:off x="4568757" y="-336932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21869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06805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2917426"/>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276679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rot="5400000">
              <a:off x="4568757" y="-2616160"/>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rot="5400000">
              <a:off x="4568757" y="-246552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231489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216426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201362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rot="5400000">
              <a:off x="4568757" y="-186299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rot="5400000">
              <a:off x="4568757" y="-171236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rot="5400000">
              <a:off x="4568757" y="-156172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rot="5400000">
              <a:off x="4568757" y="-1411096"/>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rot="5400000">
              <a:off x="4568757" y="-126046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rot="5400000">
              <a:off x="4568757" y="-1109830"/>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rot="5400000">
              <a:off x="4568757" y="-95919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rot="5400000">
              <a:off x="4568757" y="-80856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rot="5400000">
              <a:off x="4568757" y="-65793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rot="5400000">
              <a:off x="4568757" y="-50729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rot="5400000">
              <a:off x="4568757" y="-35666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rot="5400000">
              <a:off x="4568757" y="-20603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rot="5400000">
              <a:off x="4568757" y="-5539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rot="5400000">
              <a:off x="4568757" y="9523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rot="5400000">
              <a:off x="4568757" y="24586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rot="5400000">
              <a:off x="4568757" y="39691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14257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29530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44802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60075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75348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90621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105894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121167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136440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151713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166986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182259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197532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212805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228078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243351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258624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273897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289170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304443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319716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334989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350262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365535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380808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396081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411354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426626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441899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457172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472445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487718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502991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518264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533537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548810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564083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579356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594629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609902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625175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640448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655721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670994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686267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701540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716813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732086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747359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762632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777905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793178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808450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823723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a:off x="838996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a:off x="854269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a:off x="869542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a:off x="884815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a:off x="900088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 name="Content Placeholder 2"/>
          <p:cNvSpPr>
            <a:spLocks noGrp="1"/>
          </p:cNvSpPr>
          <p:nvPr>
            <p:ph idx="1"/>
          </p:nvPr>
        </p:nvSpPr>
        <p:spPr bwMode="gray">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77882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lank - Full Grid">
    <p:spTree>
      <p:nvGrpSpPr>
        <p:cNvPr id="1" name=""/>
        <p:cNvGrpSpPr/>
        <p:nvPr/>
      </p:nvGrpSpPr>
      <p:grpSpPr>
        <a:xfrm>
          <a:off x="0" y="0"/>
          <a:ext cx="0" cy="0"/>
          <a:chOff x="0" y="0"/>
          <a:chExt cx="0" cy="0"/>
        </a:xfrm>
      </p:grpSpPr>
      <p:grpSp>
        <p:nvGrpSpPr>
          <p:cNvPr id="99" name="Group 98"/>
          <p:cNvGrpSpPr/>
          <p:nvPr userDrawn="1"/>
        </p:nvGrpSpPr>
        <p:grpSpPr bwMode="gray">
          <a:xfrm>
            <a:off x="-9458" y="0"/>
            <a:ext cx="9137515" cy="4914900"/>
            <a:chOff x="-9458" y="0"/>
            <a:chExt cx="9137515" cy="4914900"/>
          </a:xfrm>
        </p:grpSpPr>
        <p:cxnSp>
          <p:nvCxnSpPr>
            <p:cNvPr id="138" name="Straight Connector 137"/>
            <p:cNvCxnSpPr/>
            <p:nvPr userDrawn="1"/>
          </p:nvCxnSpPr>
          <p:spPr bwMode="gray">
            <a:xfrm>
              <a:off x="1331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2858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43857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5913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7440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8967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10494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12022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13549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15076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16604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18131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19658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21185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22713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24240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257678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27295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288224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30349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318770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334043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34931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364589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37986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395135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41040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42568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440954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45622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471500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48677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502046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517319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53259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547864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56313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578410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593683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60895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624229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63950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654775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670048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68532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700594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71586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731140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746413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76168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776959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a:off x="79223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a:off x="807505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a:off x="822778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a:off x="83805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a:off x="853324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a:off x="86859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a:off x="88387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a:off x="899142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flipH="1">
              <a:off x="-9458"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flipH="1">
              <a:off x="-9458"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flipH="1">
              <a:off x="-9458"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flipH="1">
              <a:off x="-9458"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flipH="1">
              <a:off x="-9458"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flipH="1">
              <a:off x="-9458"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flipH="1">
              <a:off x="-9458"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flipH="1">
              <a:off x="-9458"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flipH="1">
              <a:off x="-9458"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flipH="1">
              <a:off x="-9458"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flipH="1">
              <a:off x="-9458"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flipH="1">
              <a:off x="-9458"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flipH="1">
              <a:off x="-9458"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flipH="1">
              <a:off x="-9458"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flipH="1">
              <a:off x="-9458"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flipH="1">
              <a:off x="-9458"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flipH="1">
              <a:off x="-9458"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flipH="1">
              <a:off x="-9458"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flipH="1">
              <a:off x="-9458"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flipH="1">
              <a:off x="-9458"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flipH="1">
              <a:off x="-9458"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flipH="1">
              <a:off x="-9458"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flipH="1">
              <a:off x="-9458"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flipH="1">
              <a:off x="-9458"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flipH="1">
              <a:off x="-9458"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flipH="1">
              <a:off x="-9458"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flipH="1">
              <a:off x="-9458"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flipH="1">
              <a:off x="-9458"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flipH="1">
              <a:off x="-9458"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flipH="1">
              <a:off x="-9458"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flipH="1">
              <a:off x="-9458"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flipH="1">
              <a:off x="-9458"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flipH="1">
              <a:off x="-9458"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userDrawn="1">
            <p:ph sz="quarter" idx="10"/>
          </p:nvPr>
        </p:nvSpPr>
        <p:spPr bwMode="gray">
          <a:xfrm>
            <a:off x="311150" y="279400"/>
            <a:ext cx="8496300" cy="4254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8" name="TextBox 97"/>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84989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 No Gri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11150" y="279400"/>
            <a:ext cx="8496300" cy="4254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8" name="TextBox 97"/>
          <p:cNvSpPr txBox="1"/>
          <p:nvPr userDrawn="1"/>
        </p:nvSpPr>
        <p:spPr>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84989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Breaker">
    <p:spTree>
      <p:nvGrpSpPr>
        <p:cNvPr id="1" name=""/>
        <p:cNvGrpSpPr/>
        <p:nvPr/>
      </p:nvGrpSpPr>
      <p:grpSpPr>
        <a:xfrm>
          <a:off x="0" y="0"/>
          <a:ext cx="0" cy="0"/>
          <a:chOff x="0" y="0"/>
          <a:chExt cx="0" cy="0"/>
        </a:xfrm>
      </p:grpSpPr>
      <p:grpSp>
        <p:nvGrpSpPr>
          <p:cNvPr id="118" name="Group 117"/>
          <p:cNvGrpSpPr/>
          <p:nvPr userDrawn="1"/>
        </p:nvGrpSpPr>
        <p:grpSpPr bwMode="gray">
          <a:xfrm>
            <a:off x="-9458" y="0"/>
            <a:ext cx="9137515" cy="4914900"/>
            <a:chOff x="-9458" y="0"/>
            <a:chExt cx="9137515" cy="4914900"/>
          </a:xfrm>
        </p:grpSpPr>
        <p:cxnSp>
          <p:nvCxnSpPr>
            <p:cNvPr id="119" name="Straight Connector 118"/>
            <p:cNvCxnSpPr/>
            <p:nvPr userDrawn="1"/>
          </p:nvCxnSpPr>
          <p:spPr bwMode="gray">
            <a:xfrm>
              <a:off x="1331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2858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43857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a:off x="5913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a:off x="7440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a:off x="8967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a:off x="10494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a:off x="12022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a:off x="13549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a:off x="15076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a:off x="16604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a:off x="18131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a:off x="19658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a:off x="21185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a:off x="22713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a:off x="24240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257678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27295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288224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30349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318770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334043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34931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364589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37986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395135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41040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42568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440954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45622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471500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48677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502046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517319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53259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547864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56313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578410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593683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60895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624229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63950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654775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670048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68532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700594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71586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731140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746413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76168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776959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79223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807505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822778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83805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853324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86859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88387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899142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flipH="1">
              <a:off x="-9458"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flipH="1">
              <a:off x="-9458"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flipH="1">
              <a:off x="-9458"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flipH="1">
              <a:off x="-9458"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flipH="1">
              <a:off x="-9458"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flipH="1">
              <a:off x="-9458"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flipH="1">
              <a:off x="-9458"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flipH="1">
              <a:off x="-9458"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flipH="1">
              <a:off x="-9458"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flipH="1">
              <a:off x="-9458"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flipH="1">
              <a:off x="-9458"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flipH="1">
              <a:off x="-9458"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flipH="1">
              <a:off x="-9458"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flipH="1">
              <a:off x="-9458"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flipH="1">
              <a:off x="-9458"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flipH="1">
              <a:off x="-9458"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flipH="1">
              <a:off x="-9458"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flipH="1">
              <a:off x="-9458"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flipH="1">
              <a:off x="-9458"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flipH="1">
              <a:off x="-9458"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flipH="1">
              <a:off x="-9458"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flipH="1">
              <a:off x="-9458"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flipH="1">
              <a:off x="-9458"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flipH="1">
              <a:off x="-9458"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flipH="1">
              <a:off x="-9458"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flipH="1">
              <a:off x="-9458"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flipH="1">
              <a:off x="-9458"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flipH="1">
              <a:off x="-9458"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flipH="1">
              <a:off x="-9458"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flipH="1">
              <a:off x="-9458"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flipH="1">
              <a:off x="-9458"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flipH="1">
              <a:off x="-9458"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flipH="1">
              <a:off x="-9458"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userDrawn="1"/>
        </p:nvGrpSpPr>
        <p:grpSpPr bwMode="gray">
          <a:xfrm>
            <a:off x="1301946" y="1339943"/>
            <a:ext cx="703306" cy="743349"/>
            <a:chOff x="-3330575" y="3005138"/>
            <a:chExt cx="1533526" cy="1620837"/>
          </a:xfrm>
          <a:solidFill>
            <a:srgbClr val="003F72"/>
          </a:solidFill>
        </p:grpSpPr>
        <p:sp>
          <p:nvSpPr>
            <p:cNvPr id="18"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20" name="Group 19"/>
          <p:cNvGrpSpPr/>
          <p:nvPr userDrawn="1"/>
        </p:nvGrpSpPr>
        <p:grpSpPr bwMode="gray">
          <a:xfrm>
            <a:off x="7156876" y="2460114"/>
            <a:ext cx="688016" cy="744805"/>
            <a:chOff x="2301081" y="6662108"/>
            <a:chExt cx="1500188" cy="1624012"/>
          </a:xfrm>
          <a:solidFill>
            <a:srgbClr val="003F72"/>
          </a:solidFill>
        </p:grpSpPr>
        <p:sp>
          <p:nvSpPr>
            <p:cNvPr id="2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sp>
        <p:nvSpPr>
          <p:cNvPr id="25" name="Parallelogram 24"/>
          <p:cNvSpPr/>
          <p:nvPr/>
        </p:nvSpPr>
        <p:spPr bwMode="gray">
          <a:xfrm>
            <a:off x="1429268" y="1632830"/>
            <a:ext cx="6332164" cy="1182883"/>
          </a:xfrm>
          <a:prstGeom prst="parallelogram">
            <a:avLst>
              <a:gd name="adj" fmla="val 58625"/>
            </a:avLst>
          </a:prstGeom>
          <a:solidFill>
            <a:srgbClr val="003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p>
        </p:txBody>
      </p:sp>
      <p:sp>
        <p:nvSpPr>
          <p:cNvPr id="4" name="Text Placeholder 3"/>
          <p:cNvSpPr>
            <a:spLocks noGrp="1"/>
          </p:cNvSpPr>
          <p:nvPr>
            <p:ph type="body" sz="quarter" idx="10" hasCustomPrompt="1"/>
          </p:nvPr>
        </p:nvSpPr>
        <p:spPr bwMode="gray">
          <a:xfrm>
            <a:off x="1429268" y="1633538"/>
            <a:ext cx="6311200" cy="1182687"/>
          </a:xfrm>
          <a:prstGeom prst="parallelogram">
            <a:avLst>
              <a:gd name="adj" fmla="val 58503"/>
            </a:avLst>
          </a:prstGeom>
        </p:spPr>
        <p:txBody>
          <a:bodyPr lIns="36000" rIns="36000" anchor="ctr">
            <a:noAutofit/>
          </a:bodyPr>
          <a:lstStyle>
            <a:lvl1pPr marL="0" indent="0" algn="ctr">
              <a:buFontTx/>
              <a:buNone/>
              <a:defRPr sz="2400">
                <a:solidFill>
                  <a:schemeClr val="bg1"/>
                </a:solidFill>
              </a:defRPr>
            </a:lvl1pPr>
            <a:lvl2pPr marL="342891" indent="0" algn="ctr">
              <a:buFontTx/>
              <a:buNone/>
              <a:defRPr/>
            </a:lvl2pPr>
            <a:lvl3pPr marL="685782" indent="0" algn="ctr">
              <a:buFontTx/>
              <a:buNone/>
              <a:defRPr/>
            </a:lvl3pPr>
            <a:lvl4pPr marL="1028674" indent="0" algn="ctr">
              <a:buFontTx/>
              <a:buNone/>
              <a:defRPr/>
            </a:lvl4pPr>
            <a:lvl5pPr marL="1371566" indent="0" algn="ctr">
              <a:buFontTx/>
              <a:buNone/>
              <a:defRPr/>
            </a:lvl5pPr>
          </a:lstStyle>
          <a:p>
            <a:pPr lvl="0"/>
            <a:r>
              <a:rPr lang="en-US" dirty="0"/>
              <a:t>Section Breaker</a:t>
            </a:r>
          </a:p>
        </p:txBody>
      </p:sp>
      <p:sp>
        <p:nvSpPr>
          <p:cNvPr id="117" name="TextBox 116"/>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98944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210" name="Group 209"/>
          <p:cNvGrpSpPr/>
          <p:nvPr userDrawn="1"/>
        </p:nvGrpSpPr>
        <p:grpSpPr bwMode="gray">
          <a:xfrm>
            <a:off x="-1" y="596901"/>
            <a:ext cx="9137515" cy="4375150"/>
            <a:chOff x="-1" y="596901"/>
            <a:chExt cx="9137515" cy="4375150"/>
          </a:xfrm>
        </p:grpSpPr>
        <p:cxnSp>
          <p:nvCxnSpPr>
            <p:cNvPr id="211" name="Straight Connector 21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a:off x="0" y="602874"/>
            <a:ext cx="3689350" cy="4333161"/>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a:off x="0" y="603252"/>
            <a:ext cx="3635375" cy="4332784"/>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171446" indent="-171446">
              <a:buFont typeface="Arial" panose="020B0604020202020204" pitchFamily="34" charset="0"/>
              <a:buNone/>
              <a:defRPr lang="en-IN" sz="1400" i="1" noProof="0" dirty="0"/>
            </a:lvl1pPr>
          </a:lstStyle>
          <a:p>
            <a:pPr marL="0" lvl="0" indent="0" algn="ctr"/>
            <a:r>
              <a:rPr lang="en-IN" dirty="0"/>
              <a:t>Click icon to add image</a:t>
            </a:r>
            <a:endParaRPr kumimoji="0" lang="en-IN" sz="2100" b="0" i="0" u="none" strike="noStrike" kern="1200" cap="none" spc="0" normalizeH="0" baseline="0" noProof="0" dirty="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Case Study</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Text Placeholder 7"/>
          <p:cNvSpPr>
            <a:spLocks noGrp="1"/>
          </p:cNvSpPr>
          <p:nvPr>
            <p:ph type="body" sz="quarter" idx="12" hasCustomPrompt="1"/>
          </p:nvPr>
        </p:nvSpPr>
        <p:spPr bwMode="gray">
          <a:xfrm>
            <a:off x="3635375" y="629285"/>
            <a:ext cx="5281487" cy="238629"/>
          </a:xfrm>
          <a:prstGeom prst="rect">
            <a:avLst/>
          </a:prstGeom>
        </p:spPr>
        <p:txBody>
          <a:bodyPr anchor="ctr">
            <a:normAutofit/>
          </a:bodyPr>
          <a:lstStyle>
            <a:lvl1pPr marL="0" indent="0">
              <a:buNone/>
              <a:defRPr sz="1200" b="1"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bwMode="gray">
          <a:xfrm>
            <a:off x="3642962" y="937260"/>
            <a:ext cx="5274661" cy="558968"/>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
        <p:nvSpPr>
          <p:cNvPr id="22" name="Text Placeholder 7"/>
          <p:cNvSpPr>
            <a:spLocks noGrp="1"/>
          </p:cNvSpPr>
          <p:nvPr>
            <p:ph type="body" sz="quarter" idx="14" hasCustomPrompt="1"/>
          </p:nvPr>
        </p:nvSpPr>
        <p:spPr bwMode="gray">
          <a:xfrm>
            <a:off x="3635374" y="1754819"/>
            <a:ext cx="5281487" cy="265205"/>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bwMode="gray">
          <a:xfrm>
            <a:off x="3647763" y="2097143"/>
            <a:ext cx="5269097" cy="559177"/>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24" name="Text Placeholder 7"/>
          <p:cNvSpPr>
            <a:spLocks noGrp="1"/>
          </p:cNvSpPr>
          <p:nvPr>
            <p:ph type="body" sz="quarter" idx="16" hasCustomPrompt="1"/>
          </p:nvPr>
        </p:nvSpPr>
        <p:spPr bwMode="gray">
          <a:xfrm>
            <a:off x="3646448" y="2869387"/>
            <a:ext cx="5247553" cy="211156"/>
          </a:xfrm>
          <a:prstGeom prst="rect">
            <a:avLst/>
          </a:prstGeom>
        </p:spPr>
        <p:txBody>
          <a:bodyPr anchor="ctr">
            <a:no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7" hasCustomPrompt="1"/>
          </p:nvPr>
        </p:nvSpPr>
        <p:spPr bwMode="gray">
          <a:xfrm>
            <a:off x="3652232" y="3216635"/>
            <a:ext cx="5241770" cy="51392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106" name="Freeform 105"/>
          <p:cNvSpPr/>
          <p:nvPr userDrawn="1"/>
        </p:nvSpPr>
        <p:spPr bwMode="gray">
          <a:xfrm>
            <a:off x="3784645" y="4406180"/>
            <a:ext cx="5197003" cy="508174"/>
          </a:xfrm>
          <a:custGeom>
            <a:avLst/>
            <a:gdLst>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8" fmla="*/ 0 w 8732520"/>
              <a:gd name="connsiteY8" fmla="*/ 0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49070 w 8732520"/>
              <a:gd name="connsiteY7" fmla="*/ 316232 h 316232"/>
              <a:gd name="connsiteX8" fmla="*/ 0 w 8732520"/>
              <a:gd name="connsiteY8" fmla="*/ 0 h 31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2520" h="316232">
                <a:moveTo>
                  <a:pt x="0" y="0"/>
                </a:moveTo>
                <a:lnTo>
                  <a:pt x="564834" y="0"/>
                </a:lnTo>
                <a:lnTo>
                  <a:pt x="8404860" y="0"/>
                </a:lnTo>
                <a:lnTo>
                  <a:pt x="8732520" y="0"/>
                </a:lnTo>
                <a:lnTo>
                  <a:pt x="8495346" y="316232"/>
                </a:lnTo>
                <a:lnTo>
                  <a:pt x="8404860" y="316232"/>
                </a:lnTo>
                <a:lnTo>
                  <a:pt x="327660" y="316232"/>
                </a:lnTo>
                <a:lnTo>
                  <a:pt x="49070" y="316232"/>
                </a:lnTo>
                <a:lnTo>
                  <a:pt x="0" y="0"/>
                </a:lnTo>
                <a:close/>
              </a:path>
            </a:pathLst>
          </a:cu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prstClr val="black"/>
              </a:solidFill>
            </a:endParaRPr>
          </a:p>
        </p:txBody>
      </p:sp>
      <p:sp>
        <p:nvSpPr>
          <p:cNvPr id="107" name="Rectangle 106"/>
          <p:cNvSpPr/>
          <p:nvPr userDrawn="1"/>
        </p:nvSpPr>
        <p:spPr bwMode="gray">
          <a:xfrm>
            <a:off x="7573875" y="4403350"/>
            <a:ext cx="1204954" cy="220526"/>
          </a:xfrm>
          <a:prstGeom prst="rect">
            <a:avLst/>
          </a:prstGeom>
        </p:spPr>
        <p:txBody>
          <a:bodyPr wrap="square">
            <a:spAutoFit/>
          </a:bodyPr>
          <a:lstStyle/>
          <a:p>
            <a:pPr algn="ctr"/>
            <a:r>
              <a:rPr lang="en-US" sz="1050" dirty="0">
                <a:solidFill>
                  <a:prstClr val="white"/>
                </a:solidFill>
                <a:ea typeface="Calibri" charset="0"/>
                <a:cs typeface="Calibri" charset="0"/>
              </a:rPr>
              <a:t>  </a:t>
            </a:r>
          </a:p>
        </p:txBody>
      </p:sp>
      <p:cxnSp>
        <p:nvCxnSpPr>
          <p:cNvPr id="108" name="Straight Connector 107"/>
          <p:cNvCxnSpPr/>
          <p:nvPr userDrawn="1"/>
        </p:nvCxnSpPr>
        <p:spPr bwMode="gray">
          <a:xfrm>
            <a:off x="5103938" y="4517829"/>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6278085"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493922"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userDrawn="1"/>
        </p:nvSpPr>
        <p:spPr bwMode="gray">
          <a:xfrm>
            <a:off x="4290577" y="4174505"/>
            <a:ext cx="8073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ENGAGEMENT</a:t>
            </a:r>
          </a:p>
        </p:txBody>
      </p:sp>
      <p:sp>
        <p:nvSpPr>
          <p:cNvPr id="112" name="TextBox 111"/>
          <p:cNvSpPr txBox="1"/>
          <p:nvPr userDrawn="1"/>
        </p:nvSpPr>
        <p:spPr bwMode="gray">
          <a:xfrm>
            <a:off x="5489401" y="4165178"/>
            <a:ext cx="777240"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TECHNOLOGY</a:t>
            </a:r>
          </a:p>
        </p:txBody>
      </p:sp>
      <p:sp>
        <p:nvSpPr>
          <p:cNvPr id="113" name="TextBox 112"/>
          <p:cNvSpPr txBox="1"/>
          <p:nvPr userDrawn="1"/>
        </p:nvSpPr>
        <p:spPr bwMode="gray">
          <a:xfrm>
            <a:off x="7978724" y="4161774"/>
            <a:ext cx="6319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OUTCOME</a:t>
            </a:r>
          </a:p>
        </p:txBody>
      </p:sp>
      <p:sp>
        <p:nvSpPr>
          <p:cNvPr id="114" name="TextBox 113"/>
          <p:cNvSpPr txBox="1"/>
          <p:nvPr userDrawn="1"/>
        </p:nvSpPr>
        <p:spPr bwMode="gray">
          <a:xfrm>
            <a:off x="6686975" y="4161774"/>
            <a:ext cx="714205"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OWNERSHIP</a:t>
            </a:r>
          </a:p>
        </p:txBody>
      </p:sp>
      <p:pic>
        <p:nvPicPr>
          <p:cNvPr id="115" name="Picture 114"/>
          <p:cNvPicPr>
            <a:picLocks noChangeAspect="1"/>
          </p:cNvPicPr>
          <p:nvPr userDrawn="1"/>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4087507" y="4160864"/>
            <a:ext cx="180000" cy="194562"/>
          </a:xfrm>
          <a:prstGeom prst="rect">
            <a:avLst/>
          </a:prstGeom>
        </p:spPr>
      </p:pic>
      <p:pic>
        <p:nvPicPr>
          <p:cNvPr id="208" name="Picture 207"/>
          <p:cNvPicPr>
            <a:picLocks noChangeAspect="1"/>
          </p:cNvPicPr>
          <p:nvPr userDrawn="1"/>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7752644" y="4155035"/>
            <a:ext cx="180000" cy="198316"/>
          </a:xfrm>
          <a:prstGeom prst="rect">
            <a:avLst/>
          </a:prstGeom>
        </p:spPr>
      </p:pic>
      <p:pic>
        <p:nvPicPr>
          <p:cNvPr id="209" name="Picture 208"/>
          <p:cNvPicPr>
            <a:picLocks noChangeAspect="1"/>
          </p:cNvPicPr>
          <p:nvPr userDrawn="1"/>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5286438" y="4166199"/>
            <a:ext cx="180000" cy="181986"/>
          </a:xfrm>
          <a:prstGeom prst="rect">
            <a:avLst/>
          </a:prstGeom>
        </p:spPr>
      </p:pic>
      <p:sp>
        <p:nvSpPr>
          <p:cNvPr id="213" name="Chord 212"/>
          <p:cNvSpPr/>
          <p:nvPr userDrawn="1"/>
        </p:nvSpPr>
        <p:spPr bwMode="gray">
          <a:xfrm>
            <a:off x="6437422" y="4155038"/>
            <a:ext cx="200296" cy="201570"/>
          </a:xfrm>
          <a:prstGeom prst="chord">
            <a:avLst>
              <a:gd name="adj1" fmla="val 5350966"/>
              <a:gd name="adj2" fmla="val 162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Chord 213"/>
          <p:cNvSpPr/>
          <p:nvPr userDrawn="1"/>
        </p:nvSpPr>
        <p:spPr bwMode="gray">
          <a:xfrm rot="10800000">
            <a:off x="6440599" y="4155034"/>
            <a:ext cx="200296" cy="201570"/>
          </a:xfrm>
          <a:prstGeom prst="chord">
            <a:avLst>
              <a:gd name="adj1" fmla="val 5350966"/>
              <a:gd name="adj2" fmla="val 162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p:cNvSpPr>
            <a:spLocks noGrp="1"/>
          </p:cNvSpPr>
          <p:nvPr>
            <p:ph sz="quarter" idx="18" hasCustomPrompt="1"/>
          </p:nvPr>
        </p:nvSpPr>
        <p:spPr bwMode="gray">
          <a:xfrm>
            <a:off x="4004122" y="4537436"/>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6" name="Content Placeholder 11"/>
          <p:cNvSpPr>
            <a:spLocks noGrp="1"/>
          </p:cNvSpPr>
          <p:nvPr>
            <p:ph sz="quarter" idx="19" hasCustomPrompt="1"/>
          </p:nvPr>
        </p:nvSpPr>
        <p:spPr bwMode="gray">
          <a:xfrm>
            <a:off x="5249878" y="4531785"/>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7" name="Content Placeholder 11"/>
          <p:cNvSpPr>
            <a:spLocks noGrp="1"/>
          </p:cNvSpPr>
          <p:nvPr>
            <p:ph sz="quarter" idx="20" hasCustomPrompt="1"/>
          </p:nvPr>
        </p:nvSpPr>
        <p:spPr bwMode="gray">
          <a:xfrm>
            <a:off x="6382146" y="452963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8" name="Content Placeholder 11"/>
          <p:cNvSpPr>
            <a:spLocks noGrp="1"/>
          </p:cNvSpPr>
          <p:nvPr>
            <p:ph sz="quarter" idx="21" hasCustomPrompt="1"/>
          </p:nvPr>
        </p:nvSpPr>
        <p:spPr bwMode="gray">
          <a:xfrm>
            <a:off x="7713596" y="452561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Tree>
    <p:extLst>
      <p:ext uri="{BB962C8B-B14F-4D97-AF65-F5344CB8AC3E}">
        <p14:creationId xmlns:p14="http://schemas.microsoft.com/office/powerpoint/2010/main" val="36913603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
        <p:nvSpPr>
          <p:cNvPr id="10" name="TextBox 9"/>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grpSp>
        <p:nvGrpSpPr>
          <p:cNvPr id="13" name="Group 12"/>
          <p:cNvGrpSpPr/>
          <p:nvPr userDrawn="1"/>
        </p:nvGrpSpPr>
        <p:grpSpPr>
          <a:xfrm>
            <a:off x="249998" y="475257"/>
            <a:ext cx="8644004" cy="108070"/>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 name="Title Placeholder 18"/>
          <p:cNvSpPr>
            <a:spLocks noGrp="1"/>
          </p:cNvSpPr>
          <p:nvPr>
            <p:ph type="title"/>
          </p:nvPr>
        </p:nvSpPr>
        <p:spPr>
          <a:xfrm>
            <a:off x="304800" y="129539"/>
            <a:ext cx="8382000" cy="345719"/>
          </a:xfrm>
          <a:prstGeom prst="rect">
            <a:avLst/>
          </a:prstGeom>
        </p:spPr>
        <p:txBody>
          <a:bodyPr vert="horz" lIns="91440" tIns="45720" rIns="91440" bIns="45720" rtlCol="0" anchor="ctr">
            <a:noAutofit/>
          </a:bodyPr>
          <a:lstStyle/>
          <a:p>
            <a:r>
              <a:rPr lang="en-US" dirty="0"/>
              <a:t>Click to edit Master title style</a:t>
            </a:r>
            <a:endParaRPr lang="en-IN" dirty="0"/>
          </a:p>
        </p:txBody>
      </p:sp>
      <p:sp>
        <p:nvSpPr>
          <p:cNvPr id="21" name="Text Placeholder 20"/>
          <p:cNvSpPr>
            <a:spLocks noGrp="1"/>
          </p:cNvSpPr>
          <p:nvPr>
            <p:ph type="body" idx="1"/>
          </p:nvPr>
        </p:nvSpPr>
        <p:spPr>
          <a:xfrm>
            <a:off x="457200" y="861060"/>
            <a:ext cx="8229600" cy="3733165"/>
          </a:xfrm>
          <a:prstGeom prst="rect">
            <a:avLst/>
          </a:prstGeom>
        </p:spPr>
        <p:txBody>
          <a:bodyPr vert="horz" lIns="91440" tIns="45720" rIns="91440" bIns="45720" rtlCol="0">
            <a:normAutofit/>
          </a:bodyPr>
          <a:lstStyle/>
          <a:p>
            <a:pPr marL="171446" marR="0" lvl="0"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dirty="0">
                <a:ln>
                  <a:noFill/>
                </a:ln>
                <a:solidFill>
                  <a:srgbClr val="1F1A17"/>
                </a:solidFill>
                <a:effectLst/>
                <a:uLnTx/>
                <a:uFillTx/>
                <a:latin typeface="+mn-lt"/>
                <a:ea typeface="+mn-ea"/>
                <a:cs typeface="+mn-cs"/>
              </a:rPr>
              <a:t>Click to edit Master text styles</a:t>
            </a:r>
          </a:p>
          <a:p>
            <a:pPr marL="514337" marR="0" lvl="1" indent="-171446" algn="l" defTabSz="685783" rtl="0" eaLnBrk="1" fontAlgn="auto" latinLnBrk="0" hangingPunct="1">
              <a:lnSpc>
                <a:spcPct val="90000"/>
              </a:lnSpc>
              <a:spcBef>
                <a:spcPts val="375"/>
              </a:spcBef>
              <a:spcAft>
                <a:spcPts val="0"/>
              </a:spcAft>
              <a:buClrTx/>
              <a:buSzTx/>
              <a:buFontTx/>
              <a:buBlip>
                <a:blip r:embed="rId27"/>
              </a:buBlip>
              <a:tabLst/>
              <a:defRPr/>
            </a:pPr>
            <a:r>
              <a:rPr kumimoji="0" lang="en-US" sz="1800" b="0" i="0" u="none" strike="noStrike" kern="1200" cap="none" spc="0" normalizeH="0" baseline="0" noProof="0" dirty="0">
                <a:ln>
                  <a:noFill/>
                </a:ln>
                <a:solidFill>
                  <a:srgbClr val="1F1A17"/>
                </a:solidFill>
                <a:effectLst/>
                <a:uLnTx/>
                <a:uFillTx/>
                <a:latin typeface="+mn-lt"/>
                <a:ea typeface="+mn-ea"/>
                <a:cs typeface="+mn-cs"/>
              </a:rPr>
              <a:t>Second level</a:t>
            </a:r>
          </a:p>
          <a:p>
            <a:pPr marL="857228" marR="0" lvl="2" indent="-171446" algn="l" defTabSz="685783" rtl="0" eaLnBrk="1" fontAlgn="auto" latinLnBrk="0" hangingPunct="1">
              <a:lnSpc>
                <a:spcPct val="90000"/>
              </a:lnSpc>
              <a:spcBef>
                <a:spcPts val="375"/>
              </a:spcBef>
              <a:spcAft>
                <a:spcPts val="0"/>
              </a:spcAft>
              <a:buClrTx/>
              <a:buSzTx/>
              <a:buFontTx/>
              <a:buBlip>
                <a:blip r:embed="rId27"/>
              </a:buBlip>
              <a:tabLst/>
              <a:defRPr/>
            </a:pPr>
            <a:r>
              <a:rPr kumimoji="0" lang="en-US" sz="1500" b="0" i="0" u="none" strike="noStrike" kern="1200" cap="none" spc="0" normalizeH="0" baseline="0" noProof="0" dirty="0">
                <a:ln>
                  <a:noFill/>
                </a:ln>
                <a:solidFill>
                  <a:srgbClr val="1F1A17"/>
                </a:solidFill>
                <a:effectLst/>
                <a:uLnTx/>
                <a:uFillTx/>
                <a:latin typeface="+mn-lt"/>
                <a:ea typeface="+mn-ea"/>
                <a:cs typeface="+mn-cs"/>
              </a:rPr>
              <a:t>Third level</a:t>
            </a:r>
          </a:p>
          <a:p>
            <a:pPr marL="1200120" marR="0" lvl="3" indent="-171446" algn="l" defTabSz="685783" rtl="0" eaLnBrk="1" fontAlgn="auto" latinLnBrk="0" hangingPunct="1">
              <a:lnSpc>
                <a:spcPct val="90000"/>
              </a:lnSpc>
              <a:spcBef>
                <a:spcPts val="375"/>
              </a:spcBef>
              <a:spcAft>
                <a:spcPts val="0"/>
              </a:spcAft>
              <a:buClrTx/>
              <a:buSzTx/>
              <a:buFontTx/>
              <a:buBlip>
                <a:blip r:embed="rId27"/>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Fourth level</a:t>
            </a:r>
          </a:p>
          <a:p>
            <a:pPr marL="1543012" marR="0" lvl="4" indent="-171446" algn="l" defTabSz="685783" rtl="0" eaLnBrk="1" fontAlgn="auto" latinLnBrk="0" hangingPunct="1">
              <a:lnSpc>
                <a:spcPct val="90000"/>
              </a:lnSpc>
              <a:spcBef>
                <a:spcPts val="375"/>
              </a:spcBef>
              <a:spcAft>
                <a:spcPts val="0"/>
              </a:spcAft>
              <a:buClrTx/>
              <a:buSzTx/>
              <a:buFontTx/>
              <a:buBlip>
                <a:blip r:embed="rId27"/>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Fifth level</a:t>
            </a:r>
          </a:p>
        </p:txBody>
      </p:sp>
    </p:spTree>
    <p:extLst>
      <p:ext uri="{BB962C8B-B14F-4D97-AF65-F5344CB8AC3E}">
        <p14:creationId xmlns:p14="http://schemas.microsoft.com/office/powerpoint/2010/main" val="3495519508"/>
      </p:ext>
    </p:extLst>
  </p:cSld>
  <p:clrMap bg1="lt1" tx1="dk1" bg2="lt2" tx2="dk2" accent1="accent1" accent2="accent2" accent3="accent3" accent4="accent4" accent5="accent5" accent6="accent6" hlink="hlink" folHlink="folHlink"/>
  <p:sldLayoutIdLst>
    <p:sldLayoutId id="2147483699" r:id="rId1"/>
    <p:sldLayoutId id="2147483703" r:id="rId2"/>
    <p:sldLayoutId id="2147483726" r:id="rId3"/>
    <p:sldLayoutId id="2147483713" r:id="rId4"/>
    <p:sldLayoutId id="2147483714" r:id="rId5"/>
    <p:sldLayoutId id="2147483702" r:id="rId6"/>
    <p:sldLayoutId id="2147483727" r:id="rId7"/>
    <p:sldLayoutId id="2147483700" r:id="rId8"/>
    <p:sldLayoutId id="2147483704" r:id="rId9"/>
    <p:sldLayoutId id="2147483705" r:id="rId10"/>
    <p:sldLayoutId id="2147483715" r:id="rId11"/>
    <p:sldLayoutId id="2147483706" r:id="rId12"/>
    <p:sldLayoutId id="2147483707" r:id="rId13"/>
    <p:sldLayoutId id="2147483708" r:id="rId14"/>
    <p:sldLayoutId id="2147483709" r:id="rId15"/>
    <p:sldLayoutId id="2147483712" r:id="rId16"/>
    <p:sldLayoutId id="2147483716" r:id="rId17"/>
    <p:sldLayoutId id="2147483717" r:id="rId18"/>
    <p:sldLayoutId id="2147483718" r:id="rId19"/>
    <p:sldLayoutId id="2147483719" r:id="rId20"/>
    <p:sldLayoutId id="2147483720" r:id="rId21"/>
    <p:sldLayoutId id="2147483721" r:id="rId22"/>
    <p:sldLayoutId id="2147483710" r:id="rId23"/>
    <p:sldLayoutId id="2147483724" r:id="rId24"/>
    <p:sldLayoutId id="2147483725" r:id="rId25"/>
  </p:sldLayoutIdLst>
  <p:txStyles>
    <p:titleStyle>
      <a:lvl1pPr algn="l" defTabSz="685783" rtl="0" eaLnBrk="1" latinLnBrk="0" hangingPunct="1">
        <a:lnSpc>
          <a:spcPct val="90000"/>
        </a:lnSpc>
        <a:spcBef>
          <a:spcPct val="0"/>
        </a:spcBef>
        <a:buNone/>
        <a:defRPr sz="2400" b="0" kern="1200">
          <a:solidFill>
            <a:schemeClr val="tx1">
              <a:lumMod val="75000"/>
              <a:lumOff val="25000"/>
            </a:schemeClr>
          </a:solidFill>
          <a:latin typeface="+mn-lt"/>
          <a:ea typeface="+mj-ea"/>
          <a:cs typeface="+mj-cs"/>
        </a:defRPr>
      </a:lvl1pPr>
    </p:titleStyle>
    <p:bodyStyle>
      <a:lvl1pPr marL="171446" marR="0" indent="-171446" algn="l" defTabSz="685783" rtl="0" eaLnBrk="1" fontAlgn="auto" latinLnBrk="0" hangingPunct="1">
        <a:lnSpc>
          <a:spcPct val="90000"/>
        </a:lnSpc>
        <a:spcBef>
          <a:spcPts val="750"/>
        </a:spcBef>
        <a:spcAft>
          <a:spcPts val="0"/>
        </a:spcAft>
        <a:buClrTx/>
        <a:buSzTx/>
        <a:buFontTx/>
        <a:buBlip>
          <a:blip r:embed="rId27"/>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3.xml"/><Relationship Id="rId5" Type="http://schemas.openxmlformats.org/officeDocument/2006/relationships/image" Target="../media/image10.jp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728C4-F161-4F24-AEF6-51478ED156FD}"/>
              </a:ext>
            </a:extLst>
          </p:cNvPr>
          <p:cNvSpPr>
            <a:spLocks noGrp="1"/>
          </p:cNvSpPr>
          <p:nvPr>
            <p:ph type="title"/>
          </p:nvPr>
        </p:nvSpPr>
        <p:spPr>
          <a:xfrm>
            <a:off x="960036" y="380359"/>
            <a:ext cx="4993432" cy="1561151"/>
          </a:xfrm>
        </p:spPr>
        <p:txBody>
          <a:bodyPr/>
          <a:lstStyle/>
          <a:p>
            <a:r>
              <a:rPr lang="en-US" dirty="0"/>
              <a:t>Design of Analog &amp; Digital Data Acquisition System</a:t>
            </a:r>
            <a:endParaRPr lang="en-IN" dirty="0"/>
          </a:p>
        </p:txBody>
      </p:sp>
      <p:sp>
        <p:nvSpPr>
          <p:cNvPr id="4" name="Text Placeholder 3">
            <a:extLst>
              <a:ext uri="{FF2B5EF4-FFF2-40B4-BE49-F238E27FC236}">
                <a16:creationId xmlns:a16="http://schemas.microsoft.com/office/drawing/2014/main" id="{16966649-5649-44CD-B265-42C0AEC6EC7B}"/>
              </a:ext>
            </a:extLst>
          </p:cNvPr>
          <p:cNvSpPr>
            <a:spLocks noGrp="1"/>
          </p:cNvSpPr>
          <p:nvPr>
            <p:ph type="body" sz="quarter" idx="11"/>
          </p:nvPr>
        </p:nvSpPr>
        <p:spPr>
          <a:xfrm>
            <a:off x="299349" y="3249738"/>
            <a:ext cx="3643967" cy="1667852"/>
          </a:xfrm>
        </p:spPr>
        <p:txBody>
          <a:bodyPr>
            <a:noAutofit/>
          </a:bodyPr>
          <a:lstStyle/>
          <a:p>
            <a:r>
              <a:rPr lang="en-US" sz="1400" dirty="0"/>
              <a:t>Genesis Shadow Project</a:t>
            </a:r>
          </a:p>
          <a:p>
            <a:r>
              <a:rPr lang="en-US" sz="1100" dirty="0"/>
              <a:t>Unmesh Sameer Deshpande</a:t>
            </a:r>
          </a:p>
          <a:p>
            <a:r>
              <a:rPr lang="en-IN" sz="1100" dirty="0"/>
              <a:t>Lakshmisha Gowda B</a:t>
            </a:r>
          </a:p>
          <a:p>
            <a:r>
              <a:rPr lang="en-US" sz="1100" dirty="0"/>
              <a:t>Asha N</a:t>
            </a:r>
          </a:p>
          <a:p>
            <a:r>
              <a:rPr lang="en-US" sz="1100" dirty="0"/>
              <a:t>Lakshmi Narayana S</a:t>
            </a:r>
          </a:p>
        </p:txBody>
      </p:sp>
      <p:pic>
        <p:nvPicPr>
          <p:cNvPr id="9" name="Picture Placeholder 8"/>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17710" r="17710"/>
          <a:stretch>
            <a:fillRect/>
          </a:stretch>
        </p:blipFill>
        <p:spPr/>
      </p:pic>
    </p:spTree>
    <p:custDataLst>
      <p:tags r:id="rId1"/>
    </p:custDataLst>
    <p:extLst>
      <p:ext uri="{BB962C8B-B14F-4D97-AF65-F5344CB8AC3E}">
        <p14:creationId xmlns:p14="http://schemas.microsoft.com/office/powerpoint/2010/main" val="2841555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solidFill>
                      <a:schemeClr val="tx1"/>
                    </a:solidFill>
                  </a:rPr>
                  <a:t>Noise(Harmonic signal):</a:t>
                </a:r>
              </a:p>
              <a:p>
                <a:pPr marL="0" indent="0">
                  <a:buNone/>
                </a:pPr>
                <a:r>
                  <a:rPr lang="en-US" dirty="0">
                    <a:solidFill>
                      <a:schemeClr val="tx1"/>
                    </a:solidFill>
                  </a:rPr>
                  <a:t>		A harmonic is a signal or wave with a frequency that is a ratio of another reference wave or signal. Depending upon the integer multiple of the frequency to the original frequency, the respective harmonic wave can be termed as 2f, 3f and so on where f stands for the fundamental frequency wave.</a:t>
                </a:r>
              </a:p>
              <a:p>
                <a:pPr marL="0" indent="0">
                  <a:buNone/>
                </a:pPr>
                <a:r>
                  <a:rPr lang="en-US" i="1" dirty="0">
                    <a:solidFill>
                      <a:schemeClr val="tx1"/>
                    </a:solidFill>
                  </a:rPr>
                  <a:t>1</a:t>
                </a:r>
                <a:r>
                  <a:rPr lang="en-US" i="1" baseline="30000" dirty="0">
                    <a:solidFill>
                      <a:schemeClr val="tx1"/>
                    </a:solidFill>
                  </a:rPr>
                  <a:t>st</a:t>
                </a:r>
                <a:r>
                  <a:rPr lang="en-US" i="1" dirty="0">
                    <a:solidFill>
                      <a:schemeClr val="tx1"/>
                    </a:solidFill>
                  </a:rPr>
                  <a:t> harmonic signal:</a:t>
                </a:r>
              </a:p>
              <a:p>
                <a:pPr marL="0" indent="0">
                  <a:buNone/>
                </a:pP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𝐻𝑎</m:t>
                      </m:r>
                      <m:sSub>
                        <m:sSubPr>
                          <m:ctrlPr>
                            <a:rPr lang="en-IN"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𝑟</m:t>
                          </m:r>
                        </m:e>
                        <m:sub>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=(0.05∗</m:t>
                      </m:r>
                      <m:r>
                        <a:rPr lang="en-US" i="1">
                          <a:solidFill>
                            <a:schemeClr val="tx1"/>
                          </a:solidFill>
                          <a:latin typeface="Cambria Math" panose="02040503050406030204" pitchFamily="18" charset="0"/>
                        </a:rPr>
                        <m:t>𝐴</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𝑠𝑖𝑛</m:t>
                      </m:r>
                      <m:r>
                        <a:rPr lang="en-US" i="1">
                          <a:solidFill>
                            <a:schemeClr val="tx1"/>
                          </a:solidFill>
                          <a:latin typeface="Cambria Math" panose="02040503050406030204" pitchFamily="18" charset="0"/>
                        </a:rPr>
                        <m:t>(2∗</m:t>
                      </m:r>
                      <m:r>
                        <a:rPr lang="en-US" i="1">
                          <a:solidFill>
                            <a:schemeClr val="tx1"/>
                          </a:solidFill>
                          <a:latin typeface="Cambria Math" panose="02040503050406030204" pitchFamily="18" charset="0"/>
                        </a:rPr>
                        <m:t>𝑝𝑖</m:t>
                      </m:r>
                      <m:r>
                        <a:rPr lang="en-US" i="1">
                          <a:solidFill>
                            <a:schemeClr val="tx1"/>
                          </a:solidFill>
                          <a:latin typeface="Cambria Math" panose="02040503050406030204" pitchFamily="18" charset="0"/>
                        </a:rPr>
                        <m:t>∗2∗</m:t>
                      </m:r>
                      <m:r>
                        <a:rPr lang="en-US" i="1">
                          <a:solidFill>
                            <a:schemeClr val="tx1"/>
                          </a:solidFill>
                          <a:latin typeface="Cambria Math" panose="02040503050406030204" pitchFamily="18" charset="0"/>
                        </a:rPr>
                        <m:t>𝑓</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𝐹𝑠</m:t>
                      </m:r>
                      <m:r>
                        <a:rPr lang="en-US" i="1">
                          <a:solidFill>
                            <a:schemeClr val="tx1"/>
                          </a:solidFill>
                          <a:latin typeface="Cambria Math" panose="02040503050406030204" pitchFamily="18" charset="0"/>
                        </a:rPr>
                        <m:t>)</m:t>
                      </m:r>
                    </m:oMath>
                  </m:oMathPara>
                </a14:m>
                <a:endParaRPr lang="en-US" i="1" dirty="0">
                  <a:solidFill>
                    <a:schemeClr val="tx1"/>
                  </a:solidFill>
                </a:endParaRPr>
              </a:p>
              <a:p>
                <a:pPr marL="0" indent="0">
                  <a:buNone/>
                </a:pPr>
                <a:r>
                  <a:rPr lang="en-US" i="1" dirty="0">
                    <a:solidFill>
                      <a:schemeClr val="tx1"/>
                    </a:solidFill>
                  </a:rPr>
                  <a:t>2</a:t>
                </a:r>
                <a:r>
                  <a:rPr lang="en-US" i="1" baseline="30000" dirty="0">
                    <a:solidFill>
                      <a:schemeClr val="tx1"/>
                    </a:solidFill>
                  </a:rPr>
                  <a:t>nd</a:t>
                </a:r>
                <a:r>
                  <a:rPr lang="en-US" i="1" dirty="0">
                    <a:solidFill>
                      <a:schemeClr val="tx1"/>
                    </a:solidFill>
                  </a:rPr>
                  <a:t> harmonic signal: </a:t>
                </a:r>
              </a:p>
              <a:p>
                <a:pPr marL="0" indent="0">
                  <a:buNone/>
                </a:pP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𝐻𝑎</m:t>
                      </m:r>
                      <m:sSub>
                        <m:sSubPr>
                          <m:ctrlPr>
                            <a:rPr lang="en-IN"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𝑟</m:t>
                          </m:r>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=(0.05∗</m:t>
                      </m:r>
                      <m:r>
                        <a:rPr lang="en-US" i="1">
                          <a:solidFill>
                            <a:schemeClr val="tx1"/>
                          </a:solidFill>
                          <a:latin typeface="Cambria Math" panose="02040503050406030204" pitchFamily="18" charset="0"/>
                        </a:rPr>
                        <m:t>𝐴</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𝑠𝑖𝑛</m:t>
                      </m:r>
                      <m:r>
                        <a:rPr lang="en-US" i="1">
                          <a:solidFill>
                            <a:schemeClr val="tx1"/>
                          </a:solidFill>
                          <a:latin typeface="Cambria Math" panose="02040503050406030204" pitchFamily="18" charset="0"/>
                        </a:rPr>
                        <m:t>(2∗</m:t>
                      </m:r>
                      <m:r>
                        <a:rPr lang="en-US" i="1">
                          <a:solidFill>
                            <a:schemeClr val="tx1"/>
                          </a:solidFill>
                          <a:latin typeface="Cambria Math" panose="02040503050406030204" pitchFamily="18" charset="0"/>
                        </a:rPr>
                        <m:t>𝑝𝑖</m:t>
                      </m:r>
                      <m:r>
                        <a:rPr lang="en-US" i="1">
                          <a:solidFill>
                            <a:schemeClr val="tx1"/>
                          </a:solidFill>
                          <a:latin typeface="Cambria Math" panose="02040503050406030204" pitchFamily="18" charset="0"/>
                        </a:rPr>
                        <m:t>∗3∗</m:t>
                      </m:r>
                      <m:r>
                        <a:rPr lang="en-US" i="1">
                          <a:solidFill>
                            <a:schemeClr val="tx1"/>
                          </a:solidFill>
                          <a:latin typeface="Cambria Math" panose="02040503050406030204" pitchFamily="18" charset="0"/>
                        </a:rPr>
                        <m:t>𝑓</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𝐹𝑠</m:t>
                      </m:r>
                      <m:r>
                        <a:rPr lang="en-US" i="1">
                          <a:solidFill>
                            <a:schemeClr val="tx1"/>
                          </a:solidFill>
                          <a:latin typeface="Cambria Math" panose="02040503050406030204" pitchFamily="18" charset="0"/>
                        </a:rPr>
                        <m:t>)</m:t>
                      </m:r>
                    </m:oMath>
                  </m:oMathPara>
                </a14:m>
                <a:endParaRPr lang="en-IN" dirty="0">
                  <a:solidFill>
                    <a:schemeClr val="tx1"/>
                  </a:solidFill>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57" t="-1599" r="-1143"/>
                </a:stretch>
              </a:blipFill>
            </p:spPr>
            <p:txBody>
              <a:bodyPr/>
              <a:lstStyle/>
              <a:p>
                <a:r>
                  <a:rPr lang="en-IN">
                    <a:noFill/>
                  </a:rPr>
                  <a:t> </a:t>
                </a:r>
              </a:p>
            </p:txBody>
          </p:sp>
        </mc:Fallback>
      </mc:AlternateContent>
    </p:spTree>
    <p:extLst>
      <p:ext uri="{BB962C8B-B14F-4D97-AF65-F5344CB8AC3E}">
        <p14:creationId xmlns:p14="http://schemas.microsoft.com/office/powerpoint/2010/main" val="3367012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solidFill>
                      <a:schemeClr val="tx1"/>
                    </a:solidFill>
                  </a:rPr>
                  <a:t>Attenuator:</a:t>
                </a:r>
                <a:endParaRPr lang="en-IN" dirty="0">
                  <a:solidFill>
                    <a:schemeClr val="tx1"/>
                  </a:solidFill>
                </a:endParaRPr>
              </a:p>
              <a:p>
                <a:pPr marL="0" indent="0">
                  <a:buNone/>
                </a:pPr>
                <a:r>
                  <a:rPr lang="en-US" dirty="0"/>
                  <a:t>			</a:t>
                </a:r>
                <a:r>
                  <a:rPr lang="en-US" dirty="0">
                    <a:solidFill>
                      <a:schemeClr val="tx1"/>
                    </a:solidFill>
                  </a:rPr>
                  <a:t>An attenuator is an electronic device that reduces the power of a signal without distorting its waveform.</a:t>
                </a:r>
              </a:p>
              <a:p>
                <a:pPr marL="0" indent="0">
                  <a:buNone/>
                </a:pPr>
                <a:r>
                  <a:rPr lang="en-US" dirty="0">
                    <a:solidFill>
                      <a:schemeClr val="tx1"/>
                    </a:solidFill>
                  </a:rPr>
                  <a:t>To find the attenuation factor:</a:t>
                </a:r>
              </a:p>
              <a:p>
                <a:pPr marL="0" indent="0">
                  <a:buNone/>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𝐴𝑡𝑡𝑒𝑛𝑢𝑎𝑡𝑖𝑜</m:t>
                      </m:r>
                      <m:sSub>
                        <m:sSubPr>
                          <m:ctrlPr>
                            <a:rPr lang="en-IN"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𝑛</m:t>
                          </m:r>
                        </m:e>
                        <m:sub>
                          <m:r>
                            <a:rPr lang="en-US" i="1">
                              <a:solidFill>
                                <a:schemeClr val="tx1"/>
                              </a:solidFill>
                              <a:latin typeface="Cambria Math" panose="02040503050406030204" pitchFamily="18" charset="0"/>
                            </a:rPr>
                            <m:t>𝑓𝑎𝑐𝑡𝑜𝑟</m:t>
                          </m:r>
                        </m:sub>
                      </m:sSub>
                      <m:r>
                        <a:rPr lang="en-US" i="1">
                          <a:solidFill>
                            <a:schemeClr val="tx1"/>
                          </a:solidFill>
                          <a:latin typeface="Cambria Math" panose="02040503050406030204" pitchFamily="18" charset="0"/>
                        </a:rPr>
                        <m:t>=</m:t>
                      </m:r>
                      <m:f>
                        <m:fPr>
                          <m:ctrlPr>
                            <a:rPr lang="en-IN" i="1">
                              <a:solidFill>
                                <a:schemeClr val="tx1"/>
                              </a:solidFill>
                              <a:latin typeface="Cambria Math" panose="02040503050406030204" pitchFamily="18" charset="0"/>
                            </a:rPr>
                          </m:ctrlPr>
                        </m:fPr>
                        <m:num>
                          <m:sSub>
                            <m:sSubPr>
                              <m:ctrlPr>
                                <a:rPr lang="en-IN"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𝑉</m:t>
                              </m:r>
                            </m:e>
                            <m:sub>
                              <m:r>
                                <a:rPr lang="en-US" i="1">
                                  <a:solidFill>
                                    <a:schemeClr val="tx1"/>
                                  </a:solidFill>
                                  <a:latin typeface="Cambria Math" panose="02040503050406030204" pitchFamily="18" charset="0"/>
                                </a:rPr>
                                <m:t>𝑝𝑒𝑎𝑘</m:t>
                              </m:r>
                            </m:sub>
                          </m:sSub>
                        </m:num>
                        <m:den>
                          <m:r>
                            <a:rPr lang="en-US" i="1">
                              <a:solidFill>
                                <a:schemeClr val="tx1"/>
                              </a:solidFill>
                              <a:latin typeface="Cambria Math" panose="02040503050406030204" pitchFamily="18" charset="0"/>
                            </a:rPr>
                            <m:t>𝐴𝑡𝑡𝑒𝑛𝑢𝑎𝑡𝑖𝑜</m:t>
                          </m:r>
                          <m:sSub>
                            <m:sSubPr>
                              <m:ctrlPr>
                                <a:rPr lang="en-IN"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𝑛</m:t>
                              </m:r>
                            </m:e>
                            <m:sub>
                              <m:r>
                                <a:rPr lang="en-US" i="1">
                                  <a:solidFill>
                                    <a:schemeClr val="tx1"/>
                                  </a:solidFill>
                                  <a:latin typeface="Cambria Math" panose="02040503050406030204" pitchFamily="18" charset="0"/>
                                </a:rPr>
                                <m:t>𝑣𝑎𝑙𝑢𝑒</m:t>
                              </m:r>
                            </m:sub>
                          </m:sSub>
                        </m:den>
                      </m:f>
                    </m:oMath>
                  </m:oMathPara>
                </a14:m>
                <a:endParaRPr lang="en-IN" dirty="0"/>
              </a:p>
              <a:p>
                <a:pPr marL="0" indent="0">
                  <a:buNone/>
                </a:pPr>
                <a:endParaRPr lang="en-IN" dirty="0"/>
              </a:p>
              <a:p>
                <a:pPr marL="0" indent="0">
                  <a:buNone/>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𝐴𝑡𝑡𝑒𝑛𝑢𝑎𝑡𝑖𝑜</m:t>
                      </m:r>
                      <m:sSub>
                        <m:sSubPr>
                          <m:ctrlPr>
                            <a:rPr lang="en-IN"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𝑛</m:t>
                          </m:r>
                        </m:e>
                        <m:sub>
                          <m:r>
                            <a:rPr lang="en-US" i="1">
                              <a:solidFill>
                                <a:schemeClr val="tx1"/>
                              </a:solidFill>
                              <a:latin typeface="Cambria Math" panose="02040503050406030204" pitchFamily="18" charset="0"/>
                            </a:rPr>
                            <m:t>𝑓𝑎𝑐𝑡𝑜𝑟</m:t>
                          </m:r>
                        </m:sub>
                      </m:sSub>
                      <m:r>
                        <a:rPr lang="en-US" i="1">
                          <a:solidFill>
                            <a:schemeClr val="tx1"/>
                          </a:solidFill>
                          <a:latin typeface="Cambria Math" panose="02040503050406030204" pitchFamily="18" charset="0"/>
                        </a:rPr>
                        <m:t>=</m:t>
                      </m:r>
                      <m:f>
                        <m:fPr>
                          <m:ctrlPr>
                            <a:rPr lang="en-IN"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𝐼𝑛𝑝𝑢𝑡</m:t>
                          </m:r>
                          <m:r>
                            <a:rPr lang="en-US" i="1">
                              <a:solidFill>
                                <a:schemeClr val="tx1"/>
                              </a:solidFill>
                              <a:latin typeface="Cambria Math" panose="02040503050406030204" pitchFamily="18" charset="0"/>
                            </a:rPr>
                            <m:t>_</m:t>
                          </m:r>
                          <m:r>
                            <a:rPr lang="en-US" i="1">
                              <a:solidFill>
                                <a:schemeClr val="tx1"/>
                              </a:solidFill>
                              <a:latin typeface="Cambria Math" panose="02040503050406030204" pitchFamily="18" charset="0"/>
                            </a:rPr>
                            <m:t>𝑣𝑎𝑙𝑢𝑒</m:t>
                          </m:r>
                          <m:r>
                            <a:rPr lang="en-US" i="1">
                              <a:solidFill>
                                <a:schemeClr val="tx1"/>
                              </a:solidFill>
                              <a:latin typeface="Cambria Math" panose="02040503050406030204" pitchFamily="18" charset="0"/>
                            </a:rPr>
                            <m:t>∗1.41</m:t>
                          </m:r>
                        </m:num>
                        <m:den>
                          <m:r>
                            <a:rPr lang="en-US" i="1">
                              <a:solidFill>
                                <a:schemeClr val="tx1"/>
                              </a:solidFill>
                              <a:latin typeface="Cambria Math" panose="02040503050406030204" pitchFamily="18" charset="0"/>
                            </a:rPr>
                            <m:t>2.5</m:t>
                          </m:r>
                        </m:den>
                      </m:f>
                    </m:oMath>
                  </m:oMathPara>
                </a14:m>
                <a:endParaRPr lang="en-IN" dirty="0">
                  <a:solidFill>
                    <a:schemeClr val="tx1"/>
                  </a:solidFill>
                </a:endParaRPr>
              </a:p>
              <a:p>
                <a:pPr marL="0" indent="0">
                  <a:buNone/>
                </a:pPr>
                <a:r>
                  <a:rPr lang="en-US" dirty="0">
                    <a:solidFill>
                      <a:schemeClr val="tx1"/>
                    </a:solidFill>
                  </a:rPr>
                  <a:t>Output of attenuator:</a:t>
                </a:r>
              </a:p>
              <a:p>
                <a:pPr marL="0" indent="0">
                  <a:buNone/>
                </a:pPr>
                <a:r>
                  <a:rPr lang="en-US" b="1"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𝑉𝑜𝑢𝑡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𝑠𝑖𝑛</m:t>
                    </m:r>
                    <m:d>
                      <m:dPr>
                        <m:ctrlPr>
                          <a:rPr lang="en-IN" i="1">
                            <a:solidFill>
                              <a:schemeClr val="tx1"/>
                            </a:solidFill>
                            <a:latin typeface="Cambria Math" panose="02040503050406030204" pitchFamily="18" charset="0"/>
                          </a:rPr>
                        </m:ctrlPr>
                      </m:dPr>
                      <m:e>
                        <m:r>
                          <a:rPr lang="en-US" b="0" i="1">
                            <a:solidFill>
                              <a:schemeClr val="tx1"/>
                            </a:solidFill>
                            <a:latin typeface="Cambria Math" panose="02040503050406030204" pitchFamily="18" charset="0"/>
                          </a:rPr>
                          <m:t>2∗</m:t>
                        </m:r>
                        <m:r>
                          <a:rPr lang="en-US" b="0" i="1">
                            <a:solidFill>
                              <a:schemeClr val="tx1"/>
                            </a:solidFill>
                            <a:latin typeface="Cambria Math" panose="02040503050406030204" pitchFamily="18" charset="0"/>
                          </a:rPr>
                          <m:t>𝑝𝑖</m:t>
                        </m:r>
                        <m:r>
                          <a:rPr lang="en-US" b="0" i="1">
                            <a:solidFill>
                              <a:schemeClr val="tx1"/>
                            </a:solidFill>
                            <a:latin typeface="Cambria Math" panose="02040503050406030204" pitchFamily="18" charset="0"/>
                          </a:rPr>
                          <m:t>∗</m:t>
                        </m:r>
                        <m:r>
                          <a:rPr lang="en-US" b="0" i="1">
                            <a:solidFill>
                              <a:schemeClr val="tx1"/>
                            </a:solidFill>
                            <a:latin typeface="Cambria Math" panose="02040503050406030204" pitchFamily="18" charset="0"/>
                          </a:rPr>
                          <m:t>𝑓</m:t>
                        </m:r>
                        <m:r>
                          <a:rPr lang="en-US" b="0" i="1">
                            <a:solidFill>
                              <a:schemeClr val="tx1"/>
                            </a:solidFill>
                            <a:latin typeface="Cambria Math" panose="02040503050406030204" pitchFamily="18" charset="0"/>
                          </a:rPr>
                          <m:t>∗</m:t>
                        </m:r>
                        <m:f>
                          <m:fPr>
                            <m:ctrlPr>
                              <a:rPr lang="en-IN" i="1">
                                <a:solidFill>
                                  <a:schemeClr val="tx1"/>
                                </a:solidFill>
                                <a:latin typeface="Cambria Math" panose="02040503050406030204" pitchFamily="18" charset="0"/>
                              </a:rPr>
                            </m:ctrlPr>
                          </m:fPr>
                          <m:num>
                            <m:r>
                              <a:rPr lang="en-US" b="0" i="1">
                                <a:solidFill>
                                  <a:schemeClr val="tx1"/>
                                </a:solidFill>
                                <a:latin typeface="Cambria Math" panose="02040503050406030204" pitchFamily="18" charset="0"/>
                              </a:rPr>
                              <m:t>𝑛</m:t>
                            </m:r>
                          </m:num>
                          <m:den>
                            <m:r>
                              <a:rPr lang="en-US" b="0" i="1">
                                <a:solidFill>
                                  <a:schemeClr val="tx1"/>
                                </a:solidFill>
                                <a:latin typeface="Cambria Math" panose="02040503050406030204" pitchFamily="18" charset="0"/>
                              </a:rPr>
                              <m:t>𝐹𝑠</m:t>
                            </m:r>
                          </m:den>
                        </m:f>
                      </m:e>
                    </m:d>
                    <m:r>
                      <a:rPr lang="en-US" b="0" i="1">
                        <a:solidFill>
                          <a:schemeClr val="tx1"/>
                        </a:solidFill>
                        <a:latin typeface="Cambria Math" panose="02040503050406030204" pitchFamily="18" charset="0"/>
                      </a:rPr>
                      <m:t>+</m:t>
                    </m:r>
                    <m:d>
                      <m:dPr>
                        <m:ctrlPr>
                          <a:rPr lang="en-IN" i="1">
                            <a:solidFill>
                              <a:schemeClr val="tx1"/>
                            </a:solidFill>
                            <a:latin typeface="Cambria Math" panose="02040503050406030204" pitchFamily="18" charset="0"/>
                          </a:rPr>
                        </m:ctrlPr>
                      </m:dPr>
                      <m:e>
                        <m:r>
                          <a:rPr lang="en-US" b="0" i="1">
                            <a:solidFill>
                              <a:schemeClr val="tx1"/>
                            </a:solidFill>
                            <a:latin typeface="Cambria Math" panose="02040503050406030204" pitchFamily="18" charset="0"/>
                          </a:rPr>
                          <m:t>0.02∗</m:t>
                        </m:r>
                        <m:r>
                          <a:rPr lang="en-US" b="0" i="1">
                            <a:solidFill>
                              <a:schemeClr val="tx1"/>
                            </a:solidFill>
                            <a:latin typeface="Cambria Math" panose="02040503050406030204" pitchFamily="18" charset="0"/>
                          </a:rPr>
                          <m:t>𝐴</m:t>
                        </m:r>
                      </m:e>
                    </m:d>
                    <m:r>
                      <a:rPr lang="en-US" b="0" i="1">
                        <a:solidFill>
                          <a:schemeClr val="tx1"/>
                        </a:solidFill>
                        <a:latin typeface="Cambria Math" panose="02040503050406030204" pitchFamily="18" charset="0"/>
                      </a:rPr>
                      <m:t>𝑠𝑖𝑛</m:t>
                    </m:r>
                    <m:d>
                      <m:dPr>
                        <m:ctrlPr>
                          <a:rPr lang="en-IN" i="1">
                            <a:solidFill>
                              <a:schemeClr val="tx1"/>
                            </a:solidFill>
                            <a:latin typeface="Cambria Math" panose="02040503050406030204" pitchFamily="18" charset="0"/>
                          </a:rPr>
                        </m:ctrlPr>
                      </m:dPr>
                      <m:e>
                        <m:r>
                          <a:rPr lang="en-US" b="0" i="1">
                            <a:solidFill>
                              <a:schemeClr val="tx1"/>
                            </a:solidFill>
                            <a:latin typeface="Cambria Math" panose="02040503050406030204" pitchFamily="18" charset="0"/>
                          </a:rPr>
                          <m:t>2∗</m:t>
                        </m:r>
                        <m:r>
                          <a:rPr lang="en-US" b="0" i="1">
                            <a:solidFill>
                              <a:schemeClr val="tx1"/>
                            </a:solidFill>
                            <a:latin typeface="Cambria Math" panose="02040503050406030204" pitchFamily="18" charset="0"/>
                          </a:rPr>
                          <m:t>𝑝𝑖</m:t>
                        </m:r>
                        <m:r>
                          <a:rPr lang="en-US" b="0" i="1">
                            <a:solidFill>
                              <a:schemeClr val="tx1"/>
                            </a:solidFill>
                            <a:latin typeface="Cambria Math" panose="02040503050406030204" pitchFamily="18" charset="0"/>
                          </a:rPr>
                          <m:t>∗2∗</m:t>
                        </m:r>
                        <m:r>
                          <a:rPr lang="en-US" b="0" i="1">
                            <a:solidFill>
                              <a:schemeClr val="tx1"/>
                            </a:solidFill>
                            <a:latin typeface="Cambria Math" panose="02040503050406030204" pitchFamily="18" charset="0"/>
                          </a:rPr>
                          <m:t>𝑓</m:t>
                        </m:r>
                        <m:r>
                          <a:rPr lang="en-US" b="0" i="1">
                            <a:solidFill>
                              <a:schemeClr val="tx1"/>
                            </a:solidFill>
                            <a:latin typeface="Cambria Math" panose="02040503050406030204" pitchFamily="18" charset="0"/>
                          </a:rPr>
                          <m:t>∗</m:t>
                        </m:r>
                        <m:f>
                          <m:fPr>
                            <m:ctrlPr>
                              <a:rPr lang="en-IN" i="1">
                                <a:solidFill>
                                  <a:schemeClr val="tx1"/>
                                </a:solidFill>
                                <a:latin typeface="Cambria Math" panose="02040503050406030204" pitchFamily="18" charset="0"/>
                              </a:rPr>
                            </m:ctrlPr>
                          </m:fPr>
                          <m:num>
                            <m:r>
                              <a:rPr lang="en-US" b="0" i="1">
                                <a:solidFill>
                                  <a:schemeClr val="tx1"/>
                                </a:solidFill>
                                <a:latin typeface="Cambria Math" panose="02040503050406030204" pitchFamily="18" charset="0"/>
                              </a:rPr>
                              <m:t>𝑛</m:t>
                            </m:r>
                          </m:num>
                          <m:den>
                            <m:r>
                              <a:rPr lang="en-US" b="0" i="1">
                                <a:solidFill>
                                  <a:schemeClr val="tx1"/>
                                </a:solidFill>
                                <a:latin typeface="Cambria Math" panose="02040503050406030204" pitchFamily="18" charset="0"/>
                              </a:rPr>
                              <m:t>𝐹𝑠</m:t>
                            </m:r>
                          </m:den>
                        </m:f>
                      </m:e>
                    </m:d>
                    <m:r>
                      <a:rPr lang="en-US" b="0" i="1">
                        <a:solidFill>
                          <a:schemeClr val="tx1"/>
                        </a:solidFill>
                        <a:latin typeface="Cambria Math" panose="02040503050406030204" pitchFamily="18" charset="0"/>
                      </a:rPr>
                      <m:t>+</m:t>
                    </m:r>
                    <m:d>
                      <m:dPr>
                        <m:ctrlPr>
                          <a:rPr lang="en-IN" i="1">
                            <a:solidFill>
                              <a:schemeClr val="tx1"/>
                            </a:solidFill>
                            <a:latin typeface="Cambria Math" panose="02040503050406030204" pitchFamily="18" charset="0"/>
                          </a:rPr>
                        </m:ctrlPr>
                      </m:dPr>
                      <m:e>
                        <m:r>
                          <a:rPr lang="en-US" b="0" i="1">
                            <a:solidFill>
                              <a:schemeClr val="tx1"/>
                            </a:solidFill>
                            <a:latin typeface="Cambria Math" panose="02040503050406030204" pitchFamily="18" charset="0"/>
                          </a:rPr>
                          <m:t>0.02∗</m:t>
                        </m:r>
                        <m:r>
                          <a:rPr lang="en-US" b="0" i="1">
                            <a:solidFill>
                              <a:schemeClr val="tx1"/>
                            </a:solidFill>
                            <a:latin typeface="Cambria Math" panose="02040503050406030204" pitchFamily="18" charset="0"/>
                          </a:rPr>
                          <m:t>𝐴</m:t>
                        </m:r>
                      </m:e>
                    </m:d>
                    <m:r>
                      <a:rPr lang="en-US" b="0" i="1">
                        <a:solidFill>
                          <a:schemeClr val="tx1"/>
                        </a:solidFill>
                        <a:latin typeface="Cambria Math" panose="02040503050406030204" pitchFamily="18" charset="0"/>
                      </a:rPr>
                      <m:t>𝑠𝑖𝑛</m:t>
                    </m:r>
                    <m:d>
                      <m:dPr>
                        <m:ctrlPr>
                          <a:rPr lang="en-IN" i="1">
                            <a:solidFill>
                              <a:schemeClr val="tx1"/>
                            </a:solidFill>
                            <a:latin typeface="Cambria Math" panose="02040503050406030204" pitchFamily="18" charset="0"/>
                          </a:rPr>
                        </m:ctrlPr>
                      </m:dPr>
                      <m:e>
                        <m:r>
                          <a:rPr lang="en-US" b="0" i="1">
                            <a:solidFill>
                              <a:schemeClr val="tx1"/>
                            </a:solidFill>
                            <a:latin typeface="Cambria Math" panose="02040503050406030204" pitchFamily="18" charset="0"/>
                          </a:rPr>
                          <m:t>2∗</m:t>
                        </m:r>
                        <m:r>
                          <a:rPr lang="en-US" b="0" i="1">
                            <a:solidFill>
                              <a:schemeClr val="tx1"/>
                            </a:solidFill>
                            <a:latin typeface="Cambria Math" panose="02040503050406030204" pitchFamily="18" charset="0"/>
                          </a:rPr>
                          <m:t>𝑝𝑖</m:t>
                        </m:r>
                        <m:r>
                          <a:rPr lang="en-US" b="0" i="1">
                            <a:solidFill>
                              <a:schemeClr val="tx1"/>
                            </a:solidFill>
                            <a:latin typeface="Cambria Math" panose="02040503050406030204" pitchFamily="18" charset="0"/>
                          </a:rPr>
                          <m:t>∗3∗</m:t>
                        </m:r>
                        <m:r>
                          <a:rPr lang="en-US" b="0" i="1">
                            <a:solidFill>
                              <a:schemeClr val="tx1"/>
                            </a:solidFill>
                            <a:latin typeface="Cambria Math" panose="02040503050406030204" pitchFamily="18" charset="0"/>
                          </a:rPr>
                          <m:t>𝑓</m:t>
                        </m:r>
                        <m:r>
                          <a:rPr lang="en-US" b="0" i="1">
                            <a:solidFill>
                              <a:schemeClr val="tx1"/>
                            </a:solidFill>
                            <a:latin typeface="Cambria Math" panose="02040503050406030204" pitchFamily="18" charset="0"/>
                          </a:rPr>
                          <m:t>∗</m:t>
                        </m:r>
                        <m:f>
                          <m:fPr>
                            <m:ctrlPr>
                              <a:rPr lang="en-IN" i="1">
                                <a:solidFill>
                                  <a:schemeClr val="tx1"/>
                                </a:solidFill>
                                <a:latin typeface="Cambria Math" panose="02040503050406030204" pitchFamily="18" charset="0"/>
                              </a:rPr>
                            </m:ctrlPr>
                          </m:fPr>
                          <m:num>
                            <m:r>
                              <a:rPr lang="en-US" b="0" i="1">
                                <a:solidFill>
                                  <a:schemeClr val="tx1"/>
                                </a:solidFill>
                                <a:latin typeface="Cambria Math" panose="02040503050406030204" pitchFamily="18" charset="0"/>
                              </a:rPr>
                              <m:t>𝑛</m:t>
                            </m:r>
                          </m:num>
                          <m:den>
                            <m:r>
                              <a:rPr lang="en-US" b="0" i="1">
                                <a:solidFill>
                                  <a:schemeClr val="tx1"/>
                                </a:solidFill>
                                <a:latin typeface="Cambria Math" panose="02040503050406030204" pitchFamily="18" charset="0"/>
                              </a:rPr>
                              <m:t>𝐹𝑠</m:t>
                            </m:r>
                          </m:den>
                        </m:f>
                      </m:e>
                    </m:d>
                    <m:r>
                      <a:rPr lang="en-US" b="0" i="1">
                        <a:solidFill>
                          <a:schemeClr val="tx1"/>
                        </a:solidFill>
                        <a:latin typeface="Cambria Math" panose="02040503050406030204" pitchFamily="18" charset="0"/>
                      </a:rPr>
                      <m:t>∗(</m:t>
                    </m:r>
                    <m:f>
                      <m:fPr>
                        <m:ctrlPr>
                          <a:rPr lang="en-IN" i="1">
                            <a:solidFill>
                              <a:schemeClr val="tx1"/>
                            </a:solidFill>
                            <a:latin typeface="Cambria Math" panose="02040503050406030204" pitchFamily="18" charset="0"/>
                          </a:rPr>
                        </m:ctrlPr>
                      </m:fPr>
                      <m:num>
                        <m:r>
                          <a:rPr lang="en-US" b="0" i="1">
                            <a:solidFill>
                              <a:schemeClr val="tx1"/>
                            </a:solidFill>
                            <a:latin typeface="Cambria Math" panose="02040503050406030204" pitchFamily="18" charset="0"/>
                          </a:rPr>
                          <m:t>1</m:t>
                        </m:r>
                      </m:num>
                      <m:den>
                        <m:r>
                          <a:rPr lang="en-US" b="0" i="1">
                            <a:solidFill>
                              <a:schemeClr val="tx1"/>
                            </a:solidFill>
                            <a:latin typeface="Cambria Math" panose="02040503050406030204" pitchFamily="18" charset="0"/>
                          </a:rPr>
                          <m:t>𝐴𝑡𝑡𝑒𝑛𝑢𝑎𝑡𝑖𝑜</m:t>
                        </m:r>
                        <m:sSub>
                          <m:sSubPr>
                            <m:ctrlPr>
                              <a:rPr lang="en-IN" i="1">
                                <a:solidFill>
                                  <a:schemeClr val="tx1"/>
                                </a:solidFill>
                                <a:latin typeface="Cambria Math" panose="02040503050406030204" pitchFamily="18" charset="0"/>
                              </a:rPr>
                            </m:ctrlPr>
                          </m:sSubPr>
                          <m:e>
                            <m:r>
                              <a:rPr lang="en-US" b="0" i="1">
                                <a:solidFill>
                                  <a:schemeClr val="tx1"/>
                                </a:solidFill>
                                <a:latin typeface="Cambria Math" panose="02040503050406030204" pitchFamily="18" charset="0"/>
                              </a:rPr>
                              <m:t>𝑛</m:t>
                            </m:r>
                          </m:e>
                          <m:sub>
                            <m:r>
                              <a:rPr lang="en-US" b="0" i="1">
                                <a:solidFill>
                                  <a:schemeClr val="tx1"/>
                                </a:solidFill>
                                <a:latin typeface="Cambria Math" panose="02040503050406030204" pitchFamily="18" charset="0"/>
                              </a:rPr>
                              <m:t>𝑓𝑎𝑐𝑡𝑜𝑟</m:t>
                            </m:r>
                          </m:sub>
                        </m:sSub>
                      </m:den>
                    </m:f>
                    <m:r>
                      <a:rPr lang="en-US" b="0" i="1">
                        <a:solidFill>
                          <a:schemeClr val="tx1"/>
                        </a:solidFill>
                        <a:latin typeface="Cambria Math" panose="02040503050406030204" pitchFamily="18" charset="0"/>
                      </a:rPr>
                      <m:t>)</m:t>
                    </m:r>
                  </m:oMath>
                </a14:m>
                <a:endParaRPr lang="en-IN" dirty="0">
                  <a:solidFill>
                    <a:schemeClr val="tx1"/>
                  </a:solidFill>
                </a:endParaRPr>
              </a:p>
              <a:p>
                <a:pPr marL="0" indent="0">
                  <a:buNone/>
                </a:pPr>
                <a:endParaRPr lang="en-IN" dirty="0">
                  <a:solidFill>
                    <a:schemeClr val="tx1"/>
                  </a:solidFill>
                </a:endParaRPr>
              </a:p>
              <a:p>
                <a:pPr marL="0" indent="0">
                  <a:buNone/>
                </a:pPr>
                <a:endParaRPr lang="en-IN" dirty="0"/>
              </a:p>
              <a:p>
                <a:pPr marL="0" indent="0">
                  <a:buNone/>
                </a:pPr>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500" t="-1599" b="-5378"/>
                </a:stretch>
              </a:blipFill>
            </p:spPr>
            <p:txBody>
              <a:bodyPr/>
              <a:lstStyle/>
              <a:p>
                <a:r>
                  <a:rPr lang="en-IN">
                    <a:noFill/>
                  </a:rPr>
                  <a:t> </a:t>
                </a:r>
              </a:p>
            </p:txBody>
          </p:sp>
        </mc:Fallback>
      </mc:AlternateContent>
    </p:spTree>
    <p:extLst>
      <p:ext uri="{BB962C8B-B14F-4D97-AF65-F5344CB8AC3E}">
        <p14:creationId xmlns:p14="http://schemas.microsoft.com/office/powerpoint/2010/main" val="881438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solidFill>
                      <a:schemeClr val="tx1"/>
                    </a:solidFill>
                  </a:rPr>
                  <a:t>Analog to Digital converter[N=16-bit]:</a:t>
                </a:r>
              </a:p>
              <a:p>
                <a:pPr marL="0" indent="0">
                  <a:buNone/>
                </a:pPr>
                <a:r>
                  <a:rPr lang="en-US" dirty="0"/>
                  <a:t>	</a:t>
                </a:r>
                <a:r>
                  <a:rPr lang="en-US" dirty="0">
                    <a:solidFill>
                      <a:schemeClr val="tx1"/>
                    </a:solidFill>
                  </a:rPr>
                  <a:t>Since computers only process digital information, they require digital input. Therefore, if an analog input is sent to a computer, an analog-to-digital converter (ADC) is required. This device can take an analog signal, such as an electrical current, and digitize it into a binary format that the computer can understand.</a:t>
                </a:r>
              </a:p>
              <a:p>
                <a:pPr marL="0" indent="0">
                  <a:buNone/>
                </a:pPr>
                <a:r>
                  <a:rPr lang="en-US" dirty="0">
                    <a:solidFill>
                      <a:schemeClr val="tx1"/>
                    </a:solidFill>
                  </a:rPr>
                  <a:t>			</a:t>
                </a:r>
                <a14:m>
                  <m:oMath xmlns:m="http://schemas.openxmlformats.org/officeDocument/2006/math">
                    <m:r>
                      <a:rPr lang="en-US" i="1" smtClean="0">
                        <a:solidFill>
                          <a:schemeClr val="tx1"/>
                        </a:solidFill>
                        <a:latin typeface="Cambria Math" panose="02040503050406030204" pitchFamily="18" charset="0"/>
                      </a:rPr>
                      <m:t>𝐷𝑖𝑔𝑖𝑡𝑎</m:t>
                    </m:r>
                    <m:sSub>
                      <m:sSubPr>
                        <m:ctrlPr>
                          <a:rPr lang="en-IN"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𝑙</m:t>
                        </m:r>
                      </m:e>
                      <m:sub>
                        <m:r>
                          <a:rPr lang="en-US" i="1">
                            <a:solidFill>
                              <a:schemeClr val="tx1"/>
                            </a:solidFill>
                            <a:latin typeface="Cambria Math" panose="02040503050406030204" pitchFamily="18" charset="0"/>
                          </a:rPr>
                          <m:t>𝑜𝑢𝑡𝑝𝑢𝑡</m:t>
                        </m:r>
                      </m:sub>
                    </m:sSub>
                    <m:r>
                      <a:rPr lang="en-US" i="1">
                        <a:solidFill>
                          <a:schemeClr val="tx1"/>
                        </a:solidFill>
                        <a:latin typeface="Cambria Math" panose="02040503050406030204" pitchFamily="18" charset="0"/>
                      </a:rPr>
                      <m:t>=</m:t>
                    </m:r>
                    <m:d>
                      <m:dPr>
                        <m:ctrlPr>
                          <a:rPr lang="en-IN" i="1">
                            <a:solidFill>
                              <a:schemeClr val="tx1"/>
                            </a:solidFill>
                            <a:latin typeface="Cambria Math" panose="02040503050406030204" pitchFamily="18" charset="0"/>
                          </a:rPr>
                        </m:ctrlPr>
                      </m:dPr>
                      <m:e>
                        <m:f>
                          <m:fPr>
                            <m:ctrlPr>
                              <a:rPr lang="en-IN"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𝐴𝑛𝑎𝑙𝑜</m:t>
                            </m:r>
                            <m:sSub>
                              <m:sSubPr>
                                <m:ctrlPr>
                                  <a:rPr lang="en-IN"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𝑔</m:t>
                                </m:r>
                              </m:e>
                              <m:sub>
                                <m:r>
                                  <a:rPr lang="en-US" i="1">
                                    <a:solidFill>
                                      <a:schemeClr val="tx1"/>
                                    </a:solidFill>
                                    <a:latin typeface="Cambria Math" panose="02040503050406030204" pitchFamily="18" charset="0"/>
                                  </a:rPr>
                                  <m:t>𝑖𝑛𝑝𝑢𝑡</m:t>
                                </m:r>
                              </m:sub>
                            </m:sSub>
                          </m:num>
                          <m:den>
                            <m:r>
                              <a:rPr lang="en-US" i="1">
                                <a:solidFill>
                                  <a:schemeClr val="tx1"/>
                                </a:solidFill>
                                <a:latin typeface="Cambria Math" panose="02040503050406030204" pitchFamily="18" charset="0"/>
                              </a:rPr>
                              <m:t>𝑉𝑟𝑒𝑓</m:t>
                            </m:r>
                          </m:den>
                        </m:f>
                        <m:r>
                          <a:rPr lang="en-US" i="1">
                            <a:solidFill>
                              <a:schemeClr val="tx1"/>
                            </a:solidFill>
                            <a:latin typeface="Cambria Math" panose="02040503050406030204" pitchFamily="18" charset="0"/>
                          </a:rPr>
                          <m:t>∗</m:t>
                        </m:r>
                        <m:sSup>
                          <m:sSupPr>
                            <m:ctrlPr>
                              <a:rPr lang="en-IN"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2</m:t>
                            </m:r>
                          </m:e>
                          <m:sup>
                            <m:r>
                              <a:rPr lang="en-US" i="1">
                                <a:solidFill>
                                  <a:schemeClr val="tx1"/>
                                </a:solidFill>
                                <a:latin typeface="Cambria Math" panose="02040503050406030204" pitchFamily="18" charset="0"/>
                              </a:rPr>
                              <m:t>𝑛</m:t>
                            </m:r>
                          </m:sup>
                        </m:sSup>
                      </m:e>
                    </m:d>
                    <m:r>
                      <a:rPr lang="en-US" i="1">
                        <a:solidFill>
                          <a:schemeClr val="tx1"/>
                        </a:solidFill>
                        <a:latin typeface="Cambria Math" panose="02040503050406030204" pitchFamily="18" charset="0"/>
                      </a:rPr>
                      <m:t>+</m:t>
                    </m:r>
                    <m:f>
                      <m:fPr>
                        <m:ctrlPr>
                          <a:rPr lang="en-IN" i="1" smtClean="0">
                            <a:solidFill>
                              <a:schemeClr val="tx1"/>
                            </a:solidFill>
                            <a:latin typeface="Cambria Math" panose="02040503050406030204" pitchFamily="18" charset="0"/>
                          </a:rPr>
                        </m:ctrlPr>
                      </m:fPr>
                      <m:num>
                        <m:sSup>
                          <m:sSupPr>
                            <m:ctrlPr>
                              <a:rPr lang="en-IN"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2</m:t>
                            </m:r>
                          </m:e>
                          <m:sup>
                            <m:r>
                              <a:rPr lang="en-US" i="1">
                                <a:solidFill>
                                  <a:schemeClr val="tx1"/>
                                </a:solidFill>
                                <a:latin typeface="Cambria Math" panose="02040503050406030204" pitchFamily="18" charset="0"/>
                              </a:rPr>
                              <m:t>𝑛</m:t>
                            </m:r>
                          </m:sup>
                        </m:sSup>
                      </m:num>
                      <m:den>
                        <m:r>
                          <a:rPr lang="en-US" i="1">
                            <a:solidFill>
                              <a:schemeClr val="tx1"/>
                            </a:solidFill>
                            <a:latin typeface="Cambria Math" panose="02040503050406030204" pitchFamily="18" charset="0"/>
                          </a:rPr>
                          <m:t>2</m:t>
                        </m:r>
                      </m:den>
                    </m:f>
                    <m:r>
                      <a:rPr lang="en-US" b="0" i="1" smtClean="0">
                        <a:solidFill>
                          <a:schemeClr val="tx1"/>
                        </a:solidFill>
                        <a:latin typeface="Cambria Math" panose="02040503050406030204" pitchFamily="18" charset="0"/>
                      </a:rPr>
                      <m:t> </m:t>
                    </m:r>
                  </m:oMath>
                </a14:m>
                <a:r>
                  <a:rPr lang="en-US" dirty="0">
                    <a:solidFill>
                      <a:schemeClr val="tx1"/>
                    </a:solidFill>
                  </a:rPr>
                  <a:t>………………Unipolar ADC </a:t>
                </a:r>
              </a:p>
              <a:p>
                <a:pPr marL="0" indent="0">
                  <a:buNone/>
                </a:pPr>
                <a:r>
                  <a:rPr lang="en-US" dirty="0">
                    <a:solidFill>
                      <a:schemeClr val="tx1"/>
                    </a:solidFill>
                  </a:rPr>
                  <a:t>Output of ADC:</a:t>
                </a:r>
              </a:p>
              <a:p>
                <a:pPr marL="0" indent="0">
                  <a:buNone/>
                </a:pPr>
                <a:r>
                  <a:rPr lang="en-US" b="1"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𝑉𝑜𝑢𝑡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𝑠𝑖𝑛</m:t>
                    </m:r>
                    <m:d>
                      <m:dPr>
                        <m:ctrlPr>
                          <a:rPr lang="en-IN" i="1">
                            <a:solidFill>
                              <a:schemeClr val="tx1"/>
                            </a:solidFill>
                            <a:latin typeface="Cambria Math" panose="02040503050406030204" pitchFamily="18" charset="0"/>
                          </a:rPr>
                        </m:ctrlPr>
                      </m:dPr>
                      <m:e>
                        <m:r>
                          <a:rPr lang="en-US" b="0" i="1">
                            <a:solidFill>
                              <a:schemeClr val="tx1"/>
                            </a:solidFill>
                            <a:latin typeface="Cambria Math" panose="02040503050406030204" pitchFamily="18" charset="0"/>
                          </a:rPr>
                          <m:t>2∗</m:t>
                        </m:r>
                        <m:r>
                          <a:rPr lang="en-US" b="0" i="1">
                            <a:solidFill>
                              <a:schemeClr val="tx1"/>
                            </a:solidFill>
                            <a:latin typeface="Cambria Math" panose="02040503050406030204" pitchFamily="18" charset="0"/>
                          </a:rPr>
                          <m:t>𝑝𝑖</m:t>
                        </m:r>
                        <m:r>
                          <a:rPr lang="en-US" b="0" i="1">
                            <a:solidFill>
                              <a:schemeClr val="tx1"/>
                            </a:solidFill>
                            <a:latin typeface="Cambria Math" panose="02040503050406030204" pitchFamily="18" charset="0"/>
                          </a:rPr>
                          <m:t>∗</m:t>
                        </m:r>
                        <m:r>
                          <a:rPr lang="en-US" b="0" i="1">
                            <a:solidFill>
                              <a:schemeClr val="tx1"/>
                            </a:solidFill>
                            <a:latin typeface="Cambria Math" panose="02040503050406030204" pitchFamily="18" charset="0"/>
                          </a:rPr>
                          <m:t>𝑓</m:t>
                        </m:r>
                        <m:r>
                          <a:rPr lang="en-US" b="0" i="1">
                            <a:solidFill>
                              <a:schemeClr val="tx1"/>
                            </a:solidFill>
                            <a:latin typeface="Cambria Math" panose="02040503050406030204" pitchFamily="18" charset="0"/>
                          </a:rPr>
                          <m:t>∗</m:t>
                        </m:r>
                        <m:f>
                          <m:fPr>
                            <m:ctrlPr>
                              <a:rPr lang="en-IN" i="1">
                                <a:solidFill>
                                  <a:schemeClr val="tx1"/>
                                </a:solidFill>
                                <a:latin typeface="Cambria Math" panose="02040503050406030204" pitchFamily="18" charset="0"/>
                              </a:rPr>
                            </m:ctrlPr>
                          </m:fPr>
                          <m:num>
                            <m:r>
                              <a:rPr lang="en-US" b="0" i="1">
                                <a:solidFill>
                                  <a:schemeClr val="tx1"/>
                                </a:solidFill>
                                <a:latin typeface="Cambria Math" panose="02040503050406030204" pitchFamily="18" charset="0"/>
                              </a:rPr>
                              <m:t>𝑛</m:t>
                            </m:r>
                          </m:num>
                          <m:den>
                            <m:r>
                              <a:rPr lang="en-US" b="0" i="1">
                                <a:solidFill>
                                  <a:schemeClr val="tx1"/>
                                </a:solidFill>
                                <a:latin typeface="Cambria Math" panose="02040503050406030204" pitchFamily="18" charset="0"/>
                              </a:rPr>
                              <m:t>𝐹𝑠</m:t>
                            </m:r>
                          </m:den>
                        </m:f>
                      </m:e>
                    </m:d>
                    <m:r>
                      <a:rPr lang="en-US" b="0" i="1">
                        <a:solidFill>
                          <a:schemeClr val="tx1"/>
                        </a:solidFill>
                        <a:latin typeface="Cambria Math" panose="02040503050406030204" pitchFamily="18" charset="0"/>
                      </a:rPr>
                      <m:t>+</m:t>
                    </m:r>
                    <m:d>
                      <m:dPr>
                        <m:ctrlPr>
                          <a:rPr lang="en-IN" i="1">
                            <a:solidFill>
                              <a:schemeClr val="tx1"/>
                            </a:solidFill>
                            <a:latin typeface="Cambria Math" panose="02040503050406030204" pitchFamily="18" charset="0"/>
                          </a:rPr>
                        </m:ctrlPr>
                      </m:dPr>
                      <m:e>
                        <m:r>
                          <a:rPr lang="en-US" b="0" i="1">
                            <a:solidFill>
                              <a:schemeClr val="tx1"/>
                            </a:solidFill>
                            <a:latin typeface="Cambria Math" panose="02040503050406030204" pitchFamily="18" charset="0"/>
                          </a:rPr>
                          <m:t>0.02∗</m:t>
                        </m:r>
                        <m:r>
                          <a:rPr lang="en-US" b="0" i="1">
                            <a:solidFill>
                              <a:schemeClr val="tx1"/>
                            </a:solidFill>
                            <a:latin typeface="Cambria Math" panose="02040503050406030204" pitchFamily="18" charset="0"/>
                          </a:rPr>
                          <m:t>𝐴</m:t>
                        </m:r>
                      </m:e>
                    </m:d>
                    <m:r>
                      <a:rPr lang="en-US" b="0" i="1">
                        <a:solidFill>
                          <a:schemeClr val="tx1"/>
                        </a:solidFill>
                        <a:latin typeface="Cambria Math" panose="02040503050406030204" pitchFamily="18" charset="0"/>
                      </a:rPr>
                      <m:t>𝑠𝑖𝑛</m:t>
                    </m:r>
                    <m:d>
                      <m:dPr>
                        <m:ctrlPr>
                          <a:rPr lang="en-IN" i="1">
                            <a:solidFill>
                              <a:schemeClr val="tx1"/>
                            </a:solidFill>
                            <a:latin typeface="Cambria Math" panose="02040503050406030204" pitchFamily="18" charset="0"/>
                          </a:rPr>
                        </m:ctrlPr>
                      </m:dPr>
                      <m:e>
                        <m:r>
                          <a:rPr lang="en-US" b="0" i="1">
                            <a:solidFill>
                              <a:schemeClr val="tx1"/>
                            </a:solidFill>
                            <a:latin typeface="Cambria Math" panose="02040503050406030204" pitchFamily="18" charset="0"/>
                          </a:rPr>
                          <m:t>2∗</m:t>
                        </m:r>
                        <m:r>
                          <a:rPr lang="en-US" b="0" i="1">
                            <a:solidFill>
                              <a:schemeClr val="tx1"/>
                            </a:solidFill>
                            <a:latin typeface="Cambria Math" panose="02040503050406030204" pitchFamily="18" charset="0"/>
                          </a:rPr>
                          <m:t>𝑝𝑖</m:t>
                        </m:r>
                        <m:r>
                          <a:rPr lang="en-US" b="0" i="1">
                            <a:solidFill>
                              <a:schemeClr val="tx1"/>
                            </a:solidFill>
                            <a:latin typeface="Cambria Math" panose="02040503050406030204" pitchFamily="18" charset="0"/>
                          </a:rPr>
                          <m:t>∗2∗</m:t>
                        </m:r>
                        <m:r>
                          <a:rPr lang="en-US" b="0" i="1">
                            <a:solidFill>
                              <a:schemeClr val="tx1"/>
                            </a:solidFill>
                            <a:latin typeface="Cambria Math" panose="02040503050406030204" pitchFamily="18" charset="0"/>
                          </a:rPr>
                          <m:t>𝑓</m:t>
                        </m:r>
                        <m:r>
                          <a:rPr lang="en-US" b="0" i="1">
                            <a:solidFill>
                              <a:schemeClr val="tx1"/>
                            </a:solidFill>
                            <a:latin typeface="Cambria Math" panose="02040503050406030204" pitchFamily="18" charset="0"/>
                          </a:rPr>
                          <m:t>∗</m:t>
                        </m:r>
                        <m:f>
                          <m:fPr>
                            <m:ctrlPr>
                              <a:rPr lang="en-IN" i="1">
                                <a:solidFill>
                                  <a:schemeClr val="tx1"/>
                                </a:solidFill>
                                <a:latin typeface="Cambria Math" panose="02040503050406030204" pitchFamily="18" charset="0"/>
                              </a:rPr>
                            </m:ctrlPr>
                          </m:fPr>
                          <m:num>
                            <m:r>
                              <a:rPr lang="en-US" b="0" i="1">
                                <a:solidFill>
                                  <a:schemeClr val="tx1"/>
                                </a:solidFill>
                                <a:latin typeface="Cambria Math" panose="02040503050406030204" pitchFamily="18" charset="0"/>
                              </a:rPr>
                              <m:t>𝑛</m:t>
                            </m:r>
                          </m:num>
                          <m:den>
                            <m:r>
                              <a:rPr lang="en-US" b="0" i="1">
                                <a:solidFill>
                                  <a:schemeClr val="tx1"/>
                                </a:solidFill>
                                <a:latin typeface="Cambria Math" panose="02040503050406030204" pitchFamily="18" charset="0"/>
                              </a:rPr>
                              <m:t>𝐹𝑠</m:t>
                            </m:r>
                          </m:den>
                        </m:f>
                      </m:e>
                    </m:d>
                    <m:r>
                      <a:rPr lang="en-US" b="0" i="1">
                        <a:solidFill>
                          <a:schemeClr val="tx1"/>
                        </a:solidFill>
                        <a:latin typeface="Cambria Math" panose="02040503050406030204" pitchFamily="18" charset="0"/>
                      </a:rPr>
                      <m:t>+</m:t>
                    </m:r>
                    <m:d>
                      <m:dPr>
                        <m:ctrlPr>
                          <a:rPr lang="en-IN" i="1">
                            <a:solidFill>
                              <a:schemeClr val="tx1"/>
                            </a:solidFill>
                            <a:latin typeface="Cambria Math" panose="02040503050406030204" pitchFamily="18" charset="0"/>
                          </a:rPr>
                        </m:ctrlPr>
                      </m:dPr>
                      <m:e>
                        <m:r>
                          <a:rPr lang="en-US" b="0" i="1">
                            <a:solidFill>
                              <a:schemeClr val="tx1"/>
                            </a:solidFill>
                            <a:latin typeface="Cambria Math" panose="02040503050406030204" pitchFamily="18" charset="0"/>
                          </a:rPr>
                          <m:t>0.02∗</m:t>
                        </m:r>
                        <m:r>
                          <a:rPr lang="en-US" b="0" i="1">
                            <a:solidFill>
                              <a:schemeClr val="tx1"/>
                            </a:solidFill>
                            <a:latin typeface="Cambria Math" panose="02040503050406030204" pitchFamily="18" charset="0"/>
                          </a:rPr>
                          <m:t>𝐴</m:t>
                        </m:r>
                      </m:e>
                    </m:d>
                    <m:r>
                      <a:rPr lang="en-US" b="0" i="1">
                        <a:solidFill>
                          <a:schemeClr val="tx1"/>
                        </a:solidFill>
                        <a:latin typeface="Cambria Math" panose="02040503050406030204" pitchFamily="18" charset="0"/>
                      </a:rPr>
                      <m:t>𝑠𝑖𝑛</m:t>
                    </m:r>
                    <m:d>
                      <m:dPr>
                        <m:ctrlPr>
                          <a:rPr lang="en-IN" i="1">
                            <a:solidFill>
                              <a:schemeClr val="tx1"/>
                            </a:solidFill>
                            <a:latin typeface="Cambria Math" panose="02040503050406030204" pitchFamily="18" charset="0"/>
                          </a:rPr>
                        </m:ctrlPr>
                      </m:dPr>
                      <m:e>
                        <m:r>
                          <a:rPr lang="en-US" b="0" i="1">
                            <a:solidFill>
                              <a:schemeClr val="tx1"/>
                            </a:solidFill>
                            <a:latin typeface="Cambria Math" panose="02040503050406030204" pitchFamily="18" charset="0"/>
                          </a:rPr>
                          <m:t>2∗</m:t>
                        </m:r>
                        <m:r>
                          <a:rPr lang="en-US" b="0" i="1">
                            <a:solidFill>
                              <a:schemeClr val="tx1"/>
                            </a:solidFill>
                            <a:latin typeface="Cambria Math" panose="02040503050406030204" pitchFamily="18" charset="0"/>
                          </a:rPr>
                          <m:t>𝑝𝑖</m:t>
                        </m:r>
                        <m:r>
                          <a:rPr lang="en-US" b="0" i="1">
                            <a:solidFill>
                              <a:schemeClr val="tx1"/>
                            </a:solidFill>
                            <a:latin typeface="Cambria Math" panose="02040503050406030204" pitchFamily="18" charset="0"/>
                          </a:rPr>
                          <m:t>∗3∗</m:t>
                        </m:r>
                        <m:r>
                          <a:rPr lang="en-US" b="0" i="1">
                            <a:solidFill>
                              <a:schemeClr val="tx1"/>
                            </a:solidFill>
                            <a:latin typeface="Cambria Math" panose="02040503050406030204" pitchFamily="18" charset="0"/>
                          </a:rPr>
                          <m:t>𝑓</m:t>
                        </m:r>
                        <m:r>
                          <a:rPr lang="en-US" b="0" i="1">
                            <a:solidFill>
                              <a:schemeClr val="tx1"/>
                            </a:solidFill>
                            <a:latin typeface="Cambria Math" panose="02040503050406030204" pitchFamily="18" charset="0"/>
                          </a:rPr>
                          <m:t>∗</m:t>
                        </m:r>
                        <m:f>
                          <m:fPr>
                            <m:ctrlPr>
                              <a:rPr lang="en-IN" i="1">
                                <a:solidFill>
                                  <a:schemeClr val="tx1"/>
                                </a:solidFill>
                                <a:latin typeface="Cambria Math" panose="02040503050406030204" pitchFamily="18" charset="0"/>
                              </a:rPr>
                            </m:ctrlPr>
                          </m:fPr>
                          <m:num>
                            <m:r>
                              <a:rPr lang="en-US" b="0" i="1">
                                <a:solidFill>
                                  <a:schemeClr val="tx1"/>
                                </a:solidFill>
                                <a:latin typeface="Cambria Math" panose="02040503050406030204" pitchFamily="18" charset="0"/>
                              </a:rPr>
                              <m:t>𝑛</m:t>
                            </m:r>
                          </m:num>
                          <m:den>
                            <m:r>
                              <a:rPr lang="en-US" b="0" i="1">
                                <a:solidFill>
                                  <a:schemeClr val="tx1"/>
                                </a:solidFill>
                                <a:latin typeface="Cambria Math" panose="02040503050406030204" pitchFamily="18" charset="0"/>
                              </a:rPr>
                              <m:t>𝐹𝑠</m:t>
                            </m:r>
                          </m:den>
                        </m:f>
                      </m:e>
                    </m:d>
                    <m:r>
                      <a:rPr lang="en-US" b="0" i="1">
                        <a:solidFill>
                          <a:schemeClr val="tx1"/>
                        </a:solidFill>
                        <a:latin typeface="Cambria Math" panose="02040503050406030204" pitchFamily="18" charset="0"/>
                      </a:rPr>
                      <m:t>∗</m:t>
                    </m:r>
                    <m:d>
                      <m:dPr>
                        <m:ctrlPr>
                          <a:rPr lang="en-IN" i="1">
                            <a:solidFill>
                              <a:schemeClr val="tx1"/>
                            </a:solidFill>
                            <a:latin typeface="Cambria Math" panose="02040503050406030204" pitchFamily="18" charset="0"/>
                          </a:rPr>
                        </m:ctrlPr>
                      </m:dPr>
                      <m:e>
                        <m:f>
                          <m:fPr>
                            <m:ctrlPr>
                              <a:rPr lang="en-IN" i="1">
                                <a:solidFill>
                                  <a:schemeClr val="tx1"/>
                                </a:solidFill>
                                <a:latin typeface="Cambria Math" panose="02040503050406030204" pitchFamily="18" charset="0"/>
                              </a:rPr>
                            </m:ctrlPr>
                          </m:fPr>
                          <m:num>
                            <m:r>
                              <a:rPr lang="en-US" b="0" i="1">
                                <a:solidFill>
                                  <a:schemeClr val="tx1"/>
                                </a:solidFill>
                                <a:latin typeface="Cambria Math" panose="02040503050406030204" pitchFamily="18" charset="0"/>
                              </a:rPr>
                              <m:t>1</m:t>
                            </m:r>
                          </m:num>
                          <m:den>
                            <m:r>
                              <a:rPr lang="en-US" b="0" i="1">
                                <a:solidFill>
                                  <a:schemeClr val="tx1"/>
                                </a:solidFill>
                                <a:latin typeface="Cambria Math" panose="02040503050406030204" pitchFamily="18" charset="0"/>
                              </a:rPr>
                              <m:t>𝐴𝑡𝑡𝑒𝑛𝑢𝑎𝑡𝑖𝑜</m:t>
                            </m:r>
                            <m:sSub>
                              <m:sSubPr>
                                <m:ctrlPr>
                                  <a:rPr lang="en-IN" i="1">
                                    <a:solidFill>
                                      <a:schemeClr val="tx1"/>
                                    </a:solidFill>
                                    <a:latin typeface="Cambria Math" panose="02040503050406030204" pitchFamily="18" charset="0"/>
                                  </a:rPr>
                                </m:ctrlPr>
                              </m:sSubPr>
                              <m:e>
                                <m:r>
                                  <a:rPr lang="en-US" b="0" i="1">
                                    <a:solidFill>
                                      <a:schemeClr val="tx1"/>
                                    </a:solidFill>
                                    <a:latin typeface="Cambria Math" panose="02040503050406030204" pitchFamily="18" charset="0"/>
                                  </a:rPr>
                                  <m:t>𝑛</m:t>
                                </m:r>
                              </m:e>
                              <m:sub>
                                <m:r>
                                  <a:rPr lang="en-US" b="0" i="1">
                                    <a:solidFill>
                                      <a:schemeClr val="tx1"/>
                                    </a:solidFill>
                                    <a:latin typeface="Cambria Math" panose="02040503050406030204" pitchFamily="18" charset="0"/>
                                  </a:rPr>
                                  <m:t>𝑓𝑎𝑐𝑡𝑜𝑟</m:t>
                                </m:r>
                              </m:sub>
                            </m:sSub>
                          </m:den>
                        </m:f>
                      </m:e>
                    </m:d>
                    <m:r>
                      <a:rPr lang="en-US" b="0" i="1">
                        <a:solidFill>
                          <a:schemeClr val="tx1"/>
                        </a:solidFill>
                        <a:latin typeface="Cambria Math" panose="02040503050406030204" pitchFamily="18" charset="0"/>
                      </a:rPr>
                      <m:t>∗</m:t>
                    </m:r>
                    <m:r>
                      <a:rPr lang="en-US" b="0" i="1">
                        <a:solidFill>
                          <a:schemeClr val="tx1"/>
                        </a:solidFill>
                        <a:latin typeface="Cambria Math" panose="02040503050406030204" pitchFamily="18" charset="0"/>
                      </a:rPr>
                      <m:t>𝐷𝑖𝑔𝑖𝑡𝑎</m:t>
                    </m:r>
                    <m:sSub>
                      <m:sSubPr>
                        <m:ctrlPr>
                          <a:rPr lang="en-IN" i="1">
                            <a:solidFill>
                              <a:schemeClr val="tx1"/>
                            </a:solidFill>
                            <a:latin typeface="Cambria Math" panose="02040503050406030204" pitchFamily="18" charset="0"/>
                          </a:rPr>
                        </m:ctrlPr>
                      </m:sSubPr>
                      <m:e>
                        <m:r>
                          <a:rPr lang="en-US" b="0" i="1">
                            <a:solidFill>
                              <a:schemeClr val="tx1"/>
                            </a:solidFill>
                            <a:latin typeface="Cambria Math" panose="02040503050406030204" pitchFamily="18" charset="0"/>
                          </a:rPr>
                          <m:t>𝑙</m:t>
                        </m:r>
                      </m:e>
                      <m:sub>
                        <m:r>
                          <a:rPr lang="en-US" b="0" i="1">
                            <a:solidFill>
                              <a:schemeClr val="tx1"/>
                            </a:solidFill>
                            <a:latin typeface="Cambria Math" panose="02040503050406030204" pitchFamily="18" charset="0"/>
                          </a:rPr>
                          <m:t>𝑜𝑢𝑡𝑝𝑢𝑡</m:t>
                        </m:r>
                      </m:sub>
                    </m:sSub>
                  </m:oMath>
                </a14:m>
                <a:endParaRPr lang="en-IN" dirty="0"/>
              </a:p>
              <a:p>
                <a:pPr marL="0" indent="0">
                  <a:buNone/>
                </a:pPr>
                <a:endParaRPr lang="en-IN" dirty="0">
                  <a:solidFill>
                    <a:schemeClr val="tx1"/>
                  </a:solidFill>
                </a:endParaRPr>
              </a:p>
              <a:p>
                <a:pPr marL="0" indent="0">
                  <a:buNone/>
                </a:pPr>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57" t="-1599" r="-1071"/>
                </a:stretch>
              </a:blipFill>
            </p:spPr>
            <p:txBody>
              <a:bodyPr/>
              <a:lstStyle/>
              <a:p>
                <a:r>
                  <a:rPr lang="en-IN">
                    <a:noFill/>
                  </a:rPr>
                  <a:t> </a:t>
                </a:r>
              </a:p>
            </p:txBody>
          </p:sp>
        </mc:Fallback>
      </mc:AlternateContent>
    </p:spTree>
    <p:extLst>
      <p:ext uri="{BB962C8B-B14F-4D97-AF65-F5344CB8AC3E}">
        <p14:creationId xmlns:p14="http://schemas.microsoft.com/office/powerpoint/2010/main" val="3247450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chart</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7542" y="666750"/>
            <a:ext cx="3036814" cy="4191000"/>
          </a:xfrm>
        </p:spPr>
      </p:pic>
    </p:spTree>
    <p:extLst>
      <p:ext uri="{BB962C8B-B14F-4D97-AF65-F5344CB8AC3E}">
        <p14:creationId xmlns:p14="http://schemas.microsoft.com/office/powerpoint/2010/main" val="2391738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Filters</a:t>
            </a:r>
            <a:endParaRPr lang="en-IN" dirty="0"/>
          </a:p>
        </p:txBody>
      </p:sp>
      <p:sp>
        <p:nvSpPr>
          <p:cNvPr id="3" name="Content Placeholder 2"/>
          <p:cNvSpPr>
            <a:spLocks noGrp="1"/>
          </p:cNvSpPr>
          <p:nvPr>
            <p:ph idx="1"/>
          </p:nvPr>
        </p:nvSpPr>
        <p:spPr/>
        <p:txBody>
          <a:bodyPr>
            <a:normAutofit lnSpcReduction="10000"/>
          </a:bodyPr>
          <a:lstStyle/>
          <a:p>
            <a:r>
              <a:rPr lang="en-US" dirty="0">
                <a:solidFill>
                  <a:schemeClr val="tx1"/>
                </a:solidFill>
              </a:rPr>
              <a:t>Filter Circuit is different for AC as well as DC input signals</a:t>
            </a:r>
          </a:p>
          <a:p>
            <a:r>
              <a:rPr lang="en-US" dirty="0">
                <a:solidFill>
                  <a:schemeClr val="tx1"/>
                </a:solidFill>
              </a:rPr>
              <a:t>For AC signal Butterworth Bandpass filter is used to filter out the Harmonic Noise from the input Signal. The characteristics of the filter are as follows:</a:t>
            </a:r>
          </a:p>
          <a:p>
            <a:pPr lvl="1"/>
            <a:r>
              <a:rPr lang="en-US" dirty="0">
                <a:solidFill>
                  <a:schemeClr val="tx1"/>
                </a:solidFill>
              </a:rPr>
              <a:t>Order = 3</a:t>
            </a:r>
          </a:p>
          <a:p>
            <a:pPr lvl="1"/>
            <a:r>
              <a:rPr lang="en-US" dirty="0">
                <a:solidFill>
                  <a:schemeClr val="tx1"/>
                </a:solidFill>
              </a:rPr>
              <a:t>Lower Cutoff Frequency = 40Hz</a:t>
            </a:r>
          </a:p>
          <a:p>
            <a:pPr lvl="1"/>
            <a:r>
              <a:rPr lang="en-US" dirty="0">
                <a:solidFill>
                  <a:schemeClr val="tx1"/>
                </a:solidFill>
              </a:rPr>
              <a:t>Upper Cutoff Frequency = 70Hz</a:t>
            </a:r>
          </a:p>
          <a:p>
            <a:pPr lvl="1"/>
            <a:r>
              <a:rPr lang="en-US" dirty="0">
                <a:solidFill>
                  <a:schemeClr val="tx1"/>
                </a:solidFill>
              </a:rPr>
              <a:t>Sampling Rate = 1kHz</a:t>
            </a:r>
          </a:p>
          <a:p>
            <a:r>
              <a:rPr lang="en-US" dirty="0">
                <a:solidFill>
                  <a:schemeClr val="tx1"/>
                </a:solidFill>
              </a:rPr>
              <a:t>For DC signal a Butterworth Low Pass Filter coupled with a 1D Gaussian Filter is used to eliminate the random noise.  The characteristics of the lowpass filters are as follows:</a:t>
            </a:r>
          </a:p>
          <a:p>
            <a:pPr lvl="1"/>
            <a:r>
              <a:rPr lang="en-US" dirty="0">
                <a:solidFill>
                  <a:schemeClr val="tx1"/>
                </a:solidFill>
              </a:rPr>
              <a:t>Order = 2</a:t>
            </a:r>
          </a:p>
          <a:p>
            <a:pPr lvl="1"/>
            <a:r>
              <a:rPr lang="en-US" dirty="0">
                <a:solidFill>
                  <a:schemeClr val="tx1"/>
                </a:solidFill>
              </a:rPr>
              <a:t>Cutoff Frequency = 25Hz</a:t>
            </a:r>
          </a:p>
          <a:p>
            <a:pPr lvl="1"/>
            <a:r>
              <a:rPr lang="en-US" dirty="0">
                <a:solidFill>
                  <a:schemeClr val="tx1"/>
                </a:solidFill>
              </a:rPr>
              <a:t>Sampling Rate = 1khz</a:t>
            </a:r>
          </a:p>
          <a:p>
            <a:pPr marL="342891" lvl="1" indent="0">
              <a:buNone/>
            </a:pPr>
            <a:r>
              <a:rPr lang="en-US" dirty="0">
                <a:solidFill>
                  <a:schemeClr val="tx1"/>
                </a:solidFill>
              </a:rPr>
              <a:t>The characteristics of the Gaussian Filter are as follows:</a:t>
            </a:r>
          </a:p>
          <a:p>
            <a:pPr lvl="1"/>
            <a:r>
              <a:rPr lang="en-US" dirty="0">
                <a:solidFill>
                  <a:schemeClr val="tx1"/>
                </a:solidFill>
              </a:rPr>
              <a:t>Order = 1</a:t>
            </a:r>
          </a:p>
          <a:p>
            <a:pPr lvl="1"/>
            <a:r>
              <a:rPr lang="en-US" dirty="0">
                <a:solidFill>
                  <a:schemeClr val="tx1"/>
                </a:solidFill>
              </a:rPr>
              <a:t>Sigma  = 7</a:t>
            </a:r>
          </a:p>
        </p:txBody>
      </p:sp>
    </p:spTree>
    <p:extLst>
      <p:ext uri="{BB962C8B-B14F-4D97-AF65-F5344CB8AC3E}">
        <p14:creationId xmlns:p14="http://schemas.microsoft.com/office/powerpoint/2010/main" val="1991617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Flowchart</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9514" y="666750"/>
            <a:ext cx="3190532" cy="4191000"/>
          </a:xfrm>
        </p:spPr>
      </p:pic>
    </p:spTree>
    <p:extLst>
      <p:ext uri="{BB962C8B-B14F-4D97-AF65-F5344CB8AC3E}">
        <p14:creationId xmlns:p14="http://schemas.microsoft.com/office/powerpoint/2010/main" val="3688805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serialization</a:t>
            </a:r>
            <a:endParaRPr lang="en-IN" dirty="0"/>
          </a:p>
        </p:txBody>
      </p:sp>
      <p:sp>
        <p:nvSpPr>
          <p:cNvPr id="3" name="Content Placeholder 2"/>
          <p:cNvSpPr>
            <a:spLocks noGrp="1"/>
          </p:cNvSpPr>
          <p:nvPr>
            <p:ph idx="1"/>
          </p:nvPr>
        </p:nvSpPr>
        <p:spPr/>
        <p:txBody>
          <a:bodyPr/>
          <a:lstStyle/>
          <a:p>
            <a:r>
              <a:rPr lang="en-US" dirty="0">
                <a:solidFill>
                  <a:schemeClr val="tx1"/>
                </a:solidFill>
              </a:rPr>
              <a:t>The output from filters is of 2bytes.</a:t>
            </a:r>
          </a:p>
          <a:p>
            <a:r>
              <a:rPr lang="en-US" dirty="0">
                <a:solidFill>
                  <a:schemeClr val="tx1"/>
                </a:solidFill>
              </a:rPr>
              <a:t>The  2 bytes data must be converted into individual single bytes by serialization.</a:t>
            </a:r>
          </a:p>
          <a:p>
            <a:endParaRPr lang="en-US" dirty="0"/>
          </a:p>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dirty="0"/>
          </a:p>
          <a:p>
            <a:r>
              <a:rPr lang="en-US" dirty="0">
                <a:solidFill>
                  <a:schemeClr val="tx1"/>
                </a:solidFill>
              </a:rPr>
              <a:t>The converted data is sent as input to the sockets.</a:t>
            </a:r>
          </a:p>
          <a:p>
            <a:pPr marL="0" indent="0">
              <a:buNone/>
            </a:pPr>
            <a:endParaRPr lang="en-US" dirty="0"/>
          </a:p>
        </p:txBody>
      </p:sp>
      <p:sp>
        <p:nvSpPr>
          <p:cNvPr id="4" name="Rectangle 3"/>
          <p:cNvSpPr/>
          <p:nvPr/>
        </p:nvSpPr>
        <p:spPr>
          <a:xfrm>
            <a:off x="1768500" y="2308872"/>
            <a:ext cx="1073376" cy="594277"/>
          </a:xfrm>
          <a:prstGeom prst="rect">
            <a:avLst/>
          </a:prstGeom>
          <a:ln w="63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solidFill>
                  <a:schemeClr val="tx1"/>
                </a:solidFill>
              </a:rPr>
              <a:t>serializer</a:t>
            </a:r>
            <a:endParaRPr lang="en-IN" sz="1000" dirty="0">
              <a:solidFill>
                <a:schemeClr val="tx1"/>
              </a:solidFill>
            </a:endParaRPr>
          </a:p>
        </p:txBody>
      </p:sp>
      <p:cxnSp>
        <p:nvCxnSpPr>
          <p:cNvPr id="6" name="Straight Connector 5"/>
          <p:cNvCxnSpPr/>
          <p:nvPr/>
        </p:nvCxnSpPr>
        <p:spPr>
          <a:xfrm>
            <a:off x="4572000" y="1605134"/>
            <a:ext cx="0" cy="1730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49658" y="147356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34176" y="2605433"/>
            <a:ext cx="13343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99133" y="2392274"/>
            <a:ext cx="1327199" cy="234989"/>
          </a:xfrm>
          <a:prstGeom prst="rect">
            <a:avLst/>
          </a:prstGeom>
          <a:noFill/>
        </p:spPr>
        <p:txBody>
          <a:bodyPr wrap="square" rtlCol="0">
            <a:spAutoFit/>
          </a:bodyPr>
          <a:lstStyle/>
          <a:p>
            <a:r>
              <a:rPr lang="en-US" sz="900" dirty="0"/>
              <a:t>Filters output(2 bytes)</a:t>
            </a:r>
            <a:endParaRPr lang="en-IN" sz="900" dirty="0"/>
          </a:p>
        </p:txBody>
      </p:sp>
      <p:sp>
        <p:nvSpPr>
          <p:cNvPr id="40" name="TextBox 39"/>
          <p:cNvSpPr txBox="1"/>
          <p:nvPr/>
        </p:nvSpPr>
        <p:spPr>
          <a:xfrm>
            <a:off x="3526033" y="2392274"/>
            <a:ext cx="578900" cy="230832"/>
          </a:xfrm>
          <a:prstGeom prst="rect">
            <a:avLst/>
          </a:prstGeom>
          <a:noFill/>
        </p:spPr>
        <p:txBody>
          <a:bodyPr wrap="square" rtlCol="0">
            <a:spAutoFit/>
          </a:bodyPr>
          <a:lstStyle/>
          <a:p>
            <a:r>
              <a:rPr lang="en-US" sz="900" dirty="0"/>
              <a:t>1 Byte</a:t>
            </a:r>
            <a:endParaRPr lang="en-IN" sz="900" dirty="0"/>
          </a:p>
        </p:txBody>
      </p:sp>
      <p:sp>
        <p:nvSpPr>
          <p:cNvPr id="41" name="TextBox 40"/>
          <p:cNvSpPr txBox="1"/>
          <p:nvPr/>
        </p:nvSpPr>
        <p:spPr>
          <a:xfrm>
            <a:off x="4342853" y="3336580"/>
            <a:ext cx="578900" cy="230832"/>
          </a:xfrm>
          <a:prstGeom prst="rect">
            <a:avLst/>
          </a:prstGeom>
          <a:noFill/>
        </p:spPr>
        <p:txBody>
          <a:bodyPr wrap="square" rtlCol="0">
            <a:spAutoFit/>
          </a:bodyPr>
          <a:lstStyle/>
          <a:p>
            <a:r>
              <a:rPr lang="en-US" sz="900" dirty="0"/>
              <a:t>Socket</a:t>
            </a:r>
            <a:endParaRPr lang="en-IN" sz="900" dirty="0"/>
          </a:p>
        </p:txBody>
      </p:sp>
      <p:cxnSp>
        <p:nvCxnSpPr>
          <p:cNvPr id="9" name="Straight Arrow Connector 8"/>
          <p:cNvCxnSpPr/>
          <p:nvPr/>
        </p:nvCxnSpPr>
        <p:spPr>
          <a:xfrm>
            <a:off x="2841876" y="2605433"/>
            <a:ext cx="17301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4128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 </a:t>
            </a:r>
          </a:p>
          <a:p>
            <a:endParaRPr lang="en-US" dirty="0"/>
          </a:p>
          <a:p>
            <a:endParaRPr lang="en-US" dirty="0"/>
          </a:p>
          <a:p>
            <a:endParaRPr lang="en-US" dirty="0"/>
          </a:p>
          <a:p>
            <a:endParaRPr lang="en-US" dirty="0"/>
          </a:p>
          <a:p>
            <a:endParaRPr lang="en-US" dirty="0"/>
          </a:p>
          <a:p>
            <a:r>
              <a:rPr lang="en-US" dirty="0"/>
              <a:t>Shift operators are binary and bit working operators.</a:t>
            </a:r>
          </a:p>
          <a:p>
            <a:r>
              <a:rPr lang="en-US" dirty="0"/>
              <a:t> In the socket 1 we have used right shift operator. Where the values passed will be converted into 8 bits each.</a:t>
            </a:r>
          </a:p>
          <a:p>
            <a:r>
              <a:rPr lang="en-US" dirty="0"/>
              <a:t>These converted bits are sent over the sockets.</a:t>
            </a:r>
            <a:endParaRPr lang="en-IN" dirty="0"/>
          </a:p>
        </p:txBody>
      </p:sp>
      <p:pic>
        <p:nvPicPr>
          <p:cNvPr id="4" name="Picture 3"/>
          <p:cNvPicPr>
            <a:picLocks noChangeAspect="1"/>
          </p:cNvPicPr>
          <p:nvPr/>
        </p:nvPicPr>
        <p:blipFill>
          <a:blip r:embed="rId2"/>
          <a:stretch>
            <a:fillRect/>
          </a:stretch>
        </p:blipFill>
        <p:spPr>
          <a:xfrm>
            <a:off x="726123" y="666750"/>
            <a:ext cx="3600450" cy="1933575"/>
          </a:xfrm>
          <a:prstGeom prst="rect">
            <a:avLst/>
          </a:prstGeom>
        </p:spPr>
      </p:pic>
      <p:pic>
        <p:nvPicPr>
          <p:cNvPr id="5" name="Content Placeholder 6"/>
          <p:cNvPicPr>
            <a:picLocks noChangeAspect="1"/>
          </p:cNvPicPr>
          <p:nvPr/>
        </p:nvPicPr>
        <p:blipFill>
          <a:blip r:embed="rId3"/>
          <a:stretch>
            <a:fillRect/>
          </a:stretch>
        </p:blipFill>
        <p:spPr bwMode="gray">
          <a:xfrm>
            <a:off x="4823280" y="666750"/>
            <a:ext cx="3296873" cy="1933575"/>
          </a:xfrm>
          <a:prstGeom prst="rect">
            <a:avLst/>
          </a:prstGeom>
        </p:spPr>
      </p:pic>
    </p:spTree>
    <p:extLst>
      <p:ext uri="{BB962C8B-B14F-4D97-AF65-F5344CB8AC3E}">
        <p14:creationId xmlns:p14="http://schemas.microsoft.com/office/powerpoint/2010/main" val="1394004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Sockets</a:t>
            </a:r>
            <a:endParaRPr lang="en-IN" dirty="0"/>
          </a:p>
        </p:txBody>
      </p:sp>
      <p:sp>
        <p:nvSpPr>
          <p:cNvPr id="3" name="Content Placeholder 2"/>
          <p:cNvSpPr>
            <a:spLocks noGrp="1"/>
          </p:cNvSpPr>
          <p:nvPr>
            <p:ph idx="1"/>
          </p:nvPr>
        </p:nvSpPr>
        <p:spPr/>
        <p:txBody>
          <a:bodyPr>
            <a:normAutofit/>
          </a:bodyPr>
          <a:lstStyle/>
          <a:p>
            <a:r>
              <a:rPr lang="en-US" dirty="0">
                <a:solidFill>
                  <a:schemeClr val="tx1"/>
                </a:solidFill>
              </a:rPr>
              <a:t>A socket is a </a:t>
            </a:r>
            <a:r>
              <a:rPr lang="en-US" sz="1700" dirty="0">
                <a:solidFill>
                  <a:schemeClr val="tx1"/>
                </a:solidFill>
              </a:rPr>
              <a:t>two-way </a:t>
            </a:r>
            <a:r>
              <a:rPr lang="en-US" sz="1700" dirty="0">
                <a:solidFill>
                  <a:schemeClr val="tx1"/>
                </a:solidFill>
                <a:cs typeface="Times New Roman" panose="02020603050405020304" pitchFamily="18" charset="0"/>
              </a:rPr>
              <a:t>communication</a:t>
            </a:r>
            <a:r>
              <a:rPr lang="en-US" sz="1400"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rPr>
              <a:t>link between two programs running on the network.</a:t>
            </a:r>
          </a:p>
          <a:p>
            <a:r>
              <a:rPr lang="en-US" dirty="0">
                <a:solidFill>
                  <a:schemeClr val="tx1"/>
                </a:solidFill>
              </a:rPr>
              <a:t>Initially the Socket-1 program is executed to establish a connection to Socket-2.</a:t>
            </a:r>
            <a:endParaRPr lang="en-IN" dirty="0">
              <a:solidFill>
                <a:schemeClr val="tx1"/>
              </a:solidFill>
            </a:endParaRPr>
          </a:p>
          <a:p>
            <a:endParaRPr lang="en-US" dirty="0"/>
          </a:p>
          <a:p>
            <a:pPr marL="0" indent="0">
              <a:buNone/>
            </a:pPr>
            <a:endParaRPr lang="en-US" dirty="0"/>
          </a:p>
          <a:p>
            <a:endParaRPr lang="en-US" dirty="0"/>
          </a:p>
          <a:p>
            <a:pPr marL="0" indent="0">
              <a:buNone/>
            </a:pPr>
            <a:endParaRPr lang="en-US" dirty="0"/>
          </a:p>
          <a:p>
            <a:endParaRPr lang="en-US" dirty="0"/>
          </a:p>
          <a:p>
            <a:endParaRPr lang="en-US" dirty="0"/>
          </a:p>
          <a:p>
            <a:endParaRPr lang="en-US" dirty="0"/>
          </a:p>
          <a:p>
            <a:r>
              <a:rPr lang="en-US" dirty="0">
                <a:solidFill>
                  <a:schemeClr val="tx1"/>
                </a:solidFill>
              </a:rPr>
              <a:t>The data from Socket-1 such as type of measurement, Attenuation factor, Range, Input voltage and data values are  passed through Socket-2.</a:t>
            </a:r>
          </a:p>
          <a:p>
            <a:pPr marL="0" indent="0">
              <a:buNone/>
            </a:pPr>
            <a:endParaRPr lang="en-US" dirty="0"/>
          </a:p>
          <a:p>
            <a:pPr marL="0" indent="0">
              <a:buNone/>
            </a:pPr>
            <a:endParaRPr lang="en-US" dirty="0"/>
          </a:p>
          <a:p>
            <a:endParaRPr lang="en-US" dirty="0"/>
          </a:p>
          <a:p>
            <a:endParaRPr lang="en-US" dirty="0"/>
          </a:p>
          <a:p>
            <a:pPr marL="0" indent="0">
              <a:buNone/>
            </a:pPr>
            <a:endParaRPr lang="en-US" dirty="0"/>
          </a:p>
          <a:p>
            <a:pPr marL="0" indent="0">
              <a:buNone/>
            </a:pPr>
            <a:endParaRPr lang="en-US" dirty="0"/>
          </a:p>
          <a:p>
            <a:endParaRPr lang="en-US" dirty="0"/>
          </a:p>
          <a:p>
            <a:endParaRPr lang="en-US" dirty="0"/>
          </a:p>
          <a:p>
            <a:pPr marL="0" indent="0">
              <a:buNone/>
            </a:pPr>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cxnSp>
        <p:nvCxnSpPr>
          <p:cNvPr id="5" name="Straight Connector 4"/>
          <p:cNvCxnSpPr/>
          <p:nvPr/>
        </p:nvCxnSpPr>
        <p:spPr>
          <a:xfrm>
            <a:off x="1539350" y="1703124"/>
            <a:ext cx="0" cy="2118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821982" y="1703124"/>
            <a:ext cx="0" cy="2118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545892" y="1942144"/>
            <a:ext cx="3295788" cy="3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533256" y="2420700"/>
            <a:ext cx="3295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545892" y="2749315"/>
            <a:ext cx="3295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533257" y="3154895"/>
            <a:ext cx="3295788" cy="23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540656" y="3603797"/>
            <a:ext cx="3295788" cy="2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507479" y="1665144"/>
            <a:ext cx="1534138" cy="276999"/>
          </a:xfrm>
          <a:prstGeom prst="rect">
            <a:avLst/>
          </a:prstGeom>
        </p:spPr>
        <p:txBody>
          <a:bodyPr wrap="none">
            <a:spAutoFit/>
          </a:bodyPr>
          <a:lstStyle/>
          <a:p>
            <a:r>
              <a:rPr lang="en-US" sz="1200" dirty="0"/>
              <a:t>type of measurement</a:t>
            </a:r>
            <a:endParaRPr lang="en-IN" sz="1200" dirty="0"/>
          </a:p>
        </p:txBody>
      </p:sp>
      <p:sp>
        <p:nvSpPr>
          <p:cNvPr id="32" name="TextBox 31"/>
          <p:cNvSpPr txBox="1"/>
          <p:nvPr/>
        </p:nvSpPr>
        <p:spPr>
          <a:xfrm>
            <a:off x="2510487" y="2143701"/>
            <a:ext cx="1327199" cy="276999"/>
          </a:xfrm>
          <a:prstGeom prst="rect">
            <a:avLst/>
          </a:prstGeom>
          <a:noFill/>
        </p:spPr>
        <p:txBody>
          <a:bodyPr wrap="square" rtlCol="0">
            <a:spAutoFit/>
          </a:bodyPr>
          <a:lstStyle/>
          <a:p>
            <a:r>
              <a:rPr lang="en-US" sz="1200" dirty="0"/>
              <a:t>Attenuation factor</a:t>
            </a:r>
            <a:endParaRPr lang="en-IN" sz="1200" dirty="0"/>
          </a:p>
        </p:txBody>
      </p:sp>
      <p:sp>
        <p:nvSpPr>
          <p:cNvPr id="33" name="TextBox 32"/>
          <p:cNvSpPr txBox="1"/>
          <p:nvPr/>
        </p:nvSpPr>
        <p:spPr>
          <a:xfrm>
            <a:off x="2714418" y="2472316"/>
            <a:ext cx="1327199" cy="276999"/>
          </a:xfrm>
          <a:prstGeom prst="rect">
            <a:avLst/>
          </a:prstGeom>
          <a:noFill/>
        </p:spPr>
        <p:txBody>
          <a:bodyPr wrap="square" rtlCol="0">
            <a:spAutoFit/>
          </a:bodyPr>
          <a:lstStyle/>
          <a:p>
            <a:r>
              <a:rPr lang="en-US" sz="1200" dirty="0"/>
              <a:t>Range</a:t>
            </a:r>
            <a:endParaRPr lang="en-IN" sz="1200" dirty="0"/>
          </a:p>
        </p:txBody>
      </p:sp>
      <p:sp>
        <p:nvSpPr>
          <p:cNvPr id="34" name="TextBox 33"/>
          <p:cNvSpPr txBox="1"/>
          <p:nvPr/>
        </p:nvSpPr>
        <p:spPr>
          <a:xfrm>
            <a:off x="2517551" y="2861989"/>
            <a:ext cx="1327199" cy="276999"/>
          </a:xfrm>
          <a:prstGeom prst="rect">
            <a:avLst/>
          </a:prstGeom>
          <a:noFill/>
        </p:spPr>
        <p:txBody>
          <a:bodyPr wrap="square" rtlCol="0">
            <a:spAutoFit/>
          </a:bodyPr>
          <a:lstStyle/>
          <a:p>
            <a:r>
              <a:rPr lang="en-US" sz="1200" dirty="0"/>
              <a:t>Input voltage</a:t>
            </a:r>
            <a:endParaRPr lang="en-IN" sz="1200" dirty="0"/>
          </a:p>
        </p:txBody>
      </p:sp>
      <p:sp>
        <p:nvSpPr>
          <p:cNvPr id="35" name="Rectangle 34"/>
          <p:cNvSpPr/>
          <p:nvPr/>
        </p:nvSpPr>
        <p:spPr>
          <a:xfrm>
            <a:off x="2526152" y="3291003"/>
            <a:ext cx="979884" cy="300082"/>
          </a:xfrm>
          <a:prstGeom prst="rect">
            <a:avLst/>
          </a:prstGeom>
        </p:spPr>
        <p:txBody>
          <a:bodyPr wrap="none">
            <a:spAutoFit/>
          </a:bodyPr>
          <a:lstStyle/>
          <a:p>
            <a:r>
              <a:rPr lang="en-US" dirty="0"/>
              <a:t>data values</a:t>
            </a:r>
            <a:endParaRPr lang="en-IN" dirty="0"/>
          </a:p>
        </p:txBody>
      </p:sp>
      <p:sp>
        <p:nvSpPr>
          <p:cNvPr id="36" name="TextBox 35"/>
          <p:cNvSpPr txBox="1"/>
          <p:nvPr/>
        </p:nvSpPr>
        <p:spPr>
          <a:xfrm>
            <a:off x="1274667" y="3783396"/>
            <a:ext cx="1327199" cy="276999"/>
          </a:xfrm>
          <a:prstGeom prst="rect">
            <a:avLst/>
          </a:prstGeom>
          <a:noFill/>
        </p:spPr>
        <p:txBody>
          <a:bodyPr wrap="square" rtlCol="0">
            <a:spAutoFit/>
          </a:bodyPr>
          <a:lstStyle/>
          <a:p>
            <a:r>
              <a:rPr lang="en-US" sz="1200" dirty="0"/>
              <a:t>Socket-1</a:t>
            </a:r>
            <a:endParaRPr lang="en-IN" sz="1200" dirty="0"/>
          </a:p>
        </p:txBody>
      </p:sp>
      <p:sp>
        <p:nvSpPr>
          <p:cNvPr id="42" name="TextBox 41"/>
          <p:cNvSpPr txBox="1"/>
          <p:nvPr/>
        </p:nvSpPr>
        <p:spPr>
          <a:xfrm>
            <a:off x="4572000" y="3767753"/>
            <a:ext cx="1327199" cy="276999"/>
          </a:xfrm>
          <a:prstGeom prst="rect">
            <a:avLst/>
          </a:prstGeom>
          <a:noFill/>
        </p:spPr>
        <p:txBody>
          <a:bodyPr wrap="square" rtlCol="0">
            <a:spAutoFit/>
          </a:bodyPr>
          <a:lstStyle/>
          <a:p>
            <a:r>
              <a:rPr lang="en-US" sz="1200" dirty="0"/>
              <a:t>Socket-2</a:t>
            </a:r>
            <a:endParaRPr lang="en-IN" sz="1200" dirty="0"/>
          </a:p>
        </p:txBody>
      </p:sp>
    </p:spTree>
    <p:extLst>
      <p:ext uri="{BB962C8B-B14F-4D97-AF65-F5344CB8AC3E}">
        <p14:creationId xmlns:p14="http://schemas.microsoft.com/office/powerpoint/2010/main" val="3085379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De-serializer</a:t>
            </a:r>
            <a:endParaRPr lang="en-IN" dirty="0"/>
          </a:p>
        </p:txBody>
      </p:sp>
      <p:sp>
        <p:nvSpPr>
          <p:cNvPr id="3" name="Content Placeholder 2"/>
          <p:cNvSpPr>
            <a:spLocks noGrp="1"/>
          </p:cNvSpPr>
          <p:nvPr>
            <p:ph idx="1"/>
          </p:nvPr>
        </p:nvSpPr>
        <p:spPr/>
        <p:txBody>
          <a:bodyPr/>
          <a:lstStyle/>
          <a:p>
            <a:pPr marL="0" indent="0">
              <a:buNone/>
            </a:pPr>
            <a:endParaRPr lang="en-US" dirty="0"/>
          </a:p>
          <a:p>
            <a:r>
              <a:rPr lang="en-US" dirty="0">
                <a:solidFill>
                  <a:schemeClr val="tx1"/>
                </a:solidFill>
              </a:rPr>
              <a:t>The data from socket-2 has to be de-serialized to 16 bit.</a:t>
            </a:r>
          </a:p>
          <a:p>
            <a:r>
              <a:rPr lang="en-US" dirty="0">
                <a:solidFill>
                  <a:schemeClr val="tx1"/>
                </a:solidFill>
              </a:rPr>
              <a:t>The 16 bit data is sent further for measurement calculations.</a:t>
            </a:r>
          </a:p>
        </p:txBody>
      </p:sp>
      <p:cxnSp>
        <p:nvCxnSpPr>
          <p:cNvPr id="9" name="Straight Arrow Connector 8"/>
          <p:cNvCxnSpPr/>
          <p:nvPr/>
        </p:nvCxnSpPr>
        <p:spPr>
          <a:xfrm>
            <a:off x="914401" y="2644962"/>
            <a:ext cx="1045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960369" y="2321794"/>
            <a:ext cx="1526193" cy="690734"/>
          </a:xfrm>
          <a:prstGeom prst="rect">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De-serializer</a:t>
            </a:r>
            <a:endParaRPr lang="en-IN" sz="1400" dirty="0">
              <a:solidFill>
                <a:schemeClr val="tx1"/>
              </a:solidFill>
            </a:endParaRPr>
          </a:p>
        </p:txBody>
      </p:sp>
      <p:sp>
        <p:nvSpPr>
          <p:cNvPr id="11" name="TextBox 10"/>
          <p:cNvSpPr txBox="1"/>
          <p:nvPr/>
        </p:nvSpPr>
        <p:spPr>
          <a:xfrm>
            <a:off x="1051975" y="2347231"/>
            <a:ext cx="787267" cy="300082"/>
          </a:xfrm>
          <a:prstGeom prst="rect">
            <a:avLst/>
          </a:prstGeom>
          <a:noFill/>
        </p:spPr>
        <p:txBody>
          <a:bodyPr wrap="none" rtlCol="0">
            <a:spAutoFit/>
          </a:bodyPr>
          <a:lstStyle/>
          <a:p>
            <a:r>
              <a:rPr lang="en-US" dirty="0"/>
              <a:t>Socket-2</a:t>
            </a:r>
            <a:endParaRPr lang="en-IN" dirty="0"/>
          </a:p>
        </p:txBody>
      </p:sp>
      <p:cxnSp>
        <p:nvCxnSpPr>
          <p:cNvPr id="13" name="Straight Arrow Connector 12"/>
          <p:cNvCxnSpPr/>
          <p:nvPr/>
        </p:nvCxnSpPr>
        <p:spPr>
          <a:xfrm>
            <a:off x="3486562" y="2655769"/>
            <a:ext cx="10262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607689" y="2351459"/>
            <a:ext cx="638060" cy="300082"/>
          </a:xfrm>
          <a:prstGeom prst="rect">
            <a:avLst/>
          </a:prstGeom>
          <a:noFill/>
        </p:spPr>
        <p:txBody>
          <a:bodyPr wrap="none" rtlCol="0">
            <a:spAutoFit/>
          </a:bodyPr>
          <a:lstStyle/>
          <a:p>
            <a:r>
              <a:rPr lang="en-US" dirty="0"/>
              <a:t>2-byte</a:t>
            </a:r>
            <a:endParaRPr lang="en-IN" dirty="0"/>
          </a:p>
        </p:txBody>
      </p:sp>
      <p:sp>
        <p:nvSpPr>
          <p:cNvPr id="4" name="Rectangle 3"/>
          <p:cNvSpPr/>
          <p:nvPr/>
        </p:nvSpPr>
        <p:spPr>
          <a:xfrm>
            <a:off x="4521567" y="2308199"/>
            <a:ext cx="1295948" cy="69073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Measurement calculation</a:t>
            </a:r>
            <a:endParaRPr lang="en-IN" sz="1400" dirty="0">
              <a:solidFill>
                <a:schemeClr val="tx1"/>
              </a:solidFill>
            </a:endParaRPr>
          </a:p>
        </p:txBody>
      </p:sp>
    </p:spTree>
    <p:extLst>
      <p:ext uri="{BB962C8B-B14F-4D97-AF65-F5344CB8AC3E}">
        <p14:creationId xmlns:p14="http://schemas.microsoft.com/office/powerpoint/2010/main" val="446512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t>Introduction</a:t>
            </a:r>
            <a:endParaRPr lang="en-IN" sz="3200" dirty="0"/>
          </a:p>
        </p:txBody>
      </p:sp>
    </p:spTree>
    <p:extLst>
      <p:ext uri="{BB962C8B-B14F-4D97-AF65-F5344CB8AC3E}">
        <p14:creationId xmlns:p14="http://schemas.microsoft.com/office/powerpoint/2010/main" val="3208936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Calculations</a:t>
            </a:r>
            <a:endParaRPr lang="en-IN" dirty="0"/>
          </a:p>
        </p:txBody>
      </p:sp>
      <p:sp>
        <p:nvSpPr>
          <p:cNvPr id="3" name="Content Placeholder 2"/>
          <p:cNvSpPr>
            <a:spLocks noGrp="1"/>
          </p:cNvSpPr>
          <p:nvPr>
            <p:ph idx="1"/>
          </p:nvPr>
        </p:nvSpPr>
        <p:spPr/>
        <p:txBody>
          <a:bodyPr/>
          <a:lstStyle/>
          <a:p>
            <a:r>
              <a:rPr lang="en-US" dirty="0">
                <a:solidFill>
                  <a:schemeClr val="tx1"/>
                </a:solidFill>
              </a:rPr>
              <a:t>The physical quantities coming from the socket after being </a:t>
            </a:r>
            <a:r>
              <a:rPr lang="en-US" dirty="0" err="1">
                <a:solidFill>
                  <a:schemeClr val="tx1"/>
                </a:solidFill>
              </a:rPr>
              <a:t>deserialised</a:t>
            </a:r>
            <a:r>
              <a:rPr lang="en-US" dirty="0">
                <a:solidFill>
                  <a:schemeClr val="tx1"/>
                </a:solidFill>
              </a:rPr>
              <a:t> need to be converted to a physical quantity value which is in a human readable form.</a:t>
            </a:r>
          </a:p>
          <a:p>
            <a:r>
              <a:rPr lang="en-US" dirty="0">
                <a:solidFill>
                  <a:schemeClr val="tx1"/>
                </a:solidFill>
              </a:rPr>
              <a:t>The converted values are then used to find the </a:t>
            </a:r>
            <a:r>
              <a:rPr lang="en-US" dirty="0" err="1">
                <a:solidFill>
                  <a:schemeClr val="tx1"/>
                </a:solidFill>
              </a:rPr>
              <a:t>Vrms</a:t>
            </a:r>
            <a:r>
              <a:rPr lang="en-US" dirty="0">
                <a:solidFill>
                  <a:schemeClr val="tx1"/>
                </a:solidFill>
              </a:rPr>
              <a:t> &amp; Vmax for the AC inputs and </a:t>
            </a:r>
            <a:r>
              <a:rPr lang="en-US" dirty="0" err="1">
                <a:solidFill>
                  <a:schemeClr val="tx1"/>
                </a:solidFill>
              </a:rPr>
              <a:t>Vavrg</a:t>
            </a:r>
            <a:r>
              <a:rPr lang="en-US" dirty="0">
                <a:solidFill>
                  <a:schemeClr val="tx1"/>
                </a:solidFill>
              </a:rPr>
              <a:t> for DC inputs</a:t>
            </a:r>
          </a:p>
          <a:p>
            <a:r>
              <a:rPr lang="en-US" dirty="0">
                <a:solidFill>
                  <a:schemeClr val="tx1"/>
                </a:solidFill>
              </a:rPr>
              <a:t>These values are thus displayed on the GUI</a:t>
            </a:r>
          </a:p>
        </p:txBody>
      </p:sp>
    </p:spTree>
    <p:extLst>
      <p:ext uri="{BB962C8B-B14F-4D97-AF65-F5344CB8AC3E}">
        <p14:creationId xmlns:p14="http://schemas.microsoft.com/office/powerpoint/2010/main" val="3981349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9862" y="697832"/>
            <a:ext cx="3156501" cy="4191000"/>
          </a:xfrm>
        </p:spPr>
      </p:pic>
    </p:spTree>
    <p:extLst>
      <p:ext uri="{BB962C8B-B14F-4D97-AF65-F5344CB8AC3E}">
        <p14:creationId xmlns:p14="http://schemas.microsoft.com/office/powerpoint/2010/main" val="659649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a:t>
            </a:r>
            <a:endParaRPr lang="en-IN" dirty="0"/>
          </a:p>
        </p:txBody>
      </p:sp>
      <p:sp>
        <p:nvSpPr>
          <p:cNvPr id="3" name="Content Placeholder 2"/>
          <p:cNvSpPr>
            <a:spLocks noGrp="1"/>
          </p:cNvSpPr>
          <p:nvPr>
            <p:ph idx="1"/>
          </p:nvPr>
        </p:nvSpPr>
        <p:spPr/>
        <p:txBody>
          <a:bodyPr/>
          <a:lstStyle/>
          <a:p>
            <a:pPr marL="285750" lvl="0" indent="-285750">
              <a:buFont typeface="Arial" panose="020B0604020202020204" pitchFamily="34" charset="0"/>
              <a:buChar char="•"/>
            </a:pPr>
            <a:r>
              <a:rPr lang="en-US" dirty="0"/>
              <a:t>The User Interface is designed in Python language by using </a:t>
            </a:r>
            <a:r>
              <a:rPr lang="en-US" dirty="0" err="1"/>
              <a:t>TKinter</a:t>
            </a:r>
            <a:r>
              <a:rPr lang="en-US" dirty="0"/>
              <a:t> Module.</a:t>
            </a:r>
          </a:p>
          <a:p>
            <a:pPr marL="285750" lvl="0" indent="-285750">
              <a:buFont typeface="Arial" panose="020B0604020202020204" pitchFamily="34" charset="0"/>
              <a:buChar char="•"/>
            </a:pPr>
            <a:r>
              <a:rPr lang="en-US" dirty="0"/>
              <a:t>The User Interface has different widgets like Buttons, Labels, Entry box, Option Menu.</a:t>
            </a:r>
          </a:p>
          <a:p>
            <a:pPr marL="285750" lvl="0" indent="-285750">
              <a:buFont typeface="Arial" panose="020B0604020202020204" pitchFamily="34" charset="0"/>
              <a:buChar char="•"/>
            </a:pPr>
            <a:r>
              <a:rPr lang="en-US" dirty="0"/>
              <a:t>Libraries used to design User Interface:</a:t>
            </a:r>
          </a:p>
          <a:p>
            <a:pPr marL="0" lvl="0" indent="0">
              <a:buNone/>
            </a:pPr>
            <a:r>
              <a:rPr lang="en-US" dirty="0"/>
              <a:t>		</a:t>
            </a:r>
            <a:r>
              <a:rPr lang="en-US" dirty="0" err="1"/>
              <a:t>Tkinter</a:t>
            </a:r>
            <a:r>
              <a:rPr lang="en-US" dirty="0"/>
              <a:t>: Used to create widgets in user interface.</a:t>
            </a:r>
          </a:p>
          <a:p>
            <a:pPr marL="0" lvl="0" indent="0">
              <a:buNone/>
            </a:pPr>
            <a:r>
              <a:rPr lang="en-US" dirty="0"/>
              <a:t>		</a:t>
            </a:r>
            <a:r>
              <a:rPr lang="en-US" dirty="0" err="1"/>
              <a:t>Matplotlib</a:t>
            </a:r>
            <a:r>
              <a:rPr lang="en-US" dirty="0"/>
              <a:t>: This library mainly used for plotting graph.</a:t>
            </a:r>
          </a:p>
          <a:p>
            <a:pPr marL="0" lvl="0" indent="0">
              <a:buNone/>
            </a:pPr>
            <a:r>
              <a:rPr lang="en-US" dirty="0"/>
              <a:t>		Animation: Animation library used for plot the continuous graph.</a:t>
            </a:r>
          </a:p>
          <a:p>
            <a:pPr marL="0" lvl="0" indent="0">
              <a:buNone/>
            </a:pPr>
            <a:r>
              <a:rPr lang="en-US" dirty="0"/>
              <a:t>		</a:t>
            </a:r>
          </a:p>
          <a:p>
            <a:pPr marL="0" lvl="0" indent="0">
              <a:buNone/>
            </a:pPr>
            <a:r>
              <a:rPr lang="en-US" dirty="0"/>
              <a:t>		</a:t>
            </a:r>
          </a:p>
          <a:p>
            <a:pPr marL="0" lvl="0" indent="0">
              <a:buNone/>
            </a:pPr>
            <a:endParaRPr lang="en-US" dirty="0"/>
          </a:p>
          <a:p>
            <a:pPr marL="285750" lvl="0" indent="-285750">
              <a:buFont typeface="Arial" panose="020B0604020202020204" pitchFamily="34" charset="0"/>
              <a:buChar char="•"/>
            </a:pPr>
            <a:endParaRPr lang="en-US" dirty="0"/>
          </a:p>
          <a:p>
            <a:pPr marL="0" lvl="0" indent="0">
              <a:buNone/>
            </a:pPr>
            <a:endParaRPr lang="en-IN" dirty="0"/>
          </a:p>
          <a:p>
            <a:pPr marL="0" indent="0">
              <a:buNone/>
            </a:pPr>
            <a:r>
              <a:rPr lang="en-US" dirty="0"/>
              <a:t>  </a:t>
            </a:r>
            <a:endParaRPr lang="en-IN" dirty="0"/>
          </a:p>
        </p:txBody>
      </p:sp>
    </p:spTree>
    <p:extLst>
      <p:ext uri="{BB962C8B-B14F-4D97-AF65-F5344CB8AC3E}">
        <p14:creationId xmlns:p14="http://schemas.microsoft.com/office/powerpoint/2010/main" val="1771951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for Configurator</a:t>
            </a:r>
            <a:endParaRPr lang="en-IN" dirty="0"/>
          </a:p>
        </p:txBody>
      </p:sp>
      <p:pic>
        <p:nvPicPr>
          <p:cNvPr id="4" name="Content Placeholder 3"/>
          <p:cNvPicPr>
            <a:picLocks noGrp="1" noChangeAspect="1"/>
          </p:cNvPicPr>
          <p:nvPr>
            <p:ph idx="1"/>
          </p:nvPr>
        </p:nvPicPr>
        <p:blipFill>
          <a:blip r:embed="rId2"/>
          <a:stretch>
            <a:fillRect/>
          </a:stretch>
        </p:blipFill>
        <p:spPr>
          <a:xfrm>
            <a:off x="304800" y="811530"/>
            <a:ext cx="3416387" cy="4191000"/>
          </a:xfrm>
          <a:prstGeom prst="rect">
            <a:avLst/>
          </a:prstGeom>
        </p:spPr>
      </p:pic>
      <p:sp>
        <p:nvSpPr>
          <p:cNvPr id="3" name="Rectangle 2"/>
          <p:cNvSpPr/>
          <p:nvPr/>
        </p:nvSpPr>
        <p:spPr>
          <a:xfrm>
            <a:off x="3909060" y="811530"/>
            <a:ext cx="4572000" cy="2446567"/>
          </a:xfrm>
          <a:prstGeom prst="rect">
            <a:avLst/>
          </a:prstGeom>
        </p:spPr>
        <p:txBody>
          <a:bodyPr>
            <a:spAutoFit/>
          </a:bodyPr>
          <a:lstStyle/>
          <a:p>
            <a:pPr lvl="0">
              <a:lnSpc>
                <a:spcPct val="107000"/>
              </a:lnSpc>
              <a:spcAft>
                <a:spcPts val="0"/>
              </a:spcAft>
            </a:pPr>
            <a:r>
              <a:rPr lang="en-IN" sz="1200" dirty="0">
                <a:latin typeface="Calibri" panose="020F0502020204030204" pitchFamily="34" charset="0"/>
                <a:ea typeface="Calibri" panose="020F0502020204030204" pitchFamily="34" charset="0"/>
                <a:cs typeface="Times New Roman" panose="02020603050405020304" pitchFamily="18" charset="0"/>
              </a:rPr>
              <a:t>The Configurator UI has </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1200" dirty="0">
                <a:latin typeface="Calibri" panose="020F0502020204030204" pitchFamily="34" charset="0"/>
                <a:ea typeface="Calibri" panose="020F0502020204030204" pitchFamily="34" charset="0"/>
                <a:cs typeface="Times New Roman" panose="02020603050405020304" pitchFamily="18" charset="0"/>
              </a:rPr>
              <a:t>Option menu for selecting type of measurement and range.</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1200" dirty="0">
                <a:latin typeface="Calibri" panose="020F0502020204030204" pitchFamily="34" charset="0"/>
                <a:ea typeface="Calibri" panose="020F0502020204030204" pitchFamily="34" charset="0"/>
                <a:cs typeface="Times New Roman" panose="02020603050405020304" pitchFamily="18" charset="0"/>
              </a:rPr>
              <a:t>Label for displaying the unit, attenuation factor and sampling frequency.</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1200" dirty="0">
                <a:latin typeface="Calibri" panose="020F0502020204030204" pitchFamily="34" charset="0"/>
                <a:ea typeface="Calibri" panose="020F0502020204030204" pitchFamily="34" charset="0"/>
                <a:cs typeface="Times New Roman" panose="02020603050405020304" pitchFamily="18" charset="0"/>
              </a:rPr>
              <a:t>Entry for taking input of voltage and signal frequency from user.</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rabicPeriod"/>
            </a:pPr>
            <a:r>
              <a:rPr lang="en-IN" sz="1200" dirty="0">
                <a:latin typeface="Calibri" panose="020F0502020204030204" pitchFamily="34" charset="0"/>
                <a:ea typeface="Calibri" panose="020F0502020204030204" pitchFamily="34" charset="0"/>
                <a:cs typeface="Times New Roman" panose="02020603050405020304" pitchFamily="18" charset="0"/>
              </a:rPr>
              <a:t>Button for read data and plot the input signal.</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685800" lvl="1" indent="-342900">
              <a:lnSpc>
                <a:spcPct val="107000"/>
              </a:lnSpc>
              <a:buFont typeface="Symbol" panose="05050102010706020507" pitchFamily="18" charset="2"/>
              <a:buChar char=""/>
            </a:pPr>
            <a:r>
              <a:rPr lang="en-IN" sz="1200" dirty="0">
                <a:latin typeface="Calibri" panose="020F0502020204030204" pitchFamily="34" charset="0"/>
                <a:ea typeface="Calibri" panose="020F0502020204030204" pitchFamily="34" charset="0"/>
                <a:cs typeface="Times New Roman" panose="02020603050405020304" pitchFamily="18" charset="0"/>
              </a:rPr>
              <a:t>The input from the user will read from the Configurator GUI.</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685800" lvl="1" indent="-342900">
              <a:lnSpc>
                <a:spcPct val="107000"/>
              </a:lnSpc>
              <a:spcAft>
                <a:spcPts val="800"/>
              </a:spcAft>
              <a:buFont typeface="Symbol" panose="05050102010706020507" pitchFamily="18" charset="2"/>
              <a:buChar char=""/>
            </a:pPr>
            <a:r>
              <a:rPr lang="en-IN" sz="1200" dirty="0">
                <a:latin typeface="Calibri" panose="020F0502020204030204" pitchFamily="34" charset="0"/>
                <a:ea typeface="Calibri" panose="020F0502020204030204" pitchFamily="34" charset="0"/>
                <a:cs typeface="Times New Roman" panose="02020603050405020304" pitchFamily="18" charset="0"/>
              </a:rPr>
              <a:t>That data will have sent to source.</a:t>
            </a:r>
          </a:p>
          <a:p>
            <a:pPr marL="685800" lvl="1" indent="-342900">
              <a:lnSpc>
                <a:spcPct val="107000"/>
              </a:lnSpc>
              <a:spcAft>
                <a:spcPts val="800"/>
              </a:spcAft>
              <a:buFont typeface="Symbol" panose="05050102010706020507" pitchFamily="18" charset="2"/>
              <a:buChar char=""/>
            </a:pPr>
            <a:r>
              <a:rPr lang="en-US" sz="1200" dirty="0">
                <a:latin typeface="Calibri" panose="020F0502020204030204" pitchFamily="34" charset="0"/>
                <a:ea typeface="Calibri" panose="020F0502020204030204" pitchFamily="34" charset="0"/>
                <a:cs typeface="Times New Roman" panose="02020603050405020304" pitchFamily="18" charset="0"/>
              </a:rPr>
              <a:t>Then it plots the input signal</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1083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for Display</a:t>
            </a:r>
            <a:endParaRPr lang="en-IN" dirty="0"/>
          </a:p>
        </p:txBody>
      </p:sp>
      <p:pic>
        <p:nvPicPr>
          <p:cNvPr id="4" name="Content Placeholder 3"/>
          <p:cNvPicPr>
            <a:picLocks noGrp="1" noChangeAspect="1"/>
          </p:cNvPicPr>
          <p:nvPr>
            <p:ph idx="1"/>
          </p:nvPr>
        </p:nvPicPr>
        <p:blipFill>
          <a:blip r:embed="rId2"/>
          <a:stretch>
            <a:fillRect/>
          </a:stretch>
        </p:blipFill>
        <p:spPr>
          <a:xfrm>
            <a:off x="542649" y="621030"/>
            <a:ext cx="3380021" cy="4191000"/>
          </a:xfrm>
          <a:prstGeom prst="rect">
            <a:avLst/>
          </a:prstGeom>
        </p:spPr>
      </p:pic>
      <p:sp>
        <p:nvSpPr>
          <p:cNvPr id="3" name="Rectangle 2"/>
          <p:cNvSpPr/>
          <p:nvPr/>
        </p:nvSpPr>
        <p:spPr>
          <a:xfrm>
            <a:off x="4122420" y="738935"/>
            <a:ext cx="4572000" cy="1775871"/>
          </a:xfrm>
          <a:prstGeom prst="rect">
            <a:avLst/>
          </a:prstGeom>
        </p:spPr>
        <p:txBody>
          <a:bodyPr>
            <a:spAutoFit/>
          </a:bodyPr>
          <a:lstStyle/>
          <a:p>
            <a:pPr>
              <a:lnSpc>
                <a:spcPct val="107000"/>
              </a:lnSpc>
              <a:spcAft>
                <a:spcPts val="800"/>
              </a:spcAft>
            </a:pPr>
            <a:r>
              <a:rPr lang="en-IN" sz="1200" dirty="0">
                <a:latin typeface="Calibri" panose="020F0502020204030204" pitchFamily="34" charset="0"/>
                <a:ea typeface="Calibri" panose="020F0502020204030204" pitchFamily="34" charset="0"/>
                <a:cs typeface="Times New Roman" panose="02020603050405020304" pitchFamily="18" charset="0"/>
              </a:rPr>
              <a:t>The Display UI has </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z="1200" dirty="0">
                <a:latin typeface="Calibri" panose="020F0502020204030204" pitchFamily="34" charset="0"/>
                <a:ea typeface="Calibri" panose="020F0502020204030204" pitchFamily="34" charset="0"/>
                <a:cs typeface="Times New Roman" panose="02020603050405020304" pitchFamily="18" charset="0"/>
              </a:rPr>
              <a:t>Label for displaying the input voltage, unit, measurement type, range and attenuation factor.</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z="1200" dirty="0">
                <a:latin typeface="Calibri" panose="020F0502020204030204" pitchFamily="34" charset="0"/>
                <a:ea typeface="Calibri" panose="020F0502020204030204" pitchFamily="34" charset="0"/>
                <a:cs typeface="Times New Roman" panose="02020603050405020304" pitchFamily="18" charset="0"/>
              </a:rPr>
              <a:t>If the measurement type is AC, the </a:t>
            </a:r>
            <a:r>
              <a:rPr lang="en-IN" sz="1200" dirty="0" err="1">
                <a:latin typeface="Calibri" panose="020F0502020204030204" pitchFamily="34" charset="0"/>
                <a:ea typeface="Calibri" panose="020F0502020204030204" pitchFamily="34" charset="0"/>
                <a:cs typeface="Times New Roman" panose="02020603050405020304" pitchFamily="18" charset="0"/>
              </a:rPr>
              <a:t>Vrms</a:t>
            </a:r>
            <a:r>
              <a:rPr lang="en-IN" sz="1200" dirty="0">
                <a:latin typeface="Calibri" panose="020F0502020204030204" pitchFamily="34" charset="0"/>
                <a:ea typeface="Calibri" panose="020F0502020204030204" pitchFamily="34" charset="0"/>
                <a:cs typeface="Times New Roman" panose="02020603050405020304" pitchFamily="18" charset="0"/>
              </a:rPr>
              <a:t> and Vmax value will be displayed in the GUI.</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IN" sz="1200" dirty="0">
                <a:latin typeface="Calibri" panose="020F0502020204030204" pitchFamily="34" charset="0"/>
                <a:ea typeface="Calibri" panose="020F0502020204030204" pitchFamily="34" charset="0"/>
                <a:cs typeface="Times New Roman" panose="02020603050405020304" pitchFamily="18" charset="0"/>
              </a:rPr>
              <a:t>If the measurement type is DC, only the </a:t>
            </a:r>
            <a:r>
              <a:rPr lang="en-IN" sz="1200" dirty="0" err="1">
                <a:latin typeface="Calibri" panose="020F0502020204030204" pitchFamily="34" charset="0"/>
                <a:ea typeface="Calibri" panose="020F0502020204030204" pitchFamily="34" charset="0"/>
                <a:cs typeface="Times New Roman" panose="02020603050405020304" pitchFamily="18" charset="0"/>
              </a:rPr>
              <a:t>Vavg</a:t>
            </a:r>
            <a:r>
              <a:rPr lang="en-IN" sz="1200" dirty="0">
                <a:latin typeface="Calibri" panose="020F0502020204030204" pitchFamily="34" charset="0"/>
                <a:ea typeface="Calibri" panose="020F0502020204030204" pitchFamily="34" charset="0"/>
                <a:cs typeface="Times New Roman" panose="02020603050405020304" pitchFamily="18" charset="0"/>
              </a:rPr>
              <a:t> value will be displayed in the GUI.</a:t>
            </a:r>
            <a:endParaRPr lang="en-IN" sz="105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200" dirty="0">
                <a:latin typeface="Calibri" panose="020F0502020204030204" pitchFamily="34" charset="0"/>
                <a:ea typeface="Calibri" panose="020F0502020204030204" pitchFamily="34" charset="0"/>
                <a:cs typeface="Times New Roman" panose="02020603050405020304" pitchFamily="18" charset="0"/>
              </a:rPr>
              <a:t>Button to plot the output signal</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0642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BBE51A-52BB-446F-99A8-31104EFBC0F1}"/>
              </a:ext>
            </a:extLst>
          </p:cNvPr>
          <p:cNvSpPr>
            <a:spLocks noGrp="1"/>
          </p:cNvSpPr>
          <p:nvPr>
            <p:ph type="body" sz="quarter" idx="10"/>
          </p:nvPr>
        </p:nvSpPr>
        <p:spPr/>
        <p:txBody>
          <a:bodyPr/>
          <a:lstStyle/>
          <a:p>
            <a:r>
              <a:rPr lang="en-US" dirty="0"/>
              <a:t>Thank you</a:t>
            </a:r>
            <a:endParaRPr lang="en-IN" dirty="0"/>
          </a:p>
        </p:txBody>
      </p:sp>
    </p:spTree>
    <p:custDataLst>
      <p:tags r:id="rId1"/>
    </p:custDataLst>
    <p:extLst>
      <p:ext uri="{BB962C8B-B14F-4D97-AF65-F5344CB8AC3E}">
        <p14:creationId xmlns:p14="http://schemas.microsoft.com/office/powerpoint/2010/main" val="56060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Highlights</a:t>
            </a:r>
            <a:endParaRPr lang="en-IN" dirty="0"/>
          </a:p>
        </p:txBody>
      </p:sp>
      <p:sp>
        <p:nvSpPr>
          <p:cNvPr id="3" name="Content Placeholder 2"/>
          <p:cNvSpPr>
            <a:spLocks noGrp="1"/>
          </p:cNvSpPr>
          <p:nvPr>
            <p:ph idx="1"/>
          </p:nvPr>
        </p:nvSpPr>
        <p:spPr/>
        <p:txBody>
          <a:bodyPr>
            <a:normAutofit/>
          </a:bodyPr>
          <a:lstStyle/>
          <a:p>
            <a:pPr marL="0" indent="0">
              <a:buNone/>
            </a:pPr>
            <a:r>
              <a:rPr lang="en-US" dirty="0"/>
              <a:t>Project Mentors</a:t>
            </a:r>
          </a:p>
          <a:p>
            <a:pPr marL="342891" lvl="1" indent="0">
              <a:lnSpc>
                <a:spcPct val="120000"/>
              </a:lnSpc>
              <a:buNone/>
              <a:tabLst>
                <a:tab pos="0" algn="l"/>
              </a:tabLst>
            </a:pPr>
            <a:r>
              <a:rPr lang="en-US" dirty="0"/>
              <a:t>	</a:t>
            </a:r>
            <a:r>
              <a:rPr lang="en-US" sz="1400" spc="-1" dirty="0">
                <a:solidFill>
                  <a:srgbClr val="000000"/>
                </a:solidFill>
                <a:latin typeface="Times New Roman" panose="02020603050405020304" pitchFamily="18" charset="0"/>
                <a:cs typeface="Times New Roman" panose="02020603050405020304" pitchFamily="18" charset="0"/>
              </a:rPr>
              <a:t>BU Mentor: Jagdish Prasad Sahu</a:t>
            </a:r>
          </a:p>
          <a:p>
            <a:pPr marL="342891" lvl="1" indent="0">
              <a:lnSpc>
                <a:spcPct val="120000"/>
              </a:lnSpc>
              <a:buNone/>
              <a:tabLst>
                <a:tab pos="0" algn="l"/>
              </a:tabLst>
            </a:pPr>
            <a:r>
              <a:rPr lang="en-US" sz="1400" spc="-1" dirty="0">
                <a:solidFill>
                  <a:srgbClr val="000000"/>
                </a:solidFill>
                <a:latin typeface="Times New Roman" panose="02020603050405020304" pitchFamily="18" charset="0"/>
                <a:cs typeface="Times New Roman" panose="02020603050405020304" pitchFamily="18" charset="0"/>
              </a:rPr>
              <a:t>	GEA Mentor: Bhargav N</a:t>
            </a:r>
          </a:p>
          <a:p>
            <a:pPr marL="342891" lvl="1" indent="0">
              <a:lnSpc>
                <a:spcPct val="120000"/>
              </a:lnSpc>
              <a:buNone/>
              <a:tabLst>
                <a:tab pos="0" algn="l"/>
              </a:tabLst>
            </a:pPr>
            <a:r>
              <a:rPr lang="en-US" sz="1400" spc="-1" dirty="0">
                <a:solidFill>
                  <a:srgbClr val="000000"/>
                </a:solidFill>
                <a:latin typeface="Times New Roman" panose="02020603050405020304" pitchFamily="18" charset="0"/>
                <a:ea typeface="Verdana"/>
                <a:cs typeface="Times New Roman" panose="02020603050405020304" pitchFamily="18" charset="0"/>
              </a:rPr>
              <a:t>        GENESIS Track Code: 2009BLRMED01</a:t>
            </a:r>
            <a:endParaRPr lang="en-IN" sz="1400" spc="-1" dirty="0">
              <a:latin typeface="Times New Roman" panose="02020603050405020304" pitchFamily="18" charset="0"/>
              <a:cs typeface="Times New Roman" panose="02020603050405020304" pitchFamily="18" charset="0"/>
            </a:endParaRPr>
          </a:p>
          <a:p>
            <a:pPr marL="0" indent="0">
              <a:lnSpc>
                <a:spcPct val="120000"/>
              </a:lnSpc>
              <a:buNone/>
              <a:tabLst>
                <a:tab pos="0" algn="l"/>
              </a:tabLst>
            </a:pPr>
            <a:endParaRPr lang="en-US" sz="2000" spc="-1" dirty="0">
              <a:solidFill>
                <a:srgbClr val="000000"/>
              </a:solidFill>
            </a:endParaRPr>
          </a:p>
          <a:p>
            <a:pPr marL="0" indent="0">
              <a:lnSpc>
                <a:spcPct val="120000"/>
              </a:lnSpc>
              <a:buNone/>
              <a:tabLst>
                <a:tab pos="0" algn="l"/>
              </a:tabLst>
            </a:pPr>
            <a:endParaRPr lang="en-US" sz="2000" spc="-1" dirty="0">
              <a:solidFill>
                <a:srgbClr val="000000"/>
              </a:solidFill>
            </a:endParaRPr>
          </a:p>
          <a:p>
            <a:pPr marL="0" indent="0">
              <a:lnSpc>
                <a:spcPct val="120000"/>
              </a:lnSpc>
              <a:buNone/>
              <a:tabLst>
                <a:tab pos="0" algn="l"/>
              </a:tabLst>
            </a:pPr>
            <a:endParaRPr lang="en-US" sz="2000" spc="-1" dirty="0">
              <a:solidFill>
                <a:srgbClr val="000000"/>
              </a:solidFill>
            </a:endParaRPr>
          </a:p>
          <a:p>
            <a:pPr marL="0" indent="0">
              <a:lnSpc>
                <a:spcPct val="120000"/>
              </a:lnSpc>
              <a:buNone/>
              <a:tabLst>
                <a:tab pos="0" algn="l"/>
              </a:tabLst>
            </a:pPr>
            <a:endParaRPr lang="en-US" sz="2000" spc="-1" dirty="0">
              <a:solidFill>
                <a:srgbClr val="000000"/>
              </a:solidFill>
            </a:endParaRPr>
          </a:p>
          <a:p>
            <a:pPr marL="0" indent="0">
              <a:lnSpc>
                <a:spcPct val="120000"/>
              </a:lnSpc>
              <a:buNone/>
              <a:tabLst>
                <a:tab pos="0" algn="l"/>
              </a:tabLst>
            </a:pPr>
            <a:endParaRPr lang="en-US" sz="2000" spc="-1" dirty="0">
              <a:solidFill>
                <a:srgbClr val="000000"/>
              </a:solidFill>
            </a:endParaRPr>
          </a:p>
          <a:p>
            <a:pPr marL="0" indent="0">
              <a:lnSpc>
                <a:spcPct val="120000"/>
              </a:lnSpc>
              <a:buNone/>
              <a:tabLst>
                <a:tab pos="0" algn="l"/>
              </a:tabLst>
            </a:pPr>
            <a:r>
              <a:rPr lang="en-US" sz="2000" spc="-1" dirty="0">
                <a:solidFill>
                  <a:srgbClr val="000000"/>
                </a:solidFill>
              </a:rPr>
              <a:t>	</a:t>
            </a:r>
          </a:p>
          <a:p>
            <a:pPr marL="0" indent="0">
              <a:lnSpc>
                <a:spcPct val="120000"/>
              </a:lnSpc>
              <a:buNone/>
              <a:tabLst>
                <a:tab pos="0" algn="l"/>
              </a:tabLst>
            </a:pPr>
            <a:endParaRPr lang="en-US" sz="2000" spc="-1" dirty="0">
              <a:solidFill>
                <a:srgbClr val="000000"/>
              </a:solidFill>
            </a:endParaRPr>
          </a:p>
          <a:p>
            <a:pPr marL="0" indent="0">
              <a:buNone/>
            </a:pPr>
            <a:endParaRPr lang="en-IN" dirty="0"/>
          </a:p>
        </p:txBody>
      </p:sp>
      <p:sp>
        <p:nvSpPr>
          <p:cNvPr id="8" name="CustomShape 3"/>
          <p:cNvSpPr/>
          <p:nvPr/>
        </p:nvSpPr>
        <p:spPr>
          <a:xfrm>
            <a:off x="599489" y="3924235"/>
            <a:ext cx="1697416" cy="634369"/>
          </a:xfrm>
          <a:prstGeom prst="roundRect">
            <a:avLst>
              <a:gd name="adj" fmla="val 16667"/>
            </a:avLst>
          </a:prstGeom>
          <a:gradFill rotWithShape="0">
            <a:gsLst>
              <a:gs pos="0">
                <a:srgbClr val="B1CBE9"/>
              </a:gs>
              <a:gs pos="100000">
                <a:srgbClr val="A2C1E4"/>
              </a:gs>
            </a:gsLst>
            <a:lin ang="5400000"/>
          </a:gradFill>
          <a:ln/>
        </p:spPr>
        <p:style>
          <a:lnRef idx="1">
            <a:schemeClr val="accent5"/>
          </a:lnRef>
          <a:fillRef idx="2">
            <a:schemeClr val="accent5"/>
          </a:fillRef>
          <a:effectRef idx="1">
            <a:schemeClr val="accent5"/>
          </a:effectRef>
          <a:fontRef idx="minor"/>
        </p:style>
        <p:txBody>
          <a:bodyPr lIns="90000" tIns="45000" rIns="90000" bIns="45000" anchor="ctr">
            <a:noAutofit/>
          </a:bodyPr>
          <a:lstStyle/>
          <a:p>
            <a:endParaRPr lang="en-US" sz="1000" b="1" spc="-1" dirty="0">
              <a:solidFill>
                <a:srgbClr val="000000"/>
              </a:solidFill>
              <a:latin typeface="Times New Roman" panose="02020603050405020304" pitchFamily="18" charset="0"/>
              <a:ea typeface="Verdana"/>
              <a:cs typeface="Times New Roman" panose="02020603050405020304" pitchFamily="18" charset="0"/>
            </a:endParaRPr>
          </a:p>
          <a:p>
            <a:endParaRPr lang="en-US" sz="1000" b="1" spc="-1" dirty="0">
              <a:solidFill>
                <a:srgbClr val="000000"/>
              </a:solidFill>
              <a:latin typeface="Times New Roman" panose="02020603050405020304" pitchFamily="18" charset="0"/>
              <a:ea typeface="Verdana"/>
              <a:cs typeface="Times New Roman" panose="02020603050405020304" pitchFamily="18" charset="0"/>
            </a:endParaRPr>
          </a:p>
          <a:p>
            <a:r>
              <a:rPr lang="en-US" sz="1000" b="1" spc="-1" dirty="0">
                <a:solidFill>
                  <a:srgbClr val="000000"/>
                </a:solidFill>
                <a:latin typeface="Times New Roman" panose="02020603050405020304" pitchFamily="18" charset="0"/>
                <a:ea typeface="Verdana"/>
                <a:cs typeface="Times New Roman" panose="02020603050405020304" pitchFamily="18" charset="0"/>
              </a:rPr>
              <a:t>Intern Name: </a:t>
            </a:r>
            <a:r>
              <a:rPr lang="en-US" sz="1000" dirty="0">
                <a:latin typeface="Times New Roman" panose="02020603050405020304" pitchFamily="18" charset="0"/>
                <a:cs typeface="Times New Roman" panose="02020603050405020304" pitchFamily="18" charset="0"/>
              </a:rPr>
              <a:t>Unmesh Sameer Deshpande</a:t>
            </a:r>
          </a:p>
          <a:p>
            <a:r>
              <a:rPr lang="en-US" sz="800" b="1" spc="-1" dirty="0">
                <a:solidFill>
                  <a:srgbClr val="000000"/>
                </a:solidFill>
                <a:latin typeface="Times New Roman" panose="02020603050405020304" pitchFamily="18" charset="0"/>
                <a:ea typeface="Verdana"/>
                <a:cs typeface="Times New Roman" panose="02020603050405020304" pitchFamily="18" charset="0"/>
              </a:rPr>
              <a:t>PS#: </a:t>
            </a:r>
            <a:r>
              <a:rPr lang="en-US" sz="1000" spc="-1" dirty="0">
                <a:solidFill>
                  <a:srgbClr val="000000"/>
                </a:solidFill>
                <a:latin typeface="Times New Roman" panose="02020603050405020304" pitchFamily="18" charset="0"/>
                <a:ea typeface="Verdana"/>
                <a:cs typeface="Times New Roman" panose="02020603050405020304" pitchFamily="18" charset="0"/>
              </a:rPr>
              <a:t>99002485</a:t>
            </a:r>
            <a:endParaRPr lang="en-IN" sz="1000" spc="-1"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pPr algn="ctr">
              <a:lnSpc>
                <a:spcPct val="100000"/>
              </a:lnSpc>
            </a:pPr>
            <a:endParaRPr lang="en-IN" sz="700" b="0" strike="noStrike" spc="-1" dirty="0">
              <a:latin typeface="Arial"/>
            </a:endParaRPr>
          </a:p>
        </p:txBody>
      </p:sp>
      <p:sp>
        <p:nvSpPr>
          <p:cNvPr id="9" name="CustomShape 3"/>
          <p:cNvSpPr/>
          <p:nvPr/>
        </p:nvSpPr>
        <p:spPr>
          <a:xfrm>
            <a:off x="2818608" y="3924235"/>
            <a:ext cx="1697416" cy="637991"/>
          </a:xfrm>
          <a:prstGeom prst="roundRect">
            <a:avLst>
              <a:gd name="adj" fmla="val 16667"/>
            </a:avLst>
          </a:prstGeom>
          <a:gradFill rotWithShape="0">
            <a:gsLst>
              <a:gs pos="0">
                <a:srgbClr val="B1CBE9"/>
              </a:gs>
              <a:gs pos="100000">
                <a:srgbClr val="A2C1E4"/>
              </a:gs>
            </a:gsLst>
            <a:lin ang="5400000"/>
          </a:gradFill>
          <a:ln/>
        </p:spPr>
        <p:style>
          <a:lnRef idx="1">
            <a:schemeClr val="accent5"/>
          </a:lnRef>
          <a:fillRef idx="2">
            <a:schemeClr val="accent5"/>
          </a:fillRef>
          <a:effectRef idx="1">
            <a:schemeClr val="accent5"/>
          </a:effectRef>
          <a:fontRef idx="minor"/>
        </p:style>
        <p:txBody>
          <a:bodyPr lIns="90000" tIns="45000" rIns="90000" bIns="45000" anchor="ctr">
            <a:noAutofit/>
          </a:bodyPr>
          <a:lstStyle/>
          <a:p>
            <a:endParaRPr lang="en-US" sz="1000" b="1" spc="-1" dirty="0">
              <a:solidFill>
                <a:srgbClr val="000000"/>
              </a:solidFill>
              <a:latin typeface="Times New Roman" panose="02020603050405020304" pitchFamily="18" charset="0"/>
              <a:ea typeface="Verdana"/>
              <a:cs typeface="Times New Roman" panose="02020603050405020304" pitchFamily="18" charset="0"/>
            </a:endParaRPr>
          </a:p>
          <a:p>
            <a:r>
              <a:rPr lang="en-US" sz="1000" b="1" spc="-1" dirty="0">
                <a:solidFill>
                  <a:srgbClr val="000000"/>
                </a:solidFill>
                <a:latin typeface="Times New Roman" panose="02020603050405020304" pitchFamily="18" charset="0"/>
                <a:ea typeface="Verdana"/>
                <a:cs typeface="Times New Roman" panose="02020603050405020304" pitchFamily="18" charset="0"/>
              </a:rPr>
              <a:t>Intern Name: </a:t>
            </a:r>
            <a:r>
              <a:rPr lang="en-US" sz="1000" spc="-1" dirty="0">
                <a:solidFill>
                  <a:srgbClr val="000000"/>
                </a:solidFill>
                <a:latin typeface="Times New Roman" panose="02020603050405020304" pitchFamily="18" charset="0"/>
                <a:ea typeface="Verdana"/>
                <a:cs typeface="Times New Roman" panose="02020603050405020304" pitchFamily="18" charset="0"/>
              </a:rPr>
              <a:t>Lakshmi Narayana S</a:t>
            </a:r>
            <a:endParaRPr lang="en-US" sz="1000" dirty="0">
              <a:latin typeface="Times New Roman" panose="02020603050405020304" pitchFamily="18" charset="0"/>
              <a:cs typeface="Times New Roman" panose="02020603050405020304" pitchFamily="18" charset="0"/>
            </a:endParaRPr>
          </a:p>
          <a:p>
            <a:r>
              <a:rPr lang="en-US" sz="1000" b="1" spc="-1" dirty="0">
                <a:solidFill>
                  <a:srgbClr val="000000"/>
                </a:solidFill>
                <a:latin typeface="Times New Roman" panose="02020603050405020304" pitchFamily="18" charset="0"/>
                <a:ea typeface="Verdana"/>
                <a:cs typeface="Times New Roman" panose="02020603050405020304" pitchFamily="18" charset="0"/>
              </a:rPr>
              <a:t>PS#: </a:t>
            </a:r>
            <a:r>
              <a:rPr lang="en-US" sz="1000" spc="-1" dirty="0">
                <a:solidFill>
                  <a:srgbClr val="000000"/>
                </a:solidFill>
                <a:latin typeface="Times New Roman" panose="02020603050405020304" pitchFamily="18" charset="0"/>
                <a:ea typeface="Verdana"/>
                <a:cs typeface="Times New Roman" panose="02020603050405020304" pitchFamily="18" charset="0"/>
              </a:rPr>
              <a:t>99002536</a:t>
            </a:r>
            <a:endParaRPr lang="en-IN" sz="1000" spc="-1" dirty="0">
              <a:latin typeface="Times New Roman" panose="02020603050405020304" pitchFamily="18" charset="0"/>
              <a:cs typeface="Times New Roman" panose="02020603050405020304" pitchFamily="18" charset="0"/>
            </a:endParaRPr>
          </a:p>
          <a:p>
            <a:pPr algn="ctr">
              <a:lnSpc>
                <a:spcPct val="100000"/>
              </a:lnSpc>
            </a:pPr>
            <a:endParaRPr lang="en-IN" sz="700" b="0" strike="noStrike" spc="-1" dirty="0">
              <a:latin typeface="Arial"/>
            </a:endParaRPr>
          </a:p>
        </p:txBody>
      </p:sp>
      <p:sp>
        <p:nvSpPr>
          <p:cNvPr id="10" name="CustomShape 3"/>
          <p:cNvSpPr/>
          <p:nvPr/>
        </p:nvSpPr>
        <p:spPr>
          <a:xfrm>
            <a:off x="4866689" y="3924234"/>
            <a:ext cx="1697416" cy="634369"/>
          </a:xfrm>
          <a:prstGeom prst="roundRect">
            <a:avLst>
              <a:gd name="adj" fmla="val 16667"/>
            </a:avLst>
          </a:prstGeom>
          <a:gradFill rotWithShape="0">
            <a:gsLst>
              <a:gs pos="0">
                <a:srgbClr val="B1CBE9"/>
              </a:gs>
              <a:gs pos="100000">
                <a:srgbClr val="A2C1E4"/>
              </a:gs>
            </a:gsLst>
            <a:lin ang="5400000"/>
          </a:gradFill>
          <a:ln/>
        </p:spPr>
        <p:style>
          <a:lnRef idx="1">
            <a:schemeClr val="accent5"/>
          </a:lnRef>
          <a:fillRef idx="2">
            <a:schemeClr val="accent5"/>
          </a:fillRef>
          <a:effectRef idx="1">
            <a:schemeClr val="accent5"/>
          </a:effectRef>
          <a:fontRef idx="minor"/>
        </p:style>
        <p:txBody>
          <a:bodyPr lIns="90000" tIns="45000" rIns="90000" bIns="45000" anchor="ctr">
            <a:noAutofit/>
          </a:bodyPr>
          <a:lstStyle/>
          <a:p>
            <a:endParaRPr lang="en-US" sz="1000" b="1" spc="-1" dirty="0">
              <a:solidFill>
                <a:srgbClr val="000000"/>
              </a:solidFill>
              <a:latin typeface="Times New Roman" panose="02020603050405020304" pitchFamily="18" charset="0"/>
              <a:ea typeface="Verdana"/>
              <a:cs typeface="Times New Roman" panose="02020603050405020304" pitchFamily="18" charset="0"/>
            </a:endParaRPr>
          </a:p>
          <a:p>
            <a:r>
              <a:rPr lang="en-US" sz="1000" b="1" spc="-1" dirty="0">
                <a:solidFill>
                  <a:srgbClr val="000000"/>
                </a:solidFill>
                <a:latin typeface="Times New Roman" panose="02020603050405020304" pitchFamily="18" charset="0"/>
                <a:ea typeface="Verdana"/>
                <a:cs typeface="Times New Roman" panose="02020603050405020304" pitchFamily="18" charset="0"/>
              </a:rPr>
              <a:t>Intern Name: </a:t>
            </a:r>
            <a:r>
              <a:rPr lang="en-IN" sz="1000" dirty="0">
                <a:latin typeface="Times New Roman" panose="02020603050405020304" pitchFamily="18" charset="0"/>
                <a:cs typeface="Times New Roman" panose="02020603050405020304" pitchFamily="18" charset="0"/>
              </a:rPr>
              <a:t>Lakshmisha Gowda B</a:t>
            </a:r>
          </a:p>
          <a:p>
            <a:r>
              <a:rPr lang="en-US" sz="1000" b="1" spc="-1" dirty="0">
                <a:solidFill>
                  <a:srgbClr val="000000"/>
                </a:solidFill>
                <a:latin typeface="Times New Roman" panose="02020603050405020304" pitchFamily="18" charset="0"/>
                <a:ea typeface="Verdana"/>
                <a:cs typeface="Times New Roman" panose="02020603050405020304" pitchFamily="18" charset="0"/>
              </a:rPr>
              <a:t>PS#: </a:t>
            </a:r>
            <a:r>
              <a:rPr lang="en-US" sz="1000" spc="-1" dirty="0">
                <a:solidFill>
                  <a:srgbClr val="000000"/>
                </a:solidFill>
                <a:latin typeface="Times New Roman" panose="02020603050405020304" pitchFamily="18" charset="0"/>
                <a:ea typeface="Verdana"/>
                <a:cs typeface="Times New Roman" panose="02020603050405020304" pitchFamily="18" charset="0"/>
              </a:rPr>
              <a:t>99002625</a:t>
            </a:r>
            <a:endParaRPr lang="en-IN" sz="1000" spc="-1" dirty="0">
              <a:latin typeface="Times New Roman" panose="02020603050405020304" pitchFamily="18" charset="0"/>
              <a:cs typeface="Times New Roman" panose="02020603050405020304" pitchFamily="18" charset="0"/>
            </a:endParaRPr>
          </a:p>
          <a:p>
            <a:pPr algn="ctr">
              <a:lnSpc>
                <a:spcPct val="100000"/>
              </a:lnSpc>
            </a:pPr>
            <a:endParaRPr lang="en-IN" sz="700" b="0" strike="noStrike" spc="-1" dirty="0">
              <a:latin typeface="Arial"/>
            </a:endParaRPr>
          </a:p>
        </p:txBody>
      </p:sp>
      <p:sp>
        <p:nvSpPr>
          <p:cNvPr id="11" name="CustomShape 3"/>
          <p:cNvSpPr/>
          <p:nvPr/>
        </p:nvSpPr>
        <p:spPr>
          <a:xfrm>
            <a:off x="7085808" y="3924236"/>
            <a:ext cx="1753392" cy="634369"/>
          </a:xfrm>
          <a:prstGeom prst="roundRect">
            <a:avLst>
              <a:gd name="adj" fmla="val 16667"/>
            </a:avLst>
          </a:prstGeom>
          <a:gradFill rotWithShape="0">
            <a:gsLst>
              <a:gs pos="0">
                <a:srgbClr val="B1CBE9"/>
              </a:gs>
              <a:gs pos="100000">
                <a:srgbClr val="A2C1E4"/>
              </a:gs>
            </a:gsLst>
            <a:lin ang="5400000"/>
          </a:gradFill>
          <a:ln/>
        </p:spPr>
        <p:style>
          <a:lnRef idx="1">
            <a:schemeClr val="accent5"/>
          </a:lnRef>
          <a:fillRef idx="2">
            <a:schemeClr val="accent5"/>
          </a:fillRef>
          <a:effectRef idx="1">
            <a:schemeClr val="accent5"/>
          </a:effectRef>
          <a:fontRef idx="minor"/>
        </p:style>
        <p:txBody>
          <a:bodyPr lIns="90000" tIns="45000" rIns="90000" bIns="45000" anchor="ctr">
            <a:noAutofit/>
          </a:bodyPr>
          <a:lstStyle/>
          <a:p>
            <a:r>
              <a:rPr lang="en-US" sz="1000" b="1" spc="-1" dirty="0">
                <a:solidFill>
                  <a:srgbClr val="000000"/>
                </a:solidFill>
                <a:latin typeface="Times New Roman" panose="02020603050405020304" pitchFamily="18" charset="0"/>
                <a:ea typeface="Verdana"/>
                <a:cs typeface="Times New Roman" panose="02020603050405020304" pitchFamily="18" charset="0"/>
              </a:rPr>
              <a:t>Intern Name: </a:t>
            </a:r>
            <a:r>
              <a:rPr lang="en-US" sz="1000" dirty="0">
                <a:latin typeface="Times New Roman" panose="02020603050405020304" pitchFamily="18" charset="0"/>
                <a:cs typeface="Times New Roman" panose="02020603050405020304" pitchFamily="18" charset="0"/>
              </a:rPr>
              <a:t>Asha N</a:t>
            </a:r>
          </a:p>
          <a:p>
            <a:r>
              <a:rPr lang="en-US" sz="1000" b="1" spc="-1" dirty="0">
                <a:solidFill>
                  <a:srgbClr val="000000"/>
                </a:solidFill>
                <a:latin typeface="Times New Roman" panose="02020603050405020304" pitchFamily="18" charset="0"/>
                <a:ea typeface="Verdana"/>
                <a:cs typeface="Times New Roman" panose="02020603050405020304" pitchFamily="18" charset="0"/>
              </a:rPr>
              <a:t>PS#: </a:t>
            </a:r>
            <a:r>
              <a:rPr lang="en-US" sz="1000" spc="-1" dirty="0">
                <a:solidFill>
                  <a:srgbClr val="000000"/>
                </a:solidFill>
                <a:latin typeface="Times New Roman" panose="02020603050405020304" pitchFamily="18" charset="0"/>
                <a:ea typeface="Verdana"/>
                <a:cs typeface="Times New Roman" panose="02020603050405020304" pitchFamily="18" charset="0"/>
              </a:rPr>
              <a:t>99002646</a:t>
            </a:r>
            <a:endParaRPr lang="en-IN" sz="1000" spc="-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684" y="2451005"/>
            <a:ext cx="1085264" cy="1392538"/>
          </a:xfrm>
          <a:prstGeom prst="rect">
            <a:avLst/>
          </a:prstGeom>
        </p:spPr>
      </p:pic>
      <p:sp>
        <p:nvSpPr>
          <p:cNvPr id="6" name="AutoShape 2" descr="data:image/jpg;base64,%20/9j/4AAQSkZJRgABAQEAYABgAAD/2wBDAAUDBAQEAwUEBAQFBQUGBwwIBwcHBw8LCwkMEQ8SEhEPERETFhwXExQaFRERGCEYGh0dHx8fExciJCIeJBweHx7/2wBDAQUFBQcGBw4ICA4eFBEUHh4eHh4eHh4eHh4eHh4eHh4eHh4eHh4eHh4eHh4eHh4eHh4eHh4eHh4eHh4eHh4eHh7/wAARCAD8AMg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7LooooAKKKKACkY4xSnrXGfGLxnD4I8F3OqcNeODHaR5GWcjrg9QOpoBlP4zfEK38BeHRdRrDPqM7+XbwO/TjlyBzgenGfWvjDx54n1LxVrkmraxfT3Mz5wHb5VXsqqOAB6e/uaztd17U9Vklv9QvLi6mkdj5kr7izMck5/HoKxB5kk+fmYrhm9M+lWkZvU0mkbylhh4Y5LtjGBWfIrAMqZcDljmgG4eZ8MNoBJwcZNWoIoY4HSWbywecnkH2q7BczfszAgliF/MZqQRlWVlkUoF+63etS6tVmQfZbjcvr2qvHYSLG0kqkx54Ydj60WYXKE+oXioEt2CJz8oUcVXlubiKMhiTIRuznvVm8t2wY2whzjjvVNlAIZjnHXI7UgQ+wvpi6pJKVIOev51qx33nAKAC/YscA/jSxppdxbBBJGCOOeGGfQ1Uv7WK3j8yGTKrwSKLAj2j4C/FjUfB2rJp+q3c9zocgC/ZXk3C2yeWjz05JJA619iaJquna1p8V/pd5HdWzj5XjbI6dD6HnpX5n211j5JDvwOCOor3b9mr4oWvhXWjp+vXcsWlXMWzzAMokgI2s305HHr7VLQ9UfZVBqtp95bX9rFdWdxFcQSjckkbBlYexqzUFoKKKKACiiigAooooAKKKKACiikb/IoAjuJEhjaWaRY40Uszs2AoHcnsK+Lf2l/ifN4w1tdJ0+RRotjK4iKc+cenmE9RnsOw969I/aw+Kk+lXUfw/wBFmlhublA+pzDAAgZTiMHrlu5HbjvXyjeyJJNIoyWdzkn07YqkiW7kkdw0kU6x8g/LGT0QVBAvl27IzuQ5OMd/rUjRMbXAIA7j1NRiORrRmHU8Be+DVkkdtI8LI6yZCnKg89+1W59SkJGbeJGJ5IHUe4oit/KjUFPnP3QRnj1qS7it1tS62/ODzu4I9aAtcksbiBG5Uw5+YHPysf6VZmknW6WRxIsT/daJgV/KsaO1eaF8Ix2qXGOlXVs7pNCS+aW3ZXyqxeb+8X/eX+VNSFYmkkjmfcx3If4sHIxjt/nrVa4tUjkVjgxvyDtP5VUZ2RDGzMQRgH+6eKnS6byY4WT51znPQ54H8zSYylLGm8naOnB/lViBrmO2byvnjx88ZGaW+jRYY0UES4wxPqTRYGQOSucZ+hX/AOtQUiqu9pBNETgjLKO30q/Y3QMDDnIYZB/nUV0zLNuhBQg5KgcGjyVLxyLkIww4XtQB9Yfso/Ebw4ulweBzay6fes5lSaWUMl1KfvAcDYcAYBznB5zgV9HjpX5q+HNQutH1O3vLCdorq3mWWFyB95SCp/Aiv0D+G3i2x8aeErPXLFz+8XZPGTzHIOGU/jWbQI6eiiikUFFFFABRRRQAUUUUAFIcZz3paQ0gPz8/aHV5/jZ4ikLEbbx13E9AvauDu4pLe4ikzjAH4Z6V6Z8bbOVvjD4p8wOgbUXIDDGQeh+hrz2aCS4vLiRmLIpLY7nnHFarYk0NK09rjT5zvAZfmTnocCrEOmMIU8xldm+Xg9COaw7uaeCKKGBm39WA9zWnolprVxG8kdrO5CnGFPOe/vSdSMVqyo0pS2LY0tY4Q1xOBKGG7J6gnoKtfYLWRZIJCm3dwQfUZrI+z63fIzC3mk8tsHAOVwOn17fjXSeB/D2uatbshs5grHiQrgZ6YqJYiEVe5pTw1ST2MiGxumEq/Jty2CvG4Zok0+2gRIpkYSyoSpbpkV6VaeDrqEeRLC2AB83oe4qLWvBlze2YWGP97G2Bxj8a5Vjo3sdUsvly3R5jfWUDW6tGUQ7FHqcmqcdqqsfMdQ27ByfauhHw48ZTXkirZlATwzNwRzXR6F8KtUndzrPlxwt91UbJB9c1tPGUYrc54YOs3Y89eK1AHmzHIwvI/WkkjSOAPHG7xhuXX0r129+E9pLAzfaXMpGMn+tOtPAqWGnm2fE3B5xXPLMKfQ6Y5dPqeK/6tWlbdIu0HaeTg9/zzURudx2oDjkYx1NbnjbRpNJuZI1DKhJZCfQ44/SuWgb52bgcZFdtOopxujiqU5QlysvJMG+Y43Afyr6Z/Yl1O6fV9csHlKW8lstx5Wf+WgYLu/I18toc7MdfavW/2ZPEc2hfFXRl3ExahMLCVex8z5Vzz2Yg1TM7H3fRRRUFBRRRQAUUUUAFFFFABSNS0h60gPg7466pLcfHDxLhGES3PknPP+r4yK5Zb21hjnBVBNt8leO4HJrsv2gtPjs/jRr6rvAnlNx83OWYZP4V5LeGS41AQwgktJx+Na3shJXZ3HgW3srnV/PaLzlJ6OMgV79oUFn9liVLeONQvAA6V5n8OfDK2VrHJKGaUgZ44Ar0WFhFhVPSvAxla8tD3cJR5YnRafp+l2wcxWkK723NhRyfWr5mt4/9XEij2AFYNtNLIdoBArQtrWWT73T3rFVG1ojocUmEvluzMq4z7d6iVI1bd3PtVw2gXjOai+yvnArJxZaaGkDbVSYLk5ya0lt2xginSWS4zjFQ4NjTRzl02w7hnis+SfdnJror2zDKRxXO39myE7e1SlbctOJz/ifRLDWIitxGDkEZHUV454j8Gz6bPJ5ILxjlSOoFe2yMyttbiquoWkN7AVfGfXFehhsRKHU48Vh41NUfPFvHvbb0kUkciu8+ClusXxT8LRu2WGsWzjH/AF0FYHizSzpfiiazQhY5RvStP4VX39n/ABH0HUJF3Lb6hA4UnAbDjjNe5GXPFM8GceVtH6JUUCikIKKKKACiiigAooooAKQ0vemscHtSA+Rv2zNPh0vx5ZarHndqNjmQYAAMbAZH4GvEfA1l9s8ZWsMg4dtx+lfTv7b2jw3HhTRdbEZ863umt3YHgRupJH5gV87/AA0tm/4TGwdlwRHSqt+zZpQS51c94g2W8QRBhQPSsfVfEum6axWSTzZyf9Whzj6mr+rrKbRkhba7DCn0965eDw3pNnG9xqEjXEmdzMzcZrwYxhvM9+TntE2rP4iaXbRgzQ7TjOAap3XxbmMx+zwwxxDpkZY/rXP3EOizyM0WnxhUVnMjIWbaoySAO3FYVxe6ANUj0/7PexTylfL324XIb7p/HtXdTjHl92DOOpzKXvTR674e+IS6iyrKqhj6HNdlZajHIN3qK8PtbG6065MYjaORfvxyRlGH4Gu+8LXE10ojYsjA9DXFWbjLY7KcLxvc71ryILuFYGu+JRafKAeozj0zTtR3WtuxduRXmviLUJ5p2jhDOfX0rNVHexShdXIfE/xC1xLp1tTsjBxwuaxY/HHiaWbmDzv9oDFaNp4Q1S/059UaMGFWVFZ3EaMzHAUMepyevQVzmgT3ep6rZ6fHpklm95v+zSyOQkpVipCnofmBGfUV6kaLcL8p586kVKzmaTax4pnczCykPsy4BrZ8Oa1Jeu1vd2z29yvYjhqqwX+oaXqD6fqMTRyxnDRyD5h6H3HvW7C9vcFZfLG4HgiuaUle0lY6Y03bmi7nnHxqtWivbK/iJD4K5A5rmfDjS33i3SrSPMZkuo1yDzksBmu/+M8YbTLOXHSQ8/h/9asX4H6bqP8Awl1v4kigiZLB98fnJuVm7cd8V6FGqoUeaWx5mIoupW5YH6BBuBTsmuC+GvjafxBLPp2pQxx3sQ3K6YCyr7D1H8q73jFa06kaivE56lOVOXLIWiiirICiiigAooooATvXE/FjW9R03TIbXSiqXF0SDJ3VB1x6H37duea7Vq87+MEgjn05yB/q5P8A2WufEycabsdOEipVkpbHnPi2zn8Q+GJNO1q5u3t5RyTMzqG7EBia8a8M6JJoPxCj0+Z1k2ZKOP4l7V77e31vZ6AstxjYibumSRXk8a/2j4pstat4JEjDPExYdAOhrz6dZq8W90erXw91zJbHYzRmZBjqBXPaxot5dE5J2dfWuttlBxWnBbK6/Mo5rgTakdMZpbnGeErTR7PS9R03UIZAb+Jopp+rkEEYz6c9K5PSvAttpurZvfFEl9pvmpKYADmUp9wNk8Y6cV69LoNtMfmj/EVA3hqx3DbDk+pNejDEVErJmM6FCT5pIztTu/7alV0jhWOPgPtycexwKkgkjF3EbeMJ5SBNw/ix3rSvbGO0s93QY+UVV0OFWl3NXLWm3KxtTirabFPxReTMm1vT0riYIw12QSY2Y8Nxz7c13HilRmuaghjMwDgEHqKwg+U25VY6SXxFDJ4Yl8O6zpqz2U0flthSvHqCM81wnhnQvDHh7V01KGa9vnhz9mikb5Iuc+n+Fd5badJ9nHlsJIyPutziqr6BGzljbgH2rs+uTSsczw1GUuZrU5jXN2u6l9qniGf4cDoPrVizsvs8RGDXSJpqRLjywv4VVvIxGMcVzSrObNbKKsjiPiTafbtDhhb/AJ+Ix9MnH9a7nwxDZ6fpfkQ24VAm1di8DjrWTd2S3xSFl3bXWQcd1Oav6qUtIReWZMZC4kTtmtKk24qJNGknJs6b4W3q23j2yDLnzg8I/wCBV7/Xzj8KYZtT8daTLux5ZM74H93mvo6vRwDfs2eXmqj7ZW7DqKB0orvPMCiiigAooooAQ965D4qaZ9u8NSXCR7prX5xgclehH9fwrsKr39ut1aS28mdkqMjY9CMGs6keaDRdOThJSR86a6jXzWen7vkkIBrS1SwjtbFbWOMCOBAqhB096l1/RzY38lncoQ8L5jZSQR6EH0pHvr+C2G145kK7W81Mn868NLlbiz6WdT2kI8pk2kg+XNb9ky8Vyu9kkIIIO4nAHFadpeEbeaiSs7mUdzrY8NHnNNKjOcce9UrG8XZyfrS3d4qxsVIzWjmrDUXcz/EtzH8kKnnPSmaHC20uBnjNY0twqXD3F/IEDHjd2Fa3hbX9LkSZYLmCfs2xwcVEY8zubW5VoZXibdvO4EDNYMMkbTqF9e9dT4qurGSLcjD8K5WFrV5B5MyuwPIBrNxszWDTR2ejj9yvNaxQba5nTr5Y3CtwMVtNfK0XBHAq01Ywle5W1EiM1zWoTbmNaGp3m5jzWLM25uORUxV2GyG2+qW+n3InuEd1AICKOTVzWJpdatYoo7dbOE8s5OWxU9vp8tsR59uyzABjFImDtPQgHqPepJNPvtVu4bO1t38522og6sf8PeqnzN8qKpyiveudz8AbBItR1CZFzFHbpGrkZwcknB+lew+lc78P/Dg8N6BHZM6vOx3zMvQsew9h0/Cujr28NT5KSTPncXVVWq5IUdKKB0oroOcKKKKACiiigApGFLRQBgeLPDttrNtnCx3SD93Lj9G9RXnl/wCGtZtyYTpdzPj/AJ4jcp/GvYWHtTSuT61zVcNCo7s6KWKnTVkfPHifw/rGjJFc6lbxxfaCdio27bjsx9axYLjnBr6A+Imi/wBseF7mCOMvcRjzYQCB8wr53cFJdpyCOoI715+Kocux6WEr+033Ny2uGC8Ul1qEMBBuJVHPQmq9kdyVz3iXR9RvbtJod8qJyYg23NcFNXlZndLbQ3dfvdPvbMRuquMZ571TsrXS/JUwW6xEj+AYzWVbXE19eRWB0mVZvugeaq8+nPSuptbPULK2TzfDl06ElQV+Y5H0rr5HbQSutGU7uzRbciPJOOc81ysdwlndsvkLGxPUDrXZzX88hNvb6FdeaFyRIp4Fc5f2+oPF9sk02KOJgzB5G2j5eahQls0UlJEEmuWqOPMfYfc1t2t/5kCsjhlYcEGvPlMmuai1vHp6CKI4acMQPwrrtNs0sLQQxkkZJAJzt9qirBRCLb3LVzMWJzW38O9GbXPFNpZtG7QhvMmKjOEX19icD8a52Qk+uPavZPgBpix2F9qjqC8jrCpx90DJIB98j8q3wtPmmkcmLq8tNnoF/oel6gIvt2n28/lDCF0yVHsaXTdF03TWLWNjBbkjBKJWlRXs8kex4fO7WuJRS0VZICiiigAooooAKKKKACiiigAooooAR+leIfFzwj/ZN2dasR/oVxKfMT/nlIeT+B/T8a9vbpXMfE62+0+Cr9QCSqq4wOuGH+NY1opwZrRm4TVjwOxn8ttp6VtWcq9eea5ucbJPQir9jOWThuRXgVYcr5ke/GV1Yl1m3RpfOAAY9SKvaPq9zb2ojF9NCewDZH61SafIIkGR71TvtL+0R74ZWQ+gNXSxDiarlfxI6K41e6EJb+1nDHq20A1xOsXM19cNG87SxL0z0/KoI9Nu/m+0TygZ4Gaf5KQjAYt9aueIb2NE4rZDrJUgg2ou0e3envIWkznioCxApI3GR3asUuZ3ZnN9i4gG5Sevavoj4TQLD4G08qgUyh3bHc7iM/kBXzsg2oWJIOOuK+oPCcMdv4c06OKMRoLaM7R05UE/qTXpYHWbZ5WP0ikatFFFemeWFFFFABRRRQAUUUUAFFFFABRRRQAUUUUAIaoeIF3aFfr/ANO0mP8Avk1fbpWT4jvrO2sJrSa5iimuLeUQxs2GkwhJwO9TLYcXqj5vvIS0W8Dkc881nW155M21uma6lIlkjxgcisHWtJy4aPj1xXz/ADbpn0MVorGnCYri3JBGcdc1lXV5NBJ5KtjHfNZUsOq2YJhDOlZ0+oTBj9ohZW9cVn7N3Nk7GxPey5+f5s06F1ZdzGufbUfMx8pb8Kmhe4lIwCB6U/Z23K5i/dTruwPwqxpsDSfvX/AVHpunNI4eXJGeldAlvsj6cYobtoToins+ZV9SBX1FoqhNIsU7i3jH5KK+ZYkzdxKOSZFGPxFfSvh++s9S0uC6spllhAMe4dmQlWH4EEV6WXLRnlZk/eiaNFFFemeYFFFFABRRRQAUUUUAFFFFABRRRQAUUjdRWH4s8UaH4X02W+1jUIbdEXcELAyP6BV6mhagWPFmvaZ4a0G51jVrlLe2gXOWPLt2UDqSa+TfDXizWPid+0NYXl1K8MFnbXMsMAPyRxbPLC4HvIGJPUj245v42/FHU/HWrMGcwaZCx+zWu7KqP7zf3mP/AOqk/ZZmI+MEcjtkzafPDg9Sd0bDH4Ka1hTvozGc2tUezGCS1nktpUKyRsVYH2qG+C4HFekeJ/D39pW4vLVcXcY5H/PRfT6//qrzrU0aNSrqUKnDAjkGvn8VhpUptPY93C4lVoJrcs6Xbw3CbGQN+FF5oNm2S0CZ91qjYXjW8yuDxnkV0V3dRG0FwDgFf1rmSVvM7bu5xuoaBaKcpGi/QVSNjHCPlUCtmS4MrlieKpTHc3WszS7Fso129Ksyr8pwuKdYR8Dip7lQFNNJ2MpS1KWj2k13rtnbwqS7SqePQHJo074iS/Dz44eI9Fvmlfw7c3Mc4jxuMAeNcyIPTdnI/rXo3gDQP7Psjql2mLq5X92COY0/xNfOn7WdwLX4u2s0RKsdIgDbe58yfrX0OBw7hRvLdng47EqpWtHZH2pp91bX9pDe2dyk9tMoeOSM5VlPvVqviz4C/Gi78J3A0rUVa60qRvmi3/NG2PvIe3v6/qPp/wALfEzwV4jcQWWuW8dyRu+z3JET4z2zwfwJrdxZgpJnaUUUUigooooAKKKKACioLmeK2ge4uJ44YYxukkkcKqAdyTwK818ZfHDwZ4feW3tbiTWLpR0tCpiz6GQnB47rup2FdHqJrC8YeKdC8KaY2oa5qENrGDtRC3zyNgkKo6kkA181eNP2iPFOqRvBoNpbaJbum0yZ86cHPJViAoyMDG0n3rxbW9b1HVLt7vUb24vJsbTLcSNI4HYZOTjk8dqpQJcz2v4mftLarcxTWXhGwGmxMpH2u4IaYgg52gcL7HrXiWs+INY1WV7rV9Qur+9lG6WaeTLew/KsGcGS6gjbJLvgjHYcn8CKvXSbpcjIB54Oef61oopGbk2UJGYMzNknggntXafA3UP7J+Jmi3/YXKxsM/8APQFP/ZgfwrjJQQTtySD945A/D/69XdB3w36yxMVlBBVx1Ug5BH4imtyXsfopBGVHGciub8ceFl1S1e8sEH2tRlkH/LUf41Z+Gmux+I/BmmamrbmlhCyg9nHBB9+/411AUg1niKcaq5ZFUKsqUuaJ85tFLEzRSIUZTtwRgiopb66aD7MwIUV7d4u8JWmtI11bhIb7HLY4k/3gO/vXleoaU1pdSW91G0UyH5lI6f8A1q+cxGHnSfkfSYXFwqrzMaDIi+akVC0vSr8kUa+lJZwPcXiRQRtI7nChRkk/SudbnRKfUtWceF7/AErsvCXhQXOzVNTU/Zwd0URHMnufatXwn4LS2RLvWFWSTqtuDlV/3j3+ldbIm/72MdhXr4PA681Q8bF477NMzplO0yMMccD09q+Jv2lrpr74qapI0hZbfy7aM/7Krux+btX27fsixnOAAOfoK+A/iFcve63qt9JktNqEx5XAKh2Uc9+AK95/AeLD4jkkZkKuuQc9ulaEt7JeQoGbE6fNE4OOf6VR2sGJZNvOOD7dqlWB2UFVztPpnmuc3PSvh18avHXhlUhg1iW9tOF+zXn71VAPIUnkH3r6M8EftDeGNYSOHXIJdIuGwDJ9+Hdn16j8RXxhCDDdkbQom+Zeed3cAf1rRtZXjxg444PQf5/wo5UylJn6MaTrGl6tAtxpepW15ExIDRShsn0rQTOORivzv0rW76wuI7u1nnt5kPyzQuY3XPBIYHI4r0fwr8bvGmi4hXVBqEROFjv4/Mx7hgQx/Eke1Q4FKZ9lUV4z4V/aB8M6gqrrdrPpTkhfMXM0X1OAGH/fJ+tFTYrmR8yeIvGmva9dNNq+qXd45BUebKSFGegHRR7Vg3N2zAqGIx2rNEm5gS4+o6GhWBQ9TjuD71ulY59yV5pf4lC9AAQCMf5FRKWwOPcg0rBtnKn05qOVgkRkwcgfKAOvtQMLNSbx5YyBsTYoPGSeT/hViVQWLE8gEdOTTLKF47SNMbiOWZu5PWrHyouDgcdAc/ypgUphtU5+X0A54qawXZOgVeWPrxmmyBW+UbQO5PQGrWnR7cXDEc8DOCMdzx6/096APpb9krWB5Oq+HmdiYitzCpPG3OGI/ErX0Kh6V8afAPXv7D+Jmls8hFvdMbWQH0fgfhuxX2SPvcHilMlaMmHWsLxZ4dstctiJD5Fygykw6j6+1aOq6jZaTplxqWpXcNnZ20ZkmnmcKkajqWJ7V8L/ALR37Suo+M7yTw94JvLnTfDqErJcKDHNe+/qqe3X19KxdNVPdkawlKLvE+gJPDt1/asVhNdWkYmfZHM8yokn+7k5J9hXqvhTwrp/h+EGNfOuiBvmYc/QDsK/Lo6pqN0kbXWp3tw8B3RtJcOxT/dJPB+lfQ/7PH7Tl/4fubbw18Qrx77RnIjh1Jzma09A/d09+o9x0iOXU6PvROmri6lVWZ9tuarTvtBpqXUNxapc28yTQyoHjkQ5V1I4I9qgkyynHeumEdLnBNmB43vvsPhfVr4sAIrSQgnpkjH9a+E9TVvs5m3lmOC47n1P1r7G/aCu/sHwxv8AaxDTARDA9+a+P7qTdF5f8Xp6DpW0/hIp7mC6qxJPPcVJEDtBaRiQQcUk6+TIFCM0Z+4B7c4pwVi24sR6+lYG9yR1kaABQFdeVwMYIqa3l85Um3kEjp7jqP0/SnKqvxgncDnjpUQVrW5Xbjy5mx64kx/UfypoZO2OR0zzzzxQ+7YSrfMBgYHanOoYjgDjoT/n0prx7WzyRg5xTsSWILmRTtJLDGCc9aKrMqldqqQwHHtRUtAV0UbnyoLevf8AOpWGzaTggcj/ABojUeYcgjJzytLLvB2sSM/lVWAi2goMN1OSabgzXUcSMSqfvGAOBkfdH+fSiaVbePfgnI+Qf3mPGKmsf3NsdxzIw3PzjmkBPh2B3tznIyeP5U13YbcnnPf/AOtTs5H3Scn60xkbJOBuztUf3m/pTAIoRNKI1OOTvKjGAewPXmtAlVAXgL91QOPxxUcEXkwlN248M5Hc9D/L8MCluPlc/KSh6e5NMC5YXEtnPDdxs3mROJE56FSD/SvurwvrdvqfhOw1gTBo5oFcsPXHNfBdvJhCrsD2wDyPevp/9m7UP7X8A22nzsVFhJJBsB4ODw34imoqWjM53WqOH/a3svGXj7TodJ0Rpl0y1lEj2aHCz/7b+pHYdBXyj8SfAOt+A7zT49UVZINQtlubeZAQp/vIf9pT2yeCDxmv0/XTbNYpI/JXLJySM5ryP48/Dm18Z/D2+0XaFvLVDc2E23JSRVJwPZhwfXj0rZxjOPurVCjVcGk9j4EtGDWrE5JJwD6CqN6+9wgBz0+tWFdoLdoZFMckbsGVhyCOCDXZfs/+G4fFXxi0LS7qNmtRK1zNgZBEaGQA+xZQPxqZNyikdKfLdnuH7Fnxkk06eL4Y+KppFtpGP9k3Ezf6l+vktnop/hPQHjgV9igdQ3ryCK+ddQ+CWi3Xi201zT41guISW+UYB+te4+H7m4tbeCy1PcJQNqyt0YemaJUuRbnLKalqjxz9sDXGtYPD/h6P716Zp5GzjaqbQB+JY/lXzfIvLEEqccEnkD2x9DXdftD+IJde+OetYLNZ6XDDp9qe25V8yQfXdJj8q4WVxgLtXGcdPpUSuaQWlyGSJZ4mX5j2BOMg+tUGJRtrqmRweD09fxrSJU/KGH0PFR38Pnp8ihDGM8jIx6VFiiFJFAG4Db/vc065EdzbtFtYBkBGDj6frVaEbUVgCADgr3z6VeVPMjXB7DOO9IoispzNDulUiWI7ZABznt+Hf8farZI8rLN/9b9azr7/AEFzejG3CrKD3BPB/A/zNaSFWiEgY4YA5NO5I1GXlsbt3UnrRQNvAK47dP1opAInyqV+UjPPX+dQ3G4zEFR8uc9uamOflQY57djUYQFnbOSG4I4461QGTqMl0t5HcwRpcxRkZhLYY8dQemRzWhpuqWN4nlRM0dwM5hcbXUevPX6jIpQittYjqxJweelV9T0y0vdvnKysp+SRThkPtilYDWDAnr9GP9aZGAyLOoOScxk9cdzj3rE0241Fb19NvZVnhRVbzwMMQTwrev8AhXRsy7MYVT0Ppn1oAN3zBhn5hzngDNJJ86FeoX+Ijt/9ao4zhSB0zuXPb1PpTxICN3deCT6f/XpgCHa2OpXnIFe2/sr6s8Gr6xo7Mu3Ed0nPoQhx/wB9ZrxIDc3fPUEenrXZ/BfURYfFDSJPMKRXKvav2yzKQg/76xTjuTJXR9n3rmOMzDnb1+lc/wCJrho9Fur23I8xLKWWMn+8qMRx9RXQw7Z7BWPIYV5f+0D4m/4Qj4QavrCbPPMbWtsG6GSUsoH/AHzu/KtacuUycbtH50ahdTX8xvrraZ7meSWZwuAWZsk4HA5Jr179lC8OnfGvToLbAS/s7iCXIzlRGZOPTlBXj9oqyWxjfHByCa9A/Z01Oy0X43+Gp9SuPLtvNltw5GQHlheNM+29157VC91JnVPVM/QzRIQ8it14rc1VI20+TzFVgFzyOlYPhdmWcwtg7V4NbevN5elzf7lVN+8cqVonyR+0P9htvFdjZ2lnFCXga7uCiYMjuxUs3qcIPyry6cYfl+2Np569B/Wu++N9x53xRvoyci2ghiIPoUD/AM3rz67ZWfcjn0AI5z/nP51nN6msNhsCtzyQoIye49f6VYjfg78KOuScc1WjPlgMRkdCM5GKnChoQqZV2Of8am5RUu41VvOXO0khkwenr+FVdR1KOGdLa0LXl2fuxRlW7dWPYVo3Q+UjaRkYGfSs2ztotLcxrDtWZt0bepPUH6dvakO4tnptxdMl1q03myDlYE4jT047nmtiIjYUVU4GOmaj8wbSu0fUfj/9amhzksy9t3A/SgQJtyGVixz0JxkHiimNgA/eAXgjdRQBNNy4PAwMde9Rrn5vlIUKeh6c06ZmWIsG5459ahz+4ZvUKfz61QE0XKD5gNueCKjvZVt0Lffct8id3bHSp4Nxd1LEgY6/Q/8A1qz7c+dq128gDG3VPL9BuPNADobRo1kVyDKcOzHqWPPbtV6LJAV+g/iPeiFVKvIVGdm/HbOM0+2G8qh6Z7UAPixJ8pHJyD25pwUR9iM9vw/z+dRr8zL2yRnHfNWJwqpu2gnp+uKAI2zkfdAHUE/pU1lff2dqdjqAGFs7uO59CNjBuPyqC3+dDIwG5XCjikuF3QMh6YxxxxjpQtxM++9BlWXTYwrbhjg+tfI//BQPxQ7T+H/BluxEUcb6hcENw5Z2RFI9RsY/8Cr6U+DVxLcfDzw7PMxaSXTreR29WaNSTXwV+1JfXN78bPE8tzIZGW78pc9FRVVQB6cD86trcUFdnnOl9W6Ae9JctJDeLJHIyurBkZeCCOhHvnFJpahmOR3NGpnOw9OO1L/lybdT9G/2f/FieNfA2k+Ii4a5mgWK7wuAs6fK4A9M16L4mbGmyDBycDFfIX/BPnVr1tW8QaGZP9CEcV0qc5V9wU49Bgmvr3xMNti2O2D9aIu9jnqKzaPiP4nXDXXxA8Q3A5Y3fk4/65qI/wD2WuOm+WTaeqnHJ6jt/Wt/xQzT+KtZdzgtqN05x6mVj/WucDsZgp5w2Bn3qJblrYsr91FYDAOeTwTmp0wDk5Hpk4H5VXjX51xxmMn8jj+tTeYY1faBwgOe5pDI5W3TeXtx6D2pt3GtzD5LHOcBcnBB9R9BinRjYy45JPU9etKHIVj1+Vscnjn/AOvQBWsZjJMbefKuqg5/vKP4v0NW0CeYowxJbbkeh6f0rH8RSParbNC2G8xee/IOf5VqN8sMcw++xAJ+tADc5kYMc46miobwlJHA96KAP//Z"/>
          <p:cNvSpPr>
            <a:spLocks noChangeAspect="1" noChangeArrowheads="1"/>
          </p:cNvSpPr>
          <p:nvPr/>
        </p:nvSpPr>
        <p:spPr bwMode="auto">
          <a:xfrm>
            <a:off x="4714289" y="24574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2046" y="2457450"/>
            <a:ext cx="1080916" cy="1387613"/>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5916" y="2578739"/>
            <a:ext cx="978962" cy="1264803"/>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4079" y="2578739"/>
            <a:ext cx="945164" cy="1260219"/>
          </a:xfrm>
          <a:prstGeom prst="rect">
            <a:avLst/>
          </a:prstGeom>
        </p:spPr>
      </p:pic>
    </p:spTree>
    <p:extLst>
      <p:ext uri="{BB962C8B-B14F-4D97-AF65-F5344CB8AC3E}">
        <p14:creationId xmlns:p14="http://schemas.microsoft.com/office/powerpoint/2010/main" val="1125739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IN" dirty="0"/>
          </a:p>
        </p:txBody>
      </p:sp>
      <p:sp>
        <p:nvSpPr>
          <p:cNvPr id="3" name="Content Placeholder 2"/>
          <p:cNvSpPr>
            <a:spLocks noGrp="1"/>
          </p:cNvSpPr>
          <p:nvPr>
            <p:ph idx="1"/>
          </p:nvPr>
        </p:nvSpPr>
        <p:spPr>
          <a:xfrm>
            <a:off x="304800" y="697312"/>
            <a:ext cx="8407218" cy="1932684"/>
          </a:xfrm>
        </p:spPr>
        <p:txBody>
          <a:bodyPr/>
          <a:lstStyle/>
          <a:p>
            <a:pPr marL="0" indent="0">
              <a:buNone/>
            </a:pPr>
            <a:r>
              <a:rPr lang="en-IN" dirty="0">
                <a:solidFill>
                  <a:schemeClr val="tx1"/>
                </a:solidFill>
              </a:rPr>
              <a:t>Design &amp; Software Implementation of Analog &amp; Digital Data Acquisition System</a:t>
            </a:r>
          </a:p>
        </p:txBody>
      </p:sp>
    </p:spTree>
    <p:extLst>
      <p:ext uri="{BB962C8B-B14F-4D97-AF65-F5344CB8AC3E}">
        <p14:creationId xmlns:p14="http://schemas.microsoft.com/office/powerpoint/2010/main" val="2319051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Deliverables</a:t>
            </a:r>
            <a:endParaRPr lang="en-IN" dirty="0"/>
          </a:p>
        </p:txBody>
      </p:sp>
      <p:sp>
        <p:nvSpPr>
          <p:cNvPr id="3" name="Content Placeholder 2"/>
          <p:cNvSpPr>
            <a:spLocks noGrp="1"/>
          </p:cNvSpPr>
          <p:nvPr>
            <p:ph idx="1"/>
          </p:nvPr>
        </p:nvSpPr>
        <p:spPr/>
        <p:txBody>
          <a:bodyPr/>
          <a:lstStyle/>
          <a:p>
            <a:pPr lvl="0"/>
            <a:r>
              <a:rPr lang="en-US" dirty="0">
                <a:solidFill>
                  <a:schemeClr val="tx1"/>
                </a:solidFill>
              </a:rPr>
              <a:t>Requirements specifications </a:t>
            </a:r>
            <a:endParaRPr lang="en-IN" dirty="0">
              <a:solidFill>
                <a:schemeClr val="tx1"/>
              </a:solidFill>
            </a:endParaRPr>
          </a:p>
          <a:p>
            <a:pPr lvl="0"/>
            <a:r>
              <a:rPr lang="en-US" dirty="0">
                <a:solidFill>
                  <a:schemeClr val="tx1"/>
                </a:solidFill>
              </a:rPr>
              <a:t>Detailed design calculations and schematics</a:t>
            </a:r>
            <a:endParaRPr lang="en-IN" dirty="0">
              <a:solidFill>
                <a:schemeClr val="tx1"/>
              </a:solidFill>
            </a:endParaRPr>
          </a:p>
          <a:p>
            <a:pPr lvl="0"/>
            <a:r>
              <a:rPr lang="en-US" dirty="0">
                <a:solidFill>
                  <a:schemeClr val="tx1"/>
                </a:solidFill>
              </a:rPr>
              <a:t>Firmware Design, Flow Chart, Pseudo Code or Python Code</a:t>
            </a:r>
            <a:endParaRPr lang="en-IN" dirty="0">
              <a:solidFill>
                <a:schemeClr val="tx1"/>
              </a:solidFill>
            </a:endParaRPr>
          </a:p>
          <a:p>
            <a:pPr>
              <a:buFont typeface="Arial" panose="020B0604020202020204" pitchFamily="34" charset="0"/>
              <a:buChar char="•"/>
            </a:pPr>
            <a:endParaRPr lang="en-IN" dirty="0"/>
          </a:p>
        </p:txBody>
      </p:sp>
    </p:spTree>
    <p:extLst>
      <p:ext uri="{BB962C8B-B14F-4D97-AF65-F5344CB8AC3E}">
        <p14:creationId xmlns:p14="http://schemas.microsoft.com/office/powerpoint/2010/main" val="3779556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lstStyle/>
          <a:p>
            <a:pPr marL="0" indent="0">
              <a:buNone/>
            </a:pPr>
            <a:r>
              <a:rPr lang="en-US" b="1" dirty="0"/>
              <a:t>Analog Data Acquisition System</a:t>
            </a:r>
          </a:p>
          <a:p>
            <a:pPr marL="0" indent="0">
              <a:buNone/>
            </a:pPr>
            <a:r>
              <a:rPr lang="en-US" dirty="0"/>
              <a:t>	Data acquisition is the process of sampling signals that measure real world physical conditions and converting the resulting samples into digital numeric values that can be manipulated by a computer.</a:t>
            </a:r>
          </a:p>
          <a:p>
            <a:pPr marL="0" indent="0">
              <a:buNone/>
            </a:pPr>
            <a:r>
              <a:rPr lang="en-US" dirty="0"/>
              <a:t>	</a:t>
            </a:r>
            <a:endParaRPr lang="en-IN" dirty="0"/>
          </a:p>
        </p:txBody>
      </p:sp>
    </p:spTree>
    <p:extLst>
      <p:ext uri="{BB962C8B-B14F-4D97-AF65-F5344CB8AC3E}">
        <p14:creationId xmlns:p14="http://schemas.microsoft.com/office/powerpoint/2010/main" val="571853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Design and Implementation</a:t>
            </a:r>
            <a:endParaRPr lang="en-IN" dirty="0"/>
          </a:p>
        </p:txBody>
      </p:sp>
    </p:spTree>
    <p:extLst>
      <p:ext uri="{BB962C8B-B14F-4D97-AF65-F5344CB8AC3E}">
        <p14:creationId xmlns:p14="http://schemas.microsoft.com/office/powerpoint/2010/main" val="2830732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505365"/>
          </a:xfrm>
        </p:spPr>
        <p:txBody>
          <a:bodyPr/>
          <a:lstStyle/>
          <a:p>
            <a:r>
              <a:rPr lang="en-US" dirty="0"/>
              <a:t>Block Diagram</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507" y="666750"/>
            <a:ext cx="8088985" cy="4191000"/>
          </a:xfrm>
        </p:spPr>
      </p:pic>
    </p:spTree>
    <p:extLst>
      <p:ext uri="{BB962C8B-B14F-4D97-AF65-F5344CB8AC3E}">
        <p14:creationId xmlns:p14="http://schemas.microsoft.com/office/powerpoint/2010/main" val="1440801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a:t>
            </a:r>
            <a:endParaRPr lang="en-IN"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pPr marL="0" indent="0">
                  <a:buNone/>
                </a:pPr>
                <a:endParaRPr lang="en-US" dirty="0"/>
              </a:p>
              <a:p>
                <a:endParaRPr lang="en-US" dirty="0"/>
              </a:p>
              <a:p>
                <a:r>
                  <a:rPr lang="en-US" dirty="0">
                    <a:solidFill>
                      <a:schemeClr val="tx1"/>
                    </a:solidFill>
                  </a:rPr>
                  <a:t>AC sine wave generation:-</a:t>
                </a:r>
                <a14:m>
                  <m:oMath xmlns:m="http://schemas.openxmlformats.org/officeDocument/2006/math">
                    <m:r>
                      <a:rPr lang="en-US" i="1">
                        <a:solidFill>
                          <a:schemeClr val="tx1"/>
                        </a:solidFill>
                        <a:latin typeface="Cambria Math" panose="02040503050406030204" pitchFamily="18" charset="0"/>
                      </a:rPr>
                      <m:t>𝑉𝑜𝑢𝑡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𝐴𝑠𝑖𝑛</m:t>
                    </m:r>
                    <m:r>
                      <a:rPr lang="en-US" i="1">
                        <a:solidFill>
                          <a:schemeClr val="tx1"/>
                        </a:solidFill>
                        <a:latin typeface="Cambria Math" panose="02040503050406030204" pitchFamily="18" charset="0"/>
                      </a:rPr>
                      <m:t>(2∗</m:t>
                    </m:r>
                    <m:r>
                      <a:rPr lang="en-US" i="1">
                        <a:solidFill>
                          <a:schemeClr val="tx1"/>
                        </a:solidFill>
                        <a:latin typeface="Cambria Math" panose="02040503050406030204" pitchFamily="18" charset="0"/>
                      </a:rPr>
                      <m:t>𝑝𝑖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𝐹𝑠</m:t>
                    </m:r>
                    <m:r>
                      <a:rPr lang="en-US" i="1">
                        <a:solidFill>
                          <a:schemeClr val="tx1"/>
                        </a:solidFill>
                        <a:latin typeface="Cambria Math" panose="02040503050406030204" pitchFamily="18" charset="0"/>
                      </a:rPr>
                      <m:t>)</m:t>
                    </m:r>
                  </m:oMath>
                </a14:m>
                <a:endParaRPr lang="en-IN" dirty="0">
                  <a:solidFill>
                    <a:schemeClr val="tx1"/>
                  </a:solidFill>
                </a:endParaRPr>
              </a:p>
              <a:p>
                <a:pPr marL="0" indent="0">
                  <a:buNone/>
                </a:pPr>
                <a:r>
                  <a:rPr lang="en-US" dirty="0">
                    <a:solidFill>
                      <a:schemeClr val="tx1"/>
                    </a:solidFill>
                  </a:rPr>
                  <a:t>	where</a:t>
                </a:r>
              </a:p>
              <a:p>
                <a:pPr marL="0" indent="0">
                  <a:buNone/>
                </a:pPr>
                <a:r>
                  <a:rPr lang="en-US" dirty="0">
                    <a:solidFill>
                      <a:schemeClr val="tx1"/>
                    </a:solidFill>
                  </a:rPr>
                  <a:t>		A is the amplitude of the signal.</a:t>
                </a:r>
              </a:p>
              <a:p>
                <a:pPr marL="0" indent="0">
                  <a:buNone/>
                </a:pPr>
                <a:r>
                  <a:rPr lang="en-US" dirty="0">
                    <a:solidFill>
                      <a:schemeClr val="tx1"/>
                    </a:solidFill>
                  </a:rPr>
                  <a:t>		f is the signal frequency.</a:t>
                </a:r>
              </a:p>
              <a:p>
                <a:pPr marL="0" indent="0">
                  <a:buNone/>
                </a:pPr>
                <a:r>
                  <a:rPr lang="en-US" dirty="0">
                    <a:solidFill>
                      <a:schemeClr val="tx1"/>
                    </a:solidFill>
                  </a:rPr>
                  <a:t>		n/fs is the sampling time.</a:t>
                </a:r>
              </a:p>
              <a:p>
                <a:pPr marL="0" indent="0">
                  <a:buNone/>
                </a:pPr>
                <a:r>
                  <a:rPr lang="en-US" dirty="0">
                    <a:solidFill>
                      <a:schemeClr val="tx1"/>
                    </a:solidFill>
                  </a:rPr>
                  <a:t>DC wave generator : </a:t>
                </a:r>
              </a:p>
              <a:p>
                <a:pPr marL="0" indent="0">
                  <a:buNone/>
                </a:pPr>
                <a:r>
                  <a:rPr lang="en-US" dirty="0">
                    <a:solidFill>
                      <a:schemeClr val="tx1"/>
                    </a:solidFill>
                  </a:rPr>
                  <a:t>			Direct current (DC) is an electric current that is uni-directional, so the flow of charge is always in the same direction. As opposed to alternating current, the direction and amperage of direct currents do not change. It is used in many household electronics and in all devices, that use batteries.</a:t>
                </a:r>
              </a:p>
              <a:p>
                <a:pPr marL="0" indent="0">
                  <a:buNone/>
                </a:pPr>
                <a:endParaRPr lang="en-US" dirty="0"/>
              </a:p>
              <a:p>
                <a:pPr marL="0" indent="0">
                  <a:buNone/>
                </a:pP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714" b="-2471"/>
                </a:stretch>
              </a:blipFill>
            </p:spPr>
            <p:txBody>
              <a:bodyPr/>
              <a:lstStyle/>
              <a:p>
                <a:r>
                  <a:rPr lang="en-IN">
                    <a:noFill/>
                  </a:rPr>
                  <a:t> </a:t>
                </a:r>
              </a:p>
            </p:txBody>
          </p:sp>
        </mc:Fallback>
      </mc:AlternateContent>
      <p:sp>
        <p:nvSpPr>
          <p:cNvPr id="6" name="Rectangle 5"/>
          <p:cNvSpPr/>
          <p:nvPr/>
        </p:nvSpPr>
        <p:spPr>
          <a:xfrm>
            <a:off x="645952" y="800152"/>
            <a:ext cx="1828800" cy="637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Source Generator</a:t>
            </a:r>
            <a:endParaRPr lang="en-IN" dirty="0"/>
          </a:p>
          <a:p>
            <a:r>
              <a:rPr lang="en-US" dirty="0"/>
              <a:t>(AC Wave/DC wave)</a:t>
            </a:r>
            <a:endParaRPr lang="en-IN" dirty="0"/>
          </a:p>
          <a:p>
            <a:pPr algn="ctr"/>
            <a:endParaRPr lang="en-IN" dirty="0"/>
          </a:p>
        </p:txBody>
      </p:sp>
      <p:sp>
        <p:nvSpPr>
          <p:cNvPr id="8" name="Rectangle 7"/>
          <p:cNvSpPr/>
          <p:nvPr/>
        </p:nvSpPr>
        <p:spPr>
          <a:xfrm>
            <a:off x="3045204" y="800152"/>
            <a:ext cx="1820411" cy="637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Attenuator</a:t>
            </a:r>
            <a:endParaRPr lang="en-IN" dirty="0"/>
          </a:p>
        </p:txBody>
      </p:sp>
      <p:sp>
        <p:nvSpPr>
          <p:cNvPr id="9" name="Rectangle 8"/>
          <p:cNvSpPr/>
          <p:nvPr/>
        </p:nvSpPr>
        <p:spPr>
          <a:xfrm>
            <a:off x="5436067" y="800152"/>
            <a:ext cx="1686187" cy="637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Analog to digital converter</a:t>
            </a:r>
            <a:endParaRPr lang="en-IN" dirty="0"/>
          </a:p>
        </p:txBody>
      </p:sp>
      <p:cxnSp>
        <p:nvCxnSpPr>
          <p:cNvPr id="11" name="Straight Arrow Connector 10"/>
          <p:cNvCxnSpPr>
            <a:endCxn id="8" idx="1"/>
          </p:cNvCxnSpPr>
          <p:nvPr/>
        </p:nvCxnSpPr>
        <p:spPr>
          <a:xfrm>
            <a:off x="2474752" y="1118934"/>
            <a:ext cx="5704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9" idx="1"/>
          </p:cNvCxnSpPr>
          <p:nvPr/>
        </p:nvCxnSpPr>
        <p:spPr>
          <a:xfrm>
            <a:off x="4806893" y="1118934"/>
            <a:ext cx="6291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906010" y="1661020"/>
            <a:ext cx="1308683" cy="696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Noise</a:t>
            </a:r>
            <a:endParaRPr lang="en-IN" dirty="0"/>
          </a:p>
        </p:txBody>
      </p:sp>
      <p:cxnSp>
        <p:nvCxnSpPr>
          <p:cNvPr id="16" name="Straight Arrow Connector 15"/>
          <p:cNvCxnSpPr>
            <a:stCxn id="14" idx="0"/>
            <a:endCxn id="6" idx="2"/>
          </p:cNvCxnSpPr>
          <p:nvPr/>
        </p:nvCxnSpPr>
        <p:spPr>
          <a:xfrm flipV="1">
            <a:off x="1560352" y="1437716"/>
            <a:ext cx="0" cy="223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9156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8"/>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1037</TotalTime>
  <Words>658</Words>
  <Application>Microsoft Office PowerPoint</Application>
  <PresentationFormat>On-screen Show (16:9)</PresentationFormat>
  <Paragraphs>200</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Cambria Math</vt:lpstr>
      <vt:lpstr>Symbol</vt:lpstr>
      <vt:lpstr>Times New Roman</vt:lpstr>
      <vt:lpstr>Verdana</vt:lpstr>
      <vt:lpstr>L&amp;T Theme 2</vt:lpstr>
      <vt:lpstr>Design of Analog &amp; Digital Data Acquisition System</vt:lpstr>
      <vt:lpstr>PowerPoint Presentation</vt:lpstr>
      <vt:lpstr>Project Highlights</vt:lpstr>
      <vt:lpstr>Problem Statement</vt:lpstr>
      <vt:lpstr>Key Deliverables</vt:lpstr>
      <vt:lpstr>Introduction</vt:lpstr>
      <vt:lpstr>PowerPoint Presentation</vt:lpstr>
      <vt:lpstr>Block Diagram</vt:lpstr>
      <vt:lpstr>Source</vt:lpstr>
      <vt:lpstr>PowerPoint Presentation</vt:lpstr>
      <vt:lpstr>PowerPoint Presentation</vt:lpstr>
      <vt:lpstr>PowerPoint Presentation</vt:lpstr>
      <vt:lpstr>Flow chart</vt:lpstr>
      <vt:lpstr>Digital Filters</vt:lpstr>
      <vt:lpstr>Filtering Flowchart</vt:lpstr>
      <vt:lpstr>Data serialization</vt:lpstr>
      <vt:lpstr>PowerPoint Presentation</vt:lpstr>
      <vt:lpstr>Sockets</vt:lpstr>
      <vt:lpstr>De-serializer</vt:lpstr>
      <vt:lpstr>Measurement Calculations</vt:lpstr>
      <vt:lpstr>PowerPoint Presentation</vt:lpstr>
      <vt:lpstr>User Interface</vt:lpstr>
      <vt:lpstr>User Interface for Configurator</vt:lpstr>
      <vt:lpstr>User Interface for Display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Genesis  Plan 2.0</dc:title>
  <dc:creator>Trupti Gajanan</dc:creator>
  <cp:lastModifiedBy>Asha N</cp:lastModifiedBy>
  <cp:revision>96</cp:revision>
  <dcterms:created xsi:type="dcterms:W3CDTF">2020-11-24T16:51:49Z</dcterms:created>
  <dcterms:modified xsi:type="dcterms:W3CDTF">2020-12-23T08:04:37Z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12F2C254-437A-4998-9495-479B9CCA83FB</vt:lpwstr>
  </property>
  <property fmtid="{D5CDD505-2E9C-101B-9397-08002B2CF9AE}" pid="3" name="ArticulatePath">
    <vt:lpwstr>Genesis Reassessment Orientation</vt:lpwstr>
  </property>
  <property fmtid="{D5CDD505-2E9C-101B-9397-08002B2CF9AE}" pid="4" name="MSIP_Label_4b5591f2-6b23-403d-aa5f-b6d577f5e572_Enabled">
    <vt:lpwstr>true</vt:lpwstr>
  </property>
  <property fmtid="{D5CDD505-2E9C-101B-9397-08002B2CF9AE}" pid="5" name="MSIP_Label_4b5591f2-6b23-403d-aa5f-b6d577f5e572_SetDate">
    <vt:lpwstr>2020-11-24T16:52:39Z</vt:lpwstr>
  </property>
  <property fmtid="{D5CDD505-2E9C-101B-9397-08002B2CF9AE}" pid="6" name="MSIP_Label_4b5591f2-6b23-403d-aa5f-b6d577f5e572_Method">
    <vt:lpwstr>Standard</vt:lpwstr>
  </property>
  <property fmtid="{D5CDD505-2E9C-101B-9397-08002B2CF9AE}" pid="7" name="MSIP_Label_4b5591f2-6b23-403d-aa5f-b6d577f5e572_Name">
    <vt:lpwstr>4b5591f2-6b23-403d-aa5f-b6d577f5e572</vt:lpwstr>
  </property>
  <property fmtid="{D5CDD505-2E9C-101B-9397-08002B2CF9AE}" pid="8" name="MSIP_Label_4b5591f2-6b23-403d-aa5f-b6d577f5e572_SiteId">
    <vt:lpwstr>311b3378-8e8a-4b5e-a33f-e80a3d8ba60a</vt:lpwstr>
  </property>
  <property fmtid="{D5CDD505-2E9C-101B-9397-08002B2CF9AE}" pid="9" name="MSIP_Label_4b5591f2-6b23-403d-aa5f-b6d577f5e572_ActionId">
    <vt:lpwstr>fa3d4283-75a5-4922-996c-00004dc0779a</vt:lpwstr>
  </property>
  <property fmtid="{D5CDD505-2E9C-101B-9397-08002B2CF9AE}" pid="10" name="MSIP_Label_4b5591f2-6b23-403d-aa5f-b6d577f5e572_ContentBits">
    <vt:lpwstr>0</vt:lpwstr>
  </property>
</Properties>
</file>