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38" r:id="rId5"/>
  </p:sldMasterIdLst>
  <p:notesMasterIdLst>
    <p:notesMasterId r:id="rId11"/>
  </p:notesMasterIdLst>
  <p:sldIdLst>
    <p:sldId id="1952" r:id="rId6"/>
    <p:sldId id="1962" r:id="rId7"/>
    <p:sldId id="1963" r:id="rId8"/>
    <p:sldId id="1964" r:id="rId9"/>
    <p:sldId id="269" r:id="rId10"/>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1952"/>
            <p14:sldId id="1962"/>
          </p14:sldIdLst>
        </p14:section>
        <p14:section name="Project Detailing" id="{AE277C95-68F2-4D3F-BE70-E85082A6F729}">
          <p14:sldIdLst>
            <p14:sldId id="1963"/>
            <p14:sldId id="1964"/>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660"/>
  </p:normalViewPr>
  <p:slideViewPr>
    <p:cSldViewPr snapToGrid="0">
      <p:cViewPr varScale="1">
        <p:scale>
          <a:sx n="113" d="100"/>
          <a:sy n="113" d="100"/>
        </p:scale>
        <p:origin x="63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13-11-2020</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7D7-B24C-4C05-AA1A-620C2DD6490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86307F-4FD4-4AA8-B270-E28E73AF2E3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33ADB83-C4DB-4A40-AA80-DB420AA217D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49ACA01-C58D-43F0-B1E9-25BE362A9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A0042-3674-4A46-9013-28C0ACD599FF}"/>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483363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67A4-1AFF-47DF-BB7F-69A57D65C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3FD66-2790-4669-AF47-36AADC9BE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10EA7-F8D4-4FC6-9644-309103D8033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075E3CC-B9C3-4FBC-BCE2-6AA632CDC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9DA22-17F1-4A92-8D40-4BB9EF53DFEE}"/>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2171682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E893-C892-4E26-82A3-4C94789AD23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2A11931-4027-44D5-BEFE-B05D92E38FA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87CB6-BF1C-4AAB-9595-393934678FB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C6DAC1A-0F12-4946-A753-0471EBC94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491D-A31C-43FC-A86E-4F8AFF2A54AA}"/>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602297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D211-AC49-4AD9-B4C4-2C7867DF0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F1A02-9827-4412-A2CB-25A7C06F7D0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7FC71-404B-47F8-BEEF-1A917B7238C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AED5E9-132D-40BD-9428-624C322210E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F2613B4-E801-45CE-919A-37D597EBE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0BA2D-34E0-40C9-A565-21C5762308BD}"/>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40268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82D2-31BF-4297-ABC7-A8A7204D0EB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94AE6-0E1E-47D9-AFB5-51D2744DCDA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94B8B-304F-4FDD-ACBE-3518E96258D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5F3AE8-BAE5-4D86-8C94-A064C7C2896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541ED-C798-48F2-92EA-8AA97D33F68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F1436D-D7B0-4A2D-A515-9FE7CD3EE32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308E264-E465-4553-A444-3341BC9908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48AA0-C9C0-4400-BC40-12261003EB04}"/>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343132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1B7-2117-4D3D-BB3F-10238C7693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18A0D9-57D0-4E36-BE2B-49E78B425D3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D526EAA-025E-40A2-84BF-CF7E78330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A2788-8C49-4DCA-8447-532E1A62685B}"/>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8545549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CBE1A-8D89-415D-951A-76867DD9F3B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1C590603-096B-4F48-B169-C0CEF2160E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497DD-515F-458D-972E-2F2822E1AF7E}"/>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561764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F35-6319-4F02-B2B6-0B7AAC68B58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C0097A5-3745-4585-AC11-D2ECF797079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2ECF2E-3E30-48D5-A1DA-2E3AE1BE9C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AEE3EA-F512-4C4F-B4AD-B8206F4B28F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53E88F-7B62-423E-B201-3E59BC453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56E77-67F2-47D0-962E-F8FF3C4786F3}"/>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916176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6F65-193C-4FF1-A501-804CC140EA5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5472D3E-E9BD-4F2D-8DAA-2FF1F6B67F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EDC8D6-8F9E-47B9-B8C5-3B4649A70A4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4AD0DD0-36F7-45FB-B5A2-B8C078FCDA4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00C79C2-BCE9-4126-A400-A7F6E7249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8AA2E-49B1-49CE-A2D7-3DC6D739C02D}"/>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475836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4E26-6968-4E6D-BDEE-30BA8C89F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0CABF-A8D5-4887-BBCC-7BAA95B9F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DA706-1DFA-45E3-AE31-2DBE7286D60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BD1680A-40AF-4848-81C8-08C5CF533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EA5F4-03EB-44DC-999F-A6DAE6731C56}"/>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14046918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03A07-D1BD-4D43-970D-BB0AABCC37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A5859D-9EED-4230-8ABE-A5E4A2F2C6D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F9AB-CAE9-405E-AFC2-8E66D90F30E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FB2D5F-CDF1-4C40-BDAE-33FE11F0A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27C78-F216-4097-AA3B-D711444F6FE3}"/>
              </a:ext>
            </a:extLst>
          </p:cNvPr>
          <p:cNvSpPr>
            <a:spLocks noGrp="1"/>
          </p:cNvSpPr>
          <p:nvPr>
            <p:ph type="sldNum" sz="quarter" idx="12"/>
          </p:nvPr>
        </p:nvSpPr>
        <p:spPr/>
        <p:txBody>
          <a:bodyPr/>
          <a:lstStyle/>
          <a:p>
            <a:fld id="{253BEEB4-96A6-4ADF-88CB-53B395CA1EAA}" type="slidenum">
              <a:rPr lang="en-US" smtClean="0"/>
              <a:t>‹#›</a:t>
            </a:fld>
            <a:endParaRPr lang="en-US"/>
          </a:p>
        </p:txBody>
      </p:sp>
    </p:spTree>
    <p:extLst>
      <p:ext uri="{BB962C8B-B14F-4D97-AF65-F5344CB8AC3E}">
        <p14:creationId xmlns:p14="http://schemas.microsoft.com/office/powerpoint/2010/main" val="34833832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1"/>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9"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0338549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grpSp>
        <p:nvGrpSpPr>
          <p:cNvPr id="150" name="Group 149"/>
          <p:cNvGrpSpPr/>
          <p:nvPr/>
        </p:nvGrpSpPr>
        <p:grpSpPr>
          <a:xfrm>
            <a:off x="-1" y="596903"/>
            <a:ext cx="9137515" cy="434475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1"/>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p:nvGrpSpPr>
        <p:grpSpPr>
          <a:xfrm>
            <a:off x="250000"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IN" sz="135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IN" sz="1350">
                <a:solidFill>
                  <a:srgbClr val="FFFFFF"/>
                </a:solidFill>
              </a:endParaRPr>
            </a:p>
          </p:txBody>
        </p:sp>
      </p:grpSp>
    </p:spTree>
    <p:extLst>
      <p:ext uri="{BB962C8B-B14F-4D97-AF65-F5344CB8AC3E}">
        <p14:creationId xmlns:p14="http://schemas.microsoft.com/office/powerpoint/2010/main" val="2030999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8C4B4-3AD0-4158-BAFE-DD080906B45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89CA0-4C7F-4923-862D-C0F8730012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EE0F0-1F5D-4C27-A6EF-D8346022197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C055545-FFB4-40C5-9F43-39BCE15CA1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CE520A-276D-4F9E-8C8C-4C6197D49D9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3BEEB4-96A6-4ADF-88CB-53B395CA1EAA}" type="slidenum">
              <a:rPr lang="en-US" smtClean="0"/>
              <a:t>‹#›</a:t>
            </a:fld>
            <a:endParaRPr lang="en-US"/>
          </a:p>
        </p:txBody>
      </p:sp>
    </p:spTree>
    <p:extLst>
      <p:ext uri="{BB962C8B-B14F-4D97-AF65-F5344CB8AC3E}">
        <p14:creationId xmlns:p14="http://schemas.microsoft.com/office/powerpoint/2010/main" val="41354361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7.xml"/><Relationship Id="rId5" Type="http://schemas.openxmlformats.org/officeDocument/2006/relationships/image" Target="../media/image10.jpe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0263F9F-A77B-48C7-9F1D-FACB3193A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7" y="0"/>
            <a:ext cx="9144000" cy="5143500"/>
          </a:xfrm>
        </p:spPr>
      </p:pic>
    </p:spTree>
    <p:extLst>
      <p:ext uri="{BB962C8B-B14F-4D97-AF65-F5344CB8AC3E}">
        <p14:creationId xmlns:p14="http://schemas.microsoft.com/office/powerpoint/2010/main" val="604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FD79-248D-4917-BA6F-E4F43C0A2F25}"/>
              </a:ext>
            </a:extLst>
          </p:cNvPr>
          <p:cNvSpPr>
            <a:spLocks noGrp="1"/>
          </p:cNvSpPr>
          <p:nvPr>
            <p:ph type="title"/>
          </p:nvPr>
        </p:nvSpPr>
        <p:spPr/>
        <p:txBody>
          <a:bodyPr>
            <a:normAutofit/>
          </a:bodyPr>
          <a:lstStyle/>
          <a:p>
            <a:r>
              <a:rPr lang="en-US" sz="1800" b="1" dirty="0">
                <a:effectLst/>
                <a:latin typeface="Calibri" panose="020F0502020204030204" pitchFamily="34" charset="0"/>
                <a:ea typeface="Times New Roman" panose="02020603050405020304" pitchFamily="18" charset="0"/>
                <a:cs typeface="Calibri" panose="020F0502020204030204" pitchFamily="34" charset="0"/>
              </a:rPr>
              <a:t>Project Highlights</a:t>
            </a:r>
            <a:endParaRPr lang="en-US" dirty="0"/>
          </a:p>
        </p:txBody>
      </p:sp>
      <p:sp>
        <p:nvSpPr>
          <p:cNvPr id="3" name="Content Placeholder 2">
            <a:extLst>
              <a:ext uri="{FF2B5EF4-FFF2-40B4-BE49-F238E27FC236}">
                <a16:creationId xmlns:a16="http://schemas.microsoft.com/office/drawing/2014/main" id="{225D7FC9-13C3-42ED-8095-0E178660B8F4}"/>
              </a:ext>
            </a:extLst>
          </p:cNvPr>
          <p:cNvSpPr>
            <a:spLocks noGrp="1"/>
          </p:cNvSpPr>
          <p:nvPr>
            <p:ph idx="1"/>
          </p:nvPr>
        </p:nvSpPr>
        <p:spPr>
          <a:xfrm>
            <a:off x="230369" y="699065"/>
            <a:ext cx="7786580" cy="1095868"/>
          </a:xfrm>
        </p:spPr>
        <p:txBody>
          <a:bodyPr>
            <a:normAutofit fontScale="92500" lnSpcReduction="20000"/>
          </a:bodyPr>
          <a:lstStyle/>
          <a:p>
            <a:r>
              <a:rPr lang="en-US" sz="1400" dirty="0">
                <a:latin typeface="Calibri" panose="020F0502020204030204" pitchFamily="34" charset="0"/>
                <a:cs typeface="Calibri" panose="020F0502020204030204" pitchFamily="34" charset="0"/>
              </a:rPr>
              <a:t>Project Name : </a:t>
            </a:r>
            <a:r>
              <a:rPr lang="en-US" dirty="0"/>
              <a:t>Reverse Sensor with camera and ultrasonic</a:t>
            </a:r>
            <a:endParaRPr lang="en-IN" dirty="0"/>
          </a:p>
          <a:p>
            <a:pPr marL="0" marR="0" indent="0"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    Team Size : 4</a:t>
            </a:r>
          </a:p>
          <a:p>
            <a:pPr marL="0" marR="0" indent="0"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p>
          <a:p>
            <a:pPr marL="0" marR="0" indent="0" fontAlgn="base">
              <a:lnSpc>
                <a:spcPct val="120000"/>
              </a:lnSpc>
              <a:spcBef>
                <a:spcPts val="0"/>
              </a:spcBef>
              <a:spcAft>
                <a:spcPts val="0"/>
              </a:spcAft>
              <a:buNone/>
            </a:pPr>
            <a:endParaRPr lang="en-US" sz="1400" dirty="0">
              <a:latin typeface="Calibri" panose="020F0502020204030204" pitchFamily="34" charset="0"/>
              <a:ea typeface="Times New Roman" panose="02020603050405020304" pitchFamily="18" charset="0"/>
              <a:cs typeface="Calibri" panose="020F0502020204030204" pitchFamily="34" charset="0"/>
            </a:endParaRPr>
          </a:p>
          <a:p>
            <a:pPr marL="0" marR="0" indent="0" algn="ctr" fontAlgn="base">
              <a:lnSpc>
                <a:spcPct val="120000"/>
              </a:lnSpc>
              <a:spcBef>
                <a:spcPts val="0"/>
              </a:spcBef>
              <a:spcAft>
                <a:spcPts val="0"/>
              </a:spcAft>
              <a:buNone/>
            </a:pPr>
            <a:r>
              <a:rPr lang="en-US" sz="1400" dirty="0">
                <a:effectLst/>
                <a:latin typeface="Calibri" panose="020F0502020204030204" pitchFamily="34" charset="0"/>
                <a:ea typeface="Times New Roman" panose="02020603050405020304" pitchFamily="18" charset="0"/>
                <a:cs typeface="Calibri" panose="020F0502020204030204" pitchFamily="34" charset="0"/>
              </a:rPr>
              <a:t>Team Members Details</a:t>
            </a:r>
          </a:p>
        </p:txBody>
      </p:sp>
      <p:sp>
        <p:nvSpPr>
          <p:cNvPr id="14" name="Rectangle: Rounded Corners 13">
            <a:extLst>
              <a:ext uri="{FF2B5EF4-FFF2-40B4-BE49-F238E27FC236}">
                <a16:creationId xmlns:a16="http://schemas.microsoft.com/office/drawing/2014/main" id="{3E1FC178-AF7C-4BB1-AD6C-4A4323580161}"/>
              </a:ext>
            </a:extLst>
          </p:cNvPr>
          <p:cNvSpPr/>
          <p:nvPr/>
        </p:nvSpPr>
        <p:spPr>
          <a:xfrm>
            <a:off x="149089" y="4037640"/>
            <a:ext cx="2086112" cy="8005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latin typeface="Verdana" panose="020B0604030504040204" pitchFamily="34" charset="0"/>
                <a:ea typeface="Verdana" panose="020B0604030504040204" pitchFamily="34" charset="0"/>
                <a:cs typeface="Verdana" panose="020B0604030504040204" pitchFamily="34" charset="0"/>
              </a:rPr>
              <a:t>Kailash G</a:t>
            </a:r>
          </a:p>
          <a:p>
            <a:pPr algn="ctr"/>
            <a:r>
              <a:rPr lang="en-US" sz="1100" b="1" dirty="0">
                <a:latin typeface="Verdana" panose="020B0604030504040204" pitchFamily="34" charset="0"/>
                <a:ea typeface="Verdana" panose="020B0604030504040204" pitchFamily="34" charset="0"/>
                <a:cs typeface="Verdana" panose="020B0604030504040204" pitchFamily="34" charset="0"/>
              </a:rPr>
              <a:t>99002686</a:t>
            </a:r>
          </a:p>
          <a:p>
            <a:pPr algn="ctr"/>
            <a:r>
              <a:rPr lang="en-US" sz="1100" b="1" dirty="0">
                <a:latin typeface="Verdana" panose="020B0604030504040204" pitchFamily="34" charset="0"/>
                <a:ea typeface="Verdana" panose="020B0604030504040204" pitchFamily="34" charset="0"/>
                <a:cs typeface="Verdana" panose="020B0604030504040204" pitchFamily="34" charset="0"/>
              </a:rPr>
              <a:t>2009MYSEMB01</a:t>
            </a:r>
          </a:p>
          <a:p>
            <a:pPr marR="0" indent="0" algn="ctr" fontAlgn="base">
              <a:lnSpc>
                <a:spcPct val="120000"/>
              </a:lnSpc>
              <a:spcBef>
                <a:spcPts val="0"/>
              </a:spcBef>
              <a:spcAft>
                <a:spcPts val="0"/>
              </a:spcAft>
              <a:buNone/>
            </a:pPr>
            <a:r>
              <a:rPr lang="en-US" sz="1100" b="1" dirty="0">
                <a:latin typeface="Verdana" panose="020B0604030504040204" pitchFamily="34" charset="0"/>
                <a:ea typeface="Verdana" panose="020B0604030504040204" pitchFamily="34" charset="0"/>
              </a:rPr>
              <a:t>B.E in ECE</a:t>
            </a:r>
          </a:p>
        </p:txBody>
      </p:sp>
      <p:sp>
        <p:nvSpPr>
          <p:cNvPr id="20" name="Rectangle: Rounded Corners 19">
            <a:extLst>
              <a:ext uri="{FF2B5EF4-FFF2-40B4-BE49-F238E27FC236}">
                <a16:creationId xmlns:a16="http://schemas.microsoft.com/office/drawing/2014/main" id="{AC343CAB-A9A4-40D4-9338-128420D95AD4}"/>
              </a:ext>
            </a:extLst>
          </p:cNvPr>
          <p:cNvSpPr/>
          <p:nvPr/>
        </p:nvSpPr>
        <p:spPr>
          <a:xfrm>
            <a:off x="2607733" y="4037640"/>
            <a:ext cx="2086777" cy="8005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err="1">
                <a:latin typeface="Verdana" panose="020B0604030504040204" pitchFamily="34" charset="0"/>
                <a:ea typeface="Verdana" panose="020B0604030504040204" pitchFamily="34" charset="0"/>
                <a:cs typeface="Verdana" panose="020B0604030504040204" pitchFamily="34" charset="0"/>
              </a:rPr>
              <a:t>Rejith</a:t>
            </a:r>
            <a:r>
              <a:rPr lang="en-US" sz="1100" b="1" dirty="0">
                <a:latin typeface="Verdana" panose="020B0604030504040204" pitchFamily="34" charset="0"/>
                <a:ea typeface="Verdana" panose="020B0604030504040204" pitchFamily="34" charset="0"/>
                <a:cs typeface="Verdana" panose="020B0604030504040204" pitchFamily="34" charset="0"/>
              </a:rPr>
              <a:t> </a:t>
            </a:r>
            <a:r>
              <a:rPr lang="en-US" sz="1100" b="1" dirty="0" err="1">
                <a:latin typeface="Verdana" panose="020B0604030504040204" pitchFamily="34" charset="0"/>
                <a:ea typeface="Verdana" panose="020B0604030504040204" pitchFamily="34" charset="0"/>
                <a:cs typeface="Verdana" panose="020B0604030504040204" pitchFamily="34" charset="0"/>
              </a:rPr>
              <a:t>Retnan</a:t>
            </a:r>
            <a:endParaRPr lang="en-US" sz="1100" b="1" dirty="0">
              <a:latin typeface="Verdana" panose="020B0604030504040204" pitchFamily="34" charset="0"/>
              <a:ea typeface="Verdana" panose="020B0604030504040204" pitchFamily="34" charset="0"/>
              <a:cs typeface="Verdana" panose="020B0604030504040204" pitchFamily="34" charset="0"/>
            </a:endParaRPr>
          </a:p>
          <a:p>
            <a:pPr algn="ctr"/>
            <a:r>
              <a:rPr lang="en-US" sz="1100" b="1" dirty="0">
                <a:latin typeface="Verdana" panose="020B0604030504040204" pitchFamily="34" charset="0"/>
                <a:ea typeface="Verdana" panose="020B0604030504040204" pitchFamily="34" charset="0"/>
                <a:cs typeface="Verdana" panose="020B0604030504040204" pitchFamily="34" charset="0"/>
              </a:rPr>
              <a:t>99002677</a:t>
            </a:r>
          </a:p>
          <a:p>
            <a:pPr algn="ctr"/>
            <a:r>
              <a:rPr lang="en-US" sz="1100" b="1" dirty="0">
                <a:latin typeface="Verdana" panose="020B0604030504040204" pitchFamily="34" charset="0"/>
                <a:ea typeface="Verdana" panose="020B0604030504040204" pitchFamily="34" charset="0"/>
                <a:cs typeface="Verdana" panose="020B0604030504040204" pitchFamily="34" charset="0"/>
              </a:rPr>
              <a:t>2009MYSEMB01</a:t>
            </a:r>
          </a:p>
          <a:p>
            <a:pPr marR="0" indent="0" algn="ctr" fontAlgn="base">
              <a:lnSpc>
                <a:spcPct val="120000"/>
              </a:lnSpc>
              <a:spcBef>
                <a:spcPts val="0"/>
              </a:spcBef>
              <a:spcAft>
                <a:spcPts val="0"/>
              </a:spcAft>
              <a:buNone/>
            </a:pPr>
            <a:r>
              <a:rPr lang="en-US" sz="1100" b="1" dirty="0" err="1">
                <a:latin typeface="Verdana" panose="020B0604030504040204" pitchFamily="34" charset="0"/>
                <a:ea typeface="Verdana" panose="020B0604030504040204" pitchFamily="34" charset="0"/>
              </a:rPr>
              <a:t>B.tech</a:t>
            </a:r>
            <a:r>
              <a:rPr lang="en-US" sz="1100" b="1" dirty="0">
                <a:latin typeface="Verdana" panose="020B0604030504040204" pitchFamily="34" charset="0"/>
                <a:ea typeface="Verdana" panose="020B0604030504040204" pitchFamily="34" charset="0"/>
              </a:rPr>
              <a:t> in ECE</a:t>
            </a:r>
          </a:p>
        </p:txBody>
      </p:sp>
      <p:sp>
        <p:nvSpPr>
          <p:cNvPr id="22" name="Rectangle: Rounded Corners 21">
            <a:extLst>
              <a:ext uri="{FF2B5EF4-FFF2-40B4-BE49-F238E27FC236}">
                <a16:creationId xmlns:a16="http://schemas.microsoft.com/office/drawing/2014/main" id="{73E249D4-F529-45FE-8663-1B3A2FC587F8}"/>
              </a:ext>
            </a:extLst>
          </p:cNvPr>
          <p:cNvSpPr/>
          <p:nvPr/>
        </p:nvSpPr>
        <p:spPr>
          <a:xfrm>
            <a:off x="5067042" y="3997682"/>
            <a:ext cx="1896534" cy="8404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900" b="1" dirty="0">
              <a:latin typeface="Verdana" panose="020B0604030504040204" pitchFamily="34" charset="0"/>
              <a:ea typeface="Verdana" panose="020B0604030504040204" pitchFamily="34" charset="0"/>
              <a:cs typeface="Verdana" panose="020B0604030504040204" pitchFamily="34" charset="0"/>
            </a:endParaRPr>
          </a:p>
          <a:p>
            <a:pPr algn="ctr"/>
            <a:r>
              <a:rPr lang="en-US" sz="1100" b="1" dirty="0" err="1">
                <a:latin typeface="Verdana" panose="020B0604030504040204" pitchFamily="34" charset="0"/>
                <a:ea typeface="Verdana" panose="020B0604030504040204" pitchFamily="34" charset="0"/>
                <a:cs typeface="Verdana" panose="020B0604030504040204" pitchFamily="34" charset="0"/>
              </a:rPr>
              <a:t>Devadath</a:t>
            </a:r>
            <a:r>
              <a:rPr lang="en-US" sz="1100" b="1" dirty="0">
                <a:latin typeface="Verdana" panose="020B0604030504040204" pitchFamily="34" charset="0"/>
                <a:ea typeface="Verdana" panose="020B0604030504040204" pitchFamily="34" charset="0"/>
                <a:cs typeface="Verdana" panose="020B0604030504040204" pitchFamily="34" charset="0"/>
              </a:rPr>
              <a:t> G</a:t>
            </a:r>
          </a:p>
          <a:p>
            <a:pPr algn="ctr"/>
            <a:r>
              <a:rPr lang="en-US" sz="1100" b="1" dirty="0">
                <a:latin typeface="Verdana" panose="020B0604030504040204" pitchFamily="34" charset="0"/>
                <a:ea typeface="Verdana" panose="020B0604030504040204" pitchFamily="34" charset="0"/>
                <a:cs typeface="Verdana" panose="020B0604030504040204" pitchFamily="34" charset="0"/>
              </a:rPr>
              <a:t>99002676</a:t>
            </a:r>
          </a:p>
          <a:p>
            <a:pPr algn="ctr"/>
            <a:r>
              <a:rPr lang="en-US" sz="1100" b="1" dirty="0">
                <a:latin typeface="Verdana" panose="020B0604030504040204" pitchFamily="34" charset="0"/>
                <a:ea typeface="Verdana" panose="020B0604030504040204" pitchFamily="34" charset="0"/>
                <a:cs typeface="Verdana" panose="020B0604030504040204" pitchFamily="34" charset="0"/>
              </a:rPr>
              <a:t>2009MYSEMB01</a:t>
            </a:r>
          </a:p>
          <a:p>
            <a:pPr algn="ctr"/>
            <a:r>
              <a:rPr lang="en-US" sz="1100" b="1" dirty="0" err="1">
                <a:latin typeface="Verdana" panose="020B0604030504040204" pitchFamily="34" charset="0"/>
                <a:ea typeface="Verdana" panose="020B0604030504040204" pitchFamily="34" charset="0"/>
              </a:rPr>
              <a:t>B.tech</a:t>
            </a:r>
            <a:r>
              <a:rPr lang="en-US" sz="1100" b="1" dirty="0">
                <a:latin typeface="Verdana" panose="020B0604030504040204" pitchFamily="34" charset="0"/>
                <a:ea typeface="Verdana" panose="020B0604030504040204" pitchFamily="34" charset="0"/>
              </a:rPr>
              <a:t> in AI</a:t>
            </a:r>
            <a:endParaRPr lang="en-US" sz="1100" b="1" dirty="0">
              <a:latin typeface="Verdana" panose="020B0604030504040204" pitchFamily="34" charset="0"/>
              <a:ea typeface="Verdana" panose="020B0604030504040204" pitchFamily="34" charset="0"/>
              <a:cs typeface="Verdana" panose="020B0604030504040204" pitchFamily="34" charset="0"/>
            </a:endParaRPr>
          </a:p>
          <a:p>
            <a:pPr algn="ctr"/>
            <a:endParaRPr lang="en-US" sz="1100" b="1"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3E44D96D-023C-4220-941B-E43C8CDF21AC}"/>
              </a:ext>
            </a:extLst>
          </p:cNvPr>
          <p:cNvSpPr txBox="1"/>
          <p:nvPr/>
        </p:nvSpPr>
        <p:spPr>
          <a:xfrm>
            <a:off x="663115" y="2414673"/>
            <a:ext cx="1216485" cy="1319127"/>
          </a:xfrm>
          <a:prstGeom prst="rect">
            <a:avLst/>
          </a:prstGeom>
          <a:noFill/>
          <a:ln>
            <a:solidFill>
              <a:schemeClr val="accent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25E9AEDE-6C0D-4EA8-84F6-66AB5402F112}"/>
              </a:ext>
            </a:extLst>
          </p:cNvPr>
          <p:cNvSpPr txBox="1"/>
          <p:nvPr/>
        </p:nvSpPr>
        <p:spPr>
          <a:xfrm>
            <a:off x="2909340" y="2414673"/>
            <a:ext cx="1214319" cy="1403498"/>
          </a:xfrm>
          <a:prstGeom prst="rect">
            <a:avLst/>
          </a:prstGeom>
          <a:noFill/>
          <a:ln>
            <a:solidFill>
              <a:schemeClr val="accent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B130485B-E445-4CED-9F63-0CCE3547A51D}"/>
              </a:ext>
            </a:extLst>
          </p:cNvPr>
          <p:cNvSpPr txBox="1"/>
          <p:nvPr/>
        </p:nvSpPr>
        <p:spPr>
          <a:xfrm>
            <a:off x="5408149" y="2414673"/>
            <a:ext cx="1214319" cy="1403498"/>
          </a:xfrm>
          <a:prstGeom prst="rect">
            <a:avLst/>
          </a:prstGeom>
          <a:noFill/>
          <a:ln>
            <a:solidFill>
              <a:schemeClr val="accent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484D9E1B-5676-4356-9EB8-566E08D9B96A}"/>
              </a:ext>
            </a:extLst>
          </p:cNvPr>
          <p:cNvSpPr txBox="1"/>
          <p:nvPr/>
        </p:nvSpPr>
        <p:spPr>
          <a:xfrm>
            <a:off x="7534698" y="2414673"/>
            <a:ext cx="1169035" cy="1403498"/>
          </a:xfrm>
          <a:prstGeom prst="rect">
            <a:avLst/>
          </a:prstGeom>
          <a:noFill/>
          <a:ln>
            <a:solidFill>
              <a:schemeClr val="accent1"/>
            </a:solidFill>
          </a:ln>
        </p:spPr>
        <p:txBody>
          <a:bodyPr wrap="square" rtlCol="0">
            <a:spAutoFit/>
          </a:bodyPr>
          <a:lstStyle/>
          <a:p>
            <a:endParaRPr lang="en-US" dirty="0"/>
          </a:p>
        </p:txBody>
      </p:sp>
      <p:sp>
        <p:nvSpPr>
          <p:cNvPr id="17" name="Rectangle: Rounded Corners 16">
            <a:extLst>
              <a:ext uri="{FF2B5EF4-FFF2-40B4-BE49-F238E27FC236}">
                <a16:creationId xmlns:a16="http://schemas.microsoft.com/office/drawing/2014/main" id="{F2D669F3-0BC9-4E17-A3C6-06416D28CEED}"/>
              </a:ext>
            </a:extLst>
          </p:cNvPr>
          <p:cNvSpPr/>
          <p:nvPr/>
        </p:nvSpPr>
        <p:spPr>
          <a:xfrm>
            <a:off x="7170948" y="3997681"/>
            <a:ext cx="1896534" cy="8404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900" b="1" dirty="0">
              <a:latin typeface="Verdana" panose="020B0604030504040204" pitchFamily="34" charset="0"/>
              <a:ea typeface="Verdana" panose="020B0604030504040204" pitchFamily="34" charset="0"/>
              <a:cs typeface="Verdana" panose="020B0604030504040204" pitchFamily="34" charset="0"/>
            </a:endParaRPr>
          </a:p>
          <a:p>
            <a:pPr algn="ctr"/>
            <a:r>
              <a:rPr lang="en-US" sz="1100" b="1" dirty="0">
                <a:latin typeface="Verdana" panose="020B0604030504040204" pitchFamily="34" charset="0"/>
                <a:ea typeface="Verdana" panose="020B0604030504040204" pitchFamily="34" charset="0"/>
                <a:cs typeface="Verdana" panose="020B0604030504040204" pitchFamily="34" charset="0"/>
              </a:rPr>
              <a:t>Ashwin M</a:t>
            </a:r>
          </a:p>
          <a:p>
            <a:pPr algn="ctr"/>
            <a:r>
              <a:rPr lang="en-US" sz="1100" b="1" dirty="0">
                <a:latin typeface="Verdana" panose="020B0604030504040204" pitchFamily="34" charset="0"/>
                <a:ea typeface="Verdana" panose="020B0604030504040204" pitchFamily="34" charset="0"/>
                <a:cs typeface="Verdana" panose="020B0604030504040204" pitchFamily="34" charset="0"/>
              </a:rPr>
              <a:t>99002601</a:t>
            </a:r>
          </a:p>
          <a:p>
            <a:pPr algn="ctr"/>
            <a:r>
              <a:rPr lang="en-US" sz="1100" b="1" dirty="0">
                <a:latin typeface="Verdana" panose="020B0604030504040204" pitchFamily="34" charset="0"/>
                <a:ea typeface="Verdana" panose="020B0604030504040204" pitchFamily="34" charset="0"/>
                <a:cs typeface="Verdana" panose="020B0604030504040204" pitchFamily="34" charset="0"/>
              </a:rPr>
              <a:t>2009MYSEMB01</a:t>
            </a:r>
          </a:p>
          <a:p>
            <a:pPr algn="ctr"/>
            <a:r>
              <a:rPr lang="en-US" sz="1100" b="1" dirty="0">
                <a:latin typeface="Verdana" panose="020B0604030504040204" pitchFamily="34" charset="0"/>
                <a:ea typeface="Verdana" panose="020B0604030504040204" pitchFamily="34" charset="0"/>
              </a:rPr>
              <a:t>B.E in EEE</a:t>
            </a:r>
            <a:endParaRPr lang="en-US" sz="1100" b="1" dirty="0">
              <a:latin typeface="Verdana" panose="020B0604030504040204" pitchFamily="34" charset="0"/>
              <a:ea typeface="Verdana" panose="020B0604030504040204" pitchFamily="34" charset="0"/>
              <a:cs typeface="Verdana" panose="020B0604030504040204" pitchFamily="34" charset="0"/>
            </a:endParaRPr>
          </a:p>
          <a:p>
            <a:pPr algn="ctr"/>
            <a:endParaRPr lang="en-US" sz="1100"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88EFCA22-D532-42AC-B861-C43E98D2B398}"/>
              </a:ext>
            </a:extLst>
          </p:cNvPr>
          <p:cNvPicPr>
            <a:picLocks noChangeAspect="1"/>
          </p:cNvPicPr>
          <p:nvPr/>
        </p:nvPicPr>
        <p:blipFill rotWithShape="1">
          <a:blip r:embed="rId2">
            <a:extLst>
              <a:ext uri="{28A0092B-C50C-407E-A947-70E740481C1C}">
                <a14:useLocalDpi xmlns:a14="http://schemas.microsoft.com/office/drawing/2010/main" val="0"/>
              </a:ext>
            </a:extLst>
          </a:blip>
          <a:srcRect l="31612" t="48889" r="19790" b="31029"/>
          <a:stretch/>
        </p:blipFill>
        <p:spPr>
          <a:xfrm>
            <a:off x="660401" y="2414673"/>
            <a:ext cx="1232566" cy="1319127"/>
          </a:xfrm>
          <a:prstGeom prst="rect">
            <a:avLst/>
          </a:prstGeom>
        </p:spPr>
      </p:pic>
      <p:pic>
        <p:nvPicPr>
          <p:cNvPr id="10" name="Picture 9">
            <a:extLst>
              <a:ext uri="{FF2B5EF4-FFF2-40B4-BE49-F238E27FC236}">
                <a16:creationId xmlns:a16="http://schemas.microsoft.com/office/drawing/2014/main" id="{3B993F12-8903-4932-B45B-D4A07B9DA9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2707" y="2414673"/>
            <a:ext cx="1200952" cy="1403498"/>
          </a:xfrm>
          <a:prstGeom prst="rect">
            <a:avLst/>
          </a:prstGeom>
        </p:spPr>
      </p:pic>
      <p:pic>
        <p:nvPicPr>
          <p:cNvPr id="19" name="Picture 18">
            <a:extLst>
              <a:ext uri="{FF2B5EF4-FFF2-40B4-BE49-F238E27FC236}">
                <a16:creationId xmlns:a16="http://schemas.microsoft.com/office/drawing/2014/main" id="{E9EBA306-2382-4568-8D66-889DF11238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747" t="6982" r="5007"/>
          <a:stretch/>
        </p:blipFill>
        <p:spPr>
          <a:xfrm>
            <a:off x="5408149" y="2414673"/>
            <a:ext cx="1214319" cy="1431271"/>
          </a:xfrm>
          <a:prstGeom prst="rect">
            <a:avLst/>
          </a:prstGeom>
        </p:spPr>
      </p:pic>
      <p:pic>
        <p:nvPicPr>
          <p:cNvPr id="24" name="Picture 23">
            <a:extLst>
              <a:ext uri="{FF2B5EF4-FFF2-40B4-BE49-F238E27FC236}">
                <a16:creationId xmlns:a16="http://schemas.microsoft.com/office/drawing/2014/main" id="{D6443E11-02D1-4D82-98C6-21D682BFE76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084"/>
          <a:stretch/>
        </p:blipFill>
        <p:spPr>
          <a:xfrm>
            <a:off x="7534698" y="2414673"/>
            <a:ext cx="1169035" cy="1431271"/>
          </a:xfrm>
          <a:prstGeom prst="rect">
            <a:avLst/>
          </a:prstGeom>
        </p:spPr>
      </p:pic>
    </p:spTree>
    <p:extLst>
      <p:ext uri="{BB962C8B-B14F-4D97-AF65-F5344CB8AC3E}">
        <p14:creationId xmlns:p14="http://schemas.microsoft.com/office/powerpoint/2010/main" val="202380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0477-3712-4812-B473-B8EB4852AFE8}"/>
              </a:ext>
            </a:extLst>
          </p:cNvPr>
          <p:cNvSpPr>
            <a:spLocks noGrp="1"/>
          </p:cNvSpPr>
          <p:nvPr>
            <p:ph type="title"/>
          </p:nvPr>
        </p:nvSpPr>
        <p:spPr/>
        <p:txBody>
          <a:bodyPr/>
          <a:lstStyle/>
          <a:p>
            <a:r>
              <a:rPr lang="en-US" dirty="0"/>
              <a:t>Project Video Snippet</a:t>
            </a:r>
          </a:p>
        </p:txBody>
      </p:sp>
      <p:sp>
        <p:nvSpPr>
          <p:cNvPr id="7" name="Content Placeholder 6">
            <a:extLst>
              <a:ext uri="{FF2B5EF4-FFF2-40B4-BE49-F238E27FC236}">
                <a16:creationId xmlns:a16="http://schemas.microsoft.com/office/drawing/2014/main" id="{5B41C642-E1E8-4B59-BD60-5309A600A8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24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02CF-2828-4726-B02E-4D9EB45BD706}"/>
              </a:ext>
            </a:extLst>
          </p:cNvPr>
          <p:cNvSpPr>
            <a:spLocks noGrp="1"/>
          </p:cNvSpPr>
          <p:nvPr>
            <p:ph type="title"/>
          </p:nvPr>
        </p:nvSpPr>
        <p:spPr/>
        <p:txBody>
          <a:bodyPr>
            <a:normAutofit/>
          </a:bodyPr>
          <a:lstStyle/>
          <a:p>
            <a:r>
              <a:rPr lang="en-US" b="0" i="0" dirty="0">
                <a:effectLst/>
                <a:latin typeface="Segoe UI" panose="020B0502040204020203" pitchFamily="34" charset="0"/>
              </a:rPr>
              <a:t>Future development that can be implemented further</a:t>
            </a:r>
            <a:endParaRPr lang="en-US" dirty="0"/>
          </a:p>
        </p:txBody>
      </p:sp>
      <p:sp>
        <p:nvSpPr>
          <p:cNvPr id="3" name="Content Placeholder 2">
            <a:extLst>
              <a:ext uri="{FF2B5EF4-FFF2-40B4-BE49-F238E27FC236}">
                <a16:creationId xmlns:a16="http://schemas.microsoft.com/office/drawing/2014/main" id="{5A080926-5C7B-48EE-8EA7-578934B39A76}"/>
              </a:ext>
            </a:extLst>
          </p:cNvPr>
          <p:cNvSpPr>
            <a:spLocks noGrp="1"/>
          </p:cNvSpPr>
          <p:nvPr>
            <p:ph idx="1"/>
          </p:nvPr>
        </p:nvSpPr>
        <p:spPr/>
        <p:txBody>
          <a:bodyPr>
            <a:normAutofit fontScale="92500" lnSpcReduction="20000"/>
          </a:bodyPr>
          <a:lstStyle/>
          <a:p>
            <a:pPr fontAlgn="base"/>
            <a:r>
              <a:rPr lang="en-US" dirty="0"/>
              <a:t> The system developed by this process would be used as an alternative to traditional CCTV cameras in the field of surveil-lance and security.</a:t>
            </a:r>
          </a:p>
          <a:p>
            <a:pPr fontAlgn="base"/>
            <a:r>
              <a:rPr lang="en-US" dirty="0"/>
              <a:t> With the help of this development board open source developers and other hobbyists will have the expandability of desktop machines without the problems of expense, bulk or noise.</a:t>
            </a:r>
          </a:p>
          <a:p>
            <a:pPr fontAlgn="base"/>
            <a:r>
              <a:rPr lang="en-US" dirty="0"/>
              <a:t> Since the Beagle board and Beagle bone are supported by a vast open-source community,    there is a large scope for many potential future projects. Viz</a:t>
            </a:r>
          </a:p>
          <a:p>
            <a:pPr marL="0" indent="0">
              <a:buNone/>
            </a:pPr>
            <a:r>
              <a:rPr lang="en-US" dirty="0"/>
              <a:t>         1.       Web services development</a:t>
            </a:r>
          </a:p>
          <a:p>
            <a:pPr marL="0" indent="0">
              <a:buNone/>
            </a:pPr>
            <a:r>
              <a:rPr lang="en-US" dirty="0"/>
              <a:t>         2.       Notebook TV-out via USB</a:t>
            </a:r>
          </a:p>
          <a:p>
            <a:pPr marL="0" indent="0">
              <a:buNone/>
            </a:pPr>
            <a:r>
              <a:rPr lang="en-US" dirty="0"/>
              <a:t>         3.       USB class conversion (software support must be added where drivers aren't available on the PC)</a:t>
            </a:r>
          </a:p>
          <a:p>
            <a:pPr marL="0" indent="0">
              <a:buNone/>
            </a:pPr>
            <a:r>
              <a:rPr lang="en-US" dirty="0"/>
              <a:t>         4.       telemetric and automation of vehicles</a:t>
            </a:r>
          </a:p>
          <a:p>
            <a:pPr marL="0" indent="0">
              <a:buNone/>
            </a:pPr>
            <a:r>
              <a:rPr lang="en-US" dirty="0"/>
              <a:t>         5.       Kitchen computer</a:t>
            </a:r>
          </a:p>
          <a:p>
            <a:pPr fontAlgn="base"/>
            <a:r>
              <a:rPr lang="en-US" dirty="0"/>
              <a:t> Many workshops can be conducted on the same topic to spread the knowledge among the student body and also to enable various student projects without the need of heavy infrastructure to come to fruition.</a:t>
            </a:r>
          </a:p>
          <a:p>
            <a:pPr fontAlgn="base"/>
            <a:r>
              <a:rPr lang="en-US" dirty="0"/>
              <a:t>It is powerful and low cost, its size is very small, com-pared it is smaller than index card size.</a:t>
            </a:r>
          </a:p>
          <a:p>
            <a:endParaRPr lang="en-US" dirty="0"/>
          </a:p>
        </p:txBody>
      </p:sp>
    </p:spTree>
    <p:extLst>
      <p:ext uri="{BB962C8B-B14F-4D97-AF65-F5344CB8AC3E}">
        <p14:creationId xmlns:p14="http://schemas.microsoft.com/office/powerpoint/2010/main" val="284748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a:solidFill>
                  <a:schemeClr val="bg2"/>
                </a:solidFill>
              </a:rPr>
              <a:t>Thank </a:t>
            </a:r>
            <a:r>
              <a:rPr lang="en-IN" sz="4000" b="1">
                <a:solidFill>
                  <a:srgbClr val="FFC000"/>
                </a:solidFill>
              </a:rPr>
              <a:t>You</a:t>
            </a:r>
            <a:r>
              <a:rPr lang="en-IN" sz="4000" b="1">
                <a:solidFill>
                  <a:schemeClr val="bg2"/>
                </a:solidFill>
              </a:rPr>
              <a:t> !</a:t>
            </a:r>
          </a:p>
        </p:txBody>
      </p:sp>
      <p:pic>
        <p:nvPicPr>
          <p:cNvPr id="4" name="Picture 3">
            <a:hlinkClick r:id="" action="ppaction://noaction"/>
            <a:extLst>
              <a:ext uri="{FF2B5EF4-FFF2-40B4-BE49-F238E27FC236}">
                <a16:creationId xmlns:a16="http://schemas.microsoft.com/office/drawing/2014/main" id="{E64500E8-6DE5-420E-A176-916B47731F30}"/>
              </a:ext>
            </a:extLst>
          </p:cNvPr>
          <p:cNvPicPr>
            <a:picLocks noChangeAspect="1"/>
          </p:cNvPicPr>
          <p:nvPr/>
        </p:nvPicPr>
        <p:blipFill rotWithShape="1">
          <a:blip r:embed="rId3"/>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692DDEE8-6A3D-454E-A172-2B213806F6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92BFE26D0BA54ABBEE36C4D2E05585" ma:contentTypeVersion="11" ma:contentTypeDescription="Create a new document." ma:contentTypeScope="" ma:versionID="f594be54af046d96307e815c0029a598">
  <xsd:schema xmlns:xsd="http://www.w3.org/2001/XMLSchema" xmlns:xs="http://www.w3.org/2001/XMLSchema" xmlns:p="http://schemas.microsoft.com/office/2006/metadata/properties" xmlns:ns2="f9e515e9-6a52-44db-826a-ae9f46091af2" xmlns:ns3="e5b49feb-88bd-4209-98d5-8396f3006244" targetNamespace="http://schemas.microsoft.com/office/2006/metadata/properties" ma:root="true" ma:fieldsID="ab3fa5adebeb17a2096bc060f569b877" ns2:_="" ns3:_="">
    <xsd:import namespace="f9e515e9-6a52-44db-826a-ae9f46091af2"/>
    <xsd:import namespace="e5b49feb-88bd-4209-98d5-8396f300624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e515e9-6a52-44db-826a-ae9f46091a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b49feb-88bd-4209-98d5-8396f300624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0B9548-FE58-4485-B5D9-973899E1873F}">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e5b49feb-88bd-4209-98d5-8396f3006244"/>
    <ds:schemaRef ds:uri="f9e515e9-6a52-44db-826a-ae9f46091af2"/>
    <ds:schemaRef ds:uri="http://schemas.microsoft.com/office/2006/metadata/properties"/>
  </ds:schemaRefs>
</ds:datastoreItem>
</file>

<file path=customXml/itemProps2.xml><?xml version="1.0" encoding="utf-8"?>
<ds:datastoreItem xmlns:ds="http://schemas.openxmlformats.org/officeDocument/2006/customXml" ds:itemID="{C014AC64-2620-437A-B661-884F34C321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e515e9-6a52-44db-826a-ae9f46091af2"/>
    <ds:schemaRef ds:uri="e5b49feb-88bd-4209-98d5-8396f30062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C07C51-6059-4827-AD54-DEC5A7B60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1451</TotalTime>
  <Words>65</Words>
  <Application>Microsoft Office PowerPoint</Application>
  <PresentationFormat>On-screen Show (16:9)</PresentationFormat>
  <Paragraphs>37</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Calibri Light</vt:lpstr>
      <vt:lpstr>Segoe UI</vt:lpstr>
      <vt:lpstr>Times New Roman</vt:lpstr>
      <vt:lpstr>Verdana</vt:lpstr>
      <vt:lpstr>L&amp;T Theme 2</vt:lpstr>
      <vt:lpstr>2_Office Theme</vt:lpstr>
      <vt:lpstr>PowerPoint Presentation</vt:lpstr>
      <vt:lpstr>Project Highlights</vt:lpstr>
      <vt:lpstr>Project Video Snippet</vt:lpstr>
      <vt:lpstr>Future development that can be implemented further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Engineering Academy (GEA)</dc:title>
  <dc:creator>Ramya Manchaiah</dc:creator>
  <cp:lastModifiedBy>Prajwal Rao P</cp:lastModifiedBy>
  <cp:revision>143</cp:revision>
  <dcterms:created xsi:type="dcterms:W3CDTF">2020-09-04T19:07:05Z</dcterms:created>
  <dcterms:modified xsi:type="dcterms:W3CDTF">2020-11-13T06:47:08Z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2020-09-04T19:39:47Z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832ade06-c9cf-42a6-8b1c-0000c26f97de</vt:lpwstr>
  </property>
  <property fmtid="{D5CDD505-2E9C-101B-9397-08002B2CF9AE}" pid="8" name="MSIP_Label_4b5591f2-6b23-403d-aa5f-b6d577f5e572_ContentBits">
    <vt:lpwstr>0</vt:lpwstr>
  </property>
  <property fmtid="{D5CDD505-2E9C-101B-9397-08002B2CF9AE}" pid="9" name="ContentTypeId">
    <vt:lpwstr>0x010100AF92BFE26D0BA54ABBEE36C4D2E05585</vt:lpwstr>
  </property>
</Properties>
</file>