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316" r:id="rId5"/>
    <p:sldId id="855" r:id="rId6"/>
    <p:sldId id="834" r:id="rId7"/>
    <p:sldId id="825" r:id="rId8"/>
    <p:sldId id="856" r:id="rId9"/>
    <p:sldId id="843" r:id="rId10"/>
    <p:sldId id="844" r:id="rId11"/>
    <p:sldId id="833" r:id="rId12"/>
    <p:sldId id="846" r:id="rId13"/>
    <p:sldId id="845" r:id="rId14"/>
    <p:sldId id="850" r:id="rId15"/>
    <p:sldId id="851" r:id="rId16"/>
    <p:sldId id="852" r:id="rId17"/>
    <p:sldId id="853" r:id="rId18"/>
    <p:sldId id="854" r:id="rId19"/>
    <p:sldId id="849" r:id="rId20"/>
    <p:sldId id="847" r:id="rId21"/>
    <p:sldId id="848" r:id="rId22"/>
    <p:sldId id="857" r:id="rId23"/>
    <p:sldId id="269" r:id="rId24"/>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CF0C2E-7C6C-4945-B436-2E2529B806FB}">
          <p14:sldIdLst>
            <p14:sldId id="316"/>
            <p14:sldId id="855"/>
          </p14:sldIdLst>
        </p14:section>
        <p14:section name="Agenda" id="{F629FF5A-E722-4961-A36D-BFD4D42C6B19}">
          <p14:sldIdLst/>
        </p14:section>
        <p14:section name="Action Tracker" id="{BED69DAF-BD2C-4C75-8CA7-8984DB552AF9}">
          <p14:sldIdLst>
            <p14:sldId id="834"/>
            <p14:sldId id="825"/>
            <p14:sldId id="856"/>
            <p14:sldId id="843"/>
            <p14:sldId id="844"/>
            <p14:sldId id="833"/>
            <p14:sldId id="846"/>
            <p14:sldId id="845"/>
            <p14:sldId id="850"/>
            <p14:sldId id="851"/>
            <p14:sldId id="852"/>
            <p14:sldId id="853"/>
            <p14:sldId id="854"/>
            <p14:sldId id="849"/>
            <p14:sldId id="847"/>
            <p14:sldId id="848"/>
            <p14:sldId id="857"/>
          </p14:sldIdLst>
        </p14:section>
        <p14:section name="Thank You" id="{D4F9C3E5-C833-4F39-88A0-E4B66A45DF31}">
          <p14:sldIdLst>
            <p14:sldId id="26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utha S" initials="AS" lastIdx="2" clrIdx="0">
    <p:extLst>
      <p:ext uri="{19B8F6BF-5375-455C-9EA6-DF929625EA0E}">
        <p15:presenceInfo xmlns:p15="http://schemas.microsoft.com/office/powerpoint/2012/main" userId="S-1-5-21-1594105604-433220334-1481692675-42639" providerId="AD"/>
      </p:ext>
    </p:extLst>
  </p:cmAuthor>
  <p:cmAuthor id="2" name="Jagyan Prakash Mishra" initials="JPM" lastIdx="1" clrIdx="1">
    <p:extLst>
      <p:ext uri="{19B8F6BF-5375-455C-9EA6-DF929625EA0E}">
        <p15:presenceInfo xmlns:p15="http://schemas.microsoft.com/office/powerpoint/2012/main" userId="S::Jagyan.Mishra@Ltts.com::e9006520-dcc7-4ee7-b55f-4f75dfb57997" providerId="AD"/>
      </p:ext>
    </p:extLst>
  </p:cmAuthor>
  <p:cmAuthor id="3" name="SHASHIDHARA DONGRE" initials="SD" lastIdx="5" clrIdx="2">
    <p:extLst>
      <p:ext uri="{19B8F6BF-5375-455C-9EA6-DF929625EA0E}">
        <p15:presenceInfo xmlns:p15="http://schemas.microsoft.com/office/powerpoint/2012/main" userId="S::SHASHIDHARA.DONGRE@Ltts.com::cfdf7fd2-e674-4aca-9430-3148898524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8EFF"/>
    <a:srgbClr val="CFD5EA"/>
    <a:srgbClr val="0077BD"/>
    <a:srgbClr val="003F72"/>
    <a:srgbClr val="F8C300"/>
    <a:srgbClr val="1F1A17"/>
    <a:srgbClr val="989898"/>
    <a:srgbClr val="3576D7"/>
    <a:srgbClr val="7F7F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6" autoAdjust="0"/>
    <p:restoredTop sz="95768"/>
  </p:normalViewPr>
  <p:slideViewPr>
    <p:cSldViewPr snapToGrid="0">
      <p:cViewPr varScale="1">
        <p:scale>
          <a:sx n="96" d="100"/>
          <a:sy n="96" d="100"/>
        </p:scale>
        <p:origin x="72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IN"/>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24EFDFF-52FB-4AA1-8619-FE2EB8C25240}" type="datetimeFigureOut">
              <a:rPr lang="en-IN" smtClean="0"/>
              <a:pPr/>
              <a:t>04-11-2020</a:t>
            </a:fld>
            <a:endParaRPr lang="en-IN"/>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IN"/>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IN"/>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0A5A8A1-DC91-404B-B6EF-9243D3169412}" type="slidenum">
              <a:rPr lang="en-IN" smtClean="0"/>
              <a:pPr/>
              <a:t>‹#›</a:t>
            </a:fld>
            <a:endParaRPr lang="en-IN"/>
          </a:p>
        </p:txBody>
      </p:sp>
    </p:spTree>
    <p:extLst>
      <p:ext uri="{BB962C8B-B14F-4D97-AF65-F5344CB8AC3E}">
        <p14:creationId xmlns:p14="http://schemas.microsoft.com/office/powerpoint/2010/main" val="367011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13" name="Group 212"/>
          <p:cNvGrpSpPr/>
          <p:nvPr userDrawn="1"/>
        </p:nvGrpSpPr>
        <p:grpSpPr bwMode="gray">
          <a:xfrm>
            <a:off x="-1" y="0"/>
            <a:ext cx="9137515" cy="4914900"/>
            <a:chOff x="-1" y="0"/>
            <a:chExt cx="9137515" cy="4914900"/>
          </a:xfrm>
        </p:grpSpPr>
        <p:cxnSp>
          <p:nvCxnSpPr>
            <p:cNvPr id="63" name="Straight Connector 62"/>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userDrawn="1"/>
        </p:nvGrpSpPr>
        <p:grpSpPr bwMode="gray">
          <a:xfrm>
            <a:off x="200226" y="755329"/>
            <a:ext cx="799280" cy="844787"/>
            <a:chOff x="-3330575" y="3005138"/>
            <a:chExt cx="1533526" cy="1620837"/>
          </a:xfrm>
          <a:solidFill>
            <a:srgbClr val="003F72"/>
          </a:solidFill>
        </p:grpSpPr>
        <p:sp>
          <p:nvSpPr>
            <p:cNvPr id="9"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0"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11" name="Group 10"/>
          <p:cNvGrpSpPr/>
          <p:nvPr userDrawn="1"/>
        </p:nvGrpSpPr>
        <p:grpSpPr bwMode="gray">
          <a:xfrm>
            <a:off x="4981240" y="1861069"/>
            <a:ext cx="747544" cy="809246"/>
            <a:chOff x="2301081" y="6662108"/>
            <a:chExt cx="1500188" cy="1624012"/>
          </a:xfrm>
          <a:solidFill>
            <a:srgbClr val="003F72"/>
          </a:solidFill>
        </p:grpSpPr>
        <p:sp>
          <p:nvSpPr>
            <p:cNvPr id="12"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3"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4"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 name="Title 1"/>
          <p:cNvSpPr>
            <a:spLocks noGrp="1"/>
          </p:cNvSpPr>
          <p:nvPr userDrawn="1">
            <p:ph type="title" hasCustomPrompt="1"/>
          </p:nvPr>
        </p:nvSpPr>
        <p:spPr bwMode="gray">
          <a:xfrm>
            <a:off x="999506" y="755329"/>
            <a:ext cx="4052554" cy="1561151"/>
          </a:xfrm>
          <a:prstGeom prst="rect">
            <a:avLst/>
          </a:prstGeom>
        </p:spPr>
        <p:txBody>
          <a:bodyPr/>
          <a:lstStyle>
            <a:lvl1pPr algn="ctr">
              <a:defRPr sz="3200"/>
            </a:lvl1pPr>
          </a:lstStyle>
          <a:p>
            <a:r>
              <a:rPr lang="en-US" dirty="0"/>
              <a:t>Title Text</a:t>
            </a:r>
            <a:endParaRPr lang="en-IN" dirty="0"/>
          </a:p>
        </p:txBody>
      </p:sp>
      <p:sp>
        <p:nvSpPr>
          <p:cNvPr id="17" name="Freeform 17"/>
          <p:cNvSpPr>
            <a:spLocks/>
          </p:cNvSpPr>
          <p:nvPr userDrawn="1"/>
        </p:nvSpPr>
        <p:spPr bwMode="gray">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8" name="Group 5"/>
          <p:cNvGrpSpPr>
            <a:grpSpLocks noChangeAspect="1"/>
          </p:cNvGrpSpPr>
          <p:nvPr userDrawn="1"/>
        </p:nvGrpSpPr>
        <p:grpSpPr bwMode="gray">
          <a:xfrm>
            <a:off x="299349" y="2798386"/>
            <a:ext cx="1680364" cy="252286"/>
            <a:chOff x="119" y="2341"/>
            <a:chExt cx="1805" cy="271"/>
          </a:xfrm>
        </p:grpSpPr>
        <p:sp>
          <p:nvSpPr>
            <p:cNvPr id="19"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3" name="Text Placeholder 1030"/>
          <p:cNvSpPr>
            <a:spLocks noGrp="1"/>
          </p:cNvSpPr>
          <p:nvPr userDrawn="1">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userDrawn="1">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bwMode="gray">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userDrawn="1">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dirty="0"/>
              <a:t>Click icon to add image</a:t>
            </a:r>
          </a:p>
        </p:txBody>
      </p:sp>
      <p:sp>
        <p:nvSpPr>
          <p:cNvPr id="123" name="TextBox 122"/>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530563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108" name="Group 107"/>
          <p:cNvGrpSpPr/>
          <p:nvPr userDrawn="1"/>
        </p:nvGrpSpPr>
        <p:grpSpPr bwMode="gray">
          <a:xfrm>
            <a:off x="-1" y="596901"/>
            <a:ext cx="9137515" cy="4375150"/>
            <a:chOff x="-1" y="596901"/>
            <a:chExt cx="9137515" cy="4375150"/>
          </a:xfrm>
        </p:grpSpPr>
        <p:cxnSp>
          <p:nvCxnSpPr>
            <p:cNvPr id="109" name="Straight Connector 108"/>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Solution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Text Placeholder 7"/>
          <p:cNvSpPr>
            <a:spLocks noGrp="1"/>
          </p:cNvSpPr>
          <p:nvPr>
            <p:ph type="body" sz="quarter" idx="12" hasCustomPrompt="1"/>
          </p:nvPr>
        </p:nvSpPr>
        <p:spPr bwMode="gray">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bwMode="gray">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Description</a:t>
            </a:r>
          </a:p>
        </p:txBody>
      </p:sp>
      <p:sp>
        <p:nvSpPr>
          <p:cNvPr id="14" name="Text Placeholder 7"/>
          <p:cNvSpPr>
            <a:spLocks noGrp="1"/>
          </p:cNvSpPr>
          <p:nvPr>
            <p:ph type="body" sz="quarter" idx="14" hasCustomPrompt="1"/>
          </p:nvPr>
        </p:nvSpPr>
        <p:spPr bwMode="gray">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bwMode="gray">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2" name="Text Placeholder 7"/>
          <p:cNvSpPr>
            <a:spLocks noGrp="1"/>
          </p:cNvSpPr>
          <p:nvPr>
            <p:ph type="body" sz="quarter" idx="16" hasCustomPrompt="1"/>
          </p:nvPr>
        </p:nvSpPr>
        <p:spPr bwMode="gray">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bwMode="gray">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106" name="Text Placeholder 7"/>
          <p:cNvSpPr>
            <a:spLocks noGrp="1"/>
          </p:cNvSpPr>
          <p:nvPr>
            <p:ph type="body" sz="quarter" idx="18" hasCustomPrompt="1"/>
          </p:nvPr>
        </p:nvSpPr>
        <p:spPr bwMode="gray">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CASE SCENARIOS</a:t>
            </a:r>
          </a:p>
        </p:txBody>
      </p:sp>
      <p:sp>
        <p:nvSpPr>
          <p:cNvPr id="107" name="Text Placeholder 20"/>
          <p:cNvSpPr>
            <a:spLocks noGrp="1"/>
          </p:cNvSpPr>
          <p:nvPr>
            <p:ph type="body" sz="quarter" idx="19" hasCustomPrompt="1"/>
          </p:nvPr>
        </p:nvSpPr>
        <p:spPr bwMode="gray">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Tree>
    <p:extLst>
      <p:ext uri="{BB962C8B-B14F-4D97-AF65-F5344CB8AC3E}">
        <p14:creationId xmlns:p14="http://schemas.microsoft.com/office/powerpoint/2010/main" val="2489315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01" name="Group 100"/>
          <p:cNvGrpSpPr/>
          <p:nvPr userDrawn="1"/>
        </p:nvGrpSpPr>
        <p:grpSpPr bwMode="gray">
          <a:xfrm>
            <a:off x="-1" y="596901"/>
            <a:ext cx="9137515" cy="4375150"/>
            <a:chOff x="-1" y="596901"/>
            <a:chExt cx="9137515" cy="4375150"/>
          </a:xfrm>
        </p:grpSpPr>
        <p:cxnSp>
          <p:nvCxnSpPr>
            <p:cNvPr id="102" name="Straight Connector 101"/>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ontent Placeholder 3"/>
          <p:cNvSpPr>
            <a:spLocks noGrp="1"/>
          </p:cNvSpPr>
          <p:nvPr>
            <p:ph sz="quarter" idx="12"/>
          </p:nvPr>
        </p:nvSpPr>
        <p:spPr bwMode="gray">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7494523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01" name="Group 100"/>
          <p:cNvGrpSpPr/>
          <p:nvPr userDrawn="1"/>
        </p:nvGrpSpPr>
        <p:grpSpPr bwMode="gray">
          <a:xfrm>
            <a:off x="-1" y="596901"/>
            <a:ext cx="9137515" cy="4375150"/>
            <a:chOff x="-1" y="596901"/>
            <a:chExt cx="9137515" cy="4375150"/>
          </a:xfrm>
        </p:grpSpPr>
        <p:cxnSp>
          <p:nvCxnSpPr>
            <p:cNvPr id="102" name="Straight Connector 101"/>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bwMode="gray">
          <a:xfrm>
            <a:off x="632460" y="692058"/>
            <a:ext cx="8069580" cy="2822667"/>
          </a:xfrm>
          <a:prstGeom prst="parallelogram">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Text Placeholder 20"/>
          <p:cNvSpPr>
            <a:spLocks noGrp="1"/>
          </p:cNvSpPr>
          <p:nvPr>
            <p:ph type="body" sz="quarter" idx="13" hasCustomPrompt="1"/>
          </p:nvPr>
        </p:nvSpPr>
        <p:spPr bwMode="gray">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Tree>
    <p:extLst>
      <p:ext uri="{BB962C8B-B14F-4D97-AF65-F5344CB8AC3E}">
        <p14:creationId xmlns:p14="http://schemas.microsoft.com/office/powerpoint/2010/main" val="3703034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143966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114" name="Group 113"/>
          <p:cNvGrpSpPr/>
          <p:nvPr userDrawn="1"/>
        </p:nvGrpSpPr>
        <p:grpSpPr bwMode="gray">
          <a:xfrm>
            <a:off x="-1" y="596901"/>
            <a:ext cx="9137515" cy="4375150"/>
            <a:chOff x="-1" y="596901"/>
            <a:chExt cx="9137515" cy="4375150"/>
          </a:xfrm>
        </p:grpSpPr>
        <p:cxnSp>
          <p:nvCxnSpPr>
            <p:cNvPr id="115" name="Straight Connector 114"/>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915566"/>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bwMode="gray">
          <a:xfrm>
            <a:off x="683568" y="1409335"/>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bwMode="gray">
          <a:xfrm>
            <a:off x="683568" y="1903104"/>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bwMode="gray">
          <a:xfrm>
            <a:off x="683568" y="2396873"/>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bwMode="gray">
          <a:xfrm>
            <a:off x="683568" y="2890642"/>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bwMode="gray">
          <a:xfrm>
            <a:off x="683568" y="3384411"/>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bwMode="gray">
          <a:xfrm>
            <a:off x="683568" y="387818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bwMode="gray">
          <a:xfrm>
            <a:off x="683568" y="437195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bwMode="gray">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bwMode="gray">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bwMode="gray">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bwMode="gray">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bwMode="gray">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bwMode="gray">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bwMode="gray">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bwMode="gray">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5496114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bwMode="gray">
          <a:xfrm>
            <a:off x="5335922"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bwMode="gray">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102" name="Text Placeholder 7"/>
          <p:cNvSpPr>
            <a:spLocks noGrp="1"/>
          </p:cNvSpPr>
          <p:nvPr>
            <p:ph type="body" sz="quarter" idx="23" hasCustomPrompt="1"/>
          </p:nvPr>
        </p:nvSpPr>
        <p:spPr bwMode="gray">
          <a:xfrm>
            <a:off x="653880" y="29686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103" name="Text Placeholder 7"/>
          <p:cNvSpPr>
            <a:spLocks noGrp="1"/>
          </p:cNvSpPr>
          <p:nvPr>
            <p:ph type="body" sz="quarter" idx="24" hasCustomPrompt="1"/>
          </p:nvPr>
        </p:nvSpPr>
        <p:spPr bwMode="gray">
          <a:xfrm>
            <a:off x="249998" y="29686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113" name="Text Placeholder 7"/>
          <p:cNvSpPr>
            <a:spLocks noGrp="1"/>
          </p:cNvSpPr>
          <p:nvPr>
            <p:ph type="body" sz="quarter" idx="25" hasCustomPrompt="1"/>
          </p:nvPr>
        </p:nvSpPr>
        <p:spPr bwMode="gray">
          <a:xfrm>
            <a:off x="5306234" y="29686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114" name="Text Placeholder 7"/>
          <p:cNvSpPr>
            <a:spLocks noGrp="1"/>
          </p:cNvSpPr>
          <p:nvPr>
            <p:ph type="body" sz="quarter" idx="26" hasCustomPrompt="1"/>
          </p:nvPr>
        </p:nvSpPr>
        <p:spPr bwMode="gray">
          <a:xfrm>
            <a:off x="4902352" y="29686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4</a:t>
            </a:r>
          </a:p>
        </p:txBody>
      </p:sp>
    </p:spTree>
    <p:extLst>
      <p:ext uri="{BB962C8B-B14F-4D97-AF65-F5344CB8AC3E}">
        <p14:creationId xmlns:p14="http://schemas.microsoft.com/office/powerpoint/2010/main" val="9606137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107" name="Group 106"/>
          <p:cNvGrpSpPr/>
          <p:nvPr userDrawn="1"/>
        </p:nvGrpSpPr>
        <p:grpSpPr bwMode="gray">
          <a:xfrm>
            <a:off x="-1" y="596901"/>
            <a:ext cx="9137515" cy="4375150"/>
            <a:chOff x="-1" y="596901"/>
            <a:chExt cx="9137515" cy="4375150"/>
          </a:xfrm>
        </p:grpSpPr>
        <p:cxnSp>
          <p:nvCxnSpPr>
            <p:cNvPr id="108" name="Straight Connector 107"/>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771550"/>
            <a:ext cx="2160240" cy="288032"/>
          </a:xfrm>
          <a:prstGeom prst="parallelogram">
            <a:avLst/>
          </a:prstGeom>
          <a:solidFill>
            <a:srgbClr val="003F7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40" name="Content Placeholder 2"/>
          <p:cNvSpPr>
            <a:spLocks noGrp="1"/>
          </p:cNvSpPr>
          <p:nvPr>
            <p:ph idx="1"/>
          </p:nvPr>
        </p:nvSpPr>
        <p:spPr bwMode="gray">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17" name="Text Placeholder 7"/>
          <p:cNvSpPr>
            <a:spLocks noGrp="1"/>
          </p:cNvSpPr>
          <p:nvPr>
            <p:ph type="body" sz="quarter" idx="24" hasCustomPrompt="1"/>
          </p:nvPr>
        </p:nvSpPr>
        <p:spPr bwMode="gray">
          <a:xfrm>
            <a:off x="3658603" y="771550"/>
            <a:ext cx="2160240"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2 Title</a:t>
            </a:r>
          </a:p>
        </p:txBody>
      </p:sp>
      <p:sp>
        <p:nvSpPr>
          <p:cNvPr id="20" name="Text Placeholder 7"/>
          <p:cNvSpPr>
            <a:spLocks noGrp="1"/>
          </p:cNvSpPr>
          <p:nvPr>
            <p:ph type="body" sz="quarter" idx="25" hasCustomPrompt="1"/>
          </p:nvPr>
        </p:nvSpPr>
        <p:spPr bwMode="gray">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bwMode="gray">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3 Title</a:t>
            </a:r>
          </a:p>
        </p:txBody>
      </p:sp>
      <p:sp>
        <p:nvSpPr>
          <p:cNvPr id="23" name="Text Placeholder 7"/>
          <p:cNvSpPr>
            <a:spLocks noGrp="1"/>
          </p:cNvSpPr>
          <p:nvPr>
            <p:ph type="body" sz="quarter" idx="27" hasCustomPrompt="1"/>
          </p:nvPr>
        </p:nvSpPr>
        <p:spPr bwMode="gray">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24" name="Content Placeholder 2"/>
          <p:cNvSpPr>
            <a:spLocks noGrp="1"/>
          </p:cNvSpPr>
          <p:nvPr>
            <p:ph idx="28"/>
          </p:nvPr>
        </p:nvSpPr>
        <p:spPr bwMode="gray">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bwMode="gray">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p14="http://schemas.microsoft.com/office/powerpoint/2010/main" val="247368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grpSp>
        <p:nvGrpSpPr>
          <p:cNvPr id="99" name="Group 98"/>
          <p:cNvGrpSpPr/>
          <p:nvPr userDrawn="1"/>
        </p:nvGrpSpPr>
        <p:grpSpPr bwMode="gray">
          <a:xfrm>
            <a:off x="-1" y="596901"/>
            <a:ext cx="9137515" cy="4375150"/>
            <a:chOff x="-1" y="596901"/>
            <a:chExt cx="9137515" cy="4375150"/>
          </a:xfrm>
        </p:grpSpPr>
        <p:cxnSp>
          <p:nvCxnSpPr>
            <p:cNvPr id="100" name="Straight Connector 9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Chart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hart Placeholder 3"/>
          <p:cNvSpPr>
            <a:spLocks noGrp="1"/>
          </p:cNvSpPr>
          <p:nvPr>
            <p:ph type="chart" sz="quarter" idx="10" hasCustomPrompt="1"/>
          </p:nvPr>
        </p:nvSpPr>
        <p:spPr bwMode="gray">
          <a:xfrm>
            <a:off x="249238" y="582613"/>
            <a:ext cx="8645525" cy="4352925"/>
          </a:xfrm>
        </p:spPr>
        <p:txBody>
          <a:bodyPr/>
          <a:lstStyle>
            <a:lvl1pPr marL="0" indent="0">
              <a:buNone/>
              <a:defRPr baseline="0"/>
            </a:lvl1pPr>
          </a:lstStyle>
          <a:p>
            <a:r>
              <a:rPr lang="en-IN" dirty="0"/>
              <a:t>Click icon to add a chart</a:t>
            </a:r>
          </a:p>
        </p:txBody>
      </p:sp>
    </p:spTree>
    <p:extLst>
      <p:ext uri="{BB962C8B-B14F-4D97-AF65-F5344CB8AC3E}">
        <p14:creationId xmlns:p14="http://schemas.microsoft.com/office/powerpoint/2010/main" val="7498455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grpSp>
        <p:nvGrpSpPr>
          <p:cNvPr id="99" name="Group 98"/>
          <p:cNvGrpSpPr/>
          <p:nvPr userDrawn="1"/>
        </p:nvGrpSpPr>
        <p:grpSpPr bwMode="gray">
          <a:xfrm>
            <a:off x="-1" y="596901"/>
            <a:ext cx="9137515" cy="4375150"/>
            <a:chOff x="-1" y="596901"/>
            <a:chExt cx="9137515" cy="4375150"/>
          </a:xfrm>
        </p:grpSpPr>
        <p:cxnSp>
          <p:nvCxnSpPr>
            <p:cNvPr id="100" name="Straight Connector 9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Table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Table Placeholder 4"/>
          <p:cNvSpPr>
            <a:spLocks noGrp="1"/>
          </p:cNvSpPr>
          <p:nvPr>
            <p:ph type="tbl" sz="quarter" idx="10" hasCustomPrompt="1"/>
          </p:nvPr>
        </p:nvSpPr>
        <p:spPr bwMode="gray">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dirty="0"/>
              <a:t>Click icon to add a table</a:t>
            </a:r>
          </a:p>
        </p:txBody>
      </p:sp>
    </p:spTree>
    <p:extLst>
      <p:ext uri="{BB962C8B-B14F-4D97-AF65-F5344CB8AC3E}">
        <p14:creationId xmlns:p14="http://schemas.microsoft.com/office/powerpoint/2010/main" val="28829651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295" name="Group 294"/>
          <p:cNvGrpSpPr/>
          <p:nvPr userDrawn="1"/>
        </p:nvGrpSpPr>
        <p:grpSpPr bwMode="gray">
          <a:xfrm>
            <a:off x="-1" y="596901"/>
            <a:ext cx="9137515" cy="4375150"/>
            <a:chOff x="-1" y="596901"/>
            <a:chExt cx="9137515" cy="4375150"/>
          </a:xfrm>
        </p:grpSpPr>
        <p:cxnSp>
          <p:nvCxnSpPr>
            <p:cNvPr id="296" name="Straight Connector 295"/>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13" name="Picture Placeholder 7"/>
          <p:cNvSpPr>
            <a:spLocks noGrp="1"/>
          </p:cNvSpPr>
          <p:nvPr>
            <p:ph type="pic" sz="quarter" idx="11"/>
          </p:nvPr>
        </p:nvSpPr>
        <p:spPr bwMode="gray">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14" name="Picture Placeholder 7"/>
          <p:cNvSpPr>
            <a:spLocks noGrp="1"/>
          </p:cNvSpPr>
          <p:nvPr>
            <p:ph type="pic" sz="quarter" idx="12"/>
          </p:nvPr>
        </p:nvSpPr>
        <p:spPr bwMode="gray">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10" name="Text Placeholder 9"/>
          <p:cNvSpPr>
            <a:spLocks noGrp="1"/>
          </p:cNvSpPr>
          <p:nvPr>
            <p:ph type="body" sz="quarter" idx="13"/>
          </p:nvPr>
        </p:nvSpPr>
        <p:spPr bwMode="gray">
          <a:xfrm>
            <a:off x="308781" y="648511"/>
            <a:ext cx="8526440" cy="343677"/>
          </a:xfrm>
          <a:prstGeom prst="parallelogram">
            <a:avLst/>
          </a:prstGeom>
          <a:solidFill>
            <a:srgbClr val="0077BD"/>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r>
              <a:rPr lang="en-US"/>
              <a:t>Edit Master text styles</a:t>
            </a:r>
          </a:p>
        </p:txBody>
      </p:sp>
      <p:sp>
        <p:nvSpPr>
          <p:cNvPr id="17" name="Text Placeholder 9"/>
          <p:cNvSpPr>
            <a:spLocks noGrp="1"/>
          </p:cNvSpPr>
          <p:nvPr>
            <p:ph type="body" sz="quarter" idx="14"/>
          </p:nvPr>
        </p:nvSpPr>
        <p:spPr bwMode="gray">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r>
              <a:rPr lang="en-US"/>
              <a:t>Edit Master text styles</a:t>
            </a:r>
          </a:p>
        </p:txBody>
      </p:sp>
      <p:sp>
        <p:nvSpPr>
          <p:cNvPr id="20" name="Text Placeholder 9"/>
          <p:cNvSpPr>
            <a:spLocks noGrp="1"/>
          </p:cNvSpPr>
          <p:nvPr>
            <p:ph type="body" sz="quarter" idx="15"/>
          </p:nvPr>
        </p:nvSpPr>
        <p:spPr bwMode="gray">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r>
              <a:rPr lang="en-US"/>
              <a:t>Edit Master text styles</a:t>
            </a:r>
          </a:p>
        </p:txBody>
      </p:sp>
      <p:sp>
        <p:nvSpPr>
          <p:cNvPr id="12" name="Text Placeholder 11"/>
          <p:cNvSpPr>
            <a:spLocks noGrp="1"/>
          </p:cNvSpPr>
          <p:nvPr>
            <p:ph type="body" sz="quarter" idx="16"/>
          </p:nvPr>
        </p:nvSpPr>
        <p:spPr bwMode="gray">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1" name="Text Placeholder 11"/>
          <p:cNvSpPr>
            <a:spLocks noGrp="1"/>
          </p:cNvSpPr>
          <p:nvPr>
            <p:ph type="body" sz="quarter" idx="17"/>
          </p:nvPr>
        </p:nvSpPr>
        <p:spPr bwMode="gray">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2" name="Text Placeholder 11"/>
          <p:cNvSpPr>
            <a:spLocks noGrp="1"/>
          </p:cNvSpPr>
          <p:nvPr>
            <p:ph type="body" sz="quarter" idx="18"/>
          </p:nvPr>
        </p:nvSpPr>
        <p:spPr bwMode="gray">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3" name="Text Placeholder 11"/>
          <p:cNvSpPr>
            <a:spLocks noGrp="1"/>
          </p:cNvSpPr>
          <p:nvPr>
            <p:ph type="body" sz="quarter" idx="19"/>
          </p:nvPr>
        </p:nvSpPr>
        <p:spPr bwMode="gray">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4" name="Text Placeholder 11"/>
          <p:cNvSpPr>
            <a:spLocks noGrp="1"/>
          </p:cNvSpPr>
          <p:nvPr>
            <p:ph type="body" sz="quarter" idx="20"/>
          </p:nvPr>
        </p:nvSpPr>
        <p:spPr bwMode="gray">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5" name="Text Placeholder 11"/>
          <p:cNvSpPr>
            <a:spLocks noGrp="1"/>
          </p:cNvSpPr>
          <p:nvPr>
            <p:ph type="body" sz="quarter" idx="21"/>
          </p:nvPr>
        </p:nvSpPr>
        <p:spPr bwMode="gray">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7" name="Text Placeholder 11"/>
          <p:cNvSpPr>
            <a:spLocks noGrp="1"/>
          </p:cNvSpPr>
          <p:nvPr>
            <p:ph type="body" sz="quarter" idx="22" hasCustomPrompt="1"/>
          </p:nvPr>
        </p:nvSpPr>
        <p:spPr bwMode="gray">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23" hasCustomPrompt="1"/>
          </p:nvPr>
        </p:nvSpPr>
        <p:spPr bwMode="gray">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9" name="Text Placeholder 11"/>
          <p:cNvSpPr>
            <a:spLocks noGrp="1"/>
          </p:cNvSpPr>
          <p:nvPr>
            <p:ph type="body" sz="quarter" idx="24" hasCustomPrompt="1"/>
          </p:nvPr>
        </p:nvSpPr>
        <p:spPr bwMode="gray">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0763050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90" name="Group 289"/>
          <p:cNvGrpSpPr/>
          <p:nvPr userDrawn="1"/>
        </p:nvGrpSpPr>
        <p:grpSpPr bwMode="gray">
          <a:xfrm>
            <a:off x="-1" y="596901"/>
            <a:ext cx="9137515" cy="4375150"/>
            <a:chOff x="-1" y="596901"/>
            <a:chExt cx="9137515" cy="4375150"/>
          </a:xfrm>
        </p:grpSpPr>
        <p:cxnSp>
          <p:nvCxnSpPr>
            <p:cNvPr id="291" name="Straight Connector 29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7" name="Text Placeholder 11"/>
          <p:cNvSpPr>
            <a:spLocks noGrp="1"/>
          </p:cNvSpPr>
          <p:nvPr>
            <p:ph type="body" sz="quarter" idx="22" hasCustomPrompt="1"/>
          </p:nvPr>
        </p:nvSpPr>
        <p:spPr bwMode="gray">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32" name="Picture Placeholder 7"/>
          <p:cNvSpPr>
            <a:spLocks noGrp="1"/>
          </p:cNvSpPr>
          <p:nvPr>
            <p:ph type="pic" sz="quarter" idx="25"/>
          </p:nvPr>
        </p:nvSpPr>
        <p:spPr bwMode="gray">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33" name="Picture Placeholder 7"/>
          <p:cNvSpPr>
            <a:spLocks noGrp="1"/>
          </p:cNvSpPr>
          <p:nvPr>
            <p:ph type="pic" sz="quarter" idx="26"/>
          </p:nvPr>
        </p:nvSpPr>
        <p:spPr bwMode="gray">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34" name="Picture Placeholder 7"/>
          <p:cNvSpPr>
            <a:spLocks noGrp="1"/>
          </p:cNvSpPr>
          <p:nvPr>
            <p:ph type="pic" sz="quarter" idx="27"/>
          </p:nvPr>
        </p:nvSpPr>
        <p:spPr bwMode="gray">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35" name="Text Placeholder 11"/>
          <p:cNvSpPr>
            <a:spLocks noGrp="1"/>
          </p:cNvSpPr>
          <p:nvPr>
            <p:ph type="body" sz="quarter" idx="28" hasCustomPrompt="1"/>
          </p:nvPr>
        </p:nvSpPr>
        <p:spPr bwMode="gray">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6" name="Text Placeholder 11"/>
          <p:cNvSpPr>
            <a:spLocks noGrp="1"/>
          </p:cNvSpPr>
          <p:nvPr>
            <p:ph type="body" sz="quarter" idx="29" hasCustomPrompt="1"/>
          </p:nvPr>
        </p:nvSpPr>
        <p:spPr bwMode="gray">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7" name="Text Placeholder 11"/>
          <p:cNvSpPr>
            <a:spLocks noGrp="1"/>
          </p:cNvSpPr>
          <p:nvPr>
            <p:ph type="body" sz="quarter" idx="30" hasCustomPrompt="1"/>
          </p:nvPr>
        </p:nvSpPr>
        <p:spPr bwMode="gray">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8" name="Text Placeholder 11"/>
          <p:cNvSpPr>
            <a:spLocks noGrp="1"/>
          </p:cNvSpPr>
          <p:nvPr>
            <p:ph type="body" sz="quarter" idx="31" hasCustomPrompt="1"/>
          </p:nvPr>
        </p:nvSpPr>
        <p:spPr bwMode="gray">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4467529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90" name="Group 289"/>
          <p:cNvGrpSpPr/>
          <p:nvPr userDrawn="1"/>
        </p:nvGrpSpPr>
        <p:grpSpPr bwMode="gray">
          <a:xfrm>
            <a:off x="-1" y="596901"/>
            <a:ext cx="9137515" cy="4375150"/>
            <a:chOff x="-1" y="596901"/>
            <a:chExt cx="9137515" cy="4375150"/>
          </a:xfrm>
        </p:grpSpPr>
        <p:cxnSp>
          <p:nvCxnSpPr>
            <p:cNvPr id="291" name="Straight Connector 29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7" name="Text Placeholder 11"/>
          <p:cNvSpPr>
            <a:spLocks noGrp="1"/>
          </p:cNvSpPr>
          <p:nvPr>
            <p:ph type="body" sz="quarter" idx="22" hasCustomPrompt="1"/>
          </p:nvPr>
        </p:nvSpPr>
        <p:spPr bwMode="gray">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0" name="Picture Placeholder 7"/>
          <p:cNvSpPr>
            <a:spLocks noGrp="1"/>
          </p:cNvSpPr>
          <p:nvPr>
            <p:ph type="pic" sz="quarter" idx="29"/>
          </p:nvPr>
        </p:nvSpPr>
        <p:spPr bwMode="gray">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1" name="Picture Placeholder 7"/>
          <p:cNvSpPr>
            <a:spLocks noGrp="1"/>
          </p:cNvSpPr>
          <p:nvPr>
            <p:ph type="pic" sz="quarter" idx="30"/>
          </p:nvPr>
        </p:nvSpPr>
        <p:spPr bwMode="gray">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2" name="Picture Placeholder 7"/>
          <p:cNvSpPr>
            <a:spLocks noGrp="1"/>
          </p:cNvSpPr>
          <p:nvPr>
            <p:ph type="pic" sz="quarter" idx="31"/>
          </p:nvPr>
        </p:nvSpPr>
        <p:spPr bwMode="gray">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9" name="Text Placeholder 11"/>
          <p:cNvSpPr>
            <a:spLocks noGrp="1"/>
          </p:cNvSpPr>
          <p:nvPr>
            <p:ph type="body" sz="quarter" idx="36" hasCustomPrompt="1"/>
          </p:nvPr>
        </p:nvSpPr>
        <p:spPr bwMode="gray">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0" name="Text Placeholder 11"/>
          <p:cNvSpPr>
            <a:spLocks noGrp="1"/>
          </p:cNvSpPr>
          <p:nvPr>
            <p:ph type="body" sz="quarter" idx="37" hasCustomPrompt="1"/>
          </p:nvPr>
        </p:nvSpPr>
        <p:spPr bwMode="gray">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16750987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208" name="Group 207"/>
          <p:cNvGrpSpPr/>
          <p:nvPr userDrawn="1"/>
        </p:nvGrpSpPr>
        <p:grpSpPr bwMode="gray">
          <a:xfrm>
            <a:off x="-1" y="596901"/>
            <a:ext cx="9137515" cy="4375150"/>
            <a:chOff x="-1" y="596901"/>
            <a:chExt cx="9137515" cy="4375150"/>
          </a:xfrm>
        </p:grpSpPr>
        <p:cxnSp>
          <p:nvCxnSpPr>
            <p:cNvPr id="209" name="Straight Connector 208"/>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31" name="Picture Placeholder 7"/>
          <p:cNvSpPr>
            <a:spLocks noGrp="1"/>
          </p:cNvSpPr>
          <p:nvPr>
            <p:ph type="pic" sz="quarter" idx="24"/>
          </p:nvPr>
        </p:nvSpPr>
        <p:spPr bwMode="gray">
          <a:xfrm>
            <a:off x="2915467" y="1813710"/>
            <a:ext cx="3353386" cy="1546710"/>
          </a:xfrm>
          <a:prstGeom prst="chevron">
            <a:avLst/>
          </a:prstGeom>
          <a:solidFill>
            <a:srgbClr val="0077BD"/>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2" name="Picture Placeholder 7"/>
          <p:cNvSpPr>
            <a:spLocks noGrp="1"/>
          </p:cNvSpPr>
          <p:nvPr>
            <p:ph type="pic" sz="quarter" idx="31"/>
          </p:nvPr>
        </p:nvSpPr>
        <p:spPr bwMode="gray">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9" name="Text Placeholder 11"/>
          <p:cNvSpPr>
            <a:spLocks noGrp="1"/>
          </p:cNvSpPr>
          <p:nvPr>
            <p:ph type="body" sz="quarter" idx="36" hasCustomPrompt="1"/>
          </p:nvPr>
        </p:nvSpPr>
        <p:spPr bwMode="gray">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4" name="Text Placeholder 11"/>
          <p:cNvSpPr>
            <a:spLocks noGrp="1"/>
          </p:cNvSpPr>
          <p:nvPr>
            <p:ph type="body" sz="quarter" idx="42" hasCustomPrompt="1"/>
          </p:nvPr>
        </p:nvSpPr>
        <p:spPr bwMode="gray">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5" name="Text Placeholder 11"/>
          <p:cNvSpPr>
            <a:spLocks noGrp="1"/>
          </p:cNvSpPr>
          <p:nvPr>
            <p:ph type="body" sz="quarter" idx="43" hasCustomPrompt="1"/>
          </p:nvPr>
        </p:nvSpPr>
        <p:spPr bwMode="gray">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44" hasCustomPrompt="1"/>
          </p:nvPr>
        </p:nvSpPr>
        <p:spPr bwMode="gray">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418081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grpSp>
        <p:nvGrpSpPr>
          <p:cNvPr id="129" name="Group 128"/>
          <p:cNvGrpSpPr/>
          <p:nvPr userDrawn="1"/>
        </p:nvGrpSpPr>
        <p:grpSpPr bwMode="gray">
          <a:xfrm>
            <a:off x="-1" y="-12970"/>
            <a:ext cx="9137515" cy="4914900"/>
            <a:chOff x="-1" y="0"/>
            <a:chExt cx="9137515" cy="4914900"/>
          </a:xfrm>
        </p:grpSpPr>
        <p:cxnSp>
          <p:nvCxnSpPr>
            <p:cNvPr id="130" name="Straight Connector 129"/>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3200"/>
            </a:lvl1pPr>
          </a:lstStyle>
          <a:p>
            <a:r>
              <a:rPr lang="en-US" dirty="0"/>
              <a:t>Thank you.</a:t>
            </a:r>
            <a:endParaRPr lang="en-IN" dirty="0"/>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bwMode="gray">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grpSp>
        <p:nvGrpSpPr>
          <p:cNvPr id="25" name="Group 24"/>
          <p:cNvGrpSpPr/>
          <p:nvPr userDrawn="1"/>
        </p:nvGrpSpPr>
        <p:grpSpPr bwMode="gray">
          <a:xfrm>
            <a:off x="787275" y="755329"/>
            <a:ext cx="799280" cy="844787"/>
            <a:chOff x="-3330575" y="3005138"/>
            <a:chExt cx="1533526" cy="1620837"/>
          </a:xfrm>
          <a:solidFill>
            <a:srgbClr val="003F72"/>
          </a:solidFill>
        </p:grpSpPr>
        <p:sp>
          <p:nvSpPr>
            <p:cNvPr id="27"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30" name="Group 29"/>
          <p:cNvGrpSpPr/>
          <p:nvPr userDrawn="1"/>
        </p:nvGrpSpPr>
        <p:grpSpPr bwMode="gray">
          <a:xfrm>
            <a:off x="4059220" y="1649549"/>
            <a:ext cx="747544" cy="809246"/>
            <a:chOff x="2301081" y="6662108"/>
            <a:chExt cx="1500188" cy="1624012"/>
          </a:xfrm>
          <a:solidFill>
            <a:srgbClr val="003F72"/>
          </a:solidFill>
        </p:grpSpPr>
        <p:sp>
          <p:nvSpPr>
            <p:cNvPr id="3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112" name="Freeform 17"/>
          <p:cNvSpPr>
            <a:spLocks/>
          </p:cNvSpPr>
          <p:nvPr userDrawn="1"/>
        </p:nvSpPr>
        <p:spPr bwMode="gray">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5005381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grpSp>
        <p:nvGrpSpPr>
          <p:cNvPr id="203" name="Group 202"/>
          <p:cNvGrpSpPr/>
          <p:nvPr userDrawn="1"/>
        </p:nvGrpSpPr>
        <p:grpSpPr bwMode="gray">
          <a:xfrm>
            <a:off x="-1" y="596901"/>
            <a:ext cx="9137515" cy="4375150"/>
            <a:chOff x="-1" y="596901"/>
            <a:chExt cx="9137515" cy="4375150"/>
          </a:xfrm>
        </p:grpSpPr>
        <p:cxnSp>
          <p:nvCxnSpPr>
            <p:cNvPr id="204" name="Straight Connector 203"/>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userDrawn="1">
            <p:ph type="title" hasCustomPrompt="1"/>
          </p:nvPr>
        </p:nvSpPr>
        <p:spPr bwMode="gray">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dirty="0"/>
              <a:t>Organization Chart </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bwMode="gray">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00" name="Text Placeholder 199"/>
          <p:cNvSpPr>
            <a:spLocks noGrp="1"/>
          </p:cNvSpPr>
          <p:nvPr>
            <p:ph type="body" sz="quarter" idx="16" hasCustomPrompt="1"/>
          </p:nvPr>
        </p:nvSpPr>
        <p:spPr bwMode="gray">
          <a:xfrm>
            <a:off x="15240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2" name="Text Placeholder 199"/>
          <p:cNvSpPr>
            <a:spLocks noGrp="1"/>
          </p:cNvSpPr>
          <p:nvPr>
            <p:ph type="body" sz="quarter" idx="17" hasCustomPrompt="1"/>
          </p:nvPr>
        </p:nvSpPr>
        <p:spPr bwMode="gray">
          <a:xfrm>
            <a:off x="15240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109" name="Picture Placeholder 102"/>
          <p:cNvSpPr>
            <a:spLocks noGrp="1"/>
          </p:cNvSpPr>
          <p:nvPr>
            <p:ph type="pic" sz="quarter" idx="18"/>
          </p:nvPr>
        </p:nvSpPr>
        <p:spPr bwMode="gray">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110" name="Text Placeholder 199"/>
          <p:cNvSpPr>
            <a:spLocks noGrp="1"/>
          </p:cNvSpPr>
          <p:nvPr>
            <p:ph type="body" sz="quarter" idx="19" hasCustomPrompt="1"/>
          </p:nvPr>
        </p:nvSpPr>
        <p:spPr bwMode="gray">
          <a:xfrm>
            <a:off x="1670305"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111" name="Text Placeholder 199"/>
          <p:cNvSpPr>
            <a:spLocks noGrp="1"/>
          </p:cNvSpPr>
          <p:nvPr>
            <p:ph type="body" sz="quarter" idx="20" hasCustomPrompt="1"/>
          </p:nvPr>
        </p:nvSpPr>
        <p:spPr bwMode="gray">
          <a:xfrm>
            <a:off x="1670305"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1" name="Picture Placeholder 102"/>
          <p:cNvSpPr>
            <a:spLocks noGrp="1"/>
          </p:cNvSpPr>
          <p:nvPr>
            <p:ph type="pic" sz="quarter" idx="21"/>
          </p:nvPr>
        </p:nvSpPr>
        <p:spPr bwMode="gray">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07" name="Text Placeholder 199"/>
          <p:cNvSpPr>
            <a:spLocks noGrp="1"/>
          </p:cNvSpPr>
          <p:nvPr>
            <p:ph type="body" sz="quarter" idx="22" hasCustomPrompt="1"/>
          </p:nvPr>
        </p:nvSpPr>
        <p:spPr bwMode="gray">
          <a:xfrm>
            <a:off x="3188209"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8" name="Text Placeholder 199"/>
          <p:cNvSpPr>
            <a:spLocks noGrp="1"/>
          </p:cNvSpPr>
          <p:nvPr>
            <p:ph type="body" sz="quarter" idx="23" hasCustomPrompt="1"/>
          </p:nvPr>
        </p:nvSpPr>
        <p:spPr bwMode="gray">
          <a:xfrm>
            <a:off x="3188209"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9" name="Picture Placeholder 102"/>
          <p:cNvSpPr>
            <a:spLocks noGrp="1"/>
          </p:cNvSpPr>
          <p:nvPr>
            <p:ph type="pic" sz="quarter" idx="24"/>
          </p:nvPr>
        </p:nvSpPr>
        <p:spPr bwMode="gray">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10" name="Text Placeholder 199"/>
          <p:cNvSpPr>
            <a:spLocks noGrp="1"/>
          </p:cNvSpPr>
          <p:nvPr>
            <p:ph type="body" sz="quarter" idx="25" hasCustomPrompt="1"/>
          </p:nvPr>
        </p:nvSpPr>
        <p:spPr bwMode="gray">
          <a:xfrm>
            <a:off x="4706113"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1" name="Text Placeholder 199"/>
          <p:cNvSpPr>
            <a:spLocks noGrp="1"/>
          </p:cNvSpPr>
          <p:nvPr>
            <p:ph type="body" sz="quarter" idx="26" hasCustomPrompt="1"/>
          </p:nvPr>
        </p:nvSpPr>
        <p:spPr bwMode="gray">
          <a:xfrm>
            <a:off x="4706113"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2" name="Picture Placeholder 102"/>
          <p:cNvSpPr>
            <a:spLocks noGrp="1"/>
          </p:cNvSpPr>
          <p:nvPr>
            <p:ph type="pic" sz="quarter" idx="27"/>
          </p:nvPr>
        </p:nvSpPr>
        <p:spPr bwMode="gray">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13" name="Text Placeholder 199"/>
          <p:cNvSpPr>
            <a:spLocks noGrp="1"/>
          </p:cNvSpPr>
          <p:nvPr>
            <p:ph type="body" sz="quarter" idx="28" hasCustomPrompt="1"/>
          </p:nvPr>
        </p:nvSpPr>
        <p:spPr bwMode="gray">
          <a:xfrm>
            <a:off x="6224017"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4" name="Text Placeholder 199"/>
          <p:cNvSpPr>
            <a:spLocks noGrp="1"/>
          </p:cNvSpPr>
          <p:nvPr>
            <p:ph type="body" sz="quarter" idx="29" hasCustomPrompt="1"/>
          </p:nvPr>
        </p:nvSpPr>
        <p:spPr bwMode="gray">
          <a:xfrm>
            <a:off x="6224017"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5" name="Picture Placeholder 102"/>
          <p:cNvSpPr>
            <a:spLocks noGrp="1"/>
          </p:cNvSpPr>
          <p:nvPr>
            <p:ph type="pic" sz="quarter" idx="30"/>
          </p:nvPr>
        </p:nvSpPr>
        <p:spPr bwMode="gray">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16" name="Text Placeholder 199"/>
          <p:cNvSpPr>
            <a:spLocks noGrp="1"/>
          </p:cNvSpPr>
          <p:nvPr>
            <p:ph type="body" sz="quarter" idx="31" hasCustomPrompt="1"/>
          </p:nvPr>
        </p:nvSpPr>
        <p:spPr bwMode="gray">
          <a:xfrm>
            <a:off x="774192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7" name="Text Placeholder 199"/>
          <p:cNvSpPr>
            <a:spLocks noGrp="1"/>
          </p:cNvSpPr>
          <p:nvPr>
            <p:ph type="body" sz="quarter" idx="32" hasCustomPrompt="1"/>
          </p:nvPr>
        </p:nvSpPr>
        <p:spPr bwMode="gray">
          <a:xfrm>
            <a:off x="774192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8" name="Picture Placeholder 102"/>
          <p:cNvSpPr>
            <a:spLocks noGrp="1"/>
          </p:cNvSpPr>
          <p:nvPr>
            <p:ph type="pic" sz="quarter" idx="33"/>
          </p:nvPr>
        </p:nvSpPr>
        <p:spPr bwMode="gray">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19" name="Text Placeholder 199"/>
          <p:cNvSpPr>
            <a:spLocks noGrp="1"/>
          </p:cNvSpPr>
          <p:nvPr>
            <p:ph type="body" sz="quarter" idx="34" hasCustomPrompt="1"/>
          </p:nvPr>
        </p:nvSpPr>
        <p:spPr bwMode="gray">
          <a:xfrm>
            <a:off x="4026409" y="152431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20" name="Text Placeholder 199"/>
          <p:cNvSpPr>
            <a:spLocks noGrp="1"/>
          </p:cNvSpPr>
          <p:nvPr>
            <p:ph type="body" sz="quarter" idx="35" hasCustomPrompt="1"/>
          </p:nvPr>
        </p:nvSpPr>
        <p:spPr bwMode="gray">
          <a:xfrm>
            <a:off x="4026409" y="182149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cxnSp>
        <p:nvCxnSpPr>
          <p:cNvPr id="222" name="Elbow Connector 221"/>
          <p:cNvCxnSpPr>
            <a:stCxn id="220" idx="2"/>
            <a:endCxn id="103" idx="0"/>
          </p:cNvCxnSpPr>
          <p:nvPr userDrawn="1"/>
        </p:nvCxnSpPr>
        <p:spPr bwMode="gray">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bwMode="gray">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bwMode="gray">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bwMode="gray">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bwMode="gray">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bwMode="gray">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grpSp>
        <p:nvGrpSpPr>
          <p:cNvPr id="109" name="Group 108"/>
          <p:cNvGrpSpPr/>
          <p:nvPr userDrawn="1"/>
        </p:nvGrpSpPr>
        <p:grpSpPr bwMode="gray">
          <a:xfrm>
            <a:off x="-1" y="596901"/>
            <a:ext cx="9137515" cy="4375150"/>
            <a:chOff x="-1" y="596901"/>
            <a:chExt cx="9137515" cy="4375150"/>
          </a:xfrm>
        </p:grpSpPr>
        <p:cxnSp>
          <p:nvCxnSpPr>
            <p:cNvPr id="110" name="Straight Connector 10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03" name="Picture Placeholder 102"/>
          <p:cNvSpPr>
            <a:spLocks noGrp="1"/>
          </p:cNvSpPr>
          <p:nvPr>
            <p:ph type="pic" sz="quarter" idx="24"/>
          </p:nvPr>
        </p:nvSpPr>
        <p:spPr bwMode="gray">
          <a:xfrm>
            <a:off x="163830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6" name="Title 1"/>
          <p:cNvSpPr>
            <a:spLocks noGrp="1"/>
          </p:cNvSpPr>
          <p:nvPr userDrawn="1">
            <p:ph type="title" hasCustomPrompt="1"/>
          </p:nvPr>
        </p:nvSpPr>
        <p:spPr bwMode="gray">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dirty="0"/>
              <a:t>L&amp;T Technology Team</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bwMode="gray">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00" name="Text Placeholder 199"/>
          <p:cNvSpPr>
            <a:spLocks noGrp="1"/>
          </p:cNvSpPr>
          <p:nvPr>
            <p:ph type="body" sz="quarter" idx="16" hasCustomPrompt="1"/>
          </p:nvPr>
        </p:nvSpPr>
        <p:spPr bwMode="gray">
          <a:xfrm>
            <a:off x="127254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02" name="Text Placeholder 199"/>
          <p:cNvSpPr>
            <a:spLocks noGrp="1"/>
          </p:cNvSpPr>
          <p:nvPr>
            <p:ph type="body" sz="quarter" idx="17" hasCustomPrompt="1"/>
          </p:nvPr>
        </p:nvSpPr>
        <p:spPr bwMode="gray">
          <a:xfrm>
            <a:off x="127254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6" name="Picture Placeholder 102"/>
          <p:cNvSpPr>
            <a:spLocks noGrp="1"/>
          </p:cNvSpPr>
          <p:nvPr>
            <p:ph type="pic" sz="quarter" idx="25"/>
          </p:nvPr>
        </p:nvSpPr>
        <p:spPr bwMode="gray">
          <a:xfrm>
            <a:off x="42748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21" name="Picture Placeholder 102"/>
          <p:cNvSpPr>
            <a:spLocks noGrp="1"/>
          </p:cNvSpPr>
          <p:nvPr>
            <p:ph type="pic" sz="quarter" idx="26"/>
          </p:nvPr>
        </p:nvSpPr>
        <p:spPr bwMode="gray">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23" name="Text Placeholder 199"/>
          <p:cNvSpPr>
            <a:spLocks noGrp="1"/>
          </p:cNvSpPr>
          <p:nvPr>
            <p:ph type="body" sz="quarter" idx="27" hasCustomPrompt="1"/>
          </p:nvPr>
        </p:nvSpPr>
        <p:spPr bwMode="gray">
          <a:xfrm>
            <a:off x="39090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25" name="Text Placeholder 199"/>
          <p:cNvSpPr>
            <a:spLocks noGrp="1"/>
          </p:cNvSpPr>
          <p:nvPr>
            <p:ph type="body" sz="quarter" idx="28" hasCustomPrompt="1"/>
          </p:nvPr>
        </p:nvSpPr>
        <p:spPr bwMode="gray">
          <a:xfrm>
            <a:off x="39090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27" name="Picture Placeholder 102"/>
          <p:cNvSpPr>
            <a:spLocks noGrp="1"/>
          </p:cNvSpPr>
          <p:nvPr>
            <p:ph type="pic" sz="quarter" idx="29"/>
          </p:nvPr>
        </p:nvSpPr>
        <p:spPr bwMode="gray">
          <a:xfrm>
            <a:off x="70561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29" name="Picture Placeholder 102"/>
          <p:cNvSpPr>
            <a:spLocks noGrp="1"/>
          </p:cNvSpPr>
          <p:nvPr>
            <p:ph type="pic" sz="quarter" idx="30"/>
          </p:nvPr>
        </p:nvSpPr>
        <p:spPr bwMode="gray">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31" name="Text Placeholder 199"/>
          <p:cNvSpPr>
            <a:spLocks noGrp="1"/>
          </p:cNvSpPr>
          <p:nvPr>
            <p:ph type="body" sz="quarter" idx="31" hasCustomPrompt="1"/>
          </p:nvPr>
        </p:nvSpPr>
        <p:spPr bwMode="gray">
          <a:xfrm>
            <a:off x="66903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33" name="Text Placeholder 199"/>
          <p:cNvSpPr>
            <a:spLocks noGrp="1"/>
          </p:cNvSpPr>
          <p:nvPr>
            <p:ph type="body" sz="quarter" idx="32" hasCustomPrompt="1"/>
          </p:nvPr>
        </p:nvSpPr>
        <p:spPr bwMode="gray">
          <a:xfrm>
            <a:off x="66903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 No Grids">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grpSp>
        <p:nvGrpSpPr>
          <p:cNvPr id="3"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bwMode="gray">
          <a:xfrm>
            <a:off x="0" y="583327"/>
            <a:ext cx="9144000" cy="4352708"/>
          </a:xfrm>
          <a:prstGeom prst="rect">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98" name="Group 97"/>
          <p:cNvGrpSpPr/>
          <p:nvPr userDrawn="1"/>
        </p:nvGrpSpPr>
        <p:grpSpPr bwMode="gray">
          <a:xfrm>
            <a:off x="-1" y="571501"/>
            <a:ext cx="9137515" cy="4375150"/>
            <a:chOff x="-1" y="596901"/>
            <a:chExt cx="9137515" cy="4375150"/>
          </a:xfrm>
        </p:grpSpPr>
        <p:cxnSp>
          <p:nvCxnSpPr>
            <p:cNvPr id="99" name="Straight Connector 98"/>
            <p:cNvCxnSpPr/>
            <p:nvPr userDrawn="1"/>
          </p:nvCxnSpPr>
          <p:spPr bwMode="gray">
            <a:xfrm rot="5400000">
              <a:off x="4568757" y="-397185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rot="5400000">
              <a:off x="4568757" y="-382122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67059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51995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36932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rot="5400000">
              <a:off x="4568757" y="-321869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06805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2917426"/>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276679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2616160"/>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46552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31489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16426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01362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186299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171236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156172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411096"/>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26046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109830"/>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95919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80856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65793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50729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35666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0603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539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9523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4586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9691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a:off x="142570" y="603115"/>
              <a:ext cx="0" cy="4368936"/>
            </a:xfrm>
            <a:prstGeom prst="line">
              <a:avLst/>
            </a:prstGeom>
            <a:ln>
              <a:solidFill>
                <a:srgbClr val="0077BD"/>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a:off x="29530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a:off x="44802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60075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75348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90621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105894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121167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136440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51713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66986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82259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97532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212805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228078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243351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58624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73897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89170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304443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319716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334989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50262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65535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80808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96081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411354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426626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441899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57172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72445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87718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502991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518264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533537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48810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64083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79356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94629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609902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625175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640448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55721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70994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86267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701540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716813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732086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47359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62632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77905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93178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808450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823723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838996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54269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69542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84815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900088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grpSp>
      <p:sp>
        <p:nvSpPr>
          <p:cNvPr id="7" name="Content Placeholder 2"/>
          <p:cNvSpPr>
            <a:spLocks noGrp="1"/>
          </p:cNvSpPr>
          <p:nvPr>
            <p:ph idx="1"/>
          </p:nvPr>
        </p:nvSpPr>
        <p:spPr bwMode="gray">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6394488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bwMode="gray">
          <a:xfrm>
            <a:off x="0" y="583327"/>
            <a:ext cx="9144000" cy="43527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4" name="Group 103"/>
          <p:cNvGrpSpPr/>
          <p:nvPr userDrawn="1"/>
        </p:nvGrpSpPr>
        <p:grpSpPr bwMode="gray">
          <a:xfrm>
            <a:off x="-1" y="596901"/>
            <a:ext cx="9137515" cy="4375150"/>
            <a:chOff x="-1" y="596901"/>
            <a:chExt cx="9137515" cy="4375150"/>
          </a:xfrm>
        </p:grpSpPr>
        <p:cxnSp>
          <p:nvCxnSpPr>
            <p:cNvPr id="105" name="Straight Connector 104"/>
            <p:cNvCxnSpPr/>
            <p:nvPr userDrawn="1"/>
          </p:nvCxnSpPr>
          <p:spPr bwMode="gray">
            <a:xfrm rot="5400000">
              <a:off x="4568757" y="-397185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82122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rot="5400000">
              <a:off x="4568757" y="-367059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rot="5400000">
              <a:off x="4568757" y="-351995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36932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21869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06805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2917426"/>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276679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rot="5400000">
              <a:off x="4568757" y="-2616160"/>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rot="5400000">
              <a:off x="4568757" y="-246552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231489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216426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201362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rot="5400000">
              <a:off x="4568757" y="-186299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rot="5400000">
              <a:off x="4568757" y="-171236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rot="5400000">
              <a:off x="4568757" y="-156172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rot="5400000">
              <a:off x="4568757" y="-1411096"/>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rot="5400000">
              <a:off x="4568757" y="-126046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rot="5400000">
              <a:off x="4568757" y="-1109830"/>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rot="5400000">
              <a:off x="4568757" y="-95919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rot="5400000">
              <a:off x="4568757" y="-80856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rot="5400000">
              <a:off x="4568757" y="-65793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rot="5400000">
              <a:off x="4568757" y="-50729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rot="5400000">
              <a:off x="4568757" y="-35666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rot="5400000">
              <a:off x="4568757" y="-20603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rot="5400000">
              <a:off x="4568757" y="-5539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rot="5400000">
              <a:off x="4568757" y="9523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rot="5400000">
              <a:off x="4568757" y="24586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rot="5400000">
              <a:off x="4568757" y="39691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14257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9530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44802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60075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75348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90621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105894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121167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136440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151713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166986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182259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197532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212805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228078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243351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258624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273897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289170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304443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319716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334989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350262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365535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380808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396081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411354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426626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441899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457172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472445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487718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502991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518264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533537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548810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564083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579356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594629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609902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625175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640448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655721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670994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686267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701540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716813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732086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747359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762632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777905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793178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808450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823723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a:off x="838996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a:off x="854269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a:off x="869542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a:off x="884815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a:off x="900088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Content Placeholder 2"/>
          <p:cNvSpPr>
            <a:spLocks noGrp="1"/>
          </p:cNvSpPr>
          <p:nvPr>
            <p:ph idx="1"/>
          </p:nvPr>
        </p:nvSpPr>
        <p:spPr bwMode="gray">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77882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grpSp>
        <p:nvGrpSpPr>
          <p:cNvPr id="99" name="Group 98"/>
          <p:cNvGrpSpPr/>
          <p:nvPr userDrawn="1"/>
        </p:nvGrpSpPr>
        <p:grpSpPr bwMode="gray">
          <a:xfrm>
            <a:off x="-9458" y="0"/>
            <a:ext cx="9137515" cy="4914900"/>
            <a:chOff x="-9458" y="0"/>
            <a:chExt cx="9137515" cy="4914900"/>
          </a:xfrm>
        </p:grpSpPr>
        <p:cxnSp>
          <p:nvCxnSpPr>
            <p:cNvPr id="138" name="Straight Connector 137"/>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userDrawn="1">
            <p:ph sz="quarter" idx="10"/>
          </p:nvPr>
        </p:nvSpPr>
        <p:spPr bwMode="gray">
          <a:xfrm>
            <a:off x="311150" y="279400"/>
            <a:ext cx="8496300" cy="4254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8" name="TextBox 97"/>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84989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 No Gri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11150" y="279400"/>
            <a:ext cx="8496300" cy="4254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8" name="TextBox 97"/>
          <p:cNvSpPr txBox="1"/>
          <p:nvPr userDrawn="1"/>
        </p:nvSpPr>
        <p:spPr>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84989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grpSp>
        <p:nvGrpSpPr>
          <p:cNvPr id="118" name="Group 117"/>
          <p:cNvGrpSpPr/>
          <p:nvPr userDrawn="1"/>
        </p:nvGrpSpPr>
        <p:grpSpPr bwMode="gray">
          <a:xfrm>
            <a:off x="-9458" y="0"/>
            <a:ext cx="9137515" cy="4914900"/>
            <a:chOff x="-9458" y="0"/>
            <a:chExt cx="9137515" cy="4914900"/>
          </a:xfrm>
        </p:grpSpPr>
        <p:cxnSp>
          <p:nvCxnSpPr>
            <p:cNvPr id="119" name="Straight Connector 118"/>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userDrawn="1"/>
        </p:nvGrpSpPr>
        <p:grpSpPr bwMode="gray">
          <a:xfrm>
            <a:off x="1301946" y="1339943"/>
            <a:ext cx="703306" cy="743349"/>
            <a:chOff x="-3330575" y="3005138"/>
            <a:chExt cx="1533526" cy="1620837"/>
          </a:xfrm>
          <a:solidFill>
            <a:srgbClr val="003F72"/>
          </a:solidFill>
        </p:grpSpPr>
        <p:sp>
          <p:nvSpPr>
            <p:cNvPr id="18"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20" name="Group 19"/>
          <p:cNvGrpSpPr/>
          <p:nvPr userDrawn="1"/>
        </p:nvGrpSpPr>
        <p:grpSpPr bwMode="gray">
          <a:xfrm>
            <a:off x="7156876" y="2460114"/>
            <a:ext cx="688016" cy="744805"/>
            <a:chOff x="2301081" y="6662108"/>
            <a:chExt cx="1500188" cy="1624012"/>
          </a:xfrm>
          <a:solidFill>
            <a:srgbClr val="003F72"/>
          </a:solidFill>
        </p:grpSpPr>
        <p:sp>
          <p:nvSpPr>
            <p:cNvPr id="2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5" name="Parallelogram 24"/>
          <p:cNvSpPr/>
          <p:nvPr/>
        </p:nvSpPr>
        <p:spPr bwMode="gray">
          <a:xfrm>
            <a:off x="1429268" y="1632830"/>
            <a:ext cx="6332164" cy="1182883"/>
          </a:xfrm>
          <a:prstGeom prst="parallelogram">
            <a:avLst>
              <a:gd name="adj" fmla="val 58625"/>
            </a:avLst>
          </a:prstGeom>
          <a:solidFill>
            <a:srgbClr val="003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4" name="Text Placeholder 3"/>
          <p:cNvSpPr>
            <a:spLocks noGrp="1"/>
          </p:cNvSpPr>
          <p:nvPr>
            <p:ph type="body" sz="quarter" idx="10" hasCustomPrompt="1"/>
          </p:nvPr>
        </p:nvSpPr>
        <p:spPr bwMode="gray">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dirty="0"/>
              <a:t>Section Breaker</a:t>
            </a:r>
          </a:p>
        </p:txBody>
      </p:sp>
      <p:sp>
        <p:nvSpPr>
          <p:cNvPr id="117" name="TextBox 116"/>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9894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10" name="Group 209"/>
          <p:cNvGrpSpPr/>
          <p:nvPr userDrawn="1"/>
        </p:nvGrpSpPr>
        <p:grpSpPr bwMode="gray">
          <a:xfrm>
            <a:off x="-1" y="596901"/>
            <a:ext cx="9137515" cy="4375150"/>
            <a:chOff x="-1" y="596901"/>
            <a:chExt cx="9137515" cy="4375150"/>
          </a:xfrm>
        </p:grpSpPr>
        <p:cxnSp>
          <p:nvCxnSpPr>
            <p:cNvPr id="211" name="Straight Connector 21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a:off x="0" y="602874"/>
            <a:ext cx="3689350" cy="4333161"/>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0" y="603252"/>
            <a:ext cx="3635375" cy="4332784"/>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dirty="0"/>
              <a:t>Click icon to add image</a:t>
            </a:r>
            <a:endParaRPr kumimoji="0" lang="en-IN" sz="21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Case Study</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Text Placeholder 7"/>
          <p:cNvSpPr>
            <a:spLocks noGrp="1"/>
          </p:cNvSpPr>
          <p:nvPr>
            <p:ph type="body" sz="quarter" idx="12" hasCustomPrompt="1"/>
          </p:nvPr>
        </p:nvSpPr>
        <p:spPr bwMode="gray">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bwMode="gray">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
        <p:nvSpPr>
          <p:cNvPr id="22" name="Text Placeholder 7"/>
          <p:cNvSpPr>
            <a:spLocks noGrp="1"/>
          </p:cNvSpPr>
          <p:nvPr>
            <p:ph type="body" sz="quarter" idx="14" hasCustomPrompt="1"/>
          </p:nvPr>
        </p:nvSpPr>
        <p:spPr bwMode="gray">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bwMode="gray">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4" name="Text Placeholder 7"/>
          <p:cNvSpPr>
            <a:spLocks noGrp="1"/>
          </p:cNvSpPr>
          <p:nvPr>
            <p:ph type="body" sz="quarter" idx="16" hasCustomPrompt="1"/>
          </p:nvPr>
        </p:nvSpPr>
        <p:spPr bwMode="gray">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7" hasCustomPrompt="1"/>
          </p:nvPr>
        </p:nvSpPr>
        <p:spPr bwMode="gray">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106" name="Freeform 105"/>
          <p:cNvSpPr/>
          <p:nvPr userDrawn="1"/>
        </p:nvSpPr>
        <p:spPr bwMode="gray">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prstClr val="black"/>
              </a:solidFill>
            </a:endParaRPr>
          </a:p>
        </p:txBody>
      </p:sp>
      <p:sp>
        <p:nvSpPr>
          <p:cNvPr id="107" name="Rectangle 106"/>
          <p:cNvSpPr/>
          <p:nvPr userDrawn="1"/>
        </p:nvSpPr>
        <p:spPr bwMode="gray">
          <a:xfrm>
            <a:off x="7573875" y="4403350"/>
            <a:ext cx="1204954" cy="220526"/>
          </a:xfrm>
          <a:prstGeom prst="rect">
            <a:avLst/>
          </a:prstGeom>
        </p:spPr>
        <p:txBody>
          <a:bodyPr wrap="square">
            <a:spAutoFit/>
          </a:bodyPr>
          <a:lstStyle/>
          <a:p>
            <a:pPr algn="ctr"/>
            <a:r>
              <a:rPr lang="en-US" sz="1050" dirty="0">
                <a:solidFill>
                  <a:prstClr val="white"/>
                </a:solidFill>
                <a:ea typeface="Calibri" charset="0"/>
                <a:cs typeface="Calibri" charset="0"/>
              </a:rPr>
              <a:t>  </a:t>
            </a:r>
          </a:p>
        </p:txBody>
      </p:sp>
      <p:cxnSp>
        <p:nvCxnSpPr>
          <p:cNvPr id="108" name="Straight Connector 107"/>
          <p:cNvCxnSpPr/>
          <p:nvPr userDrawn="1"/>
        </p:nvCxnSpPr>
        <p:spPr bwMode="gray">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bwMode="gray">
          <a:xfrm>
            <a:off x="4290577" y="4174505"/>
            <a:ext cx="8073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ENGAGEMENT</a:t>
            </a:r>
          </a:p>
        </p:txBody>
      </p:sp>
      <p:sp>
        <p:nvSpPr>
          <p:cNvPr id="112" name="TextBox 111"/>
          <p:cNvSpPr txBox="1"/>
          <p:nvPr userDrawn="1"/>
        </p:nvSpPr>
        <p:spPr bwMode="gray">
          <a:xfrm>
            <a:off x="5489401" y="4165178"/>
            <a:ext cx="777240"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TECHNOLOGY</a:t>
            </a:r>
          </a:p>
        </p:txBody>
      </p:sp>
      <p:sp>
        <p:nvSpPr>
          <p:cNvPr id="113" name="TextBox 112"/>
          <p:cNvSpPr txBox="1"/>
          <p:nvPr userDrawn="1"/>
        </p:nvSpPr>
        <p:spPr bwMode="gray">
          <a:xfrm>
            <a:off x="7978724" y="4161774"/>
            <a:ext cx="6319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OUTCOME</a:t>
            </a:r>
          </a:p>
        </p:txBody>
      </p:sp>
      <p:sp>
        <p:nvSpPr>
          <p:cNvPr id="114" name="TextBox 113"/>
          <p:cNvSpPr txBox="1"/>
          <p:nvPr userDrawn="1"/>
        </p:nvSpPr>
        <p:spPr bwMode="gray">
          <a:xfrm>
            <a:off x="6686975" y="4161774"/>
            <a:ext cx="714205"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OWNERSHIP</a:t>
            </a:r>
          </a:p>
        </p:txBody>
      </p:sp>
      <p:pic>
        <p:nvPicPr>
          <p:cNvPr id="115" name="Picture 114"/>
          <p:cNvPicPr>
            <a:picLocks noChangeAspect="1"/>
          </p:cNvPicPr>
          <p:nvPr userDrawn="1"/>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4087507" y="4160864"/>
            <a:ext cx="180000" cy="194562"/>
          </a:xfrm>
          <a:prstGeom prst="rect">
            <a:avLst/>
          </a:prstGeom>
        </p:spPr>
      </p:pic>
      <p:pic>
        <p:nvPicPr>
          <p:cNvPr id="208" name="Picture 207"/>
          <p:cNvPicPr>
            <a:picLocks noChangeAspect="1"/>
          </p:cNvPicPr>
          <p:nvPr userDrawn="1"/>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7752644" y="4155035"/>
            <a:ext cx="180000" cy="198316"/>
          </a:xfrm>
          <a:prstGeom prst="rect">
            <a:avLst/>
          </a:prstGeom>
        </p:spPr>
      </p:pic>
      <p:pic>
        <p:nvPicPr>
          <p:cNvPr id="209" name="Picture 208"/>
          <p:cNvPicPr>
            <a:picLocks noChangeAspect="1"/>
          </p:cNvPicPr>
          <p:nvPr userDrawn="1"/>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5286438" y="4166199"/>
            <a:ext cx="180000" cy="181986"/>
          </a:xfrm>
          <a:prstGeom prst="rect">
            <a:avLst/>
          </a:prstGeom>
        </p:spPr>
      </p:pic>
      <p:sp>
        <p:nvSpPr>
          <p:cNvPr id="213" name="Chord 212"/>
          <p:cNvSpPr/>
          <p:nvPr userDrawn="1"/>
        </p:nvSpPr>
        <p:spPr bwMode="gray">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Chord 213"/>
          <p:cNvSpPr/>
          <p:nvPr userDrawn="1"/>
        </p:nvSpPr>
        <p:spPr bwMode="gray">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p:cNvSpPr>
            <a:spLocks noGrp="1"/>
          </p:cNvSpPr>
          <p:nvPr>
            <p:ph sz="quarter" idx="18" hasCustomPrompt="1"/>
          </p:nvPr>
        </p:nvSpPr>
        <p:spPr bwMode="gray">
          <a:xfrm>
            <a:off x="4004122" y="4537436"/>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6" name="Content Placeholder 11"/>
          <p:cNvSpPr>
            <a:spLocks noGrp="1"/>
          </p:cNvSpPr>
          <p:nvPr>
            <p:ph sz="quarter" idx="19" hasCustomPrompt="1"/>
          </p:nvPr>
        </p:nvSpPr>
        <p:spPr bwMode="gray">
          <a:xfrm>
            <a:off x="5249878" y="4531785"/>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7" name="Content Placeholder 11"/>
          <p:cNvSpPr>
            <a:spLocks noGrp="1"/>
          </p:cNvSpPr>
          <p:nvPr>
            <p:ph sz="quarter" idx="20" hasCustomPrompt="1"/>
          </p:nvPr>
        </p:nvSpPr>
        <p:spPr bwMode="gray">
          <a:xfrm>
            <a:off x="6382146" y="452963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8" name="Content Placeholder 11"/>
          <p:cNvSpPr>
            <a:spLocks noGrp="1"/>
          </p:cNvSpPr>
          <p:nvPr>
            <p:ph sz="quarter" idx="21" hasCustomPrompt="1"/>
          </p:nvPr>
        </p:nvSpPr>
        <p:spPr bwMode="gray">
          <a:xfrm>
            <a:off x="7713596" y="452561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Tree>
    <p:extLst>
      <p:ext uri="{BB962C8B-B14F-4D97-AF65-F5344CB8AC3E}">
        <p14:creationId xmlns:p14="http://schemas.microsoft.com/office/powerpoint/2010/main" val="36913603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grpSp>
        <p:nvGrpSpPr>
          <p:cNvPr id="13" name="Group 12"/>
          <p:cNvGrpSpPr/>
          <p:nvPr userDrawn="1"/>
        </p:nvGrpSpPr>
        <p:grpSpPr>
          <a:xfrm>
            <a:off x="249998" y="475257"/>
            <a:ext cx="8644004" cy="108070"/>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itle Placeholder 18"/>
          <p:cNvSpPr>
            <a:spLocks noGrp="1"/>
          </p:cNvSpPr>
          <p:nvPr>
            <p:ph type="title"/>
          </p:nvPr>
        </p:nvSpPr>
        <p:spPr>
          <a:xfrm>
            <a:off x="304800" y="129539"/>
            <a:ext cx="8382000" cy="345719"/>
          </a:xfrm>
          <a:prstGeom prst="rect">
            <a:avLst/>
          </a:prstGeom>
        </p:spPr>
        <p:txBody>
          <a:bodyPr vert="horz" lIns="91440" tIns="45720" rIns="91440" bIns="45720" rtlCol="0" anchor="ctr">
            <a:noAutofit/>
          </a:bodyPr>
          <a:lstStyle/>
          <a:p>
            <a:r>
              <a:rPr lang="en-US"/>
              <a:t>Click to edit Master title style</a:t>
            </a:r>
            <a:endParaRPr lang="en-IN" dirty="0"/>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Edit Master text styles</a:t>
            </a:r>
          </a:p>
          <a:p>
            <a:pPr marL="171446" marR="0" lvl="1"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Second level</a:t>
            </a:r>
          </a:p>
          <a:p>
            <a:pPr marL="171446" marR="0" lvl="2"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Third level</a:t>
            </a:r>
          </a:p>
          <a:p>
            <a:pPr marL="171446" marR="0" lvl="3"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Fourth level</a:t>
            </a:r>
          </a:p>
          <a:p>
            <a:pPr marL="171446" marR="0" lvl="4"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Fifth level</a:t>
            </a:r>
            <a:endParaRPr kumimoji="0" lang="en-US" sz="1400" b="0" i="0" u="none" strike="noStrike" kern="1200" cap="none" spc="0" normalizeH="0" baseline="0" noProof="0" dirty="0">
              <a:ln>
                <a:noFill/>
              </a:ln>
              <a:solidFill>
                <a:srgbClr val="1F1A17"/>
              </a:solidFill>
              <a:effectLst/>
              <a:uLnTx/>
              <a:uFillTx/>
              <a:latin typeface="+mn-lt"/>
              <a:ea typeface="+mn-ea"/>
              <a:cs typeface="+mn-cs"/>
            </a:endParaRPr>
          </a:p>
        </p:txBody>
      </p:sp>
    </p:spTree>
    <p:extLst>
      <p:ext uri="{BB962C8B-B14F-4D97-AF65-F5344CB8AC3E}">
        <p14:creationId xmlns:p14="http://schemas.microsoft.com/office/powerpoint/2010/main" val="3495519508"/>
      </p:ext>
    </p:extLst>
  </p:cSld>
  <p:clrMap bg1="lt1" tx1="dk1" bg2="lt2" tx2="dk2" accent1="accent1" accent2="accent2" accent3="accent3" accent4="accent4" accent5="accent5" accent6="accent6" hlink="hlink" folHlink="folHlink"/>
  <p:sldLayoutIdLst>
    <p:sldLayoutId id="2147483699" r:id="rId1"/>
    <p:sldLayoutId id="2147483703" r:id="rId2"/>
    <p:sldLayoutId id="2147483726" r:id="rId3"/>
    <p:sldLayoutId id="2147483713" r:id="rId4"/>
    <p:sldLayoutId id="2147483714" r:id="rId5"/>
    <p:sldLayoutId id="2147483702" r:id="rId6"/>
    <p:sldLayoutId id="2147483727" r:id="rId7"/>
    <p:sldLayoutId id="2147483700" r:id="rId8"/>
    <p:sldLayoutId id="2147483704" r:id="rId9"/>
    <p:sldLayoutId id="2147483705" r:id="rId10"/>
    <p:sldLayoutId id="2147483715" r:id="rId11"/>
    <p:sldLayoutId id="2147483706" r:id="rId12"/>
    <p:sldLayoutId id="2147483707" r:id="rId13"/>
    <p:sldLayoutId id="2147483708" r:id="rId14"/>
    <p:sldLayoutId id="2147483709" r:id="rId15"/>
    <p:sldLayoutId id="2147483712" r:id="rId16"/>
    <p:sldLayoutId id="2147483716" r:id="rId17"/>
    <p:sldLayoutId id="2147483717" r:id="rId18"/>
    <p:sldLayoutId id="2147483718" r:id="rId19"/>
    <p:sldLayoutId id="2147483719" r:id="rId20"/>
    <p:sldLayoutId id="2147483720" r:id="rId21"/>
    <p:sldLayoutId id="2147483721" r:id="rId22"/>
    <p:sldLayoutId id="2147483710" r:id="rId23"/>
    <p:sldLayoutId id="2147483724" r:id="rId24"/>
    <p:sldLayoutId id="2147483725" r:id="rId25"/>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27"/>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2.jpg"/><Relationship Id="rId1" Type="http://schemas.openxmlformats.org/officeDocument/2006/relationships/slideLayout" Target="../slideLayouts/slideLayout23.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00253" y="1442590"/>
            <a:ext cx="4052554" cy="719052"/>
          </a:xfrm>
        </p:spPr>
        <p:txBody>
          <a:bodyPr/>
          <a:lstStyle/>
          <a:p>
            <a:r>
              <a:rPr lang="en-US" sz="2800" b="1" dirty="0">
                <a:solidFill>
                  <a:schemeClr val="tx1"/>
                </a:solidFill>
              </a:rPr>
              <a:t>Session on Industry standards - HL7, DICOM</a:t>
            </a:r>
          </a:p>
        </p:txBody>
      </p:sp>
      <p:pic>
        <p:nvPicPr>
          <p:cNvPr id="11" name="Picture Placeholder 10"/>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4934" r="24934"/>
          <a:stretch>
            <a:fillRect/>
          </a:stretch>
        </p:blipFill>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15897" t="30503" r="18596" b="27077"/>
          <a:stretch/>
        </p:blipFill>
        <p:spPr>
          <a:xfrm>
            <a:off x="198475" y="4127801"/>
            <a:ext cx="1977656" cy="904944"/>
          </a:xfrm>
          <a:prstGeom prst="rect">
            <a:avLst/>
          </a:prstGeom>
        </p:spPr>
      </p:pic>
      <p:sp>
        <p:nvSpPr>
          <p:cNvPr id="2" name="Text Placeholder 1"/>
          <p:cNvSpPr>
            <a:spLocks noGrp="1"/>
          </p:cNvSpPr>
          <p:nvPr>
            <p:ph type="body" sz="quarter" idx="10"/>
          </p:nvPr>
        </p:nvSpPr>
        <p:spPr>
          <a:xfrm>
            <a:off x="299348" y="3365775"/>
            <a:ext cx="3643967" cy="347682"/>
          </a:xfrm>
        </p:spPr>
        <p:txBody>
          <a:bodyPr/>
          <a:lstStyle/>
          <a:p>
            <a:r>
              <a:rPr lang="en-IN"/>
              <a:t>Jaswanth Kumar V</a:t>
            </a:r>
            <a:endParaRPr lang="en-IN" dirty="0"/>
          </a:p>
        </p:txBody>
      </p:sp>
      <p:sp>
        <p:nvSpPr>
          <p:cNvPr id="7" name="Text Placeholder 6"/>
          <p:cNvSpPr>
            <a:spLocks noGrp="1"/>
          </p:cNvSpPr>
          <p:nvPr>
            <p:ph type="body" sz="quarter" idx="11"/>
          </p:nvPr>
        </p:nvSpPr>
        <p:spPr>
          <a:xfrm>
            <a:off x="299348" y="3780119"/>
            <a:ext cx="3643967" cy="347682"/>
          </a:xfrm>
        </p:spPr>
        <p:txBody>
          <a:bodyPr/>
          <a:lstStyle/>
          <a:p>
            <a:r>
              <a:rPr lang="en-IN" dirty="0"/>
              <a:t>Program Manager</a:t>
            </a:r>
          </a:p>
        </p:txBody>
      </p:sp>
    </p:spTree>
    <p:extLst>
      <p:ext uri="{BB962C8B-B14F-4D97-AF65-F5344CB8AC3E}">
        <p14:creationId xmlns:p14="http://schemas.microsoft.com/office/powerpoint/2010/main" val="119108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latin typeface="Arial" panose="020B0604020202020204" pitchFamily="34" charset="0"/>
              </a:rPr>
              <a:t>SOP Classes</a:t>
            </a:r>
            <a:endParaRPr lang="en-IN" dirty="0"/>
          </a:p>
        </p:txBody>
      </p:sp>
      <p:graphicFrame>
        <p:nvGraphicFramePr>
          <p:cNvPr id="4" name="Table 4">
            <a:extLst>
              <a:ext uri="{FF2B5EF4-FFF2-40B4-BE49-F238E27FC236}">
                <a16:creationId xmlns:a16="http://schemas.microsoft.com/office/drawing/2014/main" id="{242861B2-122F-4448-A988-3701E4A3E322}"/>
              </a:ext>
            </a:extLst>
          </p:cNvPr>
          <p:cNvGraphicFramePr>
            <a:graphicFrameLocks noGrp="1"/>
          </p:cNvGraphicFramePr>
          <p:nvPr>
            <p:extLst>
              <p:ext uri="{D42A27DB-BD31-4B8C-83A1-F6EECF244321}">
                <p14:modId xmlns:p14="http://schemas.microsoft.com/office/powerpoint/2010/main" val="1378469679"/>
              </p:ext>
            </p:extLst>
          </p:nvPr>
        </p:nvGraphicFramePr>
        <p:xfrm>
          <a:off x="304800" y="1010731"/>
          <a:ext cx="7660194" cy="3484880"/>
        </p:xfrm>
        <a:graphic>
          <a:graphicData uri="http://schemas.openxmlformats.org/drawingml/2006/table">
            <a:tbl>
              <a:tblPr firstRow="1" bandRow="1">
                <a:tableStyleId>{5C22544A-7EE6-4342-B048-85BDC9FD1C3A}</a:tableStyleId>
              </a:tblPr>
              <a:tblGrid>
                <a:gridCol w="3830097">
                  <a:extLst>
                    <a:ext uri="{9D8B030D-6E8A-4147-A177-3AD203B41FA5}">
                      <a16:colId xmlns:a16="http://schemas.microsoft.com/office/drawing/2014/main" val="262296140"/>
                    </a:ext>
                  </a:extLst>
                </a:gridCol>
                <a:gridCol w="3830097">
                  <a:extLst>
                    <a:ext uri="{9D8B030D-6E8A-4147-A177-3AD203B41FA5}">
                      <a16:colId xmlns:a16="http://schemas.microsoft.com/office/drawing/2014/main" val="803983609"/>
                    </a:ext>
                  </a:extLst>
                </a:gridCol>
              </a:tblGrid>
              <a:tr h="370840">
                <a:tc>
                  <a:txBody>
                    <a:bodyPr/>
                    <a:lstStyle/>
                    <a:p>
                      <a:r>
                        <a:rPr lang="en-IN" sz="1400" b="1" kern="1200" dirty="0">
                          <a:solidFill>
                            <a:schemeClr val="lt1"/>
                          </a:solidFill>
                          <a:effectLst/>
                          <a:latin typeface="+mn-lt"/>
                          <a:ea typeface="+mn-ea"/>
                          <a:cs typeface="+mn-cs"/>
                        </a:rPr>
                        <a:t>SOP Class UID</a:t>
                      </a:r>
                      <a:r>
                        <a:rPr lang="en-IN" dirty="0">
                          <a:effectLst/>
                        </a:rPr>
                        <a:t> </a:t>
                      </a:r>
                      <a:endParaRPr lang="en-IN" dirty="0"/>
                    </a:p>
                  </a:txBody>
                  <a:tcPr/>
                </a:tc>
                <a:tc>
                  <a:txBody>
                    <a:bodyPr/>
                    <a:lstStyle/>
                    <a:p>
                      <a:r>
                        <a:rPr lang="en-IN" sz="1400" b="1" kern="1200" dirty="0">
                          <a:solidFill>
                            <a:schemeClr val="lt1"/>
                          </a:solidFill>
                          <a:effectLst/>
                          <a:latin typeface="+mn-lt"/>
                          <a:ea typeface="+mn-ea"/>
                          <a:cs typeface="+mn-cs"/>
                        </a:rPr>
                        <a:t>SOP Class Name</a:t>
                      </a:r>
                      <a:endParaRPr lang="en-IN" dirty="0"/>
                    </a:p>
                  </a:txBody>
                  <a:tcPr/>
                </a:tc>
                <a:extLst>
                  <a:ext uri="{0D108BD9-81ED-4DB2-BD59-A6C34878D82A}">
                    <a16:rowId xmlns:a16="http://schemas.microsoft.com/office/drawing/2014/main" val="3114857264"/>
                  </a:ext>
                </a:extLst>
              </a:tr>
              <a:tr h="370840">
                <a:tc>
                  <a:txBody>
                    <a:bodyPr/>
                    <a:lstStyle/>
                    <a:p>
                      <a:r>
                        <a:rPr lang="en-IN" sz="1400" kern="1200" dirty="0">
                          <a:solidFill>
                            <a:schemeClr val="dk1"/>
                          </a:solidFill>
                          <a:effectLst/>
                          <a:latin typeface="+mn-lt"/>
                          <a:ea typeface="+mn-ea"/>
                          <a:cs typeface="+mn-cs"/>
                        </a:rPr>
                        <a:t>1.2.840.10008.5.1.4.1.1.6.1</a:t>
                      </a:r>
                      <a:endParaRPr lang="en-IN" dirty="0"/>
                    </a:p>
                  </a:txBody>
                  <a:tcPr/>
                </a:tc>
                <a:tc>
                  <a:txBody>
                    <a:bodyPr/>
                    <a:lstStyle/>
                    <a:p>
                      <a:r>
                        <a:rPr lang="en-IN" sz="1400" kern="1200" dirty="0">
                          <a:solidFill>
                            <a:schemeClr val="dk1"/>
                          </a:solidFill>
                          <a:effectLst/>
                          <a:latin typeface="+mn-lt"/>
                          <a:ea typeface="+mn-ea"/>
                          <a:cs typeface="+mn-cs"/>
                        </a:rPr>
                        <a:t>Ultrasound Image Storage</a:t>
                      </a:r>
                      <a:endParaRPr lang="en-IN" dirty="0"/>
                    </a:p>
                  </a:txBody>
                  <a:tcPr/>
                </a:tc>
                <a:extLst>
                  <a:ext uri="{0D108BD9-81ED-4DB2-BD59-A6C34878D82A}">
                    <a16:rowId xmlns:a16="http://schemas.microsoft.com/office/drawing/2014/main" val="187204823"/>
                  </a:ext>
                </a:extLst>
              </a:tr>
              <a:tr h="370840">
                <a:tc>
                  <a:txBody>
                    <a:bodyPr/>
                    <a:lstStyle/>
                    <a:p>
                      <a:r>
                        <a:rPr lang="en-IN" sz="1400" kern="1200" dirty="0">
                          <a:solidFill>
                            <a:schemeClr val="dk1"/>
                          </a:solidFill>
                          <a:effectLst/>
                          <a:latin typeface="+mn-lt"/>
                          <a:ea typeface="+mn-ea"/>
                          <a:cs typeface="+mn-cs"/>
                        </a:rPr>
                        <a:t>1.2.840.10008.5.1.4.1.1.3.1</a:t>
                      </a:r>
                      <a:endParaRPr lang="en-IN" dirty="0"/>
                    </a:p>
                  </a:txBody>
                  <a:tcPr/>
                </a:tc>
                <a:tc>
                  <a:txBody>
                    <a:bodyPr/>
                    <a:lstStyle/>
                    <a:p>
                      <a:r>
                        <a:rPr lang="en-IN" sz="1400" kern="1200" dirty="0">
                          <a:solidFill>
                            <a:schemeClr val="dk1"/>
                          </a:solidFill>
                          <a:effectLst/>
                          <a:latin typeface="+mn-lt"/>
                          <a:ea typeface="+mn-ea"/>
                          <a:cs typeface="+mn-cs"/>
                        </a:rPr>
                        <a:t>Ultrasound Multi-frame Image Storage</a:t>
                      </a:r>
                      <a:endParaRPr lang="en-IN" dirty="0"/>
                    </a:p>
                  </a:txBody>
                  <a:tcPr/>
                </a:tc>
                <a:extLst>
                  <a:ext uri="{0D108BD9-81ED-4DB2-BD59-A6C34878D82A}">
                    <a16:rowId xmlns:a16="http://schemas.microsoft.com/office/drawing/2014/main" val="328387120"/>
                  </a:ext>
                </a:extLst>
              </a:tr>
              <a:tr h="370840">
                <a:tc>
                  <a:txBody>
                    <a:bodyPr/>
                    <a:lstStyle/>
                    <a:p>
                      <a:r>
                        <a:rPr lang="en-IN" sz="1400" kern="1200" dirty="0">
                          <a:solidFill>
                            <a:schemeClr val="dk1"/>
                          </a:solidFill>
                          <a:effectLst/>
                          <a:latin typeface="+mn-lt"/>
                          <a:ea typeface="+mn-ea"/>
                          <a:cs typeface="+mn-cs"/>
                        </a:rPr>
                        <a:t>1.2.840.10008.5.1.4.1.1.77.1.5.1</a:t>
                      </a:r>
                      <a:endParaRPr lang="en-IN" dirty="0"/>
                    </a:p>
                  </a:txBody>
                  <a:tcPr/>
                </a:tc>
                <a:tc>
                  <a:txBody>
                    <a:bodyPr/>
                    <a:lstStyle/>
                    <a:p>
                      <a:r>
                        <a:rPr lang="en-IN" sz="1400" kern="1200" dirty="0">
                          <a:solidFill>
                            <a:schemeClr val="dk1"/>
                          </a:solidFill>
                          <a:effectLst/>
                          <a:latin typeface="+mn-lt"/>
                          <a:ea typeface="+mn-ea"/>
                          <a:cs typeface="+mn-cs"/>
                        </a:rPr>
                        <a:t>Ophthalmic 8-bitPhotography Image Storage</a:t>
                      </a:r>
                      <a:endParaRPr lang="en-IN" dirty="0"/>
                    </a:p>
                  </a:txBody>
                  <a:tcPr/>
                </a:tc>
                <a:extLst>
                  <a:ext uri="{0D108BD9-81ED-4DB2-BD59-A6C34878D82A}">
                    <a16:rowId xmlns:a16="http://schemas.microsoft.com/office/drawing/2014/main" val="3355634529"/>
                  </a:ext>
                </a:extLst>
              </a:tr>
              <a:tr h="370840">
                <a:tc>
                  <a:txBody>
                    <a:bodyPr/>
                    <a:lstStyle/>
                    <a:p>
                      <a:r>
                        <a:rPr lang="en-IN" sz="1400" kern="1200" dirty="0">
                          <a:solidFill>
                            <a:schemeClr val="dk1"/>
                          </a:solidFill>
                          <a:effectLst/>
                          <a:latin typeface="+mn-lt"/>
                          <a:ea typeface="+mn-ea"/>
                          <a:cs typeface="+mn-cs"/>
                        </a:rPr>
                        <a:t>1.2.840.10008.5.1.4.1.1.77.1.5.2</a:t>
                      </a:r>
                      <a:endParaRPr lang="en-IN" dirty="0"/>
                    </a:p>
                  </a:txBody>
                  <a:tcPr/>
                </a:tc>
                <a:tc>
                  <a:txBody>
                    <a:bodyPr/>
                    <a:lstStyle/>
                    <a:p>
                      <a:r>
                        <a:rPr lang="en-IN" sz="1400" kern="1200" dirty="0">
                          <a:solidFill>
                            <a:schemeClr val="dk1"/>
                          </a:solidFill>
                          <a:effectLst/>
                          <a:latin typeface="+mn-lt"/>
                          <a:ea typeface="+mn-ea"/>
                          <a:cs typeface="+mn-cs"/>
                        </a:rPr>
                        <a:t>Ophthalmic 16-bitPhotography Image Storage</a:t>
                      </a:r>
                      <a:endParaRPr lang="en-IN" dirty="0"/>
                    </a:p>
                  </a:txBody>
                  <a:tcPr/>
                </a:tc>
                <a:extLst>
                  <a:ext uri="{0D108BD9-81ED-4DB2-BD59-A6C34878D82A}">
                    <a16:rowId xmlns:a16="http://schemas.microsoft.com/office/drawing/2014/main" val="2982698666"/>
                  </a:ext>
                </a:extLst>
              </a:tr>
              <a:tr h="370840">
                <a:tc>
                  <a:txBody>
                    <a:bodyPr/>
                    <a:lstStyle/>
                    <a:p>
                      <a:r>
                        <a:rPr lang="en-IN" sz="1400" kern="1200" dirty="0">
                          <a:solidFill>
                            <a:schemeClr val="dk1"/>
                          </a:solidFill>
                          <a:effectLst/>
                          <a:latin typeface="+mn-lt"/>
                          <a:ea typeface="+mn-ea"/>
                          <a:cs typeface="+mn-cs"/>
                        </a:rPr>
                        <a:t>1.2.840.10008.5.1.4.1.1.88.33</a:t>
                      </a:r>
                      <a:endParaRPr lang="en-IN" dirty="0"/>
                    </a:p>
                  </a:txBody>
                  <a:tcPr/>
                </a:tc>
                <a:tc>
                  <a:txBody>
                    <a:bodyPr/>
                    <a:lstStyle/>
                    <a:p>
                      <a:r>
                        <a:rPr lang="en-IN" sz="1400" kern="1200" dirty="0">
                          <a:solidFill>
                            <a:schemeClr val="dk1"/>
                          </a:solidFill>
                          <a:effectLst/>
                          <a:latin typeface="+mn-lt"/>
                          <a:ea typeface="+mn-ea"/>
                          <a:cs typeface="+mn-cs"/>
                        </a:rPr>
                        <a:t>Stereometric Relationship Storage</a:t>
                      </a:r>
                      <a:endParaRPr lang="en-IN" dirty="0"/>
                    </a:p>
                  </a:txBody>
                  <a:tcPr/>
                </a:tc>
                <a:extLst>
                  <a:ext uri="{0D108BD9-81ED-4DB2-BD59-A6C34878D82A}">
                    <a16:rowId xmlns:a16="http://schemas.microsoft.com/office/drawing/2014/main" val="2019900097"/>
                  </a:ext>
                </a:extLst>
              </a:tr>
              <a:tr h="370840">
                <a:tc>
                  <a:txBody>
                    <a:bodyPr/>
                    <a:lstStyle/>
                    <a:p>
                      <a:r>
                        <a:rPr lang="en-IN" sz="1400" kern="1200" dirty="0">
                          <a:solidFill>
                            <a:schemeClr val="dk1"/>
                          </a:solidFill>
                          <a:effectLst/>
                          <a:latin typeface="+mn-lt"/>
                          <a:ea typeface="+mn-ea"/>
                          <a:cs typeface="+mn-cs"/>
                        </a:rPr>
                        <a:t>1.2.840.10008.5.1.4.1.1.77.1.5.4</a:t>
                      </a:r>
                      <a:endParaRPr lang="en-IN" dirty="0"/>
                    </a:p>
                  </a:txBody>
                  <a:tcPr/>
                </a:tc>
                <a:tc>
                  <a:txBody>
                    <a:bodyPr/>
                    <a:lstStyle/>
                    <a:p>
                      <a:r>
                        <a:rPr lang="en-IN" sz="1400" kern="1200" dirty="0">
                          <a:solidFill>
                            <a:schemeClr val="dk1"/>
                          </a:solidFill>
                          <a:effectLst/>
                          <a:latin typeface="+mn-lt"/>
                          <a:ea typeface="+mn-ea"/>
                          <a:cs typeface="+mn-cs"/>
                        </a:rPr>
                        <a:t>Ophthalmic Tomography Image Storage</a:t>
                      </a:r>
                      <a:endParaRPr lang="en-IN" dirty="0"/>
                    </a:p>
                  </a:txBody>
                  <a:tcPr/>
                </a:tc>
                <a:extLst>
                  <a:ext uri="{0D108BD9-81ED-4DB2-BD59-A6C34878D82A}">
                    <a16:rowId xmlns:a16="http://schemas.microsoft.com/office/drawing/2014/main" val="1689748993"/>
                  </a:ext>
                </a:extLst>
              </a:tr>
              <a:tr h="370840">
                <a:tc>
                  <a:txBody>
                    <a:bodyPr/>
                    <a:lstStyle/>
                    <a:p>
                      <a:r>
                        <a:rPr lang="en-IN" sz="1400" kern="1200" dirty="0">
                          <a:solidFill>
                            <a:schemeClr val="dk1"/>
                          </a:solidFill>
                          <a:effectLst/>
                          <a:latin typeface="+mn-lt"/>
                          <a:ea typeface="+mn-ea"/>
                          <a:cs typeface="+mn-cs"/>
                        </a:rPr>
                        <a:t>1.2.840.10008.5.1.4.1.1.82.1</a:t>
                      </a:r>
                      <a:endParaRPr lang="en-IN" dirty="0"/>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mn-lt"/>
                          <a:ea typeface="+mn-ea"/>
                          <a:cs typeface="+mn-cs"/>
                        </a:rPr>
                        <a:t>Corneal Topography Map Storage</a:t>
                      </a:r>
                    </a:p>
                  </a:txBody>
                  <a:tcPr/>
                </a:tc>
                <a:extLst>
                  <a:ext uri="{0D108BD9-81ED-4DB2-BD59-A6C34878D82A}">
                    <a16:rowId xmlns:a16="http://schemas.microsoft.com/office/drawing/2014/main" val="1594738363"/>
                  </a:ext>
                </a:extLst>
              </a:tr>
              <a:tr h="370840">
                <a:tc>
                  <a:txBody>
                    <a:bodyPr/>
                    <a:lstStyle/>
                    <a:p>
                      <a:r>
                        <a:rPr lang="en-IN" sz="1400" kern="1200" dirty="0">
                          <a:solidFill>
                            <a:schemeClr val="dk1"/>
                          </a:solidFill>
                          <a:effectLst/>
                          <a:latin typeface="+mn-lt"/>
                          <a:ea typeface="+mn-ea"/>
                          <a:cs typeface="+mn-cs"/>
                        </a:rPr>
                        <a:t>1.2.840.10008.5.1.4.1.1.77.1.5.6</a:t>
                      </a:r>
                      <a:endParaRPr lang="en-IN" dirty="0"/>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mn-lt"/>
                          <a:ea typeface="+mn-ea"/>
                          <a:cs typeface="+mn-cs"/>
                        </a:rPr>
                        <a:t>Wide Field Ophthalmic Photography 3D Coordinates Image Storage</a:t>
                      </a:r>
                    </a:p>
                  </a:txBody>
                  <a:tcPr/>
                </a:tc>
                <a:extLst>
                  <a:ext uri="{0D108BD9-81ED-4DB2-BD59-A6C34878D82A}">
                    <a16:rowId xmlns:a16="http://schemas.microsoft.com/office/drawing/2014/main" val="3764132342"/>
                  </a:ext>
                </a:extLst>
              </a:tr>
            </a:tbl>
          </a:graphicData>
        </a:graphic>
      </p:graphicFrame>
      <p:sp>
        <p:nvSpPr>
          <p:cNvPr id="6" name="Content Placeholder 5">
            <a:extLst>
              <a:ext uri="{FF2B5EF4-FFF2-40B4-BE49-F238E27FC236}">
                <a16:creationId xmlns:a16="http://schemas.microsoft.com/office/drawing/2014/main" id="{AD62AF0A-DFD7-43DA-B2FB-4D1C85B5D62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446925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44F6-A770-4B7D-B135-4FB334E9E6FD}"/>
              </a:ext>
            </a:extLst>
          </p:cNvPr>
          <p:cNvSpPr>
            <a:spLocks noGrp="1"/>
          </p:cNvSpPr>
          <p:nvPr>
            <p:ph type="title"/>
          </p:nvPr>
        </p:nvSpPr>
        <p:spPr/>
        <p:txBody>
          <a:bodyPr/>
          <a:lstStyle/>
          <a:p>
            <a:r>
              <a:rPr lang="en-IN" dirty="0"/>
              <a:t>Image Storage SOP Classes </a:t>
            </a:r>
          </a:p>
        </p:txBody>
      </p:sp>
      <p:graphicFrame>
        <p:nvGraphicFramePr>
          <p:cNvPr id="11" name="Table 4">
            <a:extLst>
              <a:ext uri="{FF2B5EF4-FFF2-40B4-BE49-F238E27FC236}">
                <a16:creationId xmlns:a16="http://schemas.microsoft.com/office/drawing/2014/main" id="{39A3FA61-F441-45DC-8C06-002453B113B8}"/>
              </a:ext>
            </a:extLst>
          </p:cNvPr>
          <p:cNvGraphicFramePr>
            <a:graphicFrameLocks noGrp="1"/>
          </p:cNvGraphicFramePr>
          <p:nvPr>
            <p:ph idx="1"/>
            <p:extLst>
              <p:ext uri="{D42A27DB-BD31-4B8C-83A1-F6EECF244321}">
                <p14:modId xmlns:p14="http://schemas.microsoft.com/office/powerpoint/2010/main" val="1098653627"/>
              </p:ext>
            </p:extLst>
          </p:nvPr>
        </p:nvGraphicFramePr>
        <p:xfrm>
          <a:off x="304800" y="666750"/>
          <a:ext cx="8534400" cy="326136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262296140"/>
                    </a:ext>
                  </a:extLst>
                </a:gridCol>
                <a:gridCol w="4267200">
                  <a:extLst>
                    <a:ext uri="{9D8B030D-6E8A-4147-A177-3AD203B41FA5}">
                      <a16:colId xmlns:a16="http://schemas.microsoft.com/office/drawing/2014/main" val="803983609"/>
                    </a:ext>
                  </a:extLst>
                </a:gridCol>
              </a:tblGrid>
              <a:tr h="370840">
                <a:tc>
                  <a:txBody>
                    <a:bodyPr/>
                    <a:lstStyle/>
                    <a:p>
                      <a:r>
                        <a:rPr lang="en-IN" sz="1400" b="1" kern="1200" dirty="0">
                          <a:solidFill>
                            <a:schemeClr val="lt1"/>
                          </a:solidFill>
                          <a:effectLst/>
                          <a:latin typeface="+mn-lt"/>
                          <a:ea typeface="+mn-ea"/>
                          <a:cs typeface="+mn-cs"/>
                        </a:rPr>
                        <a:t>SOP Class UID</a:t>
                      </a:r>
                      <a:r>
                        <a:rPr lang="en-IN" dirty="0">
                          <a:effectLst/>
                        </a:rPr>
                        <a:t> </a:t>
                      </a:r>
                      <a:endParaRPr lang="en-IN" dirty="0"/>
                    </a:p>
                  </a:txBody>
                  <a:tcPr/>
                </a:tc>
                <a:tc>
                  <a:txBody>
                    <a:bodyPr/>
                    <a:lstStyle/>
                    <a:p>
                      <a:r>
                        <a:rPr lang="en-IN" sz="1400" b="1" kern="1200" dirty="0">
                          <a:solidFill>
                            <a:schemeClr val="lt1"/>
                          </a:solidFill>
                          <a:effectLst/>
                          <a:latin typeface="+mn-lt"/>
                          <a:ea typeface="+mn-ea"/>
                          <a:cs typeface="+mn-cs"/>
                        </a:rPr>
                        <a:t>SOP Class Name</a:t>
                      </a:r>
                      <a:endParaRPr lang="en-IN" dirty="0"/>
                    </a:p>
                  </a:txBody>
                  <a:tcPr/>
                </a:tc>
                <a:extLst>
                  <a:ext uri="{0D108BD9-81ED-4DB2-BD59-A6C34878D82A}">
                    <a16:rowId xmlns:a16="http://schemas.microsoft.com/office/drawing/2014/main" val="3114857264"/>
                  </a:ext>
                </a:extLst>
              </a:tr>
              <a:tr h="370840">
                <a:tc>
                  <a:txBody>
                    <a:bodyPr/>
                    <a:lstStyle/>
                    <a:p>
                      <a:r>
                        <a:rPr lang="en-IN" sz="1400" kern="1200" dirty="0">
                          <a:solidFill>
                            <a:schemeClr val="dk1"/>
                          </a:solidFill>
                          <a:effectLst/>
                          <a:latin typeface="+mn-lt"/>
                          <a:ea typeface="+mn-ea"/>
                          <a:cs typeface="+mn-cs"/>
                        </a:rPr>
                        <a:t>1.2.840.10008.5.1.4.1.1.6.1</a:t>
                      </a:r>
                      <a:endParaRPr lang="en-IN" dirty="0"/>
                    </a:p>
                  </a:txBody>
                  <a:tcPr/>
                </a:tc>
                <a:tc>
                  <a:txBody>
                    <a:bodyPr/>
                    <a:lstStyle/>
                    <a:p>
                      <a:r>
                        <a:rPr lang="en-IN" sz="1400" kern="1200" dirty="0">
                          <a:solidFill>
                            <a:schemeClr val="dk1"/>
                          </a:solidFill>
                          <a:effectLst/>
                          <a:latin typeface="+mn-lt"/>
                          <a:ea typeface="+mn-ea"/>
                          <a:cs typeface="+mn-cs"/>
                        </a:rPr>
                        <a:t>Ultrasound Image Storage</a:t>
                      </a:r>
                      <a:endParaRPr lang="en-IN" dirty="0"/>
                    </a:p>
                  </a:txBody>
                  <a:tcPr/>
                </a:tc>
                <a:extLst>
                  <a:ext uri="{0D108BD9-81ED-4DB2-BD59-A6C34878D82A}">
                    <a16:rowId xmlns:a16="http://schemas.microsoft.com/office/drawing/2014/main" val="187204823"/>
                  </a:ext>
                </a:extLst>
              </a:tr>
              <a:tr h="370840">
                <a:tc>
                  <a:txBody>
                    <a:bodyPr/>
                    <a:lstStyle/>
                    <a:p>
                      <a:r>
                        <a:rPr lang="en-IN" sz="1400" kern="1200" dirty="0">
                          <a:solidFill>
                            <a:schemeClr val="dk1"/>
                          </a:solidFill>
                          <a:effectLst/>
                          <a:latin typeface="+mn-lt"/>
                          <a:ea typeface="+mn-ea"/>
                          <a:cs typeface="+mn-cs"/>
                        </a:rPr>
                        <a:t>1.2.840.10008.5.1.4.1.1.3.1</a:t>
                      </a:r>
                      <a:endParaRPr lang="en-IN" dirty="0"/>
                    </a:p>
                  </a:txBody>
                  <a:tcPr/>
                </a:tc>
                <a:tc>
                  <a:txBody>
                    <a:bodyPr/>
                    <a:lstStyle/>
                    <a:p>
                      <a:r>
                        <a:rPr lang="en-IN" sz="1400" kern="1200" dirty="0">
                          <a:solidFill>
                            <a:schemeClr val="dk1"/>
                          </a:solidFill>
                          <a:effectLst/>
                          <a:latin typeface="+mn-lt"/>
                          <a:ea typeface="+mn-ea"/>
                          <a:cs typeface="+mn-cs"/>
                        </a:rPr>
                        <a:t>Ultrasound Multi-frame Image Storage</a:t>
                      </a:r>
                      <a:endParaRPr lang="en-IN" dirty="0"/>
                    </a:p>
                  </a:txBody>
                  <a:tcPr/>
                </a:tc>
                <a:extLst>
                  <a:ext uri="{0D108BD9-81ED-4DB2-BD59-A6C34878D82A}">
                    <a16:rowId xmlns:a16="http://schemas.microsoft.com/office/drawing/2014/main" val="328387120"/>
                  </a:ext>
                </a:extLst>
              </a:tr>
              <a:tr h="370840">
                <a:tc>
                  <a:txBody>
                    <a:bodyPr/>
                    <a:lstStyle/>
                    <a:p>
                      <a:r>
                        <a:rPr lang="en-IN" sz="1400" kern="1200" dirty="0">
                          <a:solidFill>
                            <a:schemeClr val="dk1"/>
                          </a:solidFill>
                          <a:effectLst/>
                          <a:latin typeface="+mn-lt"/>
                          <a:ea typeface="+mn-ea"/>
                          <a:cs typeface="+mn-cs"/>
                        </a:rPr>
                        <a:t>1.2.840.10008.5.1.4.1.1.77.1.5.1</a:t>
                      </a:r>
                      <a:endParaRPr lang="en-IN" dirty="0"/>
                    </a:p>
                  </a:txBody>
                  <a:tcPr/>
                </a:tc>
                <a:tc>
                  <a:txBody>
                    <a:bodyPr/>
                    <a:lstStyle/>
                    <a:p>
                      <a:r>
                        <a:rPr lang="en-IN" sz="1400" kern="1200" dirty="0">
                          <a:solidFill>
                            <a:schemeClr val="dk1"/>
                          </a:solidFill>
                          <a:effectLst/>
                          <a:latin typeface="+mn-lt"/>
                          <a:ea typeface="+mn-ea"/>
                          <a:cs typeface="+mn-cs"/>
                        </a:rPr>
                        <a:t>Ophthalmic 8-bitPhotography Image Storage</a:t>
                      </a:r>
                      <a:endParaRPr lang="en-IN" dirty="0"/>
                    </a:p>
                  </a:txBody>
                  <a:tcPr/>
                </a:tc>
                <a:extLst>
                  <a:ext uri="{0D108BD9-81ED-4DB2-BD59-A6C34878D82A}">
                    <a16:rowId xmlns:a16="http://schemas.microsoft.com/office/drawing/2014/main" val="3355634529"/>
                  </a:ext>
                </a:extLst>
              </a:tr>
              <a:tr h="370840">
                <a:tc>
                  <a:txBody>
                    <a:bodyPr/>
                    <a:lstStyle/>
                    <a:p>
                      <a:r>
                        <a:rPr lang="en-IN" sz="1400" kern="1200" dirty="0">
                          <a:solidFill>
                            <a:schemeClr val="dk1"/>
                          </a:solidFill>
                          <a:effectLst/>
                          <a:latin typeface="+mn-lt"/>
                          <a:ea typeface="+mn-ea"/>
                          <a:cs typeface="+mn-cs"/>
                        </a:rPr>
                        <a:t>1.2.840.10008.5.1.4.1.1.77.1.5.2</a:t>
                      </a:r>
                      <a:endParaRPr lang="en-IN" dirty="0"/>
                    </a:p>
                  </a:txBody>
                  <a:tcPr/>
                </a:tc>
                <a:tc>
                  <a:txBody>
                    <a:bodyPr/>
                    <a:lstStyle/>
                    <a:p>
                      <a:r>
                        <a:rPr lang="en-IN" sz="1400" kern="1200" dirty="0">
                          <a:solidFill>
                            <a:schemeClr val="dk1"/>
                          </a:solidFill>
                          <a:effectLst/>
                          <a:latin typeface="+mn-lt"/>
                          <a:ea typeface="+mn-ea"/>
                          <a:cs typeface="+mn-cs"/>
                        </a:rPr>
                        <a:t>Ophthalmic 16-bitPhotography Image Storage</a:t>
                      </a:r>
                      <a:endParaRPr lang="en-IN" dirty="0"/>
                    </a:p>
                  </a:txBody>
                  <a:tcPr/>
                </a:tc>
                <a:extLst>
                  <a:ext uri="{0D108BD9-81ED-4DB2-BD59-A6C34878D82A}">
                    <a16:rowId xmlns:a16="http://schemas.microsoft.com/office/drawing/2014/main" val="2982698666"/>
                  </a:ext>
                </a:extLst>
              </a:tr>
              <a:tr h="370840">
                <a:tc>
                  <a:txBody>
                    <a:bodyPr/>
                    <a:lstStyle/>
                    <a:p>
                      <a:r>
                        <a:rPr lang="en-IN" sz="1400" kern="1200" dirty="0">
                          <a:solidFill>
                            <a:schemeClr val="dk1"/>
                          </a:solidFill>
                          <a:effectLst/>
                          <a:latin typeface="+mn-lt"/>
                          <a:ea typeface="+mn-ea"/>
                          <a:cs typeface="+mn-cs"/>
                        </a:rPr>
                        <a:t>1.2.840.10008.5.1.4.1.1.77.1.5.4</a:t>
                      </a:r>
                      <a:endParaRPr lang="en-IN" dirty="0"/>
                    </a:p>
                  </a:txBody>
                  <a:tcPr/>
                </a:tc>
                <a:tc>
                  <a:txBody>
                    <a:bodyPr/>
                    <a:lstStyle/>
                    <a:p>
                      <a:r>
                        <a:rPr lang="en-IN" sz="1400" kern="1200" dirty="0">
                          <a:solidFill>
                            <a:schemeClr val="dk1"/>
                          </a:solidFill>
                          <a:effectLst/>
                          <a:latin typeface="+mn-lt"/>
                          <a:ea typeface="+mn-ea"/>
                          <a:cs typeface="+mn-cs"/>
                        </a:rPr>
                        <a:t>Ophthalmic Tomography Image Storage</a:t>
                      </a:r>
                      <a:endParaRPr lang="en-IN" dirty="0"/>
                    </a:p>
                  </a:txBody>
                  <a:tcPr/>
                </a:tc>
                <a:extLst>
                  <a:ext uri="{0D108BD9-81ED-4DB2-BD59-A6C34878D82A}">
                    <a16:rowId xmlns:a16="http://schemas.microsoft.com/office/drawing/2014/main" val="1689748993"/>
                  </a:ext>
                </a:extLst>
              </a:tr>
              <a:tr h="370840">
                <a:tc>
                  <a:txBody>
                    <a:bodyPr/>
                    <a:lstStyle/>
                    <a:p>
                      <a:r>
                        <a:rPr lang="en-IN" sz="1400" kern="1200" dirty="0">
                          <a:solidFill>
                            <a:schemeClr val="dk1"/>
                          </a:solidFill>
                          <a:effectLst/>
                          <a:latin typeface="+mn-lt"/>
                          <a:ea typeface="+mn-ea"/>
                          <a:cs typeface="+mn-cs"/>
                        </a:rPr>
                        <a:t>1.2.840.10008.5.1.4.1.1.77.1.5.5</a:t>
                      </a:r>
                      <a:endParaRPr lang="en-IN" dirty="0"/>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Wide Field Ophthalmic Photography Stereographic Projection Image Storage </a:t>
                      </a:r>
                      <a:endParaRPr lang="en-IN" sz="1400" kern="1200" dirty="0">
                        <a:solidFill>
                          <a:schemeClr val="dk1"/>
                        </a:solidFill>
                        <a:effectLst/>
                        <a:latin typeface="+mn-lt"/>
                        <a:ea typeface="+mn-ea"/>
                        <a:cs typeface="+mn-cs"/>
                      </a:endParaRPr>
                    </a:p>
                  </a:txBody>
                  <a:tcPr/>
                </a:tc>
                <a:extLst>
                  <a:ext uri="{0D108BD9-81ED-4DB2-BD59-A6C34878D82A}">
                    <a16:rowId xmlns:a16="http://schemas.microsoft.com/office/drawing/2014/main" val="1594738363"/>
                  </a:ext>
                </a:extLst>
              </a:tr>
              <a:tr h="370840">
                <a:tc>
                  <a:txBody>
                    <a:bodyPr/>
                    <a:lstStyle/>
                    <a:p>
                      <a:r>
                        <a:rPr lang="en-IN" sz="1400" kern="1200" dirty="0">
                          <a:solidFill>
                            <a:schemeClr val="dk1"/>
                          </a:solidFill>
                          <a:effectLst/>
                          <a:latin typeface="+mn-lt"/>
                          <a:ea typeface="+mn-ea"/>
                          <a:cs typeface="+mn-cs"/>
                        </a:rPr>
                        <a:t>1.2.840.10008.5.1.4.1.1.77.1.5.6</a:t>
                      </a:r>
                      <a:endParaRPr lang="en-IN" dirty="0"/>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mn-lt"/>
                          <a:ea typeface="+mn-ea"/>
                          <a:cs typeface="+mn-cs"/>
                        </a:rPr>
                        <a:t>Wide Field Ophthalmic Photography 3D Coordinates Image Storage</a:t>
                      </a:r>
                    </a:p>
                  </a:txBody>
                  <a:tcPr/>
                </a:tc>
                <a:extLst>
                  <a:ext uri="{0D108BD9-81ED-4DB2-BD59-A6C34878D82A}">
                    <a16:rowId xmlns:a16="http://schemas.microsoft.com/office/drawing/2014/main" val="3764132342"/>
                  </a:ext>
                </a:extLst>
              </a:tr>
            </a:tbl>
          </a:graphicData>
        </a:graphic>
      </p:graphicFrame>
    </p:spTree>
    <p:extLst>
      <p:ext uri="{BB962C8B-B14F-4D97-AF65-F5344CB8AC3E}">
        <p14:creationId xmlns:p14="http://schemas.microsoft.com/office/powerpoint/2010/main" val="375306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FD9C-DD70-4EC1-B2EA-36359E4C7C72}"/>
              </a:ext>
            </a:extLst>
          </p:cNvPr>
          <p:cNvSpPr>
            <a:spLocks noGrp="1"/>
          </p:cNvSpPr>
          <p:nvPr>
            <p:ph type="title"/>
          </p:nvPr>
        </p:nvSpPr>
        <p:spPr/>
        <p:txBody>
          <a:bodyPr/>
          <a:lstStyle/>
          <a:p>
            <a:r>
              <a:rPr lang="en-IN" dirty="0">
                <a:effectLst/>
                <a:latin typeface="Arial" panose="020B0604020202020204" pitchFamily="34" charset="0"/>
              </a:rPr>
              <a:t>Transfer Syntax</a:t>
            </a:r>
            <a:endParaRPr lang="en-IN" dirty="0"/>
          </a:p>
        </p:txBody>
      </p:sp>
      <p:graphicFrame>
        <p:nvGraphicFramePr>
          <p:cNvPr id="4" name="Table 4">
            <a:extLst>
              <a:ext uri="{FF2B5EF4-FFF2-40B4-BE49-F238E27FC236}">
                <a16:creationId xmlns:a16="http://schemas.microsoft.com/office/drawing/2014/main" id="{A8E98F3C-99EA-4887-8B97-E6405F823551}"/>
              </a:ext>
            </a:extLst>
          </p:cNvPr>
          <p:cNvGraphicFramePr>
            <a:graphicFrameLocks noGrp="1"/>
          </p:cNvGraphicFramePr>
          <p:nvPr>
            <p:ph idx="1"/>
            <p:extLst>
              <p:ext uri="{D42A27DB-BD31-4B8C-83A1-F6EECF244321}">
                <p14:modId xmlns:p14="http://schemas.microsoft.com/office/powerpoint/2010/main" val="3003305464"/>
              </p:ext>
            </p:extLst>
          </p:nvPr>
        </p:nvGraphicFramePr>
        <p:xfrm>
          <a:off x="304800" y="666750"/>
          <a:ext cx="8534400" cy="3093720"/>
        </p:xfrm>
        <a:graphic>
          <a:graphicData uri="http://schemas.openxmlformats.org/drawingml/2006/table">
            <a:tbl>
              <a:tblPr firstRow="1" bandRow="1">
                <a:tableStyleId>{5C22544A-7EE6-4342-B048-85BDC9FD1C3A}</a:tableStyleId>
              </a:tblPr>
              <a:tblGrid>
                <a:gridCol w="2187191">
                  <a:extLst>
                    <a:ext uri="{9D8B030D-6E8A-4147-A177-3AD203B41FA5}">
                      <a16:colId xmlns:a16="http://schemas.microsoft.com/office/drawing/2014/main" val="3397510073"/>
                    </a:ext>
                  </a:extLst>
                </a:gridCol>
                <a:gridCol w="2401556">
                  <a:extLst>
                    <a:ext uri="{9D8B030D-6E8A-4147-A177-3AD203B41FA5}">
                      <a16:colId xmlns:a16="http://schemas.microsoft.com/office/drawing/2014/main" val="1563130935"/>
                    </a:ext>
                  </a:extLst>
                </a:gridCol>
                <a:gridCol w="3945653">
                  <a:extLst>
                    <a:ext uri="{9D8B030D-6E8A-4147-A177-3AD203B41FA5}">
                      <a16:colId xmlns:a16="http://schemas.microsoft.com/office/drawing/2014/main" val="3506999680"/>
                    </a:ext>
                  </a:extLst>
                </a:gridCol>
              </a:tblGrid>
              <a:tr h="370840">
                <a:tc>
                  <a:txBody>
                    <a:bodyPr/>
                    <a:lstStyle/>
                    <a:p>
                      <a:r>
                        <a:rPr lang="en-IN" sz="1400" b="1" kern="1200" dirty="0">
                          <a:solidFill>
                            <a:schemeClr val="lt1"/>
                          </a:solidFill>
                          <a:effectLst/>
                          <a:latin typeface="+mn-lt"/>
                          <a:ea typeface="+mn-ea"/>
                          <a:cs typeface="+mn-cs"/>
                        </a:rPr>
                        <a:t>Category</a:t>
                      </a:r>
                      <a:endParaRPr lang="en-IN" dirty="0"/>
                    </a:p>
                  </a:txBody>
                  <a:tcPr/>
                </a:tc>
                <a:tc>
                  <a:txBody>
                    <a:bodyPr/>
                    <a:lstStyle/>
                    <a:p>
                      <a:r>
                        <a:rPr lang="en-IN" sz="1400" b="1" kern="1200" dirty="0">
                          <a:solidFill>
                            <a:schemeClr val="lt1"/>
                          </a:solidFill>
                          <a:effectLst/>
                          <a:latin typeface="+mn-lt"/>
                          <a:ea typeface="+mn-ea"/>
                          <a:cs typeface="+mn-cs"/>
                        </a:rPr>
                        <a:t>Transfer Syntax UID</a:t>
                      </a:r>
                      <a:endParaRPr lang="en-IN" dirty="0"/>
                    </a:p>
                  </a:txBody>
                  <a:tcPr/>
                </a:tc>
                <a:tc>
                  <a:txBody>
                    <a:bodyPr/>
                    <a:lstStyle/>
                    <a:p>
                      <a:r>
                        <a:rPr lang="en-IN" sz="1400" b="1" kern="1200" dirty="0">
                          <a:solidFill>
                            <a:schemeClr val="lt1"/>
                          </a:solidFill>
                          <a:effectLst/>
                          <a:latin typeface="+mn-lt"/>
                          <a:ea typeface="+mn-ea"/>
                          <a:cs typeface="+mn-cs"/>
                        </a:rPr>
                        <a:t>Transfer Syntax Name</a:t>
                      </a:r>
                      <a:endParaRPr lang="en-IN" dirty="0"/>
                    </a:p>
                  </a:txBody>
                  <a:tcPr/>
                </a:tc>
                <a:extLst>
                  <a:ext uri="{0D108BD9-81ED-4DB2-BD59-A6C34878D82A}">
                    <a16:rowId xmlns:a16="http://schemas.microsoft.com/office/drawing/2014/main" val="3132447762"/>
                  </a:ext>
                </a:extLst>
              </a:tr>
              <a:tr h="370840">
                <a:tc>
                  <a:txBody>
                    <a:bodyPr/>
                    <a:lstStyle/>
                    <a:p>
                      <a:r>
                        <a:rPr lang="en-IN" sz="1400" kern="1200" dirty="0">
                          <a:solidFill>
                            <a:schemeClr val="dk1"/>
                          </a:solidFill>
                          <a:effectLst/>
                          <a:latin typeface="+mn-lt"/>
                          <a:ea typeface="+mn-ea"/>
                          <a:cs typeface="+mn-cs"/>
                        </a:rPr>
                        <a:t>Uncompressed</a:t>
                      </a:r>
                      <a:endParaRPr lang="en-IN" dirty="0"/>
                    </a:p>
                  </a:txBody>
                  <a:tcPr/>
                </a:tc>
                <a:tc>
                  <a:txBody>
                    <a:bodyPr/>
                    <a:lstStyle/>
                    <a:p>
                      <a:r>
                        <a:rPr lang="en-IN" sz="1400" kern="1200" dirty="0">
                          <a:solidFill>
                            <a:schemeClr val="dk1"/>
                          </a:solidFill>
                          <a:effectLst/>
                          <a:latin typeface="+mn-lt"/>
                          <a:ea typeface="+mn-ea"/>
                          <a:cs typeface="+mn-cs"/>
                        </a:rPr>
                        <a:t>1.2.840.10008.1.2</a:t>
                      </a:r>
                      <a:endParaRPr lang="en-IN" dirty="0"/>
                    </a:p>
                  </a:txBody>
                  <a:tcPr/>
                </a:tc>
                <a:tc>
                  <a:txBody>
                    <a:bodyPr/>
                    <a:lstStyle/>
                    <a:p>
                      <a:r>
                        <a:rPr lang="en-IN" sz="1400" kern="1200" dirty="0">
                          <a:solidFill>
                            <a:schemeClr val="dk1"/>
                          </a:solidFill>
                          <a:effectLst/>
                          <a:latin typeface="+mn-lt"/>
                          <a:ea typeface="+mn-ea"/>
                          <a:cs typeface="+mn-cs"/>
                        </a:rPr>
                        <a:t>Implicit VR Little Endian: Default Transfer Syntax for DICOM</a:t>
                      </a:r>
                      <a:endParaRPr lang="en-IN" dirty="0"/>
                    </a:p>
                  </a:txBody>
                  <a:tcPr/>
                </a:tc>
                <a:extLst>
                  <a:ext uri="{0D108BD9-81ED-4DB2-BD59-A6C34878D82A}">
                    <a16:rowId xmlns:a16="http://schemas.microsoft.com/office/drawing/2014/main" val="2775720112"/>
                  </a:ext>
                </a:extLst>
              </a:tr>
              <a:tr h="370840">
                <a:tc rowSpan="2">
                  <a:txBody>
                    <a:bodyPr/>
                    <a:lstStyle/>
                    <a:p>
                      <a:r>
                        <a:rPr lang="en-IN" sz="1400" kern="1200" dirty="0">
                          <a:solidFill>
                            <a:schemeClr val="dk1"/>
                          </a:solidFill>
                          <a:effectLst/>
                          <a:latin typeface="+mn-lt"/>
                          <a:ea typeface="+mn-ea"/>
                          <a:cs typeface="+mn-cs"/>
                        </a:rPr>
                        <a:t>Lossless Compressed</a:t>
                      </a:r>
                      <a:endParaRPr lang="en-IN" dirty="0"/>
                    </a:p>
                  </a:txBody>
                  <a:tcPr/>
                </a:tc>
                <a:tc>
                  <a:txBody>
                    <a:bodyPr/>
                    <a:lstStyle/>
                    <a:p>
                      <a:r>
                        <a:rPr lang="en-IN" dirty="0"/>
                        <a:t>1.2.840.10008.1.2.4.70</a:t>
                      </a:r>
                    </a:p>
                  </a:txBody>
                  <a:tcPr/>
                </a:tc>
                <a:tc>
                  <a:txBody>
                    <a:bodyPr/>
                    <a:lstStyle/>
                    <a:p>
                      <a:r>
                        <a:rPr lang="en-IN" dirty="0"/>
                        <a:t>JPEG Lossless, Non-Hierarchical, First-Order Prediction (Process 14 [Selection Value 1]): Default Transfer Syntax for Lossless JPEG Image Compression</a:t>
                      </a:r>
                    </a:p>
                  </a:txBody>
                  <a:tcPr/>
                </a:tc>
                <a:extLst>
                  <a:ext uri="{0D108BD9-81ED-4DB2-BD59-A6C34878D82A}">
                    <a16:rowId xmlns:a16="http://schemas.microsoft.com/office/drawing/2014/main" val="2850666033"/>
                  </a:ext>
                </a:extLst>
              </a:tr>
              <a:tr h="370840">
                <a:tc vMerge="1">
                  <a:txBody>
                    <a:bodyPr/>
                    <a:lstStyle/>
                    <a:p>
                      <a:endParaRPr lang="en-IN" dirty="0"/>
                    </a:p>
                  </a:txBody>
                  <a:tcPr/>
                </a:tc>
                <a:tc>
                  <a:txBody>
                    <a:bodyPr/>
                    <a:lstStyle/>
                    <a:p>
                      <a:r>
                        <a:rPr lang="en-IN" dirty="0"/>
                        <a:t>1.2.840.10008.1.2.4.90</a:t>
                      </a:r>
                    </a:p>
                  </a:txBody>
                  <a:tcPr/>
                </a:tc>
                <a:tc>
                  <a:txBody>
                    <a:bodyPr/>
                    <a:lstStyle/>
                    <a:p>
                      <a:r>
                        <a:rPr lang="en-US" dirty="0"/>
                        <a:t>JPEG 2000 Image Compression (Lossless Only) </a:t>
                      </a:r>
                      <a:endParaRPr lang="en-IN" dirty="0"/>
                    </a:p>
                  </a:txBody>
                  <a:tcPr/>
                </a:tc>
                <a:extLst>
                  <a:ext uri="{0D108BD9-81ED-4DB2-BD59-A6C34878D82A}">
                    <a16:rowId xmlns:a16="http://schemas.microsoft.com/office/drawing/2014/main" val="2622050422"/>
                  </a:ext>
                </a:extLst>
              </a:tr>
              <a:tr h="370840">
                <a:tc rowSpan="2">
                  <a:txBody>
                    <a:bodyPr/>
                    <a:lstStyle/>
                    <a:p>
                      <a:r>
                        <a:rPr lang="en-IN" sz="1400" kern="1200" dirty="0">
                          <a:solidFill>
                            <a:schemeClr val="dk1"/>
                          </a:solidFill>
                          <a:effectLst/>
                          <a:latin typeface="+mn-lt"/>
                          <a:ea typeface="+mn-ea"/>
                          <a:cs typeface="+mn-cs"/>
                        </a:rPr>
                        <a:t>Lossy Compressed</a:t>
                      </a:r>
                      <a:endParaRPr lang="en-IN" dirty="0"/>
                    </a:p>
                  </a:txBody>
                  <a:tcPr/>
                </a:tc>
                <a:tc>
                  <a:txBody>
                    <a:bodyPr/>
                    <a:lstStyle/>
                    <a:p>
                      <a:r>
                        <a:rPr lang="en-IN" sz="1400" kern="1200" dirty="0">
                          <a:solidFill>
                            <a:schemeClr val="dk1"/>
                          </a:solidFill>
                          <a:effectLst/>
                          <a:latin typeface="+mn-lt"/>
                          <a:ea typeface="+mn-ea"/>
                          <a:cs typeface="+mn-cs"/>
                        </a:rPr>
                        <a:t>1.2.840.10008.1.2.4.50</a:t>
                      </a:r>
                      <a:endParaRPr lang="en-IN" dirty="0"/>
                    </a:p>
                  </a:txBody>
                  <a:tcPr/>
                </a:tc>
                <a:tc>
                  <a:txBody>
                    <a:bodyPr/>
                    <a:lstStyle/>
                    <a:p>
                      <a:r>
                        <a:rPr lang="en-US" sz="1400" kern="1200" dirty="0">
                          <a:solidFill>
                            <a:schemeClr val="dk1"/>
                          </a:solidFill>
                          <a:effectLst/>
                          <a:latin typeface="+mn-lt"/>
                          <a:ea typeface="+mn-ea"/>
                          <a:cs typeface="+mn-cs"/>
                        </a:rPr>
                        <a:t>JPEG Baseline (Process 1): Default Transfer Syntax for Lossy JPEG 8 Bit Image</a:t>
                      </a:r>
                      <a:endParaRPr lang="en-IN" dirty="0"/>
                    </a:p>
                  </a:txBody>
                  <a:tcPr/>
                </a:tc>
                <a:extLst>
                  <a:ext uri="{0D108BD9-81ED-4DB2-BD59-A6C34878D82A}">
                    <a16:rowId xmlns:a16="http://schemas.microsoft.com/office/drawing/2014/main" val="4240168224"/>
                  </a:ext>
                </a:extLst>
              </a:tr>
              <a:tr h="370840">
                <a:tc vMerge="1">
                  <a:txBody>
                    <a:bodyPr/>
                    <a:lstStyle/>
                    <a:p>
                      <a:endParaRPr lang="en-IN" dirty="0"/>
                    </a:p>
                  </a:txBody>
                  <a:tcPr/>
                </a:tc>
                <a:tc>
                  <a:txBody>
                    <a:bodyPr/>
                    <a:lstStyle/>
                    <a:p>
                      <a:r>
                        <a:rPr lang="en-IN" sz="1400" kern="1200" dirty="0">
                          <a:solidFill>
                            <a:schemeClr val="dk1"/>
                          </a:solidFill>
                          <a:effectLst/>
                          <a:latin typeface="+mn-lt"/>
                          <a:ea typeface="+mn-ea"/>
                          <a:cs typeface="+mn-cs"/>
                        </a:rPr>
                        <a:t>1.2.840.10008.1.2.4.91</a:t>
                      </a:r>
                      <a:endParaRPr lang="en-IN" dirty="0"/>
                    </a:p>
                  </a:txBody>
                  <a:tcPr/>
                </a:tc>
                <a:tc>
                  <a:txBody>
                    <a:bodyPr/>
                    <a:lstStyle/>
                    <a:p>
                      <a:r>
                        <a:rPr lang="en-IN" sz="1400" kern="1200" dirty="0">
                          <a:solidFill>
                            <a:schemeClr val="dk1"/>
                          </a:solidFill>
                          <a:effectLst/>
                          <a:latin typeface="+mn-lt"/>
                          <a:ea typeface="+mn-ea"/>
                          <a:cs typeface="+mn-cs"/>
                        </a:rPr>
                        <a:t>JPEG 2000 Image Compression</a:t>
                      </a:r>
                      <a:endParaRPr lang="en-IN" dirty="0"/>
                    </a:p>
                  </a:txBody>
                  <a:tcPr/>
                </a:tc>
                <a:extLst>
                  <a:ext uri="{0D108BD9-81ED-4DB2-BD59-A6C34878D82A}">
                    <a16:rowId xmlns:a16="http://schemas.microsoft.com/office/drawing/2014/main" val="31129878"/>
                  </a:ext>
                </a:extLst>
              </a:tr>
            </a:tbl>
          </a:graphicData>
        </a:graphic>
      </p:graphicFrame>
    </p:spTree>
    <p:extLst>
      <p:ext uri="{BB962C8B-B14F-4D97-AF65-F5344CB8AC3E}">
        <p14:creationId xmlns:p14="http://schemas.microsoft.com/office/powerpoint/2010/main" val="3741062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A0DD-4FF9-457F-B67F-D2C68E1E8542}"/>
              </a:ext>
            </a:extLst>
          </p:cNvPr>
          <p:cNvSpPr>
            <a:spLocks noGrp="1"/>
          </p:cNvSpPr>
          <p:nvPr>
            <p:ph type="title"/>
          </p:nvPr>
        </p:nvSpPr>
        <p:spPr/>
        <p:txBody>
          <a:bodyPr/>
          <a:lstStyle/>
          <a:p>
            <a:r>
              <a:rPr lang="en-IN" dirty="0">
                <a:effectLst/>
                <a:latin typeface="Arial" panose="020B0604020202020204" pitchFamily="34" charset="0"/>
              </a:rPr>
              <a:t>Radiological Studies SOP Classes</a:t>
            </a:r>
            <a:endParaRPr lang="en-IN" dirty="0"/>
          </a:p>
        </p:txBody>
      </p:sp>
      <p:graphicFrame>
        <p:nvGraphicFramePr>
          <p:cNvPr id="4" name="Table 4">
            <a:extLst>
              <a:ext uri="{FF2B5EF4-FFF2-40B4-BE49-F238E27FC236}">
                <a16:creationId xmlns:a16="http://schemas.microsoft.com/office/drawing/2014/main" id="{D12CE810-2514-42DC-A5EE-42AA371B55EC}"/>
              </a:ext>
            </a:extLst>
          </p:cNvPr>
          <p:cNvGraphicFramePr>
            <a:graphicFrameLocks noGrp="1"/>
          </p:cNvGraphicFramePr>
          <p:nvPr>
            <p:ph idx="1"/>
            <p:extLst>
              <p:ext uri="{D42A27DB-BD31-4B8C-83A1-F6EECF244321}">
                <p14:modId xmlns:p14="http://schemas.microsoft.com/office/powerpoint/2010/main" val="84555409"/>
              </p:ext>
            </p:extLst>
          </p:nvPr>
        </p:nvGraphicFramePr>
        <p:xfrm>
          <a:off x="304800" y="666750"/>
          <a:ext cx="8534400" cy="2595880"/>
        </p:xfrm>
        <a:graphic>
          <a:graphicData uri="http://schemas.openxmlformats.org/drawingml/2006/table">
            <a:tbl>
              <a:tblPr firstRow="1" bandRow="1">
                <a:tableStyleId>{5C22544A-7EE6-4342-B048-85BDC9FD1C3A}</a:tableStyleId>
              </a:tblPr>
              <a:tblGrid>
                <a:gridCol w="3141785">
                  <a:extLst>
                    <a:ext uri="{9D8B030D-6E8A-4147-A177-3AD203B41FA5}">
                      <a16:colId xmlns:a16="http://schemas.microsoft.com/office/drawing/2014/main" val="262296140"/>
                    </a:ext>
                  </a:extLst>
                </a:gridCol>
                <a:gridCol w="5392615">
                  <a:extLst>
                    <a:ext uri="{9D8B030D-6E8A-4147-A177-3AD203B41FA5}">
                      <a16:colId xmlns:a16="http://schemas.microsoft.com/office/drawing/2014/main" val="803983609"/>
                    </a:ext>
                  </a:extLst>
                </a:gridCol>
              </a:tblGrid>
              <a:tr h="370840">
                <a:tc>
                  <a:txBody>
                    <a:bodyPr/>
                    <a:lstStyle/>
                    <a:p>
                      <a:r>
                        <a:rPr lang="en-IN" sz="1400" b="1" kern="1200" dirty="0">
                          <a:solidFill>
                            <a:schemeClr val="lt1"/>
                          </a:solidFill>
                          <a:effectLst/>
                          <a:latin typeface="+mn-lt"/>
                          <a:ea typeface="+mn-ea"/>
                          <a:cs typeface="+mn-cs"/>
                        </a:rPr>
                        <a:t>SOP Class UID</a:t>
                      </a:r>
                      <a:r>
                        <a:rPr lang="en-IN" dirty="0">
                          <a:effectLst/>
                        </a:rPr>
                        <a:t> </a:t>
                      </a:r>
                      <a:endParaRPr lang="en-IN" dirty="0"/>
                    </a:p>
                  </a:txBody>
                  <a:tcPr/>
                </a:tc>
                <a:tc>
                  <a:txBody>
                    <a:bodyPr/>
                    <a:lstStyle/>
                    <a:p>
                      <a:r>
                        <a:rPr lang="en-IN" sz="1400" b="1" kern="1200" dirty="0">
                          <a:solidFill>
                            <a:schemeClr val="lt1"/>
                          </a:solidFill>
                          <a:effectLst/>
                          <a:latin typeface="+mn-lt"/>
                          <a:ea typeface="+mn-ea"/>
                          <a:cs typeface="+mn-cs"/>
                        </a:rPr>
                        <a:t>SOP Class Name</a:t>
                      </a:r>
                      <a:endParaRPr lang="en-IN" dirty="0"/>
                    </a:p>
                  </a:txBody>
                  <a:tcPr/>
                </a:tc>
                <a:extLst>
                  <a:ext uri="{0D108BD9-81ED-4DB2-BD59-A6C34878D82A}">
                    <a16:rowId xmlns:a16="http://schemas.microsoft.com/office/drawing/2014/main" val="3114857264"/>
                  </a:ext>
                </a:extLst>
              </a:tr>
              <a:tr h="370840">
                <a:tc>
                  <a:txBody>
                    <a:bodyPr/>
                    <a:lstStyle/>
                    <a:p>
                      <a:r>
                        <a:rPr lang="en-IN" sz="1400" kern="1200" dirty="0">
                          <a:solidFill>
                            <a:schemeClr val="dk1"/>
                          </a:solidFill>
                          <a:effectLst/>
                          <a:latin typeface="+mn-lt"/>
                          <a:ea typeface="+mn-ea"/>
                          <a:cs typeface="+mn-cs"/>
                        </a:rPr>
                        <a:t>1.2.840.10008.5.1.4.1.1.1</a:t>
                      </a:r>
                      <a:endParaRPr lang="en-IN" dirty="0"/>
                    </a:p>
                  </a:txBody>
                  <a:tcPr/>
                </a:tc>
                <a:tc>
                  <a:txBody>
                    <a:bodyPr/>
                    <a:lstStyle/>
                    <a:p>
                      <a:r>
                        <a:rPr lang="en-IN" sz="1400" kern="1200" dirty="0">
                          <a:solidFill>
                            <a:schemeClr val="dk1"/>
                          </a:solidFill>
                          <a:effectLst/>
                          <a:latin typeface="+mn-lt"/>
                          <a:ea typeface="+mn-ea"/>
                          <a:cs typeface="+mn-cs"/>
                        </a:rPr>
                        <a:t>Computed Radiography Image Storage</a:t>
                      </a:r>
                      <a:endParaRPr lang="en-IN" dirty="0"/>
                    </a:p>
                  </a:txBody>
                  <a:tcPr/>
                </a:tc>
                <a:extLst>
                  <a:ext uri="{0D108BD9-81ED-4DB2-BD59-A6C34878D82A}">
                    <a16:rowId xmlns:a16="http://schemas.microsoft.com/office/drawing/2014/main" val="187204823"/>
                  </a:ext>
                </a:extLst>
              </a:tr>
              <a:tr h="370840">
                <a:tc>
                  <a:txBody>
                    <a:bodyPr/>
                    <a:lstStyle/>
                    <a:p>
                      <a:r>
                        <a:rPr lang="en-IN" sz="1400" kern="1200" dirty="0">
                          <a:solidFill>
                            <a:schemeClr val="dk1"/>
                          </a:solidFill>
                          <a:effectLst/>
                          <a:latin typeface="+mn-lt"/>
                          <a:ea typeface="+mn-ea"/>
                          <a:cs typeface="+mn-cs"/>
                        </a:rPr>
                        <a:t>1.2.840.10008.5.1.4.1.1.1.1</a:t>
                      </a:r>
                      <a:endParaRPr lang="en-IN" dirty="0"/>
                    </a:p>
                  </a:txBody>
                  <a:tcPr/>
                </a:tc>
                <a:tc>
                  <a:txBody>
                    <a:bodyPr/>
                    <a:lstStyle/>
                    <a:p>
                      <a:r>
                        <a:rPr lang="en-IN" sz="1400" kern="1200" dirty="0">
                          <a:solidFill>
                            <a:schemeClr val="dk1"/>
                          </a:solidFill>
                          <a:effectLst/>
                          <a:latin typeface="+mn-lt"/>
                          <a:ea typeface="+mn-ea"/>
                          <a:cs typeface="+mn-cs"/>
                        </a:rPr>
                        <a:t>Digital X-Ray Image Storage – For Presentation</a:t>
                      </a:r>
                      <a:endParaRPr lang="en-IN" dirty="0"/>
                    </a:p>
                  </a:txBody>
                  <a:tcPr/>
                </a:tc>
                <a:extLst>
                  <a:ext uri="{0D108BD9-81ED-4DB2-BD59-A6C34878D82A}">
                    <a16:rowId xmlns:a16="http://schemas.microsoft.com/office/drawing/2014/main" val="328387120"/>
                  </a:ext>
                </a:extLst>
              </a:tr>
              <a:tr h="370840">
                <a:tc>
                  <a:txBody>
                    <a:bodyPr/>
                    <a:lstStyle/>
                    <a:p>
                      <a:r>
                        <a:rPr lang="en-IN" sz="1400" kern="1200" dirty="0">
                          <a:solidFill>
                            <a:schemeClr val="dk1"/>
                          </a:solidFill>
                          <a:effectLst/>
                          <a:latin typeface="+mn-lt"/>
                          <a:ea typeface="+mn-ea"/>
                          <a:cs typeface="+mn-cs"/>
                        </a:rPr>
                        <a:t>1.2.840.10008.5.1.4.1.1.2</a:t>
                      </a:r>
                      <a:endParaRPr lang="en-IN" dirty="0"/>
                    </a:p>
                  </a:txBody>
                  <a:tcPr/>
                </a:tc>
                <a:tc>
                  <a:txBody>
                    <a:bodyPr/>
                    <a:lstStyle/>
                    <a:p>
                      <a:r>
                        <a:rPr lang="en-IN" sz="1400" kern="1200" dirty="0">
                          <a:solidFill>
                            <a:schemeClr val="dk1"/>
                          </a:solidFill>
                          <a:effectLst/>
                          <a:latin typeface="+mn-lt"/>
                          <a:ea typeface="+mn-ea"/>
                          <a:cs typeface="+mn-cs"/>
                        </a:rPr>
                        <a:t>CT Image Storage</a:t>
                      </a:r>
                      <a:endParaRPr lang="en-IN" dirty="0"/>
                    </a:p>
                  </a:txBody>
                  <a:tcPr/>
                </a:tc>
                <a:extLst>
                  <a:ext uri="{0D108BD9-81ED-4DB2-BD59-A6C34878D82A}">
                    <a16:rowId xmlns:a16="http://schemas.microsoft.com/office/drawing/2014/main" val="3355634529"/>
                  </a:ext>
                </a:extLst>
              </a:tr>
              <a:tr h="370840">
                <a:tc>
                  <a:txBody>
                    <a:bodyPr/>
                    <a:lstStyle/>
                    <a:p>
                      <a:r>
                        <a:rPr lang="en-IN" sz="1400" kern="1200" dirty="0">
                          <a:solidFill>
                            <a:schemeClr val="dk1"/>
                          </a:solidFill>
                          <a:effectLst/>
                          <a:latin typeface="+mn-lt"/>
                          <a:ea typeface="+mn-ea"/>
                          <a:cs typeface="+mn-cs"/>
                        </a:rPr>
                        <a:t>1.2.840.10008.5.1.4.1.1.4</a:t>
                      </a:r>
                      <a:endParaRPr lang="en-IN" dirty="0"/>
                    </a:p>
                  </a:txBody>
                  <a:tcPr/>
                </a:tc>
                <a:tc>
                  <a:txBody>
                    <a:bodyPr/>
                    <a:lstStyle/>
                    <a:p>
                      <a:r>
                        <a:rPr lang="en-IN" sz="1400" kern="1200" dirty="0">
                          <a:solidFill>
                            <a:schemeClr val="dk1"/>
                          </a:solidFill>
                          <a:effectLst/>
                          <a:latin typeface="+mn-lt"/>
                          <a:ea typeface="+mn-ea"/>
                          <a:cs typeface="+mn-cs"/>
                        </a:rPr>
                        <a:t>MR Image Storage</a:t>
                      </a:r>
                      <a:endParaRPr lang="en-IN" dirty="0"/>
                    </a:p>
                  </a:txBody>
                  <a:tcPr/>
                </a:tc>
                <a:extLst>
                  <a:ext uri="{0D108BD9-81ED-4DB2-BD59-A6C34878D82A}">
                    <a16:rowId xmlns:a16="http://schemas.microsoft.com/office/drawing/2014/main" val="2982698666"/>
                  </a:ext>
                </a:extLst>
              </a:tr>
              <a:tr h="370840">
                <a:tc>
                  <a:txBody>
                    <a:bodyPr/>
                    <a:lstStyle/>
                    <a:p>
                      <a:r>
                        <a:rPr lang="en-IN" sz="1400" kern="1200" dirty="0">
                          <a:solidFill>
                            <a:schemeClr val="dk1"/>
                          </a:solidFill>
                          <a:effectLst/>
                          <a:latin typeface="+mn-lt"/>
                          <a:ea typeface="+mn-ea"/>
                          <a:cs typeface="+mn-cs"/>
                        </a:rPr>
                        <a:t>1.2.840.10008.5.1.4.1.1.12.1</a:t>
                      </a:r>
                      <a:endParaRPr lang="en-IN" dirty="0"/>
                    </a:p>
                  </a:txBody>
                  <a:tcPr/>
                </a:tc>
                <a:tc>
                  <a:txBody>
                    <a:bodyPr/>
                    <a:lstStyle/>
                    <a:p>
                      <a:r>
                        <a:rPr lang="en-IN" sz="1400" kern="1200" dirty="0">
                          <a:solidFill>
                            <a:schemeClr val="dk1"/>
                          </a:solidFill>
                          <a:effectLst/>
                          <a:latin typeface="+mn-lt"/>
                          <a:ea typeface="+mn-ea"/>
                          <a:cs typeface="+mn-cs"/>
                        </a:rPr>
                        <a:t>X-Ray Angiographic Image Storage</a:t>
                      </a:r>
                      <a:endParaRPr lang="en-IN" dirty="0"/>
                    </a:p>
                  </a:txBody>
                  <a:tcPr/>
                </a:tc>
                <a:extLst>
                  <a:ext uri="{0D108BD9-81ED-4DB2-BD59-A6C34878D82A}">
                    <a16:rowId xmlns:a16="http://schemas.microsoft.com/office/drawing/2014/main" val="1689748993"/>
                  </a:ext>
                </a:extLst>
              </a:tr>
              <a:tr h="370840">
                <a:tc>
                  <a:txBody>
                    <a:bodyPr/>
                    <a:lstStyle/>
                    <a:p>
                      <a:r>
                        <a:rPr lang="en-IN" sz="1400" kern="1200" dirty="0">
                          <a:solidFill>
                            <a:schemeClr val="dk1"/>
                          </a:solidFill>
                          <a:effectLst/>
                          <a:latin typeface="+mn-lt"/>
                          <a:ea typeface="+mn-ea"/>
                          <a:cs typeface="+mn-cs"/>
                        </a:rPr>
                        <a:t>1.2.840.10008.5.1.4.1.1.7</a:t>
                      </a:r>
                      <a:endParaRPr lang="en-IN" dirty="0"/>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mn-lt"/>
                          <a:ea typeface="+mn-ea"/>
                          <a:cs typeface="+mn-cs"/>
                        </a:rPr>
                        <a:t>Secondary Capture Image Storage</a:t>
                      </a:r>
                    </a:p>
                  </a:txBody>
                  <a:tcPr/>
                </a:tc>
                <a:extLst>
                  <a:ext uri="{0D108BD9-81ED-4DB2-BD59-A6C34878D82A}">
                    <a16:rowId xmlns:a16="http://schemas.microsoft.com/office/drawing/2014/main" val="1594738363"/>
                  </a:ext>
                </a:extLst>
              </a:tr>
            </a:tbl>
          </a:graphicData>
        </a:graphic>
      </p:graphicFrame>
    </p:spTree>
    <p:extLst>
      <p:ext uri="{BB962C8B-B14F-4D97-AF65-F5344CB8AC3E}">
        <p14:creationId xmlns:p14="http://schemas.microsoft.com/office/powerpoint/2010/main" val="3810568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A50F-916C-479B-AEE0-FD78859C49D7}"/>
              </a:ext>
            </a:extLst>
          </p:cNvPr>
          <p:cNvSpPr>
            <a:spLocks noGrp="1"/>
          </p:cNvSpPr>
          <p:nvPr>
            <p:ph type="title"/>
          </p:nvPr>
        </p:nvSpPr>
        <p:spPr/>
        <p:txBody>
          <a:bodyPr/>
          <a:lstStyle/>
          <a:p>
            <a:r>
              <a:rPr lang="en-IN" dirty="0"/>
              <a:t>Important Tags</a:t>
            </a:r>
          </a:p>
        </p:txBody>
      </p:sp>
      <p:sp>
        <p:nvSpPr>
          <p:cNvPr id="3" name="Content Placeholder 2">
            <a:extLst>
              <a:ext uri="{FF2B5EF4-FFF2-40B4-BE49-F238E27FC236}">
                <a16:creationId xmlns:a16="http://schemas.microsoft.com/office/drawing/2014/main" id="{73F6FD19-71AC-4028-8F6E-063AA86BDD11}"/>
              </a:ext>
            </a:extLst>
          </p:cNvPr>
          <p:cNvSpPr>
            <a:spLocks noGrp="1"/>
          </p:cNvSpPr>
          <p:nvPr>
            <p:ph idx="1"/>
          </p:nvPr>
        </p:nvSpPr>
        <p:spPr/>
        <p:txBody>
          <a:bodyPr/>
          <a:lstStyle/>
          <a:p>
            <a:pPr>
              <a:lnSpc>
                <a:spcPct val="90000"/>
              </a:lnSpc>
              <a:buFont typeface="Arial" panose="020B0604020202020204" pitchFamily="34" charset="0"/>
              <a:buChar char="•"/>
            </a:pPr>
            <a:r>
              <a:rPr lang="en-US" altLang="en-US" dirty="0"/>
              <a:t>Session Name &amp; Study Number</a:t>
            </a:r>
          </a:p>
          <a:p>
            <a:pPr lvl="1">
              <a:lnSpc>
                <a:spcPct val="90000"/>
              </a:lnSpc>
              <a:buFont typeface="Arial" panose="020B0604020202020204" pitchFamily="34" charset="0"/>
              <a:buChar char="•"/>
            </a:pPr>
            <a:r>
              <a:rPr lang="en-US" altLang="en-US" dirty="0"/>
              <a:t>(0008 0090)  ID Referring Physician</a:t>
            </a:r>
          </a:p>
          <a:p>
            <a:pPr lvl="1">
              <a:lnSpc>
                <a:spcPct val="90000"/>
              </a:lnSpc>
              <a:buFont typeface="Arial" panose="020B0604020202020204" pitchFamily="34" charset="0"/>
              <a:buChar char="•"/>
            </a:pPr>
            <a:r>
              <a:rPr lang="en-US" altLang="en-US" dirty="0"/>
              <a:t>(0020 0011)  REL Series Number</a:t>
            </a:r>
          </a:p>
          <a:p>
            <a:pPr>
              <a:lnSpc>
                <a:spcPct val="90000"/>
              </a:lnSpc>
              <a:buFont typeface="Arial" panose="020B0604020202020204" pitchFamily="34" charset="0"/>
              <a:buChar char="•"/>
            </a:pPr>
            <a:r>
              <a:rPr lang="en-US" altLang="en-US" dirty="0"/>
              <a:t>Image “Shape”</a:t>
            </a:r>
          </a:p>
          <a:p>
            <a:pPr lvl="1">
              <a:lnSpc>
                <a:spcPct val="90000"/>
              </a:lnSpc>
              <a:buFont typeface="Arial" panose="020B0604020202020204" pitchFamily="34" charset="0"/>
              <a:buChar char="•"/>
            </a:pPr>
            <a:r>
              <a:rPr lang="en-US" altLang="en-US" dirty="0"/>
              <a:t>(0028 0010)  IMG Rows</a:t>
            </a:r>
          </a:p>
          <a:p>
            <a:pPr lvl="1">
              <a:lnSpc>
                <a:spcPct val="90000"/>
              </a:lnSpc>
              <a:buFont typeface="Arial" panose="020B0604020202020204" pitchFamily="34" charset="0"/>
              <a:buChar char="•"/>
            </a:pPr>
            <a:r>
              <a:rPr lang="en-US" altLang="en-US" dirty="0"/>
              <a:t>(0028 0011)  IMG Columns</a:t>
            </a:r>
          </a:p>
          <a:p>
            <a:pPr lvl="1">
              <a:lnSpc>
                <a:spcPct val="90000"/>
              </a:lnSpc>
              <a:buFont typeface="Arial" panose="020B0604020202020204" pitchFamily="34" charset="0"/>
              <a:buChar char="•"/>
            </a:pPr>
            <a:r>
              <a:rPr lang="en-US" altLang="en-US" dirty="0"/>
              <a:t>(0028 0030)  IMG Pixel Spacing</a:t>
            </a:r>
          </a:p>
          <a:p>
            <a:pPr lvl="1">
              <a:lnSpc>
                <a:spcPct val="90000"/>
              </a:lnSpc>
              <a:buFont typeface="Arial" panose="020B0604020202020204" pitchFamily="34" charset="0"/>
              <a:buChar char="•"/>
            </a:pPr>
            <a:r>
              <a:rPr lang="en-US" altLang="en-US" dirty="0"/>
              <a:t>(0018 0050)  ACQ Slice Thickness</a:t>
            </a:r>
          </a:p>
          <a:p>
            <a:pPr lvl="1">
              <a:lnSpc>
                <a:spcPct val="90000"/>
              </a:lnSpc>
              <a:buFont typeface="Arial" panose="020B0604020202020204" pitchFamily="34" charset="0"/>
              <a:buChar char="•"/>
            </a:pPr>
            <a:r>
              <a:rPr lang="en-US" altLang="en-US" dirty="0"/>
              <a:t>(0020 1041)  REL Slice Location</a:t>
            </a:r>
          </a:p>
          <a:p>
            <a:pPr>
              <a:buFont typeface="Arial" panose="020B0604020202020204" pitchFamily="34" charset="0"/>
              <a:buChar char="•"/>
            </a:pPr>
            <a:r>
              <a:rPr lang="en-US" altLang="en-US" dirty="0"/>
              <a:t>How &amp; where the image data is stored</a:t>
            </a:r>
          </a:p>
          <a:p>
            <a:pPr lvl="1">
              <a:buFont typeface="Arial" panose="020B0604020202020204" pitchFamily="34" charset="0"/>
              <a:buChar char="•"/>
            </a:pPr>
            <a:r>
              <a:rPr lang="en-US" altLang="en-US" dirty="0"/>
              <a:t>(0028 0100)  IMG Bits Allocated</a:t>
            </a:r>
          </a:p>
          <a:p>
            <a:pPr lvl="1">
              <a:buFont typeface="Arial" panose="020B0604020202020204" pitchFamily="34" charset="0"/>
              <a:buChar char="•"/>
            </a:pPr>
            <a:r>
              <a:rPr lang="en-US" altLang="en-US" dirty="0"/>
              <a:t>(0028 0101)  IMG Bits Stored</a:t>
            </a:r>
          </a:p>
          <a:p>
            <a:pPr lvl="1">
              <a:buFont typeface="Arial" panose="020B0604020202020204" pitchFamily="34" charset="0"/>
              <a:buChar char="•"/>
            </a:pPr>
            <a:r>
              <a:rPr lang="en-US" altLang="en-US" dirty="0"/>
              <a:t>(0028 0102)  IMG High Bit</a:t>
            </a:r>
          </a:p>
          <a:p>
            <a:pPr lvl="1">
              <a:buFont typeface="Arial" panose="020B0604020202020204" pitchFamily="34" charset="0"/>
              <a:buChar char="•"/>
            </a:pPr>
            <a:r>
              <a:rPr lang="en-US" altLang="en-US" dirty="0"/>
              <a:t>(7ef0  0010)  PXL Pixel Data</a:t>
            </a:r>
          </a:p>
          <a:p>
            <a:pPr marL="342891" lvl="1" indent="0">
              <a:lnSpc>
                <a:spcPct val="90000"/>
              </a:lnSpc>
              <a:buNone/>
            </a:pPr>
            <a:endParaRPr lang="en-US" altLang="en-US" dirty="0"/>
          </a:p>
          <a:p>
            <a:pPr marL="0" indent="0">
              <a:buNone/>
            </a:pPr>
            <a:endParaRPr lang="en-IN" dirty="0"/>
          </a:p>
        </p:txBody>
      </p:sp>
    </p:spTree>
    <p:extLst>
      <p:ext uri="{BB962C8B-B14F-4D97-AF65-F5344CB8AC3E}">
        <p14:creationId xmlns:p14="http://schemas.microsoft.com/office/powerpoint/2010/main" val="2071959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0E72E-6D4F-4E34-BFBD-69EB737703F6}"/>
              </a:ext>
            </a:extLst>
          </p:cNvPr>
          <p:cNvSpPr>
            <a:spLocks noGrp="1"/>
          </p:cNvSpPr>
          <p:nvPr>
            <p:ph type="title"/>
          </p:nvPr>
        </p:nvSpPr>
        <p:spPr/>
        <p:txBody>
          <a:bodyPr/>
          <a:lstStyle/>
          <a:p>
            <a:r>
              <a:rPr lang="en-US" altLang="en-US" dirty="0"/>
              <a:t>MRI specific tags</a:t>
            </a:r>
            <a:endParaRPr lang="en-IN" dirty="0"/>
          </a:p>
        </p:txBody>
      </p:sp>
      <p:sp>
        <p:nvSpPr>
          <p:cNvPr id="3" name="Content Placeholder 2">
            <a:extLst>
              <a:ext uri="{FF2B5EF4-FFF2-40B4-BE49-F238E27FC236}">
                <a16:creationId xmlns:a16="http://schemas.microsoft.com/office/drawing/2014/main" id="{913D8DD8-8AD9-41DE-B62B-7A8CA32DFE32}"/>
              </a:ext>
            </a:extLst>
          </p:cNvPr>
          <p:cNvSpPr>
            <a:spLocks noGrp="1"/>
          </p:cNvSpPr>
          <p:nvPr>
            <p:ph idx="1"/>
          </p:nvPr>
        </p:nvSpPr>
        <p:spPr/>
        <p:txBody>
          <a:bodyPr/>
          <a:lstStyle/>
          <a:p>
            <a:pPr>
              <a:buFont typeface="Arial" panose="020B0604020202020204" pitchFamily="34" charset="0"/>
              <a:buChar char="•"/>
            </a:pPr>
            <a:r>
              <a:rPr lang="en-US" dirty="0"/>
              <a:t>MR Acquisition Type (0018, 0023)</a:t>
            </a:r>
          </a:p>
          <a:p>
            <a:pPr>
              <a:buFont typeface="Arial" panose="020B0604020202020204" pitchFamily="34" charset="0"/>
              <a:buChar char="•"/>
            </a:pPr>
            <a:r>
              <a:rPr lang="en-US" dirty="0"/>
              <a:t>Repetition time	(0018, 0080)</a:t>
            </a:r>
          </a:p>
          <a:p>
            <a:pPr>
              <a:buFont typeface="Arial" panose="020B0604020202020204" pitchFamily="34" charset="0"/>
              <a:buChar char="•"/>
            </a:pPr>
            <a:r>
              <a:rPr lang="en-US" dirty="0"/>
              <a:t>Echo time	(0018, 0081)</a:t>
            </a:r>
          </a:p>
          <a:p>
            <a:pPr>
              <a:buFont typeface="Arial" panose="020B0604020202020204" pitchFamily="34" charset="0"/>
              <a:buChar char="•"/>
            </a:pPr>
            <a:r>
              <a:rPr lang="en-US" dirty="0"/>
              <a:t>Echo numbers (0018, 0086)</a:t>
            </a:r>
          </a:p>
          <a:p>
            <a:pPr>
              <a:buFont typeface="Arial" panose="020B0604020202020204" pitchFamily="34" charset="0"/>
              <a:buChar char="•"/>
            </a:pPr>
            <a:r>
              <a:rPr lang="en-US" dirty="0"/>
              <a:t>Magnetic field strength (0018, 0087)</a:t>
            </a:r>
          </a:p>
          <a:p>
            <a:pPr marL="0" indent="0">
              <a:buNone/>
            </a:pPr>
            <a:endParaRPr lang="en-IN" dirty="0"/>
          </a:p>
        </p:txBody>
      </p:sp>
    </p:spTree>
    <p:extLst>
      <p:ext uri="{BB962C8B-B14F-4D97-AF65-F5344CB8AC3E}">
        <p14:creationId xmlns:p14="http://schemas.microsoft.com/office/powerpoint/2010/main" val="4184757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4714-F106-4D7A-85E7-329686B8E5B5}"/>
              </a:ext>
            </a:extLst>
          </p:cNvPr>
          <p:cNvSpPr>
            <a:spLocks noGrp="1"/>
          </p:cNvSpPr>
          <p:nvPr>
            <p:ph type="title"/>
          </p:nvPr>
        </p:nvSpPr>
        <p:spPr/>
        <p:txBody>
          <a:bodyPr/>
          <a:lstStyle/>
          <a:p>
            <a:r>
              <a:rPr lang="en-US" altLang="en-US" sz="2400" dirty="0"/>
              <a:t>Patient Information</a:t>
            </a:r>
            <a:endParaRPr lang="en-IN" dirty="0"/>
          </a:p>
        </p:txBody>
      </p:sp>
      <p:sp>
        <p:nvSpPr>
          <p:cNvPr id="3" name="Content Placeholder 2">
            <a:extLst>
              <a:ext uri="{FF2B5EF4-FFF2-40B4-BE49-F238E27FC236}">
                <a16:creationId xmlns:a16="http://schemas.microsoft.com/office/drawing/2014/main" id="{AD61CDC0-63C6-47F1-9DC3-60F60BB947FD}"/>
              </a:ext>
            </a:extLst>
          </p:cNvPr>
          <p:cNvSpPr>
            <a:spLocks noGrp="1"/>
          </p:cNvSpPr>
          <p:nvPr>
            <p:ph idx="1"/>
          </p:nvPr>
        </p:nvSpPr>
        <p:spPr/>
        <p:txBody>
          <a:bodyPr/>
          <a:lstStyle/>
          <a:p>
            <a:pPr>
              <a:buFont typeface="Arial" panose="020B0604020202020204" pitchFamily="34" charset="0"/>
              <a:buChar char="•"/>
            </a:pPr>
            <a:r>
              <a:rPr lang="en-US" dirty="0"/>
              <a:t>Birth time (0010, 0032)</a:t>
            </a:r>
          </a:p>
          <a:p>
            <a:pPr>
              <a:buFont typeface="Arial" panose="020B0604020202020204" pitchFamily="34" charset="0"/>
              <a:buChar char="•"/>
            </a:pPr>
            <a:r>
              <a:rPr lang="en-US" dirty="0"/>
              <a:t>Weight (0010, 1030)</a:t>
            </a:r>
          </a:p>
          <a:p>
            <a:pPr>
              <a:buFont typeface="Arial" panose="020B0604020202020204" pitchFamily="34" charset="0"/>
              <a:buChar char="•"/>
            </a:pPr>
            <a:r>
              <a:rPr lang="en-US" dirty="0"/>
              <a:t>Mother’s Birth Name (0010, 1060)</a:t>
            </a:r>
          </a:p>
          <a:p>
            <a:pPr>
              <a:buFont typeface="Arial" panose="020B0604020202020204" pitchFamily="34" charset="0"/>
              <a:buChar char="•"/>
            </a:pPr>
            <a:r>
              <a:rPr lang="en-US" dirty="0"/>
              <a:t>Military Rank (0010, 1080)</a:t>
            </a:r>
          </a:p>
          <a:p>
            <a:pPr>
              <a:buFont typeface="Arial" panose="020B0604020202020204" pitchFamily="34" charset="0"/>
              <a:buChar char="•"/>
            </a:pPr>
            <a:r>
              <a:rPr lang="en-US" dirty="0"/>
              <a:t>Smoking status (0010, 21A0)</a:t>
            </a:r>
          </a:p>
          <a:p>
            <a:pPr>
              <a:buFont typeface="Arial" panose="020B0604020202020204" pitchFamily="34" charset="0"/>
              <a:buChar char="•"/>
            </a:pPr>
            <a:r>
              <a:rPr lang="en-US" dirty="0"/>
              <a:t>Religious Preference (0010, 21F0)</a:t>
            </a:r>
          </a:p>
          <a:p>
            <a:pPr>
              <a:buFont typeface="Arial" panose="020B0604020202020204" pitchFamily="34" charset="0"/>
              <a:buChar char="•"/>
            </a:pPr>
            <a:r>
              <a:rPr lang="en-US" dirty="0"/>
              <a:t>Breed Description (0010, 2292)</a:t>
            </a:r>
          </a:p>
          <a:p>
            <a:endParaRPr lang="en-IN" dirty="0"/>
          </a:p>
        </p:txBody>
      </p:sp>
    </p:spTree>
    <p:extLst>
      <p:ext uri="{BB962C8B-B14F-4D97-AF65-F5344CB8AC3E}">
        <p14:creationId xmlns:p14="http://schemas.microsoft.com/office/powerpoint/2010/main" val="4073767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C5C5-2C08-4E7E-9DBB-1C4406EC84A4}"/>
              </a:ext>
            </a:extLst>
          </p:cNvPr>
          <p:cNvSpPr>
            <a:spLocks noGrp="1"/>
          </p:cNvSpPr>
          <p:nvPr>
            <p:ph type="title"/>
          </p:nvPr>
        </p:nvSpPr>
        <p:spPr/>
        <p:txBody>
          <a:bodyPr/>
          <a:lstStyle/>
          <a:p>
            <a:r>
              <a:rPr lang="en-IN" dirty="0"/>
              <a:t>Everything Has a tag</a:t>
            </a:r>
          </a:p>
        </p:txBody>
      </p:sp>
      <p:sp>
        <p:nvSpPr>
          <p:cNvPr id="3" name="Content Placeholder 2">
            <a:extLst>
              <a:ext uri="{FF2B5EF4-FFF2-40B4-BE49-F238E27FC236}">
                <a16:creationId xmlns:a16="http://schemas.microsoft.com/office/drawing/2014/main" id="{87AB7EC0-ABFE-4FF4-BB33-A72E85DC921F}"/>
              </a:ext>
            </a:extLst>
          </p:cNvPr>
          <p:cNvSpPr>
            <a:spLocks noGrp="1"/>
          </p:cNvSpPr>
          <p:nvPr>
            <p:ph idx="1"/>
          </p:nvPr>
        </p:nvSpPr>
        <p:spPr/>
        <p:txBody>
          <a:bodyPr/>
          <a:lstStyle/>
          <a:p>
            <a:pPr marL="0" indent="0">
              <a:buNone/>
            </a:pPr>
            <a:r>
              <a:rPr lang="en-US" dirty="0"/>
              <a:t>Each data field has a unique tag or key</a:t>
            </a:r>
          </a:p>
          <a:p>
            <a:pPr marL="0" indent="0">
              <a:buNone/>
            </a:pPr>
            <a:r>
              <a:rPr lang="en-US" dirty="0"/>
              <a:t>Tags are two 4-digit hexadecimal numbers</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1BF5E0FE-8F96-4C53-9785-E660893EEF58}"/>
              </a:ext>
            </a:extLst>
          </p:cNvPr>
          <p:cNvPicPr>
            <a:picLocks noChangeAspect="1"/>
          </p:cNvPicPr>
          <p:nvPr/>
        </p:nvPicPr>
        <p:blipFill>
          <a:blip r:embed="rId2"/>
          <a:stretch>
            <a:fillRect/>
          </a:stretch>
        </p:blipFill>
        <p:spPr>
          <a:xfrm>
            <a:off x="1819274" y="1376624"/>
            <a:ext cx="5375345" cy="3245618"/>
          </a:xfrm>
          <a:prstGeom prst="rect">
            <a:avLst/>
          </a:prstGeom>
        </p:spPr>
      </p:pic>
    </p:spTree>
    <p:extLst>
      <p:ext uri="{BB962C8B-B14F-4D97-AF65-F5344CB8AC3E}">
        <p14:creationId xmlns:p14="http://schemas.microsoft.com/office/powerpoint/2010/main" val="1223870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7C12-E0B7-4A7F-92FA-3F55A06C30C0}"/>
              </a:ext>
            </a:extLst>
          </p:cNvPr>
          <p:cNvSpPr>
            <a:spLocks noGrp="1"/>
          </p:cNvSpPr>
          <p:nvPr>
            <p:ph type="title"/>
          </p:nvPr>
        </p:nvSpPr>
        <p:spPr/>
        <p:txBody>
          <a:bodyPr/>
          <a:lstStyle/>
          <a:p>
            <a:r>
              <a:rPr lang="en-IN" dirty="0"/>
              <a:t>Real world model 1</a:t>
            </a:r>
          </a:p>
        </p:txBody>
      </p:sp>
      <p:pic>
        <p:nvPicPr>
          <p:cNvPr id="15" name="Content Placeholder 14" descr="Graphical user interface&#10;&#10;Description automatically generated">
            <a:extLst>
              <a:ext uri="{FF2B5EF4-FFF2-40B4-BE49-F238E27FC236}">
                <a16:creationId xmlns:a16="http://schemas.microsoft.com/office/drawing/2014/main" id="{9D7B15C1-B690-40B2-B13C-5F56D2FD41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666" y="1132114"/>
            <a:ext cx="7450667" cy="3725635"/>
          </a:xfrm>
        </p:spPr>
      </p:pic>
    </p:spTree>
    <p:extLst>
      <p:ext uri="{BB962C8B-B14F-4D97-AF65-F5344CB8AC3E}">
        <p14:creationId xmlns:p14="http://schemas.microsoft.com/office/powerpoint/2010/main" val="60795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7C12-E0B7-4A7F-92FA-3F55A06C30C0}"/>
              </a:ext>
            </a:extLst>
          </p:cNvPr>
          <p:cNvSpPr>
            <a:spLocks noGrp="1"/>
          </p:cNvSpPr>
          <p:nvPr>
            <p:ph type="title"/>
          </p:nvPr>
        </p:nvSpPr>
        <p:spPr/>
        <p:txBody>
          <a:bodyPr/>
          <a:lstStyle/>
          <a:p>
            <a:r>
              <a:rPr lang="en-IN" dirty="0"/>
              <a:t>Real world </a:t>
            </a:r>
            <a:r>
              <a:rPr lang="en-IN"/>
              <a:t>model 2</a:t>
            </a:r>
            <a:endParaRPr lang="en-IN" dirty="0"/>
          </a:p>
        </p:txBody>
      </p:sp>
      <p:pic>
        <p:nvPicPr>
          <p:cNvPr id="5" name="Content Placeholder 4">
            <a:extLst>
              <a:ext uri="{FF2B5EF4-FFF2-40B4-BE49-F238E27FC236}">
                <a16:creationId xmlns:a16="http://schemas.microsoft.com/office/drawing/2014/main" id="{75D1AB92-7149-4D9F-8103-FEB1F5BA6E3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442" t="11105" r="12948" b="7441"/>
          <a:stretch/>
        </p:blipFill>
        <p:spPr>
          <a:xfrm>
            <a:off x="984070" y="797936"/>
            <a:ext cx="7280364" cy="3747938"/>
          </a:xfrm>
        </p:spPr>
      </p:pic>
    </p:spTree>
    <p:extLst>
      <p:ext uri="{BB962C8B-B14F-4D97-AF65-F5344CB8AC3E}">
        <p14:creationId xmlns:p14="http://schemas.microsoft.com/office/powerpoint/2010/main" val="549718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A5DB5-3450-42E9-8337-3A0528A7B942}"/>
              </a:ext>
            </a:extLst>
          </p:cNvPr>
          <p:cNvSpPr>
            <a:spLocks noGrp="1"/>
          </p:cNvSpPr>
          <p:nvPr>
            <p:ph type="title"/>
          </p:nvPr>
        </p:nvSpPr>
        <p:spPr/>
        <p:txBody>
          <a:bodyPr/>
          <a:lstStyle/>
          <a:p>
            <a:r>
              <a:rPr lang="en-IN" dirty="0"/>
              <a:t>HL7 Summary</a:t>
            </a:r>
          </a:p>
        </p:txBody>
      </p:sp>
      <p:sp>
        <p:nvSpPr>
          <p:cNvPr id="3" name="Content Placeholder 2">
            <a:extLst>
              <a:ext uri="{FF2B5EF4-FFF2-40B4-BE49-F238E27FC236}">
                <a16:creationId xmlns:a16="http://schemas.microsoft.com/office/drawing/2014/main" id="{D0F2BD5F-1F14-4804-A217-34E985CEE994}"/>
              </a:ext>
            </a:extLst>
          </p:cNvPr>
          <p:cNvSpPr>
            <a:spLocks noGrp="1"/>
          </p:cNvSpPr>
          <p:nvPr>
            <p:ph idx="1"/>
          </p:nvPr>
        </p:nvSpPr>
        <p:spPr/>
        <p:txBody>
          <a:bodyPr/>
          <a:lstStyle/>
          <a:p>
            <a:pPr>
              <a:buFont typeface="Arial" panose="020B0604020202020204" pitchFamily="34" charset="0"/>
              <a:buChar char="•"/>
            </a:pPr>
            <a:r>
              <a:rPr lang="en-IN" dirty="0"/>
              <a:t>HL7 uses TCP to send data</a:t>
            </a:r>
          </a:p>
          <a:p>
            <a:pPr>
              <a:buFont typeface="Arial" panose="020B0604020202020204" pitchFamily="34" charset="0"/>
              <a:buChar char="•"/>
            </a:pPr>
            <a:r>
              <a:rPr lang="en-IN" dirty="0"/>
              <a:t>HL7 Messages ADT, ORM, ORU,ACK</a:t>
            </a:r>
          </a:p>
          <a:p>
            <a:pPr>
              <a:buFont typeface="Arial" panose="020B0604020202020204" pitchFamily="34" charset="0"/>
              <a:buChar char="•"/>
            </a:pPr>
            <a:r>
              <a:rPr lang="en-IN" dirty="0"/>
              <a:t>HL7 Segments MSH, PV,PID NK, OBR,OBX</a:t>
            </a:r>
          </a:p>
          <a:p>
            <a:pPr>
              <a:buFont typeface="Arial" panose="020B0604020202020204" pitchFamily="34" charset="0"/>
              <a:buChar char="•"/>
            </a:pPr>
            <a:r>
              <a:rPr lang="en-IN" dirty="0"/>
              <a:t>HIS - Hospital Information System</a:t>
            </a:r>
          </a:p>
          <a:p>
            <a:pPr>
              <a:buFont typeface="Arial" panose="020B0604020202020204" pitchFamily="34" charset="0"/>
              <a:buChar char="•"/>
            </a:pPr>
            <a:r>
              <a:rPr lang="en-IN" dirty="0"/>
              <a:t>Modality – MRI, CT, X-Ray</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185031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3693" r="13693"/>
          <a:stretch>
            <a:fillRect/>
          </a:stretch>
        </p:blipFill>
        <p:spPr>
          <a:xfrm>
            <a:off x="4379513" y="-1"/>
            <a:ext cx="4764488" cy="4917591"/>
          </a:xfrm>
        </p:spPr>
      </p:pic>
      <p:sp>
        <p:nvSpPr>
          <p:cNvPr id="9" name="TextBox 8"/>
          <p:cNvSpPr txBox="1"/>
          <p:nvPr/>
        </p:nvSpPr>
        <p:spPr>
          <a:xfrm>
            <a:off x="1460500" y="1498600"/>
            <a:ext cx="2663230" cy="707886"/>
          </a:xfrm>
          <a:prstGeom prst="rect">
            <a:avLst/>
          </a:prstGeom>
          <a:noFill/>
        </p:spPr>
        <p:txBody>
          <a:bodyPr wrap="none" rtlCol="0">
            <a:spAutoFit/>
          </a:bodyPr>
          <a:lstStyle/>
          <a:p>
            <a:r>
              <a:rPr lang="en-IN" sz="4000" b="1" dirty="0">
                <a:solidFill>
                  <a:schemeClr val="bg2"/>
                </a:solidFill>
              </a:rPr>
              <a:t>Thank </a:t>
            </a:r>
            <a:r>
              <a:rPr lang="en-IN" sz="4000" b="1" dirty="0">
                <a:solidFill>
                  <a:srgbClr val="FFC000"/>
                </a:solidFill>
              </a:rPr>
              <a:t>You</a:t>
            </a:r>
            <a:r>
              <a:rPr lang="en-IN" sz="4000" b="1" dirty="0">
                <a:solidFill>
                  <a:schemeClr val="bg2"/>
                </a:solidFill>
              </a:rPr>
              <a:t> !</a:t>
            </a:r>
          </a:p>
        </p:txBody>
      </p:sp>
      <p:pic>
        <p:nvPicPr>
          <p:cNvPr id="4" name="Picture 3">
            <a:hlinkClick r:id="rId3" action="ppaction://hlinksldjump"/>
            <a:extLst>
              <a:ext uri="{FF2B5EF4-FFF2-40B4-BE49-F238E27FC236}">
                <a16:creationId xmlns:a16="http://schemas.microsoft.com/office/drawing/2014/main" id="{E64500E8-6DE5-420E-A176-916B47731F30}"/>
              </a:ext>
            </a:extLst>
          </p:cNvPr>
          <p:cNvPicPr>
            <a:picLocks noChangeAspect="1"/>
          </p:cNvPicPr>
          <p:nvPr/>
        </p:nvPicPr>
        <p:blipFill rotWithShape="1">
          <a:blip r:embed="rId4"/>
          <a:srcRect l="50706" t="14152" r="28593" b="50055"/>
          <a:stretch/>
        </p:blipFill>
        <p:spPr>
          <a:xfrm>
            <a:off x="8387294" y="4208385"/>
            <a:ext cx="540454" cy="525393"/>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824373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What is DICOM</a:t>
            </a:r>
          </a:p>
        </p:txBody>
      </p:sp>
    </p:spTree>
    <p:extLst>
      <p:ext uri="{BB962C8B-B14F-4D97-AF65-F5344CB8AC3E}">
        <p14:creationId xmlns:p14="http://schemas.microsoft.com/office/powerpoint/2010/main" val="298419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solidFill>
                  <a:schemeClr val="tx1"/>
                </a:solidFill>
              </a:rPr>
              <a:t>What is DICOM</a:t>
            </a:r>
            <a:endParaRPr lang="en-IN" dirty="0">
              <a:solidFill>
                <a:schemeClr val="tx1"/>
              </a:solidFill>
            </a:endParaRPr>
          </a:p>
        </p:txBody>
      </p:sp>
      <p:sp>
        <p:nvSpPr>
          <p:cNvPr id="3" name="Content Placeholder 2">
            <a:extLst>
              <a:ext uri="{FF2B5EF4-FFF2-40B4-BE49-F238E27FC236}">
                <a16:creationId xmlns:a16="http://schemas.microsoft.com/office/drawing/2014/main" id="{A50CC622-A9C8-4FFC-B6EC-87485CC5DD4E}"/>
              </a:ext>
            </a:extLst>
          </p:cNvPr>
          <p:cNvSpPr>
            <a:spLocks noGrp="1"/>
          </p:cNvSpPr>
          <p:nvPr>
            <p:ph idx="1"/>
          </p:nvPr>
        </p:nvSpPr>
        <p:spPr/>
        <p:txBody>
          <a:bodyPr/>
          <a:lstStyle/>
          <a:p>
            <a:pPr marL="0" indent="0">
              <a:buNone/>
            </a:pPr>
            <a:r>
              <a:rPr lang="en-US" b="1" dirty="0"/>
              <a:t>Digital Imaging and Communications in Medicine</a:t>
            </a:r>
          </a:p>
          <a:p>
            <a:pPr>
              <a:buFont typeface="Arial" panose="020B0604020202020204" pitchFamily="34" charset="0"/>
              <a:buChar char="•"/>
            </a:pPr>
            <a:r>
              <a:rPr lang="en-US" dirty="0"/>
              <a:t>Is the standard for the communication and management of medical imaging information and related data.</a:t>
            </a:r>
          </a:p>
          <a:p>
            <a:pPr>
              <a:buFont typeface="Arial" panose="020B0604020202020204" pitchFamily="34" charset="0"/>
              <a:buChar char="•"/>
            </a:pPr>
            <a:r>
              <a:rPr lang="en-US" dirty="0"/>
              <a:t>DICOM is most used for storing and transmitting medical images</a:t>
            </a:r>
          </a:p>
          <a:p>
            <a:pPr>
              <a:buFont typeface="Arial" panose="020B0604020202020204" pitchFamily="34" charset="0"/>
              <a:buChar char="•"/>
            </a:pPr>
            <a:r>
              <a:rPr lang="en-US" dirty="0"/>
              <a:t>DICOM is a standard developed by American College of Radiology (ACR) and National Electrical Manufacturers Association (NEMA).</a:t>
            </a:r>
          </a:p>
          <a:p>
            <a:pPr>
              <a:buFont typeface="Arial" panose="020B0604020202020204" pitchFamily="34" charset="0"/>
              <a:buChar char="•"/>
            </a:pPr>
            <a:r>
              <a:rPr lang="en-US" dirty="0"/>
              <a:t>The National Electrical Manufacturers Association (NEMA) holds the copyright to the published standard</a:t>
            </a:r>
          </a:p>
          <a:p>
            <a:pPr>
              <a:buFont typeface="Arial" panose="020B0604020202020204" pitchFamily="34" charset="0"/>
              <a:buChar char="•"/>
            </a:pPr>
            <a:r>
              <a:rPr lang="en-IN" dirty="0"/>
              <a:t>ISO standard 12052:2017 </a:t>
            </a:r>
          </a:p>
          <a:p>
            <a:pPr>
              <a:buFont typeface="Arial" panose="020B0604020202020204" pitchFamily="34" charset="0"/>
              <a:buChar char="•"/>
            </a:pPr>
            <a:r>
              <a:rPr lang="en-US" dirty="0"/>
              <a:t>DICOM is used worldwide to store, exchange, and transmit medical images.</a:t>
            </a:r>
          </a:p>
          <a:p>
            <a:pPr marL="0" indent="0">
              <a:buNone/>
            </a:pPr>
            <a:endParaRPr lang="en-IN" dirty="0"/>
          </a:p>
        </p:txBody>
      </p:sp>
    </p:spTree>
    <p:extLst>
      <p:ext uri="{BB962C8B-B14F-4D97-AF65-F5344CB8AC3E}">
        <p14:creationId xmlns:p14="http://schemas.microsoft.com/office/powerpoint/2010/main" val="2328490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2A4BD-D1B6-4A1E-B6A5-0F692466D7B1}"/>
              </a:ext>
            </a:extLst>
          </p:cNvPr>
          <p:cNvSpPr>
            <a:spLocks noGrp="1"/>
          </p:cNvSpPr>
          <p:nvPr>
            <p:ph type="title"/>
          </p:nvPr>
        </p:nvSpPr>
        <p:spPr/>
        <p:txBody>
          <a:bodyPr/>
          <a:lstStyle/>
          <a:p>
            <a:r>
              <a:rPr lang="en-IN" dirty="0"/>
              <a:t>Why DICOM</a:t>
            </a:r>
          </a:p>
        </p:txBody>
      </p:sp>
      <p:sp>
        <p:nvSpPr>
          <p:cNvPr id="3" name="Content Placeholder 2">
            <a:extLst>
              <a:ext uri="{FF2B5EF4-FFF2-40B4-BE49-F238E27FC236}">
                <a16:creationId xmlns:a16="http://schemas.microsoft.com/office/drawing/2014/main" id="{F42837DC-F3CB-4434-8138-BA19E2A74244}"/>
              </a:ext>
            </a:extLst>
          </p:cNvPr>
          <p:cNvSpPr>
            <a:spLocks noGrp="1"/>
          </p:cNvSpPr>
          <p:nvPr>
            <p:ph idx="1"/>
          </p:nvPr>
        </p:nvSpPr>
        <p:spPr/>
        <p:txBody>
          <a:bodyPr/>
          <a:lstStyle/>
          <a:p>
            <a:pPr>
              <a:buFont typeface="Arial" panose="020B0604020202020204" pitchFamily="34" charset="0"/>
              <a:buChar char="•"/>
            </a:pPr>
            <a:r>
              <a:rPr lang="en-US" dirty="0"/>
              <a:t>DICOM (Digital Imaging and Communications in Medicine) is a standard protocol for the management and transmission of medical images and related data.</a:t>
            </a:r>
          </a:p>
          <a:p>
            <a:pPr>
              <a:buFont typeface="Arial" panose="020B0604020202020204" pitchFamily="34" charset="0"/>
              <a:buChar char="•"/>
            </a:pPr>
            <a:r>
              <a:rPr lang="en-US" dirty="0"/>
              <a:t>DICOM is the international standard to communicate and manage medical images and data. Its mission is to ensure the interoperability of systems used to produce, store, share, display, send, query, process, retrieve and print medical images, as well as to manage related workflows.</a:t>
            </a:r>
            <a:endParaRPr lang="en-IN" dirty="0"/>
          </a:p>
        </p:txBody>
      </p:sp>
    </p:spTree>
    <p:extLst>
      <p:ext uri="{BB962C8B-B14F-4D97-AF65-F5344CB8AC3E}">
        <p14:creationId xmlns:p14="http://schemas.microsoft.com/office/powerpoint/2010/main" val="4177882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31F9-0896-4E66-BA7B-DA71FBC45DAD}"/>
              </a:ext>
            </a:extLst>
          </p:cNvPr>
          <p:cNvSpPr>
            <a:spLocks noGrp="1"/>
          </p:cNvSpPr>
          <p:nvPr>
            <p:ph type="title"/>
          </p:nvPr>
        </p:nvSpPr>
        <p:spPr/>
        <p:txBody>
          <a:bodyPr/>
          <a:lstStyle/>
          <a:p>
            <a:r>
              <a:rPr lang="en-IN" dirty="0" err="1"/>
              <a:t>Dicom</a:t>
            </a:r>
            <a:r>
              <a:rPr lang="en-IN" dirty="0"/>
              <a:t> History</a:t>
            </a:r>
          </a:p>
        </p:txBody>
      </p:sp>
      <p:sp>
        <p:nvSpPr>
          <p:cNvPr id="3" name="Content Placeholder 2">
            <a:extLst>
              <a:ext uri="{FF2B5EF4-FFF2-40B4-BE49-F238E27FC236}">
                <a16:creationId xmlns:a16="http://schemas.microsoft.com/office/drawing/2014/main" id="{7632A5E6-5E3C-449E-B0CA-6E28C1F2A92B}"/>
              </a:ext>
            </a:extLst>
          </p:cNvPr>
          <p:cNvSpPr>
            <a:spLocks noGrp="1"/>
          </p:cNvSpPr>
          <p:nvPr>
            <p:ph idx="1"/>
          </p:nvPr>
        </p:nvSpPr>
        <p:spPr/>
        <p:txBody>
          <a:bodyPr/>
          <a:lstStyle/>
          <a:p>
            <a:pPr>
              <a:buFont typeface="Arial" panose="020B0604020202020204" pitchFamily="34" charset="0"/>
              <a:buChar char="•"/>
            </a:pPr>
            <a:r>
              <a:rPr lang="en-US" dirty="0"/>
              <a:t>ACR and NEMA joined forces and formed a standard committee in 1983. – V1</a:t>
            </a:r>
          </a:p>
          <a:p>
            <a:pPr>
              <a:buFont typeface="Arial" panose="020B0604020202020204" pitchFamily="34" charset="0"/>
              <a:buChar char="•"/>
            </a:pPr>
            <a:r>
              <a:rPr lang="en-IN" dirty="0"/>
              <a:t>Its goal in developing a standard was</a:t>
            </a:r>
          </a:p>
          <a:p>
            <a:pPr lvl="1">
              <a:buFont typeface="Arial" panose="020B0604020202020204" pitchFamily="34" charset="0"/>
              <a:buChar char="•"/>
            </a:pPr>
            <a:r>
              <a:rPr lang="en-IN" sz="1800" dirty="0"/>
              <a:t>To enable users to retrieve images and associated information from digital imaging equipment in standard format using point to point connection.</a:t>
            </a:r>
          </a:p>
          <a:p>
            <a:pPr lvl="1">
              <a:buFont typeface="Arial" panose="020B0604020202020204" pitchFamily="34" charset="0"/>
              <a:buChar char="•"/>
            </a:pPr>
            <a:r>
              <a:rPr lang="en-IN" sz="1800" dirty="0"/>
              <a:t>To hide differences same across multiple image equipment manufactures </a:t>
            </a:r>
          </a:p>
          <a:p>
            <a:pPr>
              <a:buFont typeface="Arial" panose="020B0604020202020204" pitchFamily="34" charset="0"/>
              <a:buChar char="•"/>
            </a:pPr>
            <a:r>
              <a:rPr lang="en-IN" dirty="0"/>
              <a:t>To handle developing network and image standards, a new standard DICOM was proposed in 1981.</a:t>
            </a:r>
          </a:p>
        </p:txBody>
      </p:sp>
    </p:spTree>
    <p:extLst>
      <p:ext uri="{BB962C8B-B14F-4D97-AF65-F5344CB8AC3E}">
        <p14:creationId xmlns:p14="http://schemas.microsoft.com/office/powerpoint/2010/main" val="1300924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2C8D5-C06A-4DBC-A7CC-0BCE87B3A221}"/>
              </a:ext>
            </a:extLst>
          </p:cNvPr>
          <p:cNvSpPr>
            <a:spLocks noGrp="1"/>
          </p:cNvSpPr>
          <p:nvPr>
            <p:ph type="title"/>
          </p:nvPr>
        </p:nvSpPr>
        <p:spPr>
          <a:xfrm>
            <a:off x="304800" y="0"/>
            <a:ext cx="8534400" cy="498764"/>
          </a:xfrm>
        </p:spPr>
        <p:txBody>
          <a:bodyPr>
            <a:normAutofit/>
          </a:bodyPr>
          <a:lstStyle/>
          <a:p>
            <a:r>
              <a:rPr lang="en-IN" dirty="0"/>
              <a:t>DICOM application domain</a:t>
            </a:r>
          </a:p>
        </p:txBody>
      </p:sp>
      <p:pic>
        <p:nvPicPr>
          <p:cNvPr id="9" name="Picture 8">
            <a:extLst>
              <a:ext uri="{FF2B5EF4-FFF2-40B4-BE49-F238E27FC236}">
                <a16:creationId xmlns:a16="http://schemas.microsoft.com/office/drawing/2014/main" id="{A4FB910B-92B7-46C4-80B2-EA4FC62FECF9}"/>
              </a:ext>
            </a:extLst>
          </p:cNvPr>
          <p:cNvPicPr>
            <a:picLocks noChangeAspect="1"/>
          </p:cNvPicPr>
          <p:nvPr/>
        </p:nvPicPr>
        <p:blipFill>
          <a:blip r:embed="rId2"/>
          <a:stretch>
            <a:fillRect/>
          </a:stretch>
        </p:blipFill>
        <p:spPr>
          <a:xfrm>
            <a:off x="1119187" y="582805"/>
            <a:ext cx="6905625" cy="4149970"/>
          </a:xfrm>
          <a:prstGeom prst="rect">
            <a:avLst/>
          </a:prstGeom>
        </p:spPr>
      </p:pic>
    </p:spTree>
    <p:extLst>
      <p:ext uri="{BB962C8B-B14F-4D97-AF65-F5344CB8AC3E}">
        <p14:creationId xmlns:p14="http://schemas.microsoft.com/office/powerpoint/2010/main" val="33360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DICOM VR (Value Representer)</a:t>
            </a:r>
          </a:p>
        </p:txBody>
      </p:sp>
      <p:graphicFrame>
        <p:nvGraphicFramePr>
          <p:cNvPr id="4" name="Table 4">
            <a:extLst>
              <a:ext uri="{FF2B5EF4-FFF2-40B4-BE49-F238E27FC236}">
                <a16:creationId xmlns:a16="http://schemas.microsoft.com/office/drawing/2014/main" id="{0517C57A-6118-4F88-85CD-7B4A2EA6A77D}"/>
              </a:ext>
            </a:extLst>
          </p:cNvPr>
          <p:cNvGraphicFramePr>
            <a:graphicFrameLocks noGrp="1"/>
          </p:cNvGraphicFramePr>
          <p:nvPr>
            <p:ph idx="1"/>
            <p:extLst>
              <p:ext uri="{D42A27DB-BD31-4B8C-83A1-F6EECF244321}">
                <p14:modId xmlns:p14="http://schemas.microsoft.com/office/powerpoint/2010/main" val="2397319495"/>
              </p:ext>
            </p:extLst>
          </p:nvPr>
        </p:nvGraphicFramePr>
        <p:xfrm>
          <a:off x="304800" y="666750"/>
          <a:ext cx="8534400" cy="3586480"/>
        </p:xfrm>
        <a:graphic>
          <a:graphicData uri="http://schemas.openxmlformats.org/drawingml/2006/table">
            <a:tbl>
              <a:tblPr firstRow="1" bandRow="1">
                <a:tableStyleId>{5C22544A-7EE6-4342-B048-85BDC9FD1C3A}</a:tableStyleId>
              </a:tblPr>
              <a:tblGrid>
                <a:gridCol w="1423516">
                  <a:extLst>
                    <a:ext uri="{9D8B030D-6E8A-4147-A177-3AD203B41FA5}">
                      <a16:colId xmlns:a16="http://schemas.microsoft.com/office/drawing/2014/main" val="4035603594"/>
                    </a:ext>
                  </a:extLst>
                </a:gridCol>
                <a:gridCol w="4266084">
                  <a:extLst>
                    <a:ext uri="{9D8B030D-6E8A-4147-A177-3AD203B41FA5}">
                      <a16:colId xmlns:a16="http://schemas.microsoft.com/office/drawing/2014/main" val="2872159016"/>
                    </a:ext>
                  </a:extLst>
                </a:gridCol>
                <a:gridCol w="2844800">
                  <a:extLst>
                    <a:ext uri="{9D8B030D-6E8A-4147-A177-3AD203B41FA5}">
                      <a16:colId xmlns:a16="http://schemas.microsoft.com/office/drawing/2014/main" val="1668778565"/>
                    </a:ext>
                  </a:extLst>
                </a:gridCol>
              </a:tblGrid>
              <a:tr h="370840">
                <a:tc>
                  <a:txBody>
                    <a:bodyPr/>
                    <a:lstStyle/>
                    <a:p>
                      <a:r>
                        <a:rPr lang="en-IN" b="1" dirty="0"/>
                        <a:t>VR Name</a:t>
                      </a:r>
                      <a:endParaRPr lang="en-IN" dirty="0"/>
                    </a:p>
                  </a:txBody>
                  <a:tcPr/>
                </a:tc>
                <a:tc>
                  <a:txBody>
                    <a:bodyPr/>
                    <a:lstStyle/>
                    <a:p>
                      <a:r>
                        <a:rPr lang="en-IN" b="1" dirty="0"/>
                        <a:t>Definition</a:t>
                      </a:r>
                      <a:endParaRPr lang="en-IN" dirty="0"/>
                    </a:p>
                  </a:txBody>
                  <a:tcPr/>
                </a:tc>
                <a:tc>
                  <a:txBody>
                    <a:bodyPr/>
                    <a:lstStyle/>
                    <a:p>
                      <a:r>
                        <a:rPr lang="en-IN" b="1" dirty="0"/>
                        <a:t>Length of Value</a:t>
                      </a:r>
                      <a:endParaRPr lang="en-IN" dirty="0"/>
                    </a:p>
                  </a:txBody>
                  <a:tcPr/>
                </a:tc>
                <a:extLst>
                  <a:ext uri="{0D108BD9-81ED-4DB2-BD59-A6C34878D82A}">
                    <a16:rowId xmlns:a16="http://schemas.microsoft.com/office/drawing/2014/main" val="3761769828"/>
                  </a:ext>
                </a:extLst>
              </a:tr>
              <a:tr h="370840">
                <a:tc>
                  <a:txBody>
                    <a:bodyPr/>
                    <a:lstStyle/>
                    <a:p>
                      <a:r>
                        <a:rPr lang="en-IN" sz="1400" kern="1200" dirty="0">
                          <a:solidFill>
                            <a:schemeClr val="dk1"/>
                          </a:solidFill>
                          <a:latin typeface="+mn-lt"/>
                          <a:ea typeface="+mn-ea"/>
                          <a:cs typeface="+mn-cs"/>
                        </a:rPr>
                        <a:t>AE</a:t>
                      </a:r>
                    </a:p>
                  </a:txBody>
                  <a:tcPr/>
                </a:tc>
                <a:tc>
                  <a:txBody>
                    <a:bodyPr/>
                    <a:lstStyle/>
                    <a:p>
                      <a:r>
                        <a:rPr lang="en-IN" sz="1400" kern="1200" dirty="0">
                          <a:solidFill>
                            <a:schemeClr val="dk1"/>
                          </a:solidFill>
                          <a:latin typeface="+mn-lt"/>
                          <a:ea typeface="+mn-ea"/>
                          <a:cs typeface="+mn-cs"/>
                        </a:rPr>
                        <a:t>Application Entity, A string of characters</a:t>
                      </a:r>
                    </a:p>
                  </a:txBody>
                  <a:tcPr/>
                </a:tc>
                <a:tc>
                  <a:txBody>
                    <a:bodyPr/>
                    <a:lstStyle/>
                    <a:p>
                      <a:r>
                        <a:rPr lang="en-IN" dirty="0"/>
                        <a:t>16 bytes maximum</a:t>
                      </a:r>
                    </a:p>
                  </a:txBody>
                  <a:tcPr/>
                </a:tc>
                <a:extLst>
                  <a:ext uri="{0D108BD9-81ED-4DB2-BD59-A6C34878D82A}">
                    <a16:rowId xmlns:a16="http://schemas.microsoft.com/office/drawing/2014/main" val="476420948"/>
                  </a:ext>
                </a:extLst>
              </a:tr>
              <a:tr h="370840">
                <a:tc>
                  <a:txBody>
                    <a:bodyPr/>
                    <a:lstStyle/>
                    <a:p>
                      <a:r>
                        <a:rPr lang="en-IN" dirty="0"/>
                        <a:t>DA</a:t>
                      </a:r>
                    </a:p>
                  </a:txBody>
                  <a:tcPr/>
                </a:tc>
                <a:tc>
                  <a:txBody>
                    <a:bodyPr/>
                    <a:lstStyle/>
                    <a:p>
                      <a:r>
                        <a:rPr lang="en-US" dirty="0"/>
                        <a:t>A string of characters of the format YYYYMMDD</a:t>
                      </a:r>
                      <a:endParaRPr lang="en-IN" dirty="0"/>
                    </a:p>
                  </a:txBody>
                  <a:tcPr/>
                </a:tc>
                <a:tc>
                  <a:txBody>
                    <a:bodyPr/>
                    <a:lstStyle/>
                    <a:p>
                      <a:r>
                        <a:rPr lang="en-IN" dirty="0"/>
                        <a:t>8 bytes fixed</a:t>
                      </a:r>
                    </a:p>
                  </a:txBody>
                  <a:tcPr/>
                </a:tc>
                <a:extLst>
                  <a:ext uri="{0D108BD9-81ED-4DB2-BD59-A6C34878D82A}">
                    <a16:rowId xmlns:a16="http://schemas.microsoft.com/office/drawing/2014/main" val="990722525"/>
                  </a:ext>
                </a:extLst>
              </a:tr>
              <a:tr h="370840">
                <a:tc>
                  <a:txBody>
                    <a:bodyPr/>
                    <a:lstStyle/>
                    <a:p>
                      <a:r>
                        <a:rPr lang="en-IN" dirty="0"/>
                        <a:t>DT</a:t>
                      </a:r>
                    </a:p>
                  </a:txBody>
                  <a:tcPr/>
                </a:tc>
                <a:tc>
                  <a:txBody>
                    <a:bodyPr/>
                    <a:lstStyle/>
                    <a:p>
                      <a:r>
                        <a:rPr lang="en-IN" dirty="0"/>
                        <a:t>Date Time</a:t>
                      </a:r>
                      <a:br>
                        <a:rPr lang="en-IN" dirty="0"/>
                      </a:br>
                      <a:r>
                        <a:rPr lang="en-US" dirty="0"/>
                        <a:t>A concatenated date-time character string in the format:</a:t>
                      </a:r>
                    </a:p>
                    <a:p>
                      <a:r>
                        <a:rPr lang="en-US" dirty="0"/>
                        <a:t>YYYYMMDDHHMMSS.FFFFFF&amp;ZZXX</a:t>
                      </a:r>
                    </a:p>
                    <a:p>
                      <a:endParaRPr lang="en-IN" dirty="0"/>
                    </a:p>
                  </a:txBody>
                  <a:tcPr/>
                </a:tc>
                <a:tc>
                  <a:txBody>
                    <a:bodyPr/>
                    <a:lstStyle/>
                    <a:p>
                      <a:r>
                        <a:rPr lang="en-IN" dirty="0"/>
                        <a:t>26 bytes maximum</a:t>
                      </a:r>
                    </a:p>
                  </a:txBody>
                  <a:tcPr/>
                </a:tc>
                <a:extLst>
                  <a:ext uri="{0D108BD9-81ED-4DB2-BD59-A6C34878D82A}">
                    <a16:rowId xmlns:a16="http://schemas.microsoft.com/office/drawing/2014/main" val="1802948259"/>
                  </a:ext>
                </a:extLst>
              </a:tr>
              <a:tr h="370840">
                <a:tc>
                  <a:txBody>
                    <a:bodyPr/>
                    <a:lstStyle/>
                    <a:p>
                      <a:r>
                        <a:rPr lang="en-IN" dirty="0"/>
                        <a:t>FL</a:t>
                      </a:r>
                    </a:p>
                  </a:txBody>
                  <a:tcPr/>
                </a:tc>
                <a:tc>
                  <a:txBody>
                    <a:bodyPr/>
                    <a:lstStyle/>
                    <a:p>
                      <a:r>
                        <a:rPr lang="en-IN" dirty="0"/>
                        <a:t>Floating Point Single</a:t>
                      </a:r>
                    </a:p>
                  </a:txBody>
                  <a:tcPr/>
                </a:tc>
                <a:tc>
                  <a:txBody>
                    <a:bodyPr/>
                    <a:lstStyle/>
                    <a:p>
                      <a:r>
                        <a:rPr lang="en-IN" dirty="0"/>
                        <a:t>4 bytes fixed</a:t>
                      </a:r>
                    </a:p>
                  </a:txBody>
                  <a:tcPr/>
                </a:tc>
                <a:extLst>
                  <a:ext uri="{0D108BD9-81ED-4DB2-BD59-A6C34878D82A}">
                    <a16:rowId xmlns:a16="http://schemas.microsoft.com/office/drawing/2014/main" val="4010635831"/>
                  </a:ext>
                </a:extLst>
              </a:tr>
              <a:tr h="370840">
                <a:tc>
                  <a:txBody>
                    <a:bodyPr/>
                    <a:lstStyle/>
                    <a:p>
                      <a:r>
                        <a:rPr lang="en-IN" dirty="0"/>
                        <a:t>PN</a:t>
                      </a:r>
                    </a:p>
                  </a:txBody>
                  <a:tcPr/>
                </a:tc>
                <a:tc>
                  <a:txBody>
                    <a:bodyPr/>
                    <a:lstStyle/>
                    <a:p>
                      <a:r>
                        <a:rPr lang="en-IN" dirty="0"/>
                        <a:t>Person Name</a:t>
                      </a:r>
                      <a:br>
                        <a:rPr lang="en-IN" dirty="0"/>
                      </a:br>
                      <a:r>
                        <a:rPr lang="en-IN" dirty="0" err="1"/>
                        <a:t>Eg</a:t>
                      </a:r>
                      <a:r>
                        <a:rPr lang="en-IN" dirty="0"/>
                        <a:t>:</a:t>
                      </a:r>
                      <a:br>
                        <a:rPr lang="en-IN" dirty="0"/>
                      </a:br>
                      <a:r>
                        <a:rPr lang="en-US" dirty="0"/>
                        <a:t>Rev. John Robert Quincy Adams, B.A. M.Div.</a:t>
                      </a:r>
                    </a:p>
                    <a:p>
                      <a:r>
                        <a:rPr lang="en-US" dirty="0"/>
                        <a:t>"</a:t>
                      </a:r>
                      <a:r>
                        <a:rPr lang="en-US" dirty="0" err="1"/>
                        <a:t>Adams^John</a:t>
                      </a:r>
                      <a:r>
                        <a:rPr lang="en-US" dirty="0"/>
                        <a:t> Robert Quincy^^</a:t>
                      </a:r>
                      <a:r>
                        <a:rPr lang="en-US" dirty="0" err="1"/>
                        <a:t>Rev.^B.A</a:t>
                      </a:r>
                      <a:r>
                        <a:rPr lang="en-US" dirty="0"/>
                        <a:t>. M.Div."</a:t>
                      </a:r>
                      <a:endParaRPr lang="en-IN" dirty="0"/>
                    </a:p>
                  </a:txBody>
                  <a:tcPr/>
                </a:tc>
                <a:tc>
                  <a:txBody>
                    <a:bodyPr/>
                    <a:lstStyle/>
                    <a:p>
                      <a:r>
                        <a:rPr lang="en-US" dirty="0"/>
                        <a:t>64 chars maximum per component group</a:t>
                      </a:r>
                      <a:endParaRPr lang="en-IN" dirty="0"/>
                    </a:p>
                  </a:txBody>
                  <a:tcPr/>
                </a:tc>
                <a:extLst>
                  <a:ext uri="{0D108BD9-81ED-4DB2-BD59-A6C34878D82A}">
                    <a16:rowId xmlns:a16="http://schemas.microsoft.com/office/drawing/2014/main" val="1364876121"/>
                  </a:ext>
                </a:extLst>
              </a:tr>
            </a:tbl>
          </a:graphicData>
        </a:graphic>
      </p:graphicFrame>
    </p:spTree>
    <p:extLst>
      <p:ext uri="{BB962C8B-B14F-4D97-AF65-F5344CB8AC3E}">
        <p14:creationId xmlns:p14="http://schemas.microsoft.com/office/powerpoint/2010/main" val="1649613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E563-8E34-4C98-B6BF-6EF0C14E0C55}"/>
              </a:ext>
            </a:extLst>
          </p:cNvPr>
          <p:cNvSpPr>
            <a:spLocks noGrp="1"/>
          </p:cNvSpPr>
          <p:nvPr>
            <p:ph type="title"/>
          </p:nvPr>
        </p:nvSpPr>
        <p:spPr/>
        <p:txBody>
          <a:bodyPr/>
          <a:lstStyle/>
          <a:p>
            <a:r>
              <a:rPr lang="en-IN" dirty="0"/>
              <a:t>DICOM services</a:t>
            </a:r>
          </a:p>
        </p:txBody>
      </p:sp>
      <p:sp>
        <p:nvSpPr>
          <p:cNvPr id="3" name="Content Placeholder 2">
            <a:extLst>
              <a:ext uri="{FF2B5EF4-FFF2-40B4-BE49-F238E27FC236}">
                <a16:creationId xmlns:a16="http://schemas.microsoft.com/office/drawing/2014/main" id="{9A29816D-AA7C-4325-B9AB-C9EB61680A2D}"/>
              </a:ext>
            </a:extLst>
          </p:cNvPr>
          <p:cNvSpPr>
            <a:spLocks noGrp="1"/>
          </p:cNvSpPr>
          <p:nvPr>
            <p:ph idx="1"/>
          </p:nvPr>
        </p:nvSpPr>
        <p:spPr/>
        <p:txBody>
          <a:bodyPr/>
          <a:lstStyle/>
          <a:p>
            <a:pPr>
              <a:buFont typeface="Arial" panose="020B0604020202020204" pitchFamily="34" charset="0"/>
              <a:buChar char="•"/>
            </a:pPr>
            <a:r>
              <a:rPr lang="en-IN" dirty="0"/>
              <a:t>ECHO</a:t>
            </a:r>
          </a:p>
          <a:p>
            <a:pPr>
              <a:buFont typeface="Arial" panose="020B0604020202020204" pitchFamily="34" charset="0"/>
              <a:buChar char="•"/>
            </a:pPr>
            <a:r>
              <a:rPr lang="en-IN" dirty="0"/>
              <a:t>FIND</a:t>
            </a:r>
          </a:p>
          <a:p>
            <a:pPr>
              <a:buFont typeface="Arial" panose="020B0604020202020204" pitchFamily="34" charset="0"/>
              <a:buChar char="•"/>
            </a:pPr>
            <a:r>
              <a:rPr lang="en-IN" dirty="0"/>
              <a:t>STORE</a:t>
            </a:r>
          </a:p>
          <a:p>
            <a:pPr>
              <a:buFont typeface="Arial" panose="020B0604020202020204" pitchFamily="34" charset="0"/>
              <a:buChar char="•"/>
            </a:pPr>
            <a:r>
              <a:rPr lang="en-IN" dirty="0"/>
              <a:t>GET</a:t>
            </a:r>
          </a:p>
          <a:p>
            <a:pPr>
              <a:buFont typeface="Arial" panose="020B0604020202020204" pitchFamily="34" charset="0"/>
              <a:buChar char="•"/>
            </a:pPr>
            <a:r>
              <a:rPr lang="en-IN" dirty="0"/>
              <a:t>MOVE</a:t>
            </a:r>
          </a:p>
          <a:p>
            <a:pPr>
              <a:buFont typeface="Arial" panose="020B0604020202020204" pitchFamily="34" charset="0"/>
              <a:buChar char="•"/>
            </a:pPr>
            <a:r>
              <a:rPr lang="en-IN" dirty="0"/>
              <a:t>COMMIT</a:t>
            </a:r>
          </a:p>
        </p:txBody>
      </p:sp>
    </p:spTree>
    <p:extLst>
      <p:ext uri="{BB962C8B-B14F-4D97-AF65-F5344CB8AC3E}">
        <p14:creationId xmlns:p14="http://schemas.microsoft.com/office/powerpoint/2010/main" val="3318748331"/>
      </p:ext>
    </p:extLst>
  </p:cSld>
  <p:clrMapOvr>
    <a:masterClrMapping/>
  </p:clrMapOvr>
</p:sld>
</file>

<file path=ppt/theme/theme1.xml><?xml version="1.0" encoding="utf-8"?>
<a:theme xmlns:a="http://schemas.openxmlformats.org/drawingml/2006/main" name="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TTS Template" id="{DAAFF04E-B826-4BA4-9E2F-F0B385DA2580}" vid="{545CF6F9-EC09-4062-AB06-81486AB6AE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49C3B21729434C834F03C10CFD3EE7" ma:contentTypeVersion="5" ma:contentTypeDescription="Create a new document." ma:contentTypeScope="" ma:versionID="bc2408663a85f6db86f0745a843e47d3">
  <xsd:schema xmlns:xsd="http://www.w3.org/2001/XMLSchema" xmlns:xs="http://www.w3.org/2001/XMLSchema" xmlns:p="http://schemas.microsoft.com/office/2006/metadata/properties" xmlns:ns2="3f90b35a-c7f5-466e-bdce-aad1192bcad3" xmlns:ns3="abad16e2-75b5-4d02-890c-30395bfef711" targetNamespace="http://schemas.microsoft.com/office/2006/metadata/properties" ma:root="true" ma:fieldsID="8b630cb5a7761d532a720b53968d7e62" ns2:_="" ns3:_="">
    <xsd:import namespace="3f90b35a-c7f5-466e-bdce-aad1192bcad3"/>
    <xsd:import namespace="abad16e2-75b5-4d02-890c-30395bfef71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90b35a-c7f5-466e-bdce-aad1192bca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ad16e2-75b5-4d02-890c-30395bfef71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4C1CBD-E772-40E8-A141-BC92415FFE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90b35a-c7f5-466e-bdce-aad1192bcad3"/>
    <ds:schemaRef ds:uri="abad16e2-75b5-4d02-890c-30395bfef7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0B9548-FE58-4485-B5D9-973899E1873F}">
  <ds:schemaRefs>
    <ds:schemaRef ds:uri="http://purl.org/dc/elements/1.1/"/>
    <ds:schemaRef ds:uri="http://schemas.microsoft.com/office/infopath/2007/PartnerControls"/>
    <ds:schemaRef ds:uri="3f90b35a-c7f5-466e-bdce-aad1192bcad3"/>
    <ds:schemaRef ds:uri="abad16e2-75b5-4d02-890c-30395bfef711"/>
    <ds:schemaRef ds:uri="http://schemas.microsoft.com/office/2006/metadata/properties"/>
    <ds:schemaRef ds:uri="http://schemas.openxmlformats.org/package/2006/metadata/core-properties"/>
    <ds:schemaRef ds:uri="http://www.w3.org/XML/1998/namespace"/>
    <ds:schemaRef ds:uri="http://schemas.microsoft.com/office/2006/documentManagement/types"/>
    <ds:schemaRef ds:uri="http://purl.org/dc/dcmitype/"/>
    <ds:schemaRef ds:uri="http://purl.org/dc/terms/"/>
  </ds:schemaRefs>
</ds:datastoreItem>
</file>

<file path=customXml/itemProps3.xml><?xml version="1.0" encoding="utf-8"?>
<ds:datastoreItem xmlns:ds="http://schemas.openxmlformats.org/officeDocument/2006/customXml" ds:itemID="{4AC07C51-6059-4827-AD54-DEC5A7B60B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LTTS Template</Template>
  <TotalTime>5560</TotalTime>
  <Words>775</Words>
  <Application>Microsoft Office PowerPoint</Application>
  <PresentationFormat>On-screen Show (16:9)</PresentationFormat>
  <Paragraphs>159</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L&amp;T Theme 2</vt:lpstr>
      <vt:lpstr>Session on Industry standards - HL7, DICOM</vt:lpstr>
      <vt:lpstr>HL7 Summary</vt:lpstr>
      <vt:lpstr>PowerPoint Presentation</vt:lpstr>
      <vt:lpstr>What is DICOM</vt:lpstr>
      <vt:lpstr>Why DICOM</vt:lpstr>
      <vt:lpstr>Dicom History</vt:lpstr>
      <vt:lpstr>DICOM application domain</vt:lpstr>
      <vt:lpstr>DICOM VR (Value Representer)</vt:lpstr>
      <vt:lpstr>DICOM services</vt:lpstr>
      <vt:lpstr>SOP Classes</vt:lpstr>
      <vt:lpstr>Image Storage SOP Classes </vt:lpstr>
      <vt:lpstr>Transfer Syntax</vt:lpstr>
      <vt:lpstr>Radiological Studies SOP Classes</vt:lpstr>
      <vt:lpstr>Important Tags</vt:lpstr>
      <vt:lpstr>MRI specific tags</vt:lpstr>
      <vt:lpstr>Patient Information</vt:lpstr>
      <vt:lpstr>Everything Has a tag</vt:lpstr>
      <vt:lpstr>Real world model 1</vt:lpstr>
      <vt:lpstr>Real world model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Programs Model</dc:title>
  <dc:creator>KNS Acharya</dc:creator>
  <cp:lastModifiedBy>Jaswanth Kumar</cp:lastModifiedBy>
  <cp:revision>119</cp:revision>
  <dcterms:created xsi:type="dcterms:W3CDTF">2020-05-11T19:16:50Z</dcterms:created>
  <dcterms:modified xsi:type="dcterms:W3CDTF">2020-11-04T00:53:55Z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0x010100EE49C3B21729434C834F03C10CFD3EE7</vt:lpwstr>
  </property>
  <property fmtid="{D5CDD505-2E9C-101B-9397-08002B2CF9AE}" pid="3" name="MSIP_Label_4b5591f2-6b23-403d-aa5f-b6d577f5e572_Enabled">
    <vt:lpwstr>true</vt:lpwstr>
  </property>
  <property fmtid="{D5CDD505-2E9C-101B-9397-08002B2CF9AE}" pid="4" name="MSIP_Label_4b5591f2-6b23-403d-aa5f-b6d577f5e572_SetDate">
    <vt:lpwstr>2020-07-20T03:53:39Z</vt:lpwstr>
  </property>
  <property fmtid="{D5CDD505-2E9C-101B-9397-08002B2CF9AE}" pid="5" name="MSIP_Label_4b5591f2-6b23-403d-aa5f-b6d577f5e572_Method">
    <vt:lpwstr>Standard</vt:lpwstr>
  </property>
  <property fmtid="{D5CDD505-2E9C-101B-9397-08002B2CF9AE}" pid="6" name="MSIP_Label_4b5591f2-6b23-403d-aa5f-b6d577f5e572_Name">
    <vt:lpwstr>4b5591f2-6b23-403d-aa5f-b6d577f5e572</vt:lpwstr>
  </property>
  <property fmtid="{D5CDD505-2E9C-101B-9397-08002B2CF9AE}" pid="7" name="MSIP_Label_4b5591f2-6b23-403d-aa5f-b6d577f5e572_SiteId">
    <vt:lpwstr>311b3378-8e8a-4b5e-a33f-e80a3d8ba60a</vt:lpwstr>
  </property>
  <property fmtid="{D5CDD505-2E9C-101B-9397-08002B2CF9AE}" pid="8" name="MSIP_Label_4b5591f2-6b23-403d-aa5f-b6d577f5e572_ActionId">
    <vt:lpwstr>5f23469f-045d-4508-8d1b-490c78da907c</vt:lpwstr>
  </property>
  <property fmtid="{D5CDD505-2E9C-101B-9397-08002B2CF9AE}" pid="9" name="MSIP_Label_4b5591f2-6b23-403d-aa5f-b6d577f5e572_ContentBits">
    <vt:lpwstr>0</vt:lpwstr>
  </property>
</Properties>
</file>