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sldIdLst>
    <p:sldId id="316" r:id="rId5"/>
    <p:sldId id="834" r:id="rId6"/>
    <p:sldId id="844" r:id="rId7"/>
    <p:sldId id="843" r:id="rId8"/>
    <p:sldId id="825" r:id="rId9"/>
    <p:sldId id="869" r:id="rId10"/>
    <p:sldId id="833" r:id="rId11"/>
    <p:sldId id="847" r:id="rId12"/>
    <p:sldId id="868" r:id="rId13"/>
    <p:sldId id="846" r:id="rId14"/>
    <p:sldId id="861" r:id="rId15"/>
    <p:sldId id="862" r:id="rId16"/>
    <p:sldId id="863" r:id="rId17"/>
    <p:sldId id="864" r:id="rId18"/>
    <p:sldId id="865" r:id="rId19"/>
    <p:sldId id="866" r:id="rId20"/>
    <p:sldId id="860" r:id="rId21"/>
    <p:sldId id="867" r:id="rId22"/>
    <p:sldId id="848" r:id="rId23"/>
    <p:sldId id="845" r:id="rId24"/>
    <p:sldId id="849" r:id="rId25"/>
    <p:sldId id="850" r:id="rId26"/>
    <p:sldId id="851" r:id="rId27"/>
    <p:sldId id="852" r:id="rId28"/>
    <p:sldId id="854" r:id="rId29"/>
    <p:sldId id="853" r:id="rId30"/>
    <p:sldId id="855" r:id="rId31"/>
    <p:sldId id="856" r:id="rId32"/>
    <p:sldId id="857" r:id="rId33"/>
    <p:sldId id="859" r:id="rId34"/>
    <p:sldId id="858" r:id="rId35"/>
    <p:sldId id="269" r:id="rId36"/>
  </p:sldIdLst>
  <p:sldSz cx="9144000" cy="5143500" type="screen16x9"/>
  <p:notesSz cx="7010400" cy="92964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CF0C2E-7C6C-4945-B436-2E2529B806FB}">
          <p14:sldIdLst>
            <p14:sldId id="316"/>
          </p14:sldIdLst>
        </p14:section>
        <p14:section name="Agenda" id="{F629FF5A-E722-4961-A36D-BFD4D42C6B19}">
          <p14:sldIdLst/>
        </p14:section>
        <p14:section name="Action Tracker" id="{BED69DAF-BD2C-4C75-8CA7-8984DB552AF9}">
          <p14:sldIdLst>
            <p14:sldId id="834"/>
            <p14:sldId id="844"/>
            <p14:sldId id="843"/>
            <p14:sldId id="825"/>
            <p14:sldId id="869"/>
            <p14:sldId id="833"/>
            <p14:sldId id="847"/>
            <p14:sldId id="868"/>
            <p14:sldId id="846"/>
            <p14:sldId id="861"/>
            <p14:sldId id="862"/>
            <p14:sldId id="863"/>
            <p14:sldId id="864"/>
            <p14:sldId id="865"/>
            <p14:sldId id="866"/>
            <p14:sldId id="860"/>
            <p14:sldId id="867"/>
            <p14:sldId id="848"/>
            <p14:sldId id="845"/>
            <p14:sldId id="849"/>
            <p14:sldId id="850"/>
            <p14:sldId id="851"/>
            <p14:sldId id="852"/>
            <p14:sldId id="854"/>
            <p14:sldId id="853"/>
            <p14:sldId id="855"/>
            <p14:sldId id="856"/>
            <p14:sldId id="857"/>
            <p14:sldId id="859"/>
            <p14:sldId id="858"/>
          </p14:sldIdLst>
        </p14:section>
        <p14:section name="Thank You" id="{D4F9C3E5-C833-4F39-88A0-E4B66A45DF31}">
          <p14:sldIdLst>
            <p14:sldId id="269"/>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rutha S" initials="AS" lastIdx="2" clrIdx="0">
    <p:extLst>
      <p:ext uri="{19B8F6BF-5375-455C-9EA6-DF929625EA0E}">
        <p15:presenceInfo xmlns:p15="http://schemas.microsoft.com/office/powerpoint/2012/main" userId="S-1-5-21-1594105604-433220334-1481692675-42639" providerId="AD"/>
      </p:ext>
    </p:extLst>
  </p:cmAuthor>
  <p:cmAuthor id="2" name="Jagyan Prakash Mishra" initials="JPM" lastIdx="1" clrIdx="1">
    <p:extLst>
      <p:ext uri="{19B8F6BF-5375-455C-9EA6-DF929625EA0E}">
        <p15:presenceInfo xmlns:p15="http://schemas.microsoft.com/office/powerpoint/2012/main" userId="S::Jagyan.Mishra@Ltts.com::e9006520-dcc7-4ee7-b55f-4f75dfb57997" providerId="AD"/>
      </p:ext>
    </p:extLst>
  </p:cmAuthor>
  <p:cmAuthor id="3" name="SHASHIDHARA DONGRE" initials="SD" lastIdx="5" clrIdx="2">
    <p:extLst>
      <p:ext uri="{19B8F6BF-5375-455C-9EA6-DF929625EA0E}">
        <p15:presenceInfo xmlns:p15="http://schemas.microsoft.com/office/powerpoint/2012/main" userId="S::SHASHIDHARA.DONGRE@Ltts.com::cfdf7fd2-e674-4aca-9430-3148898524f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8EFF"/>
    <a:srgbClr val="CFD5EA"/>
    <a:srgbClr val="0077BD"/>
    <a:srgbClr val="003F72"/>
    <a:srgbClr val="F8C300"/>
    <a:srgbClr val="1F1A17"/>
    <a:srgbClr val="989898"/>
    <a:srgbClr val="3576D7"/>
    <a:srgbClr val="7F7F7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56" autoAdjust="0"/>
    <p:restoredTop sz="95768"/>
  </p:normalViewPr>
  <p:slideViewPr>
    <p:cSldViewPr snapToGrid="0">
      <p:cViewPr varScale="1">
        <p:scale>
          <a:sx n="96" d="100"/>
          <a:sy n="96" d="100"/>
        </p:scale>
        <p:origin x="720"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IN"/>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224EFDFF-52FB-4AA1-8619-FE2EB8C25240}" type="datetimeFigureOut">
              <a:rPr lang="en-IN" smtClean="0"/>
              <a:pPr/>
              <a:t>04-11-2020</a:t>
            </a:fld>
            <a:endParaRPr lang="en-IN"/>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IN"/>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IN"/>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10A5A8A1-DC91-404B-B6EF-9243D3169412}" type="slidenum">
              <a:rPr lang="en-IN" smtClean="0"/>
              <a:pPr/>
              <a:t>‹#›</a:t>
            </a:fld>
            <a:endParaRPr lang="en-IN"/>
          </a:p>
        </p:txBody>
      </p:sp>
    </p:spTree>
    <p:extLst>
      <p:ext uri="{BB962C8B-B14F-4D97-AF65-F5344CB8AC3E}">
        <p14:creationId xmlns:p14="http://schemas.microsoft.com/office/powerpoint/2010/main" val="367011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Arial" pitchFamily="-110" charset="0"/>
                <a:ea typeface="ＭＳ Ｐゴシック" pitchFamily="-110" charset="-128"/>
                <a:cs typeface="ＭＳ Ｐゴシック" pitchFamily="-110" charset="-128"/>
              </a:rPr>
              <a:t>Many healthcare facilities have installed healthcare information technology; however these systems have been developed with proprietary vendor specifications. In recent years, there has been the need to share patient data. HL7 is a standards developing organization, as well as a comprehensive framework and related standards for the exchange of electronic health information. The mission of HL7 is to provide interoperability standards that improve care delivery, optimize workflow, reduce ambiguity and enhance knowledge transfer.</a:t>
            </a:r>
            <a:endParaRPr lang="en-US" dirty="0"/>
          </a:p>
        </p:txBody>
      </p:sp>
      <p:sp>
        <p:nvSpPr>
          <p:cNvPr id="4" name="Slide Number Placeholder 3"/>
          <p:cNvSpPr>
            <a:spLocks noGrp="1"/>
          </p:cNvSpPr>
          <p:nvPr>
            <p:ph type="sldNum" sz="quarter" idx="10"/>
          </p:nvPr>
        </p:nvSpPr>
        <p:spPr>
          <a:xfrm>
            <a:off x="6716224" y="9091392"/>
            <a:ext cx="268776" cy="230408"/>
          </a:xfrm>
        </p:spPr>
        <p:txBody>
          <a:bodyPr/>
          <a:lstStyle/>
          <a:p>
            <a:fld id="{261C0B5D-924A-4E6A-A9ED-D9BBAC25808E}" type="slidenum">
              <a:rPr lang="en-US" smtClean="0"/>
              <a:pPr/>
              <a:t>6</a:t>
            </a:fld>
            <a:endParaRPr lang="en-US" dirty="0"/>
          </a:p>
        </p:txBody>
      </p:sp>
    </p:spTree>
    <p:extLst>
      <p:ext uri="{BB962C8B-B14F-4D97-AF65-F5344CB8AC3E}">
        <p14:creationId xmlns:p14="http://schemas.microsoft.com/office/powerpoint/2010/main" val="1601770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Arial" pitchFamily="-110" charset="0"/>
                <a:ea typeface="ＭＳ Ｐゴシック" pitchFamily="-110" charset="-128"/>
                <a:cs typeface="ＭＳ Ｐゴシック" pitchFamily="-110" charset="-128"/>
              </a:rPr>
              <a:t>HL7 was chosen as the default messaging standard. These are the roles of HL7 messaging for immunization, lab reporting, and surveillance respectively.</a:t>
            </a:r>
          </a:p>
        </p:txBody>
      </p:sp>
      <p:sp>
        <p:nvSpPr>
          <p:cNvPr id="4" name="Slide Number Placeholder 3"/>
          <p:cNvSpPr>
            <a:spLocks noGrp="1"/>
          </p:cNvSpPr>
          <p:nvPr>
            <p:ph type="sldNum" sz="quarter" idx="10"/>
          </p:nvPr>
        </p:nvSpPr>
        <p:spPr>
          <a:xfrm>
            <a:off x="6716224" y="9091392"/>
            <a:ext cx="268776" cy="230408"/>
          </a:xfrm>
        </p:spPr>
        <p:txBody>
          <a:bodyPr/>
          <a:lstStyle/>
          <a:p>
            <a:fld id="{261C0B5D-924A-4E6A-A9ED-D9BBAC25808E}" type="slidenum">
              <a:rPr lang="en-US" smtClean="0"/>
              <a:pPr/>
              <a:t>9</a:t>
            </a:fld>
            <a:endParaRPr lang="en-US" dirty="0"/>
          </a:p>
        </p:txBody>
      </p:sp>
    </p:spTree>
    <p:extLst>
      <p:ext uri="{BB962C8B-B14F-4D97-AF65-F5344CB8AC3E}">
        <p14:creationId xmlns:p14="http://schemas.microsoft.com/office/powerpoint/2010/main" val="1624201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Arial" pitchFamily="-110" charset="0"/>
                <a:ea typeface="ＭＳ Ｐゴシック" pitchFamily="-110" charset="-128"/>
                <a:cs typeface="ＭＳ Ｐゴシック" pitchFamily="-110" charset="-128"/>
              </a:rPr>
              <a:t>The following two slides provide a few definitions. Later in this presentation, examples of data and message types will be displayed. In addition, a sample message will show fields and segments. </a:t>
            </a:r>
          </a:p>
          <a:p>
            <a:r>
              <a:rPr lang="en-US" sz="1200" kern="1200" dirty="0">
                <a:solidFill>
                  <a:schemeClr val="tx1"/>
                </a:solidFill>
                <a:latin typeface="Arial" pitchFamily="-110" charset="0"/>
                <a:ea typeface="ＭＳ Ｐゴシック" pitchFamily="-110" charset="-128"/>
                <a:cs typeface="ＭＳ Ｐゴシック" pitchFamily="-110" charset="-128"/>
              </a:rPr>
              <a:t>A key point to mention would be messages are an atomic unit of data meaning that messages are transmitted as one complete element. Partial messages are not sent or received.</a:t>
            </a:r>
            <a:endParaRPr lang="en-US" dirty="0"/>
          </a:p>
        </p:txBody>
      </p:sp>
      <p:sp>
        <p:nvSpPr>
          <p:cNvPr id="4" name="Slide Number Placeholder 3"/>
          <p:cNvSpPr>
            <a:spLocks noGrp="1"/>
          </p:cNvSpPr>
          <p:nvPr>
            <p:ph type="sldNum" sz="quarter" idx="10"/>
          </p:nvPr>
        </p:nvSpPr>
        <p:spPr>
          <a:xfrm>
            <a:off x="6716224" y="9091392"/>
            <a:ext cx="268776" cy="230408"/>
          </a:xfrm>
        </p:spPr>
        <p:txBody>
          <a:bodyPr/>
          <a:lstStyle/>
          <a:p>
            <a:fld id="{261C0B5D-924A-4E6A-A9ED-D9BBAC25808E}" type="slidenum">
              <a:rPr lang="en-US" smtClean="0"/>
              <a:pPr/>
              <a:t>11</a:t>
            </a:fld>
            <a:endParaRPr lang="en-US" dirty="0"/>
          </a:p>
        </p:txBody>
      </p:sp>
    </p:spTree>
    <p:extLst>
      <p:ext uri="{BB962C8B-B14F-4D97-AF65-F5344CB8AC3E}">
        <p14:creationId xmlns:p14="http://schemas.microsoft.com/office/powerpoint/2010/main" val="2152186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Arial" pitchFamily="-110" charset="0"/>
                <a:ea typeface="ＭＳ Ｐゴシック" pitchFamily="-110" charset="-128"/>
                <a:cs typeface="ＭＳ Ｐゴシック" pitchFamily="-110" charset="-128"/>
              </a:rPr>
              <a:t>The key point on this slide is the trigger event. For example, when someone is brought into an emergency department and the decision is made to admit this person into the hospital, this real world event would initiate an electronic message being sent to admit this patient.</a:t>
            </a:r>
            <a:endParaRPr lang="en-US" dirty="0"/>
          </a:p>
        </p:txBody>
      </p:sp>
      <p:sp>
        <p:nvSpPr>
          <p:cNvPr id="4" name="Slide Number Placeholder 3"/>
          <p:cNvSpPr>
            <a:spLocks noGrp="1"/>
          </p:cNvSpPr>
          <p:nvPr>
            <p:ph type="sldNum" sz="quarter" idx="10"/>
          </p:nvPr>
        </p:nvSpPr>
        <p:spPr>
          <a:xfrm>
            <a:off x="6716224" y="9091392"/>
            <a:ext cx="268776" cy="230408"/>
          </a:xfrm>
        </p:spPr>
        <p:txBody>
          <a:bodyPr/>
          <a:lstStyle/>
          <a:p>
            <a:fld id="{261C0B5D-924A-4E6A-A9ED-D9BBAC25808E}" type="slidenum">
              <a:rPr lang="en-US" smtClean="0"/>
              <a:pPr/>
              <a:t>12</a:t>
            </a:fld>
            <a:endParaRPr lang="en-US" dirty="0"/>
          </a:p>
        </p:txBody>
      </p:sp>
    </p:spTree>
    <p:extLst>
      <p:ext uri="{BB962C8B-B14F-4D97-AF65-F5344CB8AC3E}">
        <p14:creationId xmlns:p14="http://schemas.microsoft.com/office/powerpoint/2010/main" val="3261204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Arial" pitchFamily="-110" charset="0"/>
                <a:ea typeface="ＭＳ Ｐゴシック" pitchFamily="-110" charset="-128"/>
                <a:cs typeface="ＭＳ Ｐゴシック" pitchFamily="-110" charset="-128"/>
              </a:rPr>
              <a:t>The Message Header Segment or MSH segment is required for all messages and defines the intent, source, destination, and specific attributes of the message, like delimiters and version number. </a:t>
            </a:r>
          </a:p>
          <a:p>
            <a:r>
              <a:rPr lang="en-US" sz="1200" kern="1200" dirty="0">
                <a:solidFill>
                  <a:schemeClr val="tx1"/>
                </a:solidFill>
                <a:latin typeface="Arial" pitchFamily="-110" charset="0"/>
                <a:ea typeface="ＭＳ Ｐゴシック" pitchFamily="-110" charset="-128"/>
                <a:cs typeface="ＭＳ Ｐゴシック" pitchFamily="-110" charset="-128"/>
              </a:rPr>
              <a:t>Messaging or Implementation Guides establish an agreement on what messages will be sent and received. One of the parameters that this document establishes is the </a:t>
            </a:r>
            <a:r>
              <a:rPr lang="en-US" sz="1200" kern="1200" dirty="0" err="1">
                <a:solidFill>
                  <a:schemeClr val="tx1"/>
                </a:solidFill>
                <a:latin typeface="Arial" pitchFamily="-110" charset="0"/>
                <a:ea typeface="ＭＳ Ｐゴシック" pitchFamily="-110" charset="-128"/>
                <a:cs typeface="ＭＳ Ｐゴシック" pitchFamily="-110" charset="-128"/>
              </a:rPr>
              <a:t>optionality</a:t>
            </a:r>
            <a:r>
              <a:rPr lang="en-US" sz="1200" kern="1200" dirty="0">
                <a:solidFill>
                  <a:schemeClr val="tx1"/>
                </a:solidFill>
                <a:latin typeface="Arial" pitchFamily="-110" charset="0"/>
                <a:ea typeface="ＭＳ Ｐゴシック" pitchFamily="-110" charset="-128"/>
                <a:cs typeface="ＭＳ Ｐゴシック" pitchFamily="-110" charset="-128"/>
              </a:rPr>
              <a:t> of segments and fields.</a:t>
            </a:r>
            <a:endParaRPr lang="en-US" dirty="0"/>
          </a:p>
        </p:txBody>
      </p:sp>
      <p:sp>
        <p:nvSpPr>
          <p:cNvPr id="4" name="Slide Number Placeholder 3"/>
          <p:cNvSpPr>
            <a:spLocks noGrp="1"/>
          </p:cNvSpPr>
          <p:nvPr>
            <p:ph type="sldNum" sz="quarter" idx="10"/>
          </p:nvPr>
        </p:nvSpPr>
        <p:spPr>
          <a:xfrm>
            <a:off x="6716224" y="9091392"/>
            <a:ext cx="268776" cy="230408"/>
          </a:xfrm>
        </p:spPr>
        <p:txBody>
          <a:bodyPr/>
          <a:lstStyle/>
          <a:p>
            <a:fld id="{261C0B5D-924A-4E6A-A9ED-D9BBAC25808E}" type="slidenum">
              <a:rPr lang="en-US" smtClean="0"/>
              <a:pPr/>
              <a:t>13</a:t>
            </a:fld>
            <a:endParaRPr lang="en-US" dirty="0"/>
          </a:p>
        </p:txBody>
      </p:sp>
    </p:spTree>
    <p:extLst>
      <p:ext uri="{BB962C8B-B14F-4D97-AF65-F5344CB8AC3E}">
        <p14:creationId xmlns:p14="http://schemas.microsoft.com/office/powerpoint/2010/main" val="3769575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Arial" pitchFamily="-110" charset="0"/>
                <a:ea typeface="ＭＳ Ｐゴシック" pitchFamily="-110" charset="-128"/>
                <a:cs typeface="ＭＳ Ｐゴシック" pitchFamily="-110" charset="-128"/>
              </a:rPr>
              <a:t>Although you can specify different delimiter for segments and fields, it is highly recommended that you use the default value. Using an inappropriate value can have a negative effect on the content of a segment or an entire message. </a:t>
            </a:r>
          </a:p>
          <a:p>
            <a:r>
              <a:rPr lang="en-US" sz="1200" kern="1200" dirty="0">
                <a:solidFill>
                  <a:schemeClr val="tx1"/>
                </a:solidFill>
                <a:latin typeface="Arial" pitchFamily="-110" charset="0"/>
                <a:ea typeface="ＭＳ Ｐゴシック" pitchFamily="-110" charset="-128"/>
                <a:cs typeface="ＭＳ Ｐゴシック" pitchFamily="-110" charset="-128"/>
              </a:rPr>
              <a:t>In addition, a message type like Admission, Discharge and Transfer (ADT) messages can have many trigger events, for example A01 – Admit, A02 – Transfer, A03 – Discharge, A04 – Register, A05 – Pre-admit, etc.</a:t>
            </a:r>
          </a:p>
          <a:p>
            <a:endParaRPr lang="en-US" dirty="0"/>
          </a:p>
        </p:txBody>
      </p:sp>
      <p:sp>
        <p:nvSpPr>
          <p:cNvPr id="4" name="Slide Number Placeholder 3"/>
          <p:cNvSpPr>
            <a:spLocks noGrp="1"/>
          </p:cNvSpPr>
          <p:nvPr>
            <p:ph type="sldNum" sz="quarter" idx="10"/>
          </p:nvPr>
        </p:nvSpPr>
        <p:spPr>
          <a:xfrm>
            <a:off x="6716224" y="9091392"/>
            <a:ext cx="268776" cy="230408"/>
          </a:xfrm>
        </p:spPr>
        <p:txBody>
          <a:bodyPr/>
          <a:lstStyle/>
          <a:p>
            <a:fld id="{261C0B5D-924A-4E6A-A9ED-D9BBAC25808E}" type="slidenum">
              <a:rPr lang="en-US" smtClean="0"/>
              <a:pPr/>
              <a:t>14</a:t>
            </a:fld>
            <a:endParaRPr lang="en-US" dirty="0"/>
          </a:p>
        </p:txBody>
      </p:sp>
    </p:spTree>
    <p:extLst>
      <p:ext uri="{BB962C8B-B14F-4D97-AF65-F5344CB8AC3E}">
        <p14:creationId xmlns:p14="http://schemas.microsoft.com/office/powerpoint/2010/main" val="3450147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Arial" pitchFamily="-110" charset="0"/>
                <a:ea typeface="ＭＳ Ｐゴシック" pitchFamily="-110" charset="-128"/>
                <a:cs typeface="ＭＳ Ｐゴシック" pitchFamily="-110" charset="-128"/>
              </a:rPr>
              <a:t>Acknowledgement messages confirm the message is received and that it is in the agreed upon format. Otherwise, the receiving application will return an error message which will be sent to the sending application. Depending on the type of acknowledgement, the receiving application will do some or all of these functions.</a:t>
            </a:r>
          </a:p>
          <a:p>
            <a:endParaRPr lang="en-US" dirty="0"/>
          </a:p>
        </p:txBody>
      </p:sp>
      <p:sp>
        <p:nvSpPr>
          <p:cNvPr id="4" name="Slide Number Placeholder 3"/>
          <p:cNvSpPr>
            <a:spLocks noGrp="1"/>
          </p:cNvSpPr>
          <p:nvPr>
            <p:ph type="sldNum" sz="quarter" idx="10"/>
          </p:nvPr>
        </p:nvSpPr>
        <p:spPr>
          <a:xfrm>
            <a:off x="6716224" y="9091392"/>
            <a:ext cx="268776" cy="230408"/>
          </a:xfrm>
        </p:spPr>
        <p:txBody>
          <a:bodyPr/>
          <a:lstStyle/>
          <a:p>
            <a:fld id="{261C0B5D-924A-4E6A-A9ED-D9BBAC25808E}" type="slidenum">
              <a:rPr lang="en-US" smtClean="0"/>
              <a:pPr/>
              <a:t>15</a:t>
            </a:fld>
            <a:endParaRPr lang="en-US" dirty="0"/>
          </a:p>
        </p:txBody>
      </p:sp>
    </p:spTree>
    <p:extLst>
      <p:ext uri="{BB962C8B-B14F-4D97-AF65-F5344CB8AC3E}">
        <p14:creationId xmlns:p14="http://schemas.microsoft.com/office/powerpoint/2010/main" val="699457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Arial" pitchFamily="-110" charset="0"/>
                <a:ea typeface="ＭＳ Ｐゴシック" pitchFamily="-110" charset="-128"/>
                <a:cs typeface="ＭＳ Ｐゴシック" pitchFamily="-110" charset="-128"/>
              </a:rPr>
              <a:t>Some fields are left blank when there is no data sent or expected. For fields where data is expected but the sender does not have a value, null is used. </a:t>
            </a:r>
          </a:p>
          <a:p>
            <a:r>
              <a:rPr lang="en-US" sz="1200" kern="1200" dirty="0">
                <a:solidFill>
                  <a:schemeClr val="tx1"/>
                </a:solidFill>
                <a:latin typeface="Arial" pitchFamily="-110" charset="0"/>
                <a:ea typeface="ＭＳ Ｐゴシック" pitchFamily="-110" charset="-128"/>
                <a:cs typeface="ＭＳ Ｐゴシック" pitchFamily="-110" charset="-128"/>
              </a:rPr>
              <a:t>As mentioned on the previous slide, applications confirm receipt. This happens through rules which are established to clarify how the receiving system will handle messages with expected and unexpected content.</a:t>
            </a:r>
            <a:endParaRPr lang="en-US" dirty="0"/>
          </a:p>
        </p:txBody>
      </p:sp>
      <p:sp>
        <p:nvSpPr>
          <p:cNvPr id="4" name="Slide Number Placeholder 3"/>
          <p:cNvSpPr>
            <a:spLocks noGrp="1"/>
          </p:cNvSpPr>
          <p:nvPr>
            <p:ph type="sldNum" sz="quarter" idx="10"/>
          </p:nvPr>
        </p:nvSpPr>
        <p:spPr>
          <a:xfrm>
            <a:off x="6716224" y="9091392"/>
            <a:ext cx="268776" cy="230408"/>
          </a:xfrm>
        </p:spPr>
        <p:txBody>
          <a:bodyPr/>
          <a:lstStyle/>
          <a:p>
            <a:fld id="{261C0B5D-924A-4E6A-A9ED-D9BBAC25808E}" type="slidenum">
              <a:rPr lang="en-US" smtClean="0"/>
              <a:pPr/>
              <a:t>16</a:t>
            </a:fld>
            <a:endParaRPr lang="en-US" dirty="0"/>
          </a:p>
        </p:txBody>
      </p:sp>
    </p:spTree>
    <p:extLst>
      <p:ext uri="{BB962C8B-B14F-4D97-AF65-F5344CB8AC3E}">
        <p14:creationId xmlns:p14="http://schemas.microsoft.com/office/powerpoint/2010/main" val="2166312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Arial" pitchFamily="-110" charset="0"/>
                <a:ea typeface="ＭＳ Ｐゴシック" pitchFamily="-110" charset="-128"/>
                <a:cs typeface="ＭＳ Ｐゴシック" pitchFamily="-110" charset="-128"/>
              </a:rPr>
              <a:t>There are also dozens of data types. This list identifies more common data types. The coded element data type is used for capturing data that represent coding systems like LOINC (used for laboratory and other clinical observations) and SNOMED (which is a list of comprehensive clinical terminology).</a:t>
            </a:r>
            <a:endParaRPr lang="en-US" dirty="0"/>
          </a:p>
        </p:txBody>
      </p:sp>
      <p:sp>
        <p:nvSpPr>
          <p:cNvPr id="4" name="Slide Number Placeholder 3"/>
          <p:cNvSpPr>
            <a:spLocks noGrp="1"/>
          </p:cNvSpPr>
          <p:nvPr>
            <p:ph type="sldNum" sz="quarter" idx="10"/>
          </p:nvPr>
        </p:nvSpPr>
        <p:spPr>
          <a:xfrm>
            <a:off x="6716224" y="9091392"/>
            <a:ext cx="268776" cy="230408"/>
          </a:xfrm>
        </p:spPr>
        <p:txBody>
          <a:bodyPr/>
          <a:lstStyle/>
          <a:p>
            <a:fld id="{261C0B5D-924A-4E6A-A9ED-D9BBAC25808E}" type="slidenum">
              <a:rPr lang="en-US" smtClean="0"/>
              <a:pPr/>
              <a:t>18</a:t>
            </a:fld>
            <a:endParaRPr lang="en-US" dirty="0"/>
          </a:p>
        </p:txBody>
      </p:sp>
    </p:spTree>
    <p:extLst>
      <p:ext uri="{BB962C8B-B14F-4D97-AF65-F5344CB8AC3E}">
        <p14:creationId xmlns:p14="http://schemas.microsoft.com/office/powerpoint/2010/main" val="1620184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13" name="Group 212"/>
          <p:cNvGrpSpPr/>
          <p:nvPr userDrawn="1"/>
        </p:nvGrpSpPr>
        <p:grpSpPr bwMode="gray">
          <a:xfrm>
            <a:off x="-1" y="0"/>
            <a:ext cx="9137515" cy="4914900"/>
            <a:chOff x="-1" y="0"/>
            <a:chExt cx="9137515" cy="4914900"/>
          </a:xfrm>
        </p:grpSpPr>
        <p:cxnSp>
          <p:nvCxnSpPr>
            <p:cNvPr id="63" name="Straight Connector 62"/>
            <p:cNvCxnSpPr/>
            <p:nvPr userDrawn="1"/>
          </p:nvCxnSpPr>
          <p:spPr bwMode="gray">
            <a:xfrm>
              <a:off x="14257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bwMode="gray">
            <a:xfrm>
              <a:off x="2953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bwMode="gray">
            <a:xfrm>
              <a:off x="44802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bwMode="gray">
            <a:xfrm>
              <a:off x="60075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bwMode="gray">
            <a:xfrm>
              <a:off x="7534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bwMode="gray">
            <a:xfrm>
              <a:off x="90621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bwMode="gray">
            <a:xfrm>
              <a:off x="105894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bwMode="gray">
            <a:xfrm>
              <a:off x="12116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bwMode="gray">
            <a:xfrm>
              <a:off x="136440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bwMode="gray">
            <a:xfrm>
              <a:off x="15171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bwMode="gray">
            <a:xfrm>
              <a:off x="166986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bwMode="gray">
            <a:xfrm>
              <a:off x="182259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bwMode="gray">
            <a:xfrm>
              <a:off x="19753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bwMode="gray">
            <a:xfrm>
              <a:off x="212805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bwMode="gray">
            <a:xfrm>
              <a:off x="22807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bwMode="gray">
            <a:xfrm>
              <a:off x="243351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bwMode="gray">
            <a:xfrm>
              <a:off x="258624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bwMode="gray">
            <a:xfrm>
              <a:off x="27389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bwMode="gray">
            <a:xfrm>
              <a:off x="289170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bwMode="gray">
            <a:xfrm>
              <a:off x="30444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bwMode="gray">
            <a:xfrm>
              <a:off x="319716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bwMode="gray">
            <a:xfrm>
              <a:off x="334989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bwMode="gray">
            <a:xfrm>
              <a:off x="35026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bwMode="gray">
            <a:xfrm>
              <a:off x="365535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bwMode="gray">
            <a:xfrm>
              <a:off x="38080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bwMode="gray">
            <a:xfrm>
              <a:off x="396081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bwMode="gray">
            <a:xfrm>
              <a:off x="411354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bwMode="gray">
            <a:xfrm>
              <a:off x="42662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bwMode="gray">
            <a:xfrm>
              <a:off x="441899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bwMode="gray">
            <a:xfrm>
              <a:off x="45717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bwMode="gray">
            <a:xfrm>
              <a:off x="472445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bwMode="gray">
            <a:xfrm>
              <a:off x="48771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bwMode="gray">
            <a:xfrm>
              <a:off x="502991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bwMode="gray">
            <a:xfrm>
              <a:off x="518264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bwMode="gray">
            <a:xfrm>
              <a:off x="53353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bwMode="gray">
            <a:xfrm>
              <a:off x="548810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bwMode="gray">
            <a:xfrm>
              <a:off x="56408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bwMode="gray">
            <a:xfrm>
              <a:off x="579356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a:off x="594629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a:off x="60990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a:off x="625175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bwMode="gray">
            <a:xfrm>
              <a:off x="64044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a:off x="65572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a:off x="67099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a:off x="68626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a:off x="70154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a:off x="71681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a:off x="73208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a:off x="74735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a:off x="76263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a:off x="77790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a:off x="79317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a:off x="80845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a:off x="82372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a:off x="83899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a:off x="85426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a:off x="86954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a:off x="88481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a:off x="90008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gray">
            <a:xfrm flipH="1">
              <a:off x="-1"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gray">
            <a:xfrm flipH="1">
              <a:off x="-1"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flipH="1">
              <a:off x="-1"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flipH="1">
              <a:off x="-1"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flipH="1">
              <a:off x="-1"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flipH="1">
              <a:off x="-1"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flipH="1">
              <a:off x="-1"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bwMode="gray">
            <a:xfrm flipH="1">
              <a:off x="-1"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bwMode="gray">
            <a:xfrm flipH="1">
              <a:off x="-1"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flipH="1">
              <a:off x="-1"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flipH="1">
              <a:off x="-1"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flipH="1">
              <a:off x="-1"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flipH="1">
              <a:off x="-1"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flipH="1">
              <a:off x="-1"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flipH="1">
              <a:off x="-1"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flipH="1">
              <a:off x="-1"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flipH="1">
              <a:off x="-1"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flipH="1">
              <a:off x="-1"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flipH="1">
              <a:off x="-1"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bwMode="gray">
            <a:xfrm flipH="1">
              <a:off x="-1"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bwMode="gray">
            <a:xfrm flipH="1">
              <a:off x="-1"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flipH="1">
              <a:off x="-1"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flipH="1">
              <a:off x="-1"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flipH="1">
              <a:off x="-1"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flipH="1">
              <a:off x="-1"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flipH="1">
              <a:off x="-1"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flipH="1">
              <a:off x="-1"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flipH="1">
              <a:off x="-1"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flipH="1">
              <a:off x="-1"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flipH="1">
              <a:off x="-1"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flipH="1">
              <a:off x="-1"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bwMode="gray">
            <a:xfrm flipH="1">
              <a:off x="-1"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bwMode="gray">
            <a:xfrm flipH="1">
              <a:off x="-1"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userDrawn="1"/>
        </p:nvGrpSpPr>
        <p:grpSpPr bwMode="gray">
          <a:xfrm>
            <a:off x="200226" y="755329"/>
            <a:ext cx="799280" cy="844787"/>
            <a:chOff x="-3330575" y="3005138"/>
            <a:chExt cx="1533526" cy="1620837"/>
          </a:xfrm>
          <a:solidFill>
            <a:srgbClr val="003F72"/>
          </a:solidFill>
        </p:grpSpPr>
        <p:sp>
          <p:nvSpPr>
            <p:cNvPr id="9"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0"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11" name="Group 10"/>
          <p:cNvGrpSpPr/>
          <p:nvPr userDrawn="1"/>
        </p:nvGrpSpPr>
        <p:grpSpPr bwMode="gray">
          <a:xfrm>
            <a:off x="4981240" y="1861069"/>
            <a:ext cx="747544" cy="809246"/>
            <a:chOff x="2301081" y="6662108"/>
            <a:chExt cx="1500188" cy="1624012"/>
          </a:xfrm>
          <a:solidFill>
            <a:srgbClr val="003F72"/>
          </a:solidFill>
        </p:grpSpPr>
        <p:sp>
          <p:nvSpPr>
            <p:cNvPr id="12"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3"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4"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2" name="Title 1"/>
          <p:cNvSpPr>
            <a:spLocks noGrp="1"/>
          </p:cNvSpPr>
          <p:nvPr userDrawn="1">
            <p:ph type="title" hasCustomPrompt="1"/>
          </p:nvPr>
        </p:nvSpPr>
        <p:spPr bwMode="gray">
          <a:xfrm>
            <a:off x="999506" y="755329"/>
            <a:ext cx="4052554" cy="1561151"/>
          </a:xfrm>
          <a:prstGeom prst="rect">
            <a:avLst/>
          </a:prstGeom>
        </p:spPr>
        <p:txBody>
          <a:bodyPr/>
          <a:lstStyle>
            <a:lvl1pPr algn="ctr">
              <a:defRPr sz="3200"/>
            </a:lvl1pPr>
          </a:lstStyle>
          <a:p>
            <a:r>
              <a:rPr lang="en-US" dirty="0"/>
              <a:t>Title Text</a:t>
            </a:r>
            <a:endParaRPr lang="en-IN" dirty="0"/>
          </a:p>
        </p:txBody>
      </p:sp>
      <p:sp>
        <p:nvSpPr>
          <p:cNvPr id="17" name="Freeform 17"/>
          <p:cNvSpPr>
            <a:spLocks/>
          </p:cNvSpPr>
          <p:nvPr userDrawn="1"/>
        </p:nvSpPr>
        <p:spPr bwMode="gray">
          <a:xfrm>
            <a:off x="0"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rgbClr val="003F72"/>
          </a:solidFill>
          <a:ln>
            <a:noFill/>
          </a:ln>
        </p:spPr>
        <p:txBody>
          <a:bodyPr vert="horz" wrap="square" lIns="91440" tIns="45720" rIns="91440" bIns="45720" numCol="1" anchor="t" anchorCtr="0" compatLnSpc="1">
            <a:prstTxWarp prst="textNoShape">
              <a:avLst/>
            </a:prstTxWarp>
          </a:bodyPr>
          <a:lstStyle/>
          <a:p>
            <a:endParaRPr lang="en-IN"/>
          </a:p>
        </p:txBody>
      </p:sp>
      <p:grpSp>
        <p:nvGrpSpPr>
          <p:cNvPr id="18" name="Group 5"/>
          <p:cNvGrpSpPr>
            <a:grpSpLocks noChangeAspect="1"/>
          </p:cNvGrpSpPr>
          <p:nvPr userDrawn="1"/>
        </p:nvGrpSpPr>
        <p:grpSpPr bwMode="gray">
          <a:xfrm>
            <a:off x="299349" y="2798386"/>
            <a:ext cx="1680364" cy="252286"/>
            <a:chOff x="119" y="2341"/>
            <a:chExt cx="1805" cy="271"/>
          </a:xfrm>
        </p:grpSpPr>
        <p:sp>
          <p:nvSpPr>
            <p:cNvPr id="19"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23" name="Text Placeholder 1030"/>
          <p:cNvSpPr>
            <a:spLocks noGrp="1"/>
          </p:cNvSpPr>
          <p:nvPr userDrawn="1">
            <p:ph type="body" sz="quarter" idx="10" hasCustomPrompt="1"/>
          </p:nvPr>
        </p:nvSpPr>
        <p:spPr bwMode="gray">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userDrawn="1">
            <p:ph type="body" sz="quarter" idx="11" hasCustomPrompt="1"/>
          </p:nvPr>
        </p:nvSpPr>
        <p:spPr bwMode="gray">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sp>
        <p:nvSpPr>
          <p:cNvPr id="26" name="Parallelogram 25"/>
          <p:cNvSpPr/>
          <p:nvPr userDrawn="1"/>
        </p:nvSpPr>
        <p:spPr bwMode="gray">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rgbClr val="0077BD"/>
          </a:solidFill>
          <a:ln>
            <a:noFill/>
          </a:ln>
        </p:spPr>
        <p:txBody>
          <a:bodyPr vert="horz" wrap="square" lIns="91440" tIns="45720" rIns="91440" bIns="45720" numCol="1" anchor="t" anchorCtr="0" compatLnSpc="1">
            <a:prstTxWarp prst="textNoShape">
              <a:avLst/>
            </a:prstTxWarp>
          </a:bodyPr>
          <a:lstStyle/>
          <a:p>
            <a:pPr lvl="0"/>
            <a:endParaRPr lang="en-IN">
              <a:solidFill>
                <a:schemeClr val="tx1"/>
              </a:solidFill>
            </a:endParaRPr>
          </a:p>
        </p:txBody>
      </p:sp>
      <p:sp>
        <p:nvSpPr>
          <p:cNvPr id="28" name="Picture Placeholder 3"/>
          <p:cNvSpPr>
            <a:spLocks noGrp="1"/>
          </p:cNvSpPr>
          <p:nvPr userDrawn="1">
            <p:ph type="pic" sz="quarter" idx="14" hasCustomPrompt="1"/>
          </p:nvPr>
        </p:nvSpPr>
        <p:spPr bwMode="gray">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648000" bIns="0" anchor="ctr">
            <a:noAutofit/>
          </a:bodyPr>
          <a:lstStyle>
            <a:lvl1pPr marL="0" indent="0" algn="r">
              <a:buFont typeface="Arial" panose="020B0604020202020204" pitchFamily="34" charset="0"/>
              <a:buNone/>
              <a:defRPr lang="en-IN" sz="1200" i="1" dirty="0"/>
            </a:lvl1pPr>
          </a:lstStyle>
          <a:p>
            <a:r>
              <a:rPr lang="en-IN" dirty="0"/>
              <a:t>Click icon to add image</a:t>
            </a:r>
          </a:p>
        </p:txBody>
      </p:sp>
      <p:sp>
        <p:nvSpPr>
          <p:cNvPr id="123" name="TextBox 122"/>
          <p:cNvSpPr txBox="1"/>
          <p:nvPr userDrawn="1"/>
        </p:nvSpPr>
        <p:spPr bwMode="gray">
          <a:xfrm>
            <a:off x="2968706" y="4936035"/>
            <a:ext cx="3229087"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530563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olution Slide">
    <p:spTree>
      <p:nvGrpSpPr>
        <p:cNvPr id="1" name=""/>
        <p:cNvGrpSpPr/>
        <p:nvPr/>
      </p:nvGrpSpPr>
      <p:grpSpPr>
        <a:xfrm>
          <a:off x="0" y="0"/>
          <a:ext cx="0" cy="0"/>
          <a:chOff x="0" y="0"/>
          <a:chExt cx="0" cy="0"/>
        </a:xfrm>
      </p:grpSpPr>
      <p:grpSp>
        <p:nvGrpSpPr>
          <p:cNvPr id="108" name="Group 107"/>
          <p:cNvGrpSpPr/>
          <p:nvPr userDrawn="1"/>
        </p:nvGrpSpPr>
        <p:grpSpPr bwMode="gray">
          <a:xfrm>
            <a:off x="-1" y="596901"/>
            <a:ext cx="9137515" cy="4375150"/>
            <a:chOff x="-1" y="596901"/>
            <a:chExt cx="9137515" cy="4375150"/>
          </a:xfrm>
        </p:grpSpPr>
        <p:cxnSp>
          <p:nvCxnSpPr>
            <p:cNvPr id="109" name="Straight Connector 108"/>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bwMode="gray">
          <a:xfrm flipH="1">
            <a:off x="5448300" y="606444"/>
            <a:ext cx="3695700" cy="4329591"/>
          </a:xfrm>
          <a:prstGeom prst="trapezoid">
            <a:avLst>
              <a:gd name="adj" fmla="val 18643"/>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200" i="1" dirty="0" smtClean="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Solution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Text Placeholder 7"/>
          <p:cNvSpPr>
            <a:spLocks noGrp="1"/>
          </p:cNvSpPr>
          <p:nvPr>
            <p:ph type="body" sz="quarter" idx="12" hasCustomPrompt="1"/>
          </p:nvPr>
        </p:nvSpPr>
        <p:spPr bwMode="gray">
          <a:xfrm>
            <a:off x="203070" y="697998"/>
            <a:ext cx="5198302" cy="254000"/>
          </a:xfrm>
          <a:prstGeom prst="rect">
            <a:avLst/>
          </a:prstGeom>
        </p:spPr>
        <p:txBody>
          <a:bodyPr anchor="ctr">
            <a:noAutofit/>
          </a:bodyPr>
          <a:lstStyle>
            <a:lvl1pPr marL="0" indent="0">
              <a:buNone/>
              <a:defRPr sz="1200" b="1" i="0">
                <a:solidFill>
                  <a:schemeClr val="tx1">
                    <a:lumMod val="75000"/>
                    <a:lumOff val="25000"/>
                  </a:schemeClr>
                </a:solidFill>
              </a:defRPr>
            </a:lvl1pPr>
          </a:lstStyle>
          <a:p>
            <a:pPr lvl="0"/>
            <a:r>
              <a:rPr lang="en-IN" dirty="0"/>
              <a:t>SOLUTION DESCRIPTION</a:t>
            </a:r>
          </a:p>
        </p:txBody>
      </p:sp>
      <p:sp>
        <p:nvSpPr>
          <p:cNvPr id="12" name="Text Placeholder 20"/>
          <p:cNvSpPr>
            <a:spLocks noGrp="1"/>
          </p:cNvSpPr>
          <p:nvPr>
            <p:ph type="body" sz="quarter" idx="13" hasCustomPrompt="1"/>
          </p:nvPr>
        </p:nvSpPr>
        <p:spPr bwMode="gray">
          <a:xfrm>
            <a:off x="202351" y="1055847"/>
            <a:ext cx="5199044" cy="474074"/>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Description</a:t>
            </a:r>
          </a:p>
        </p:txBody>
      </p:sp>
      <p:sp>
        <p:nvSpPr>
          <p:cNvPr id="14" name="Text Placeholder 7"/>
          <p:cNvSpPr>
            <a:spLocks noGrp="1"/>
          </p:cNvSpPr>
          <p:nvPr>
            <p:ph type="body" sz="quarter" idx="14" hasCustomPrompt="1"/>
          </p:nvPr>
        </p:nvSpPr>
        <p:spPr bwMode="gray">
          <a:xfrm>
            <a:off x="196405" y="1712149"/>
            <a:ext cx="5217786" cy="2253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CHALLENGES SOLVED</a:t>
            </a:r>
          </a:p>
        </p:txBody>
      </p:sp>
      <p:sp>
        <p:nvSpPr>
          <p:cNvPr id="17" name="Text Placeholder 20"/>
          <p:cNvSpPr>
            <a:spLocks noGrp="1"/>
          </p:cNvSpPr>
          <p:nvPr>
            <p:ph type="body" sz="quarter" idx="15" hasCustomPrompt="1"/>
          </p:nvPr>
        </p:nvSpPr>
        <p:spPr bwMode="gray">
          <a:xfrm>
            <a:off x="192989" y="2031795"/>
            <a:ext cx="5199044" cy="64064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22" name="Text Placeholder 7"/>
          <p:cNvSpPr>
            <a:spLocks noGrp="1"/>
          </p:cNvSpPr>
          <p:nvPr>
            <p:ph type="body" sz="quarter" idx="16" hasCustomPrompt="1"/>
          </p:nvPr>
        </p:nvSpPr>
        <p:spPr bwMode="gray">
          <a:xfrm>
            <a:off x="206690" y="2846456"/>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BUSINESS VALUE DELIVERED</a:t>
            </a:r>
          </a:p>
        </p:txBody>
      </p:sp>
      <p:sp>
        <p:nvSpPr>
          <p:cNvPr id="23" name="Text Placeholder 20"/>
          <p:cNvSpPr>
            <a:spLocks noGrp="1"/>
          </p:cNvSpPr>
          <p:nvPr>
            <p:ph type="body" sz="quarter" idx="17" hasCustomPrompt="1"/>
          </p:nvPr>
        </p:nvSpPr>
        <p:spPr bwMode="gray">
          <a:xfrm>
            <a:off x="202374" y="3210527"/>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106" name="Text Placeholder 7"/>
          <p:cNvSpPr>
            <a:spLocks noGrp="1"/>
          </p:cNvSpPr>
          <p:nvPr>
            <p:ph type="body" sz="quarter" idx="18" hasCustomPrompt="1"/>
          </p:nvPr>
        </p:nvSpPr>
        <p:spPr bwMode="gray">
          <a:xfrm>
            <a:off x="191236" y="3926845"/>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CASE SCENARIOS</a:t>
            </a:r>
          </a:p>
        </p:txBody>
      </p:sp>
      <p:sp>
        <p:nvSpPr>
          <p:cNvPr id="107" name="Text Placeholder 20"/>
          <p:cNvSpPr>
            <a:spLocks noGrp="1"/>
          </p:cNvSpPr>
          <p:nvPr>
            <p:ph type="body" sz="quarter" idx="19" hasCustomPrompt="1"/>
          </p:nvPr>
        </p:nvSpPr>
        <p:spPr bwMode="gray">
          <a:xfrm>
            <a:off x="187897" y="4311258"/>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Tree>
    <p:extLst>
      <p:ext uri="{BB962C8B-B14F-4D97-AF65-F5344CB8AC3E}">
        <p14:creationId xmlns:p14="http://schemas.microsoft.com/office/powerpoint/2010/main" val="24893158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ertical Picture Slide">
    <p:spTree>
      <p:nvGrpSpPr>
        <p:cNvPr id="1" name=""/>
        <p:cNvGrpSpPr/>
        <p:nvPr/>
      </p:nvGrpSpPr>
      <p:grpSpPr>
        <a:xfrm>
          <a:off x="0" y="0"/>
          <a:ext cx="0" cy="0"/>
          <a:chOff x="0" y="0"/>
          <a:chExt cx="0" cy="0"/>
        </a:xfrm>
      </p:grpSpPr>
      <p:grpSp>
        <p:nvGrpSpPr>
          <p:cNvPr id="101" name="Group 100"/>
          <p:cNvGrpSpPr/>
          <p:nvPr userDrawn="1"/>
        </p:nvGrpSpPr>
        <p:grpSpPr bwMode="gray">
          <a:xfrm>
            <a:off x="-1" y="596901"/>
            <a:ext cx="9137515" cy="4375150"/>
            <a:chOff x="-1" y="596901"/>
            <a:chExt cx="9137515" cy="4375150"/>
          </a:xfrm>
        </p:grpSpPr>
        <p:cxnSp>
          <p:nvCxnSpPr>
            <p:cNvPr id="102" name="Straight Connector 101"/>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bwMode="gray">
          <a:xfrm flipH="1">
            <a:off x="5448300" y="606444"/>
            <a:ext cx="3695700" cy="4329591"/>
          </a:xfrm>
          <a:prstGeom prst="trapezoid">
            <a:avLst>
              <a:gd name="adj" fmla="val 18643"/>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400" i="1" dirty="0" smtClean="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Vertical Picture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Content Placeholder 3"/>
          <p:cNvSpPr>
            <a:spLocks noGrp="1"/>
          </p:cNvSpPr>
          <p:nvPr>
            <p:ph sz="quarter" idx="12"/>
          </p:nvPr>
        </p:nvSpPr>
        <p:spPr bwMode="gray">
          <a:xfrm>
            <a:off x="249238" y="762000"/>
            <a:ext cx="5154612" cy="41735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17494523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orizontal Picture Slide">
    <p:spTree>
      <p:nvGrpSpPr>
        <p:cNvPr id="1" name=""/>
        <p:cNvGrpSpPr/>
        <p:nvPr/>
      </p:nvGrpSpPr>
      <p:grpSpPr>
        <a:xfrm>
          <a:off x="0" y="0"/>
          <a:ext cx="0" cy="0"/>
          <a:chOff x="0" y="0"/>
          <a:chExt cx="0" cy="0"/>
        </a:xfrm>
      </p:grpSpPr>
      <p:grpSp>
        <p:nvGrpSpPr>
          <p:cNvPr id="101" name="Group 100"/>
          <p:cNvGrpSpPr/>
          <p:nvPr userDrawn="1"/>
        </p:nvGrpSpPr>
        <p:grpSpPr bwMode="gray">
          <a:xfrm>
            <a:off x="-1" y="596901"/>
            <a:ext cx="9137515" cy="4375150"/>
            <a:chOff x="-1" y="596901"/>
            <a:chExt cx="9137515" cy="4375150"/>
          </a:xfrm>
        </p:grpSpPr>
        <p:cxnSp>
          <p:nvCxnSpPr>
            <p:cNvPr id="102" name="Straight Connector 101"/>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Parallelogram 15"/>
          <p:cNvSpPr/>
          <p:nvPr userDrawn="1"/>
        </p:nvSpPr>
        <p:spPr bwMode="gray">
          <a:xfrm>
            <a:off x="632460" y="692058"/>
            <a:ext cx="8069580" cy="2822667"/>
          </a:xfrm>
          <a:prstGeom prst="parallelogram">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a:off x="584836" y="644432"/>
            <a:ext cx="8069580" cy="2822667"/>
          </a:xfrm>
          <a:prstGeom prst="parallelogram">
            <a:avLst/>
          </a:pr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mj-lt"/>
              <a:buNone/>
              <a:tabLst>
                <a:tab pos="180975" algn="l"/>
              </a:tabLst>
              <a:defRPr lang="en-IN" sz="1400" i="1" dirty="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Horizontal Picture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0" name="Text Placeholder 20"/>
          <p:cNvSpPr>
            <a:spLocks noGrp="1"/>
          </p:cNvSpPr>
          <p:nvPr>
            <p:ph type="body" sz="quarter" idx="13" hasCustomPrompt="1"/>
          </p:nvPr>
        </p:nvSpPr>
        <p:spPr bwMode="gray">
          <a:xfrm>
            <a:off x="597996" y="3655695"/>
            <a:ext cx="7403004" cy="1049656"/>
          </a:xfrm>
          <a:prstGeom prst="rect">
            <a:avLst/>
          </a:prstGeom>
        </p:spPr>
        <p:txBody>
          <a:bodyPr>
            <a:noAutofit/>
          </a:bodyPr>
          <a:lstStyle>
            <a:lvl1pPr marL="0" indent="0">
              <a:buNone/>
              <a:defRPr sz="1400"/>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Tree>
    <p:extLst>
      <p:ext uri="{BB962C8B-B14F-4D97-AF65-F5344CB8AC3E}">
        <p14:creationId xmlns:p14="http://schemas.microsoft.com/office/powerpoint/2010/main" val="37030342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with Image Background">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627535"/>
            <a:ext cx="9144000" cy="4308500"/>
          </a:xfr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sz="1400" i="1" dirty="0"/>
            </a:lvl1pPr>
          </a:lstStyle>
          <a:p>
            <a:r>
              <a:rPr lang="en-IN" dirty="0"/>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 Image Background</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a:xfrm>
            <a:off x="683568" y="915566"/>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683568" y="1409335"/>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683568" y="1903104"/>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683568" y="2396873"/>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683568" y="2890642"/>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683568" y="3384411"/>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683568" y="387818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683568" y="437195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279686" y="915566"/>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279686" y="1409335"/>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279686" y="1903104"/>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279686" y="2396873"/>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279686" y="2890642"/>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279686" y="3384411"/>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279686" y="3878180"/>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279686" y="4371950"/>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1143966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Without Image Background">
    <p:spTree>
      <p:nvGrpSpPr>
        <p:cNvPr id="1" name=""/>
        <p:cNvGrpSpPr/>
        <p:nvPr/>
      </p:nvGrpSpPr>
      <p:grpSpPr>
        <a:xfrm>
          <a:off x="0" y="0"/>
          <a:ext cx="0" cy="0"/>
          <a:chOff x="0" y="0"/>
          <a:chExt cx="0" cy="0"/>
        </a:xfrm>
      </p:grpSpPr>
      <p:grpSp>
        <p:nvGrpSpPr>
          <p:cNvPr id="114" name="Group 113"/>
          <p:cNvGrpSpPr/>
          <p:nvPr userDrawn="1"/>
        </p:nvGrpSpPr>
        <p:grpSpPr bwMode="gray">
          <a:xfrm>
            <a:off x="-1" y="596901"/>
            <a:ext cx="9137515" cy="4375150"/>
            <a:chOff x="-1" y="596901"/>
            <a:chExt cx="9137515" cy="4375150"/>
          </a:xfrm>
        </p:grpSpPr>
        <p:cxnSp>
          <p:nvCxnSpPr>
            <p:cNvPr id="115" name="Straight Connector 114"/>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Without Image Background</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bwMode="gray">
          <a:xfrm>
            <a:off x="683568" y="915566"/>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bwMode="gray">
          <a:xfrm>
            <a:off x="683568" y="1409335"/>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bwMode="gray">
          <a:xfrm>
            <a:off x="683568" y="1903104"/>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bwMode="gray">
          <a:xfrm>
            <a:off x="683568" y="2396873"/>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bwMode="gray">
          <a:xfrm>
            <a:off x="683568" y="2890642"/>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bwMode="gray">
          <a:xfrm>
            <a:off x="683568" y="3384411"/>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bwMode="gray">
          <a:xfrm>
            <a:off x="683568" y="3878180"/>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bwMode="gray">
          <a:xfrm>
            <a:off x="683568" y="4371950"/>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bwMode="gray">
          <a:xfrm>
            <a:off x="279686" y="915566"/>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bwMode="gray">
          <a:xfrm>
            <a:off x="279686" y="1409335"/>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bwMode="gray">
          <a:xfrm>
            <a:off x="279686" y="1903104"/>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bwMode="gray">
          <a:xfrm>
            <a:off x="279686" y="2396873"/>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bwMode="gray">
          <a:xfrm>
            <a:off x="279686" y="2890642"/>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bwMode="gray">
          <a:xfrm>
            <a:off x="279686" y="3384411"/>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bwMode="gray">
          <a:xfrm>
            <a:off x="279686" y="387818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bwMode="gray">
          <a:xfrm>
            <a:off x="279686" y="43719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15496114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Two Column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bwMode="gray">
          <a:xfrm>
            <a:off x="683568" y="7715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bwMode="gray">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38" name="Text Placeholder 7"/>
          <p:cNvSpPr>
            <a:spLocks noGrp="1"/>
          </p:cNvSpPr>
          <p:nvPr>
            <p:ph type="body" sz="quarter" idx="21" hasCustomPrompt="1"/>
          </p:nvPr>
        </p:nvSpPr>
        <p:spPr bwMode="gray">
          <a:xfrm>
            <a:off x="5335922" y="7715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a:solidFill>
                  <a:schemeClr val="bg1"/>
                </a:solidFill>
              </a:defRPr>
            </a:lvl1pPr>
          </a:lstStyle>
          <a:p>
            <a:pPr lvl="0"/>
            <a:r>
              <a:rPr lang="en-IN" dirty="0"/>
              <a:t>Column 2 Title</a:t>
            </a:r>
          </a:p>
        </p:txBody>
      </p:sp>
      <p:sp>
        <p:nvSpPr>
          <p:cNvPr id="39" name="Text Placeholder 7"/>
          <p:cNvSpPr>
            <a:spLocks noGrp="1"/>
          </p:cNvSpPr>
          <p:nvPr>
            <p:ph type="body" sz="quarter" idx="22" hasCustomPrompt="1"/>
          </p:nvPr>
        </p:nvSpPr>
        <p:spPr bwMode="gray">
          <a:xfrm>
            <a:off x="4932040"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102" name="Text Placeholder 7"/>
          <p:cNvSpPr>
            <a:spLocks noGrp="1"/>
          </p:cNvSpPr>
          <p:nvPr>
            <p:ph type="body" sz="quarter" idx="23" hasCustomPrompt="1"/>
          </p:nvPr>
        </p:nvSpPr>
        <p:spPr bwMode="gray">
          <a:xfrm>
            <a:off x="653880" y="29686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103" name="Text Placeholder 7"/>
          <p:cNvSpPr>
            <a:spLocks noGrp="1"/>
          </p:cNvSpPr>
          <p:nvPr>
            <p:ph type="body" sz="quarter" idx="24" hasCustomPrompt="1"/>
          </p:nvPr>
        </p:nvSpPr>
        <p:spPr bwMode="gray">
          <a:xfrm>
            <a:off x="249998" y="29686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3</a:t>
            </a:r>
          </a:p>
        </p:txBody>
      </p:sp>
      <p:sp>
        <p:nvSpPr>
          <p:cNvPr id="113" name="Text Placeholder 7"/>
          <p:cNvSpPr>
            <a:spLocks noGrp="1"/>
          </p:cNvSpPr>
          <p:nvPr>
            <p:ph type="body" sz="quarter" idx="25" hasCustomPrompt="1"/>
          </p:nvPr>
        </p:nvSpPr>
        <p:spPr bwMode="gray">
          <a:xfrm>
            <a:off x="5306234" y="29686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a:solidFill>
                  <a:schemeClr val="bg1"/>
                </a:solidFill>
              </a:defRPr>
            </a:lvl1pPr>
          </a:lstStyle>
          <a:p>
            <a:pPr lvl="0"/>
            <a:r>
              <a:rPr lang="en-IN" dirty="0"/>
              <a:t>Column 2 Title</a:t>
            </a:r>
          </a:p>
        </p:txBody>
      </p:sp>
      <p:sp>
        <p:nvSpPr>
          <p:cNvPr id="114" name="Text Placeholder 7"/>
          <p:cNvSpPr>
            <a:spLocks noGrp="1"/>
          </p:cNvSpPr>
          <p:nvPr>
            <p:ph type="body" sz="quarter" idx="26" hasCustomPrompt="1"/>
          </p:nvPr>
        </p:nvSpPr>
        <p:spPr bwMode="gray">
          <a:xfrm>
            <a:off x="4902352" y="29686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4</a:t>
            </a:r>
          </a:p>
        </p:txBody>
      </p:sp>
    </p:spTree>
    <p:extLst>
      <p:ext uri="{BB962C8B-B14F-4D97-AF65-F5344CB8AC3E}">
        <p14:creationId xmlns:p14="http://schemas.microsoft.com/office/powerpoint/2010/main" val="9606137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grpSp>
        <p:nvGrpSpPr>
          <p:cNvPr id="107" name="Group 106"/>
          <p:cNvGrpSpPr/>
          <p:nvPr userDrawn="1"/>
        </p:nvGrpSpPr>
        <p:grpSpPr bwMode="gray">
          <a:xfrm>
            <a:off x="-1" y="596901"/>
            <a:ext cx="9137515" cy="4375150"/>
            <a:chOff x="-1" y="596901"/>
            <a:chExt cx="9137515" cy="4375150"/>
          </a:xfrm>
        </p:grpSpPr>
        <p:cxnSp>
          <p:nvCxnSpPr>
            <p:cNvPr id="108" name="Straight Connector 107"/>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Three Column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bwMode="gray">
          <a:xfrm>
            <a:off x="683568" y="771550"/>
            <a:ext cx="2160240" cy="288032"/>
          </a:xfrm>
          <a:prstGeom prst="parallelogram">
            <a:avLst/>
          </a:prstGeom>
          <a:solidFill>
            <a:srgbClr val="003F7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bwMode="gray">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40" name="Content Placeholder 2"/>
          <p:cNvSpPr>
            <a:spLocks noGrp="1"/>
          </p:cNvSpPr>
          <p:nvPr>
            <p:ph idx="1"/>
          </p:nvPr>
        </p:nvSpPr>
        <p:spPr bwMode="gray">
          <a:xfrm>
            <a:off x="251520"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
        <p:nvSpPr>
          <p:cNvPr id="17" name="Text Placeholder 7"/>
          <p:cNvSpPr>
            <a:spLocks noGrp="1"/>
          </p:cNvSpPr>
          <p:nvPr>
            <p:ph type="body" sz="quarter" idx="24" hasCustomPrompt="1"/>
          </p:nvPr>
        </p:nvSpPr>
        <p:spPr bwMode="gray">
          <a:xfrm>
            <a:off x="3658603" y="771550"/>
            <a:ext cx="2160240"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2 Title</a:t>
            </a:r>
          </a:p>
        </p:txBody>
      </p:sp>
      <p:sp>
        <p:nvSpPr>
          <p:cNvPr id="20" name="Text Placeholder 7"/>
          <p:cNvSpPr>
            <a:spLocks noGrp="1"/>
          </p:cNvSpPr>
          <p:nvPr>
            <p:ph type="body" sz="quarter" idx="25" hasCustomPrompt="1"/>
          </p:nvPr>
        </p:nvSpPr>
        <p:spPr bwMode="gray">
          <a:xfrm>
            <a:off x="3254721"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22" name="Text Placeholder 7"/>
          <p:cNvSpPr>
            <a:spLocks noGrp="1"/>
          </p:cNvSpPr>
          <p:nvPr>
            <p:ph type="body" sz="quarter" idx="26" hasCustomPrompt="1"/>
          </p:nvPr>
        </p:nvSpPr>
        <p:spPr bwMode="gray">
          <a:xfrm>
            <a:off x="6674979" y="771550"/>
            <a:ext cx="2160240" cy="288032"/>
          </a:xfrm>
          <a:prstGeom prst="parallelogram">
            <a:avLst/>
          </a:prstGeom>
          <a:solidFill>
            <a:schemeClr val="accent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3 Title</a:t>
            </a:r>
          </a:p>
        </p:txBody>
      </p:sp>
      <p:sp>
        <p:nvSpPr>
          <p:cNvPr id="23" name="Text Placeholder 7"/>
          <p:cNvSpPr>
            <a:spLocks noGrp="1"/>
          </p:cNvSpPr>
          <p:nvPr>
            <p:ph type="body" sz="quarter" idx="27" hasCustomPrompt="1"/>
          </p:nvPr>
        </p:nvSpPr>
        <p:spPr bwMode="gray">
          <a:xfrm>
            <a:off x="6271097"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3</a:t>
            </a:r>
          </a:p>
        </p:txBody>
      </p:sp>
      <p:sp>
        <p:nvSpPr>
          <p:cNvPr id="24" name="Content Placeholder 2"/>
          <p:cNvSpPr>
            <a:spLocks noGrp="1"/>
          </p:cNvSpPr>
          <p:nvPr>
            <p:ph idx="28"/>
          </p:nvPr>
        </p:nvSpPr>
        <p:spPr bwMode="gray">
          <a:xfrm>
            <a:off x="3275856"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
        <p:nvSpPr>
          <p:cNvPr id="25" name="Content Placeholder 2"/>
          <p:cNvSpPr>
            <a:spLocks noGrp="1"/>
          </p:cNvSpPr>
          <p:nvPr>
            <p:ph idx="29"/>
          </p:nvPr>
        </p:nvSpPr>
        <p:spPr bwMode="gray">
          <a:xfrm>
            <a:off x="6281464"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Tree>
    <p:extLst>
      <p:ext uri="{BB962C8B-B14F-4D97-AF65-F5344CB8AC3E}">
        <p14:creationId xmlns:p14="http://schemas.microsoft.com/office/powerpoint/2010/main" val="2473685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Diagram Slide">
    <p:spTree>
      <p:nvGrpSpPr>
        <p:cNvPr id="1" name=""/>
        <p:cNvGrpSpPr/>
        <p:nvPr/>
      </p:nvGrpSpPr>
      <p:grpSpPr>
        <a:xfrm>
          <a:off x="0" y="0"/>
          <a:ext cx="0" cy="0"/>
          <a:chOff x="0" y="0"/>
          <a:chExt cx="0" cy="0"/>
        </a:xfrm>
      </p:grpSpPr>
      <p:grpSp>
        <p:nvGrpSpPr>
          <p:cNvPr id="99" name="Group 98"/>
          <p:cNvGrpSpPr/>
          <p:nvPr userDrawn="1"/>
        </p:nvGrpSpPr>
        <p:grpSpPr bwMode="gray">
          <a:xfrm>
            <a:off x="-1" y="596901"/>
            <a:ext cx="9137515" cy="4375150"/>
            <a:chOff x="-1" y="596901"/>
            <a:chExt cx="9137515" cy="4375150"/>
          </a:xfrm>
        </p:grpSpPr>
        <p:cxnSp>
          <p:nvCxnSpPr>
            <p:cNvPr id="100" name="Straight Connector 99"/>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Chart Diagram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Chart Placeholder 3"/>
          <p:cNvSpPr>
            <a:spLocks noGrp="1"/>
          </p:cNvSpPr>
          <p:nvPr>
            <p:ph type="chart" sz="quarter" idx="10" hasCustomPrompt="1"/>
          </p:nvPr>
        </p:nvSpPr>
        <p:spPr bwMode="gray">
          <a:xfrm>
            <a:off x="249238" y="582613"/>
            <a:ext cx="8645525" cy="4352925"/>
          </a:xfrm>
        </p:spPr>
        <p:txBody>
          <a:bodyPr/>
          <a:lstStyle>
            <a:lvl1pPr marL="0" indent="0">
              <a:buNone/>
              <a:defRPr baseline="0"/>
            </a:lvl1pPr>
          </a:lstStyle>
          <a:p>
            <a:r>
              <a:rPr lang="en-IN" dirty="0"/>
              <a:t>Click icon to add a chart</a:t>
            </a:r>
          </a:p>
        </p:txBody>
      </p:sp>
    </p:spTree>
    <p:extLst>
      <p:ext uri="{BB962C8B-B14F-4D97-AF65-F5344CB8AC3E}">
        <p14:creationId xmlns:p14="http://schemas.microsoft.com/office/powerpoint/2010/main" val="74984556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Diagram Slide">
    <p:spTree>
      <p:nvGrpSpPr>
        <p:cNvPr id="1" name=""/>
        <p:cNvGrpSpPr/>
        <p:nvPr/>
      </p:nvGrpSpPr>
      <p:grpSpPr>
        <a:xfrm>
          <a:off x="0" y="0"/>
          <a:ext cx="0" cy="0"/>
          <a:chOff x="0" y="0"/>
          <a:chExt cx="0" cy="0"/>
        </a:xfrm>
      </p:grpSpPr>
      <p:grpSp>
        <p:nvGrpSpPr>
          <p:cNvPr id="99" name="Group 98"/>
          <p:cNvGrpSpPr/>
          <p:nvPr userDrawn="1"/>
        </p:nvGrpSpPr>
        <p:grpSpPr bwMode="gray">
          <a:xfrm>
            <a:off x="-1" y="596901"/>
            <a:ext cx="9137515" cy="4375150"/>
            <a:chOff x="-1" y="596901"/>
            <a:chExt cx="9137515" cy="4375150"/>
          </a:xfrm>
        </p:grpSpPr>
        <p:cxnSp>
          <p:nvCxnSpPr>
            <p:cNvPr id="100" name="Straight Connector 99"/>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Table Diagram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Table Placeholder 4"/>
          <p:cNvSpPr>
            <a:spLocks noGrp="1"/>
          </p:cNvSpPr>
          <p:nvPr>
            <p:ph type="tbl" sz="quarter" idx="10" hasCustomPrompt="1"/>
          </p:nvPr>
        </p:nvSpPr>
        <p:spPr bwMode="gray">
          <a:xfrm>
            <a:off x="249238" y="693738"/>
            <a:ext cx="8645525" cy="4137025"/>
          </a:xfrm>
        </p:spPr>
        <p:txBody>
          <a:bodyPr/>
          <a:lstStyle>
            <a:lvl1pPr marL="0" marR="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lvl1pPr>
          </a:lstStyle>
          <a:p>
            <a:r>
              <a:rPr lang="en-IN" dirty="0"/>
              <a:t>Click icon to add a table</a:t>
            </a:r>
          </a:p>
        </p:txBody>
      </p:sp>
    </p:spTree>
    <p:extLst>
      <p:ext uri="{BB962C8B-B14F-4D97-AF65-F5344CB8AC3E}">
        <p14:creationId xmlns:p14="http://schemas.microsoft.com/office/powerpoint/2010/main" val="28829651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ular Data Slide">
    <p:spTree>
      <p:nvGrpSpPr>
        <p:cNvPr id="1" name=""/>
        <p:cNvGrpSpPr/>
        <p:nvPr/>
      </p:nvGrpSpPr>
      <p:grpSpPr>
        <a:xfrm>
          <a:off x="0" y="0"/>
          <a:ext cx="0" cy="0"/>
          <a:chOff x="0" y="0"/>
          <a:chExt cx="0" cy="0"/>
        </a:xfrm>
      </p:grpSpPr>
      <p:grpSp>
        <p:nvGrpSpPr>
          <p:cNvPr id="295" name="Group 294"/>
          <p:cNvGrpSpPr/>
          <p:nvPr userDrawn="1"/>
        </p:nvGrpSpPr>
        <p:grpSpPr bwMode="gray">
          <a:xfrm>
            <a:off x="-1" y="596901"/>
            <a:ext cx="9137515" cy="4375150"/>
            <a:chOff x="-1" y="596901"/>
            <a:chExt cx="9137515" cy="4375150"/>
          </a:xfrm>
        </p:grpSpPr>
        <p:cxnSp>
          <p:nvCxnSpPr>
            <p:cNvPr id="296" name="Straight Connector 295"/>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Tabular Data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bwMode="gray">
          <a:xfrm>
            <a:off x="289325" y="1342417"/>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13" name="Picture Placeholder 7"/>
          <p:cNvSpPr>
            <a:spLocks noGrp="1"/>
          </p:cNvSpPr>
          <p:nvPr>
            <p:ph type="pic" sz="quarter" idx="11"/>
          </p:nvPr>
        </p:nvSpPr>
        <p:spPr bwMode="gray">
          <a:xfrm>
            <a:off x="289325" y="2574588"/>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14" name="Picture Placeholder 7"/>
          <p:cNvSpPr>
            <a:spLocks noGrp="1"/>
          </p:cNvSpPr>
          <p:nvPr>
            <p:ph type="pic" sz="quarter" idx="12"/>
          </p:nvPr>
        </p:nvSpPr>
        <p:spPr bwMode="gray">
          <a:xfrm>
            <a:off x="289325" y="3806759"/>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10" name="Text Placeholder 9"/>
          <p:cNvSpPr>
            <a:spLocks noGrp="1"/>
          </p:cNvSpPr>
          <p:nvPr>
            <p:ph type="body" sz="quarter" idx="13"/>
          </p:nvPr>
        </p:nvSpPr>
        <p:spPr bwMode="gray">
          <a:xfrm>
            <a:off x="308781" y="648511"/>
            <a:ext cx="8526440" cy="343677"/>
          </a:xfrm>
          <a:prstGeom prst="parallelogram">
            <a:avLst/>
          </a:prstGeom>
          <a:solidFill>
            <a:srgbClr val="0077BD"/>
          </a:solidFill>
        </p:spPr>
        <p:txBody>
          <a:bodyPr anchor="ctr">
            <a:noAutofit/>
          </a:bodyPr>
          <a:lstStyle>
            <a:lvl1pPr marL="0" indent="0" algn="ctr">
              <a:buFont typeface="Arial" panose="020B0604020202020204" pitchFamily="34" charset="0"/>
              <a:buNone/>
              <a:defRPr sz="1800">
                <a:solidFill>
                  <a:schemeClr val="bg1"/>
                </a:solidFill>
              </a:defRPr>
            </a:lvl1pPr>
          </a:lstStyle>
          <a:p>
            <a:pPr lvl="0"/>
            <a:r>
              <a:rPr lang="en-US"/>
              <a:t>Edit Master text styles</a:t>
            </a:r>
          </a:p>
        </p:txBody>
      </p:sp>
      <p:sp>
        <p:nvSpPr>
          <p:cNvPr id="17" name="Text Placeholder 9"/>
          <p:cNvSpPr>
            <a:spLocks noGrp="1"/>
          </p:cNvSpPr>
          <p:nvPr>
            <p:ph type="body" sz="quarter" idx="14"/>
          </p:nvPr>
        </p:nvSpPr>
        <p:spPr bwMode="gray">
          <a:xfrm>
            <a:off x="2821631"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r>
              <a:rPr lang="en-US"/>
              <a:t>Edit Master text styles</a:t>
            </a:r>
          </a:p>
        </p:txBody>
      </p:sp>
      <p:sp>
        <p:nvSpPr>
          <p:cNvPr id="20" name="Text Placeholder 9"/>
          <p:cNvSpPr>
            <a:spLocks noGrp="1"/>
          </p:cNvSpPr>
          <p:nvPr>
            <p:ph type="body" sz="quarter" idx="15"/>
          </p:nvPr>
        </p:nvSpPr>
        <p:spPr bwMode="gray">
          <a:xfrm>
            <a:off x="5986362"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r>
              <a:rPr lang="en-US"/>
              <a:t>Edit Master text styles</a:t>
            </a:r>
          </a:p>
        </p:txBody>
      </p:sp>
      <p:sp>
        <p:nvSpPr>
          <p:cNvPr id="12" name="Text Placeholder 11"/>
          <p:cNvSpPr>
            <a:spLocks noGrp="1"/>
          </p:cNvSpPr>
          <p:nvPr>
            <p:ph type="body" sz="quarter" idx="16"/>
          </p:nvPr>
        </p:nvSpPr>
        <p:spPr bwMode="gray">
          <a:xfrm>
            <a:off x="2860675"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1" name="Text Placeholder 11"/>
          <p:cNvSpPr>
            <a:spLocks noGrp="1"/>
          </p:cNvSpPr>
          <p:nvPr>
            <p:ph type="body" sz="quarter" idx="17"/>
          </p:nvPr>
        </p:nvSpPr>
        <p:spPr bwMode="gray">
          <a:xfrm>
            <a:off x="6012436"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2" name="Text Placeholder 11"/>
          <p:cNvSpPr>
            <a:spLocks noGrp="1"/>
          </p:cNvSpPr>
          <p:nvPr>
            <p:ph type="body" sz="quarter" idx="18"/>
          </p:nvPr>
        </p:nvSpPr>
        <p:spPr bwMode="gray">
          <a:xfrm>
            <a:off x="2860675"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3" name="Text Placeholder 11"/>
          <p:cNvSpPr>
            <a:spLocks noGrp="1"/>
          </p:cNvSpPr>
          <p:nvPr>
            <p:ph type="body" sz="quarter" idx="19"/>
          </p:nvPr>
        </p:nvSpPr>
        <p:spPr bwMode="gray">
          <a:xfrm>
            <a:off x="6012436"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4" name="Text Placeholder 11"/>
          <p:cNvSpPr>
            <a:spLocks noGrp="1"/>
          </p:cNvSpPr>
          <p:nvPr>
            <p:ph type="body" sz="quarter" idx="20"/>
          </p:nvPr>
        </p:nvSpPr>
        <p:spPr bwMode="gray">
          <a:xfrm>
            <a:off x="2860675"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5" name="Text Placeholder 11"/>
          <p:cNvSpPr>
            <a:spLocks noGrp="1"/>
          </p:cNvSpPr>
          <p:nvPr>
            <p:ph type="body" sz="quarter" idx="21"/>
          </p:nvPr>
        </p:nvSpPr>
        <p:spPr bwMode="gray">
          <a:xfrm>
            <a:off x="6012436"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7" name="Text Placeholder 11"/>
          <p:cNvSpPr>
            <a:spLocks noGrp="1"/>
          </p:cNvSpPr>
          <p:nvPr>
            <p:ph type="body" sz="quarter" idx="22" hasCustomPrompt="1"/>
          </p:nvPr>
        </p:nvSpPr>
        <p:spPr bwMode="gray">
          <a:xfrm>
            <a:off x="328134" y="2055779"/>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23" hasCustomPrompt="1"/>
          </p:nvPr>
        </p:nvSpPr>
        <p:spPr bwMode="gray">
          <a:xfrm>
            <a:off x="328134" y="33074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9" name="Text Placeholder 11"/>
          <p:cNvSpPr>
            <a:spLocks noGrp="1"/>
          </p:cNvSpPr>
          <p:nvPr>
            <p:ph type="body" sz="quarter" idx="24" hasCustomPrompt="1"/>
          </p:nvPr>
        </p:nvSpPr>
        <p:spPr bwMode="gray">
          <a:xfrm>
            <a:off x="328134" y="45266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307630504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6" name="Title 1"/>
          <p:cNvSpPr>
            <a:spLocks noGrp="1"/>
          </p:cNvSpPr>
          <p:nvPr userDrawn="1">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userDrawn="1">
            <p:ph idx="1"/>
          </p:nvPr>
        </p:nvSpPr>
        <p:spPr bwMode="gray">
          <a:xfrm>
            <a:off x="304800" y="666750"/>
            <a:ext cx="8534400" cy="419100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5101928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ve Point Slide 1">
    <p:spTree>
      <p:nvGrpSpPr>
        <p:cNvPr id="1" name=""/>
        <p:cNvGrpSpPr/>
        <p:nvPr/>
      </p:nvGrpSpPr>
      <p:grpSpPr>
        <a:xfrm>
          <a:off x="0" y="0"/>
          <a:ext cx="0" cy="0"/>
          <a:chOff x="0" y="0"/>
          <a:chExt cx="0" cy="0"/>
        </a:xfrm>
      </p:grpSpPr>
      <p:grpSp>
        <p:nvGrpSpPr>
          <p:cNvPr id="290" name="Group 289"/>
          <p:cNvGrpSpPr/>
          <p:nvPr userDrawn="1"/>
        </p:nvGrpSpPr>
        <p:grpSpPr bwMode="gray">
          <a:xfrm>
            <a:off x="-1" y="596901"/>
            <a:ext cx="9137515" cy="4375150"/>
            <a:chOff x="-1" y="596901"/>
            <a:chExt cx="9137515" cy="4375150"/>
          </a:xfrm>
        </p:grpSpPr>
        <p:cxnSp>
          <p:nvCxnSpPr>
            <p:cNvPr id="291" name="Straight Connector 290"/>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1</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bwMode="gray">
          <a:xfrm>
            <a:off x="3503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27" name="Text Placeholder 11"/>
          <p:cNvSpPr>
            <a:spLocks noGrp="1"/>
          </p:cNvSpPr>
          <p:nvPr>
            <p:ph type="body" sz="quarter" idx="22" hasCustomPrompt="1"/>
          </p:nvPr>
        </p:nvSpPr>
        <p:spPr bwMode="gray">
          <a:xfrm>
            <a:off x="587040"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bwMode="gray">
          <a:xfrm>
            <a:off x="20267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32" name="Picture Placeholder 7"/>
          <p:cNvSpPr>
            <a:spLocks noGrp="1"/>
          </p:cNvSpPr>
          <p:nvPr>
            <p:ph type="pic" sz="quarter" idx="25"/>
          </p:nvPr>
        </p:nvSpPr>
        <p:spPr bwMode="gray">
          <a:xfrm>
            <a:off x="37031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33" name="Picture Placeholder 7"/>
          <p:cNvSpPr>
            <a:spLocks noGrp="1"/>
          </p:cNvSpPr>
          <p:nvPr>
            <p:ph type="pic" sz="quarter" idx="26"/>
          </p:nvPr>
        </p:nvSpPr>
        <p:spPr bwMode="gray">
          <a:xfrm>
            <a:off x="53795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34" name="Picture Placeholder 7"/>
          <p:cNvSpPr>
            <a:spLocks noGrp="1"/>
          </p:cNvSpPr>
          <p:nvPr>
            <p:ph type="pic" sz="quarter" idx="27"/>
          </p:nvPr>
        </p:nvSpPr>
        <p:spPr bwMode="gray">
          <a:xfrm>
            <a:off x="70559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35" name="Text Placeholder 11"/>
          <p:cNvSpPr>
            <a:spLocks noGrp="1"/>
          </p:cNvSpPr>
          <p:nvPr>
            <p:ph type="body" sz="quarter" idx="28" hasCustomPrompt="1"/>
          </p:nvPr>
        </p:nvSpPr>
        <p:spPr bwMode="gray">
          <a:xfrm>
            <a:off x="2278680"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6" name="Text Placeholder 11"/>
          <p:cNvSpPr>
            <a:spLocks noGrp="1"/>
          </p:cNvSpPr>
          <p:nvPr>
            <p:ph type="body" sz="quarter" idx="29" hasCustomPrompt="1"/>
          </p:nvPr>
        </p:nvSpPr>
        <p:spPr bwMode="gray">
          <a:xfrm>
            <a:off x="396146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7" name="Text Placeholder 11"/>
          <p:cNvSpPr>
            <a:spLocks noGrp="1"/>
          </p:cNvSpPr>
          <p:nvPr>
            <p:ph type="body" sz="quarter" idx="30" hasCustomPrompt="1"/>
          </p:nvPr>
        </p:nvSpPr>
        <p:spPr bwMode="gray">
          <a:xfrm>
            <a:off x="5653101"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8" name="Text Placeholder 11"/>
          <p:cNvSpPr>
            <a:spLocks noGrp="1"/>
          </p:cNvSpPr>
          <p:nvPr>
            <p:ph type="body" sz="quarter" idx="31" hasCustomPrompt="1"/>
          </p:nvPr>
        </p:nvSpPr>
        <p:spPr bwMode="gray">
          <a:xfrm>
            <a:off x="732188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34467529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ive Points Slide 2">
    <p:spTree>
      <p:nvGrpSpPr>
        <p:cNvPr id="1" name=""/>
        <p:cNvGrpSpPr/>
        <p:nvPr/>
      </p:nvGrpSpPr>
      <p:grpSpPr>
        <a:xfrm>
          <a:off x="0" y="0"/>
          <a:ext cx="0" cy="0"/>
          <a:chOff x="0" y="0"/>
          <a:chExt cx="0" cy="0"/>
        </a:xfrm>
      </p:grpSpPr>
      <p:grpSp>
        <p:nvGrpSpPr>
          <p:cNvPr id="290" name="Group 289"/>
          <p:cNvGrpSpPr/>
          <p:nvPr userDrawn="1"/>
        </p:nvGrpSpPr>
        <p:grpSpPr bwMode="gray">
          <a:xfrm>
            <a:off x="-1" y="596901"/>
            <a:ext cx="9137515" cy="4375150"/>
            <a:chOff x="-1" y="596901"/>
            <a:chExt cx="9137515" cy="4375150"/>
          </a:xfrm>
        </p:grpSpPr>
        <p:cxnSp>
          <p:nvCxnSpPr>
            <p:cNvPr id="291" name="Straight Connector 290"/>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2</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bwMode="gray">
          <a:xfrm>
            <a:off x="223538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27" name="Text Placeholder 11"/>
          <p:cNvSpPr>
            <a:spLocks noGrp="1"/>
          </p:cNvSpPr>
          <p:nvPr>
            <p:ph type="body" sz="quarter" idx="22" hasCustomPrompt="1"/>
          </p:nvPr>
        </p:nvSpPr>
        <p:spPr bwMode="gray">
          <a:xfrm>
            <a:off x="233085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bwMode="gray">
          <a:xfrm>
            <a:off x="302405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20" name="Picture Placeholder 7"/>
          <p:cNvSpPr>
            <a:spLocks noGrp="1"/>
          </p:cNvSpPr>
          <p:nvPr>
            <p:ph type="pic" sz="quarter" idx="29"/>
          </p:nvPr>
        </p:nvSpPr>
        <p:spPr bwMode="gray">
          <a:xfrm>
            <a:off x="381272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21" name="Picture Placeholder 7"/>
          <p:cNvSpPr>
            <a:spLocks noGrp="1"/>
          </p:cNvSpPr>
          <p:nvPr>
            <p:ph type="pic" sz="quarter" idx="30"/>
          </p:nvPr>
        </p:nvSpPr>
        <p:spPr bwMode="gray">
          <a:xfrm>
            <a:off x="460139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22" name="Picture Placeholder 7"/>
          <p:cNvSpPr>
            <a:spLocks noGrp="1"/>
          </p:cNvSpPr>
          <p:nvPr>
            <p:ph type="pic" sz="quarter" idx="31"/>
          </p:nvPr>
        </p:nvSpPr>
        <p:spPr bwMode="gray">
          <a:xfrm>
            <a:off x="539006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29" name="Text Placeholder 11"/>
          <p:cNvSpPr>
            <a:spLocks noGrp="1"/>
          </p:cNvSpPr>
          <p:nvPr>
            <p:ph type="body" sz="quarter" idx="36" hasCustomPrompt="1"/>
          </p:nvPr>
        </p:nvSpPr>
        <p:spPr bwMode="gray">
          <a:xfrm>
            <a:off x="390819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0" name="Text Placeholder 11"/>
          <p:cNvSpPr>
            <a:spLocks noGrp="1"/>
          </p:cNvSpPr>
          <p:nvPr>
            <p:ph type="body" sz="quarter" idx="37" hasCustomPrompt="1"/>
          </p:nvPr>
        </p:nvSpPr>
        <p:spPr bwMode="gray">
          <a:xfrm>
            <a:off x="548553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bwMode="gray">
          <a:xfrm>
            <a:off x="312333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bwMode="gray">
          <a:xfrm>
            <a:off x="470067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16750987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eps Slide">
    <p:spTree>
      <p:nvGrpSpPr>
        <p:cNvPr id="1" name=""/>
        <p:cNvGrpSpPr/>
        <p:nvPr/>
      </p:nvGrpSpPr>
      <p:grpSpPr>
        <a:xfrm>
          <a:off x="0" y="0"/>
          <a:ext cx="0" cy="0"/>
          <a:chOff x="0" y="0"/>
          <a:chExt cx="0" cy="0"/>
        </a:xfrm>
      </p:grpSpPr>
      <p:grpSp>
        <p:nvGrpSpPr>
          <p:cNvPr id="208" name="Group 207"/>
          <p:cNvGrpSpPr/>
          <p:nvPr userDrawn="1"/>
        </p:nvGrpSpPr>
        <p:grpSpPr bwMode="gray">
          <a:xfrm>
            <a:off x="-1" y="596901"/>
            <a:ext cx="9137515" cy="4375150"/>
            <a:chOff x="-1" y="596901"/>
            <a:chExt cx="9137515" cy="4375150"/>
          </a:xfrm>
        </p:grpSpPr>
        <p:cxnSp>
          <p:nvCxnSpPr>
            <p:cNvPr id="209" name="Straight Connector 208"/>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Steps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bwMode="gray">
          <a:xfrm>
            <a:off x="255440" y="1813709"/>
            <a:ext cx="3353390" cy="1546715"/>
          </a:xfrm>
          <a:prstGeom prst="homePlate">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31" name="Picture Placeholder 7"/>
          <p:cNvSpPr>
            <a:spLocks noGrp="1"/>
          </p:cNvSpPr>
          <p:nvPr>
            <p:ph type="pic" sz="quarter" idx="24"/>
          </p:nvPr>
        </p:nvSpPr>
        <p:spPr bwMode="gray">
          <a:xfrm>
            <a:off x="2915467" y="1813710"/>
            <a:ext cx="3353386" cy="1546710"/>
          </a:xfrm>
          <a:prstGeom prst="chevron">
            <a:avLst/>
          </a:prstGeom>
          <a:solidFill>
            <a:srgbClr val="0077BD"/>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22" name="Picture Placeholder 7"/>
          <p:cNvSpPr>
            <a:spLocks noGrp="1"/>
          </p:cNvSpPr>
          <p:nvPr>
            <p:ph type="pic" sz="quarter" idx="31"/>
          </p:nvPr>
        </p:nvSpPr>
        <p:spPr bwMode="gray">
          <a:xfrm>
            <a:off x="5575490" y="1813709"/>
            <a:ext cx="3353390" cy="1546715"/>
          </a:xfrm>
          <a:prstGeom prst="chevr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29" name="Text Placeholder 11"/>
          <p:cNvSpPr>
            <a:spLocks noGrp="1"/>
          </p:cNvSpPr>
          <p:nvPr>
            <p:ph type="body" sz="quarter" idx="36" hasCustomPrompt="1"/>
          </p:nvPr>
        </p:nvSpPr>
        <p:spPr bwMode="gray">
          <a:xfrm>
            <a:off x="3940778" y="35737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bwMode="gray">
          <a:xfrm>
            <a:off x="104307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bwMode="gray">
          <a:xfrm>
            <a:off x="651423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4" name="Text Placeholder 11"/>
          <p:cNvSpPr>
            <a:spLocks noGrp="1"/>
          </p:cNvSpPr>
          <p:nvPr>
            <p:ph type="body" sz="quarter" idx="42" hasCustomPrompt="1"/>
          </p:nvPr>
        </p:nvSpPr>
        <p:spPr bwMode="gray">
          <a:xfrm>
            <a:off x="752346"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5" name="Text Placeholder 11"/>
          <p:cNvSpPr>
            <a:spLocks noGrp="1"/>
          </p:cNvSpPr>
          <p:nvPr>
            <p:ph type="body" sz="quarter" idx="43" hasCustomPrompt="1"/>
          </p:nvPr>
        </p:nvSpPr>
        <p:spPr bwMode="gray">
          <a:xfrm>
            <a:off x="370339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44" hasCustomPrompt="1"/>
          </p:nvPr>
        </p:nvSpPr>
        <p:spPr bwMode="gray">
          <a:xfrm>
            <a:off x="635515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24180814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grpSp>
        <p:nvGrpSpPr>
          <p:cNvPr id="129" name="Group 128"/>
          <p:cNvGrpSpPr/>
          <p:nvPr userDrawn="1"/>
        </p:nvGrpSpPr>
        <p:grpSpPr bwMode="gray">
          <a:xfrm>
            <a:off x="-1" y="-12970"/>
            <a:ext cx="9137515" cy="4914900"/>
            <a:chOff x="-1" y="0"/>
            <a:chExt cx="9137515" cy="4914900"/>
          </a:xfrm>
        </p:grpSpPr>
        <p:cxnSp>
          <p:nvCxnSpPr>
            <p:cNvPr id="130" name="Straight Connector 129"/>
            <p:cNvCxnSpPr/>
            <p:nvPr userDrawn="1"/>
          </p:nvCxnSpPr>
          <p:spPr bwMode="gray">
            <a:xfrm>
              <a:off x="14257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a:off x="2953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a:off x="44802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a:off x="60075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a:off x="7534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a:off x="90621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a:off x="105894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a:off x="12116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bwMode="gray">
            <a:xfrm>
              <a:off x="136440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15171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166986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182259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19753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212805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22807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243351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258624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27389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289170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30444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319716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334989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35026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365535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38080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396081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411354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42662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441899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45717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472445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48771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502991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518264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53353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548810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56408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579356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594629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60990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625175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64044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65572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67099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68626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70154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71681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73208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a:off x="74735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a:off x="76263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a:off x="77790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a:off x="79317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a:off x="80845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a:off x="82372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a:off x="83899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a:off x="85426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a:off x="86954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a:off x="88481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a:off x="90008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flipH="1">
              <a:off x="-1"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flipH="1">
              <a:off x="-1"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flipH="1">
              <a:off x="-1"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flipH="1">
              <a:off x="-1"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flipH="1">
              <a:off x="-1"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flipH="1">
              <a:off x="-1"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flipH="1">
              <a:off x="-1"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flipH="1">
              <a:off x="-1"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flipH="1">
              <a:off x="-1"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flipH="1">
              <a:off x="-1"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flipH="1">
              <a:off x="-1"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flipH="1">
              <a:off x="-1"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flipH="1">
              <a:off x="-1"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flipH="1">
              <a:off x="-1"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flipH="1">
              <a:off x="-1"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flipH="1">
              <a:off x="-1"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flipH="1">
              <a:off x="-1"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flipH="1">
              <a:off x="-1"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flipH="1">
              <a:off x="-1"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flipH="1">
              <a:off x="-1"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flipH="1">
              <a:off x="-1"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flipH="1">
              <a:off x="-1"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flipH="1">
              <a:off x="-1"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flipH="1">
              <a:off x="-1"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flipH="1">
              <a:off x="-1"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flipH="1">
              <a:off x="-1"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flipH="1">
              <a:off x="-1"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flipH="1">
              <a:off x="-1"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flipH="1">
              <a:off x="-1"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flipH="1">
              <a:off x="-1"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flipH="1">
              <a:off x="-1"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flipH="1">
              <a:off x="-1"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flipH="1">
              <a:off x="-1"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hasCustomPrompt="1"/>
          </p:nvPr>
        </p:nvSpPr>
        <p:spPr bwMode="gray">
          <a:xfrm>
            <a:off x="1476355" y="992954"/>
            <a:ext cx="2646065" cy="994172"/>
          </a:xfrm>
          <a:prstGeom prst="rect">
            <a:avLst/>
          </a:prstGeom>
        </p:spPr>
        <p:txBody>
          <a:bodyPr/>
          <a:lstStyle>
            <a:lvl1pPr algn="ctr">
              <a:defRPr sz="3200"/>
            </a:lvl1pPr>
          </a:lstStyle>
          <a:p>
            <a:r>
              <a:rPr lang="en-US" dirty="0"/>
              <a:t>Thank you.</a:t>
            </a:r>
            <a:endParaRPr lang="en-IN" dirty="0"/>
          </a:p>
        </p:txBody>
      </p:sp>
      <p:sp>
        <p:nvSpPr>
          <p:cNvPr id="23" name="Text Placeholder 1030"/>
          <p:cNvSpPr>
            <a:spLocks noGrp="1"/>
          </p:cNvSpPr>
          <p:nvPr>
            <p:ph type="body" sz="quarter" idx="10" hasCustomPrompt="1"/>
          </p:nvPr>
        </p:nvSpPr>
        <p:spPr bwMode="gray">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bwMode="gray">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sp>
        <p:nvSpPr>
          <p:cNvPr id="26" name="Parallelogram 25"/>
          <p:cNvSpPr/>
          <p:nvPr userDrawn="1"/>
        </p:nvSpPr>
        <p:spPr bwMode="gray">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rgbClr val="0077BD"/>
          </a:solidFill>
          <a:ln>
            <a:noFill/>
          </a:ln>
        </p:spPr>
        <p:txBody>
          <a:bodyPr vert="horz" wrap="square" lIns="91440" tIns="45720" rIns="91440" bIns="45720" numCol="1" anchor="t" anchorCtr="0" compatLnSpc="1">
            <a:prstTxWarp prst="textNoShape">
              <a:avLst/>
            </a:prstTxWarp>
          </a:bodyPr>
          <a:lstStyle/>
          <a:p>
            <a:pPr lvl="0"/>
            <a:endParaRPr lang="en-IN">
              <a:solidFill>
                <a:schemeClr val="tx1"/>
              </a:solidFill>
            </a:endParaRPr>
          </a:p>
        </p:txBody>
      </p:sp>
      <p:sp>
        <p:nvSpPr>
          <p:cNvPr id="28" name="Picture Placeholder 3"/>
          <p:cNvSpPr>
            <a:spLocks noGrp="1"/>
          </p:cNvSpPr>
          <p:nvPr>
            <p:ph type="pic" sz="quarter" idx="14" hasCustomPrompt="1"/>
          </p:nvPr>
        </p:nvSpPr>
        <p:spPr bwMode="gray">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468000" bIns="0" anchor="ctr">
            <a:noAutofit/>
          </a:bodyPr>
          <a:lstStyle>
            <a:lvl1pPr marL="0" indent="0" algn="r">
              <a:buFont typeface="Arial" panose="020B0604020202020204" pitchFamily="34" charset="0"/>
              <a:buNone/>
              <a:defRPr lang="en-IN" sz="1400" i="1" dirty="0"/>
            </a:lvl1pPr>
          </a:lstStyle>
          <a:p>
            <a:r>
              <a:rPr lang="en-IN" dirty="0"/>
              <a:t>Click icon to add image</a:t>
            </a:r>
          </a:p>
        </p:txBody>
      </p:sp>
      <p:grpSp>
        <p:nvGrpSpPr>
          <p:cNvPr id="25" name="Group 24"/>
          <p:cNvGrpSpPr/>
          <p:nvPr userDrawn="1"/>
        </p:nvGrpSpPr>
        <p:grpSpPr bwMode="gray">
          <a:xfrm>
            <a:off x="787275" y="755329"/>
            <a:ext cx="799280" cy="844787"/>
            <a:chOff x="-3330575" y="3005138"/>
            <a:chExt cx="1533526" cy="1620837"/>
          </a:xfrm>
          <a:solidFill>
            <a:srgbClr val="003F72"/>
          </a:solidFill>
        </p:grpSpPr>
        <p:sp>
          <p:nvSpPr>
            <p:cNvPr id="27"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9"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30" name="Group 29"/>
          <p:cNvGrpSpPr/>
          <p:nvPr userDrawn="1"/>
        </p:nvGrpSpPr>
        <p:grpSpPr bwMode="gray">
          <a:xfrm>
            <a:off x="4059220" y="1649549"/>
            <a:ext cx="747544" cy="809246"/>
            <a:chOff x="2301081" y="6662108"/>
            <a:chExt cx="1500188" cy="1624012"/>
          </a:xfrm>
          <a:solidFill>
            <a:srgbClr val="003F72"/>
          </a:solidFill>
        </p:grpSpPr>
        <p:sp>
          <p:nvSpPr>
            <p:cNvPr id="31"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32"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33"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112" name="Freeform 17"/>
          <p:cNvSpPr>
            <a:spLocks/>
          </p:cNvSpPr>
          <p:nvPr userDrawn="1"/>
        </p:nvSpPr>
        <p:spPr bwMode="gray">
          <a:xfrm>
            <a:off x="0"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rgbClr val="003F72"/>
          </a:solidFill>
          <a:ln>
            <a:noFill/>
          </a:ln>
        </p:spPr>
        <p:txBody>
          <a:bodyPr vert="horz" wrap="square" lIns="91440" tIns="45720" rIns="91440" bIns="45720" numCol="1" anchor="t" anchorCtr="0" compatLnSpc="1">
            <a:prstTxWarp prst="textNoShape">
              <a:avLst/>
            </a:prstTxWarp>
          </a:bodyPr>
          <a:lstStyle/>
          <a:p>
            <a:endParaRPr lang="en-IN"/>
          </a:p>
        </p:txBody>
      </p:sp>
      <p:grpSp>
        <p:nvGrpSpPr>
          <p:cNvPr id="113" name="Group 5"/>
          <p:cNvGrpSpPr>
            <a:grpSpLocks noChangeAspect="1"/>
          </p:cNvGrpSpPr>
          <p:nvPr userDrawn="1"/>
        </p:nvGrpSpPr>
        <p:grpSpPr bwMode="gray">
          <a:xfrm>
            <a:off x="299349" y="2798386"/>
            <a:ext cx="1680364" cy="252286"/>
            <a:chOff x="119" y="2341"/>
            <a:chExt cx="1805" cy="271"/>
          </a:xfrm>
        </p:grpSpPr>
        <p:sp>
          <p:nvSpPr>
            <p:cNvPr id="114"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5"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5005381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rganization Chart ">
    <p:spTree>
      <p:nvGrpSpPr>
        <p:cNvPr id="1" name=""/>
        <p:cNvGrpSpPr/>
        <p:nvPr/>
      </p:nvGrpSpPr>
      <p:grpSpPr>
        <a:xfrm>
          <a:off x="0" y="0"/>
          <a:ext cx="0" cy="0"/>
          <a:chOff x="0" y="0"/>
          <a:chExt cx="0" cy="0"/>
        </a:xfrm>
      </p:grpSpPr>
      <p:grpSp>
        <p:nvGrpSpPr>
          <p:cNvPr id="203" name="Group 202"/>
          <p:cNvGrpSpPr/>
          <p:nvPr userDrawn="1"/>
        </p:nvGrpSpPr>
        <p:grpSpPr bwMode="gray">
          <a:xfrm>
            <a:off x="-1" y="596901"/>
            <a:ext cx="9137515" cy="4375150"/>
            <a:chOff x="-1" y="596901"/>
            <a:chExt cx="9137515" cy="4375150"/>
          </a:xfrm>
        </p:grpSpPr>
        <p:cxnSp>
          <p:nvCxnSpPr>
            <p:cNvPr id="204" name="Straight Connector 203"/>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userDrawn="1">
            <p:ph type="title" hasCustomPrompt="1"/>
          </p:nvPr>
        </p:nvSpPr>
        <p:spPr bwMode="gray">
          <a:xfrm>
            <a:off x="304800" y="1"/>
            <a:ext cx="8534400" cy="505365"/>
          </a:xfrm>
        </p:spPr>
        <p:txBody>
          <a:bodyPr anchor="b">
            <a:normAutofit/>
          </a:bodyPr>
          <a:lstStyle>
            <a:lvl1pPr>
              <a:defRPr sz="2397" baseline="0">
                <a:latin typeface="Calibri" charset="0"/>
                <a:ea typeface="Calibri" charset="0"/>
                <a:cs typeface="Calibri" charset="0"/>
              </a:defRPr>
            </a:lvl1pPr>
          </a:lstStyle>
          <a:p>
            <a:r>
              <a:rPr lang="en-US" dirty="0"/>
              <a:t>Organization Chart </a:t>
            </a:r>
          </a:p>
        </p:txBody>
      </p:sp>
      <p:grpSp>
        <p:nvGrpSpPr>
          <p:cNvPr id="4"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sp>
        <p:nvSpPr>
          <p:cNvPr id="103" name="Picture Placeholder 102"/>
          <p:cNvSpPr>
            <a:spLocks noGrp="1"/>
          </p:cNvSpPr>
          <p:nvPr>
            <p:ph type="pic" sz="quarter" idx="10"/>
          </p:nvPr>
        </p:nvSpPr>
        <p:spPr bwMode="gray">
          <a:xfrm>
            <a:off x="37338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00" name="Text Placeholder 199"/>
          <p:cNvSpPr>
            <a:spLocks noGrp="1"/>
          </p:cNvSpPr>
          <p:nvPr>
            <p:ph type="body" sz="quarter" idx="16" hasCustomPrompt="1"/>
          </p:nvPr>
        </p:nvSpPr>
        <p:spPr bwMode="gray">
          <a:xfrm>
            <a:off x="152401"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02" name="Text Placeholder 199"/>
          <p:cNvSpPr>
            <a:spLocks noGrp="1"/>
          </p:cNvSpPr>
          <p:nvPr>
            <p:ph type="body" sz="quarter" idx="17" hasCustomPrompt="1"/>
          </p:nvPr>
        </p:nvSpPr>
        <p:spPr bwMode="gray">
          <a:xfrm>
            <a:off x="152401"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109" name="Picture Placeholder 102"/>
          <p:cNvSpPr>
            <a:spLocks noGrp="1"/>
          </p:cNvSpPr>
          <p:nvPr>
            <p:ph type="pic" sz="quarter" idx="18"/>
          </p:nvPr>
        </p:nvSpPr>
        <p:spPr bwMode="gray">
          <a:xfrm>
            <a:off x="1891285"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110" name="Text Placeholder 199"/>
          <p:cNvSpPr>
            <a:spLocks noGrp="1"/>
          </p:cNvSpPr>
          <p:nvPr>
            <p:ph type="body" sz="quarter" idx="19" hasCustomPrompt="1"/>
          </p:nvPr>
        </p:nvSpPr>
        <p:spPr bwMode="gray">
          <a:xfrm>
            <a:off x="1670305"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111" name="Text Placeholder 199"/>
          <p:cNvSpPr>
            <a:spLocks noGrp="1"/>
          </p:cNvSpPr>
          <p:nvPr>
            <p:ph type="body" sz="quarter" idx="20" hasCustomPrompt="1"/>
          </p:nvPr>
        </p:nvSpPr>
        <p:spPr bwMode="gray">
          <a:xfrm>
            <a:off x="1670305"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1" name="Picture Placeholder 102"/>
          <p:cNvSpPr>
            <a:spLocks noGrp="1"/>
          </p:cNvSpPr>
          <p:nvPr>
            <p:ph type="pic" sz="quarter" idx="21"/>
          </p:nvPr>
        </p:nvSpPr>
        <p:spPr bwMode="gray">
          <a:xfrm>
            <a:off x="3409189"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07" name="Text Placeholder 199"/>
          <p:cNvSpPr>
            <a:spLocks noGrp="1"/>
          </p:cNvSpPr>
          <p:nvPr>
            <p:ph type="body" sz="quarter" idx="22" hasCustomPrompt="1"/>
          </p:nvPr>
        </p:nvSpPr>
        <p:spPr bwMode="gray">
          <a:xfrm>
            <a:off x="3188209"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08" name="Text Placeholder 199"/>
          <p:cNvSpPr>
            <a:spLocks noGrp="1"/>
          </p:cNvSpPr>
          <p:nvPr>
            <p:ph type="body" sz="quarter" idx="23" hasCustomPrompt="1"/>
          </p:nvPr>
        </p:nvSpPr>
        <p:spPr bwMode="gray">
          <a:xfrm>
            <a:off x="3188209"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9" name="Picture Placeholder 102"/>
          <p:cNvSpPr>
            <a:spLocks noGrp="1"/>
          </p:cNvSpPr>
          <p:nvPr>
            <p:ph type="pic" sz="quarter" idx="24"/>
          </p:nvPr>
        </p:nvSpPr>
        <p:spPr bwMode="gray">
          <a:xfrm>
            <a:off x="4927093"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10" name="Text Placeholder 199"/>
          <p:cNvSpPr>
            <a:spLocks noGrp="1"/>
          </p:cNvSpPr>
          <p:nvPr>
            <p:ph type="body" sz="quarter" idx="25" hasCustomPrompt="1"/>
          </p:nvPr>
        </p:nvSpPr>
        <p:spPr bwMode="gray">
          <a:xfrm>
            <a:off x="4706113"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1" name="Text Placeholder 199"/>
          <p:cNvSpPr>
            <a:spLocks noGrp="1"/>
          </p:cNvSpPr>
          <p:nvPr>
            <p:ph type="body" sz="quarter" idx="26" hasCustomPrompt="1"/>
          </p:nvPr>
        </p:nvSpPr>
        <p:spPr bwMode="gray">
          <a:xfrm>
            <a:off x="4706113"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2" name="Picture Placeholder 102"/>
          <p:cNvSpPr>
            <a:spLocks noGrp="1"/>
          </p:cNvSpPr>
          <p:nvPr>
            <p:ph type="pic" sz="quarter" idx="27"/>
          </p:nvPr>
        </p:nvSpPr>
        <p:spPr bwMode="gray">
          <a:xfrm>
            <a:off x="6444997"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13" name="Text Placeholder 199"/>
          <p:cNvSpPr>
            <a:spLocks noGrp="1"/>
          </p:cNvSpPr>
          <p:nvPr>
            <p:ph type="body" sz="quarter" idx="28" hasCustomPrompt="1"/>
          </p:nvPr>
        </p:nvSpPr>
        <p:spPr bwMode="gray">
          <a:xfrm>
            <a:off x="6224017"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4" name="Text Placeholder 199"/>
          <p:cNvSpPr>
            <a:spLocks noGrp="1"/>
          </p:cNvSpPr>
          <p:nvPr>
            <p:ph type="body" sz="quarter" idx="29" hasCustomPrompt="1"/>
          </p:nvPr>
        </p:nvSpPr>
        <p:spPr bwMode="gray">
          <a:xfrm>
            <a:off x="6224017"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5" name="Picture Placeholder 102"/>
          <p:cNvSpPr>
            <a:spLocks noGrp="1"/>
          </p:cNvSpPr>
          <p:nvPr>
            <p:ph type="pic" sz="quarter" idx="30"/>
          </p:nvPr>
        </p:nvSpPr>
        <p:spPr bwMode="gray">
          <a:xfrm>
            <a:off x="796290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16" name="Text Placeholder 199"/>
          <p:cNvSpPr>
            <a:spLocks noGrp="1"/>
          </p:cNvSpPr>
          <p:nvPr>
            <p:ph type="body" sz="quarter" idx="31" hasCustomPrompt="1"/>
          </p:nvPr>
        </p:nvSpPr>
        <p:spPr bwMode="gray">
          <a:xfrm>
            <a:off x="7741921"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7" name="Text Placeholder 199"/>
          <p:cNvSpPr>
            <a:spLocks noGrp="1"/>
          </p:cNvSpPr>
          <p:nvPr>
            <p:ph type="body" sz="quarter" idx="32" hasCustomPrompt="1"/>
          </p:nvPr>
        </p:nvSpPr>
        <p:spPr bwMode="gray">
          <a:xfrm>
            <a:off x="7741921"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8" name="Picture Placeholder 102"/>
          <p:cNvSpPr>
            <a:spLocks noGrp="1"/>
          </p:cNvSpPr>
          <p:nvPr>
            <p:ph type="pic" sz="quarter" idx="33"/>
          </p:nvPr>
        </p:nvSpPr>
        <p:spPr bwMode="gray">
          <a:xfrm>
            <a:off x="4247389" y="73913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19" name="Text Placeholder 199"/>
          <p:cNvSpPr>
            <a:spLocks noGrp="1"/>
          </p:cNvSpPr>
          <p:nvPr>
            <p:ph type="body" sz="quarter" idx="34" hasCustomPrompt="1"/>
          </p:nvPr>
        </p:nvSpPr>
        <p:spPr bwMode="gray">
          <a:xfrm>
            <a:off x="4026409" y="152431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20" name="Text Placeholder 199"/>
          <p:cNvSpPr>
            <a:spLocks noGrp="1"/>
          </p:cNvSpPr>
          <p:nvPr>
            <p:ph type="body" sz="quarter" idx="35" hasCustomPrompt="1"/>
          </p:nvPr>
        </p:nvSpPr>
        <p:spPr bwMode="gray">
          <a:xfrm>
            <a:off x="4026409" y="182149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cxnSp>
        <p:nvCxnSpPr>
          <p:cNvPr id="222" name="Elbow Connector 221"/>
          <p:cNvCxnSpPr>
            <a:stCxn id="220" idx="2"/>
            <a:endCxn id="103" idx="0"/>
          </p:cNvCxnSpPr>
          <p:nvPr userDrawn="1"/>
        </p:nvCxnSpPr>
        <p:spPr bwMode="gray">
          <a:xfrm rot="5400000">
            <a:off x="2401826" y="448056"/>
            <a:ext cx="647698" cy="385114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4" name="Elbow Connector 223"/>
          <p:cNvCxnSpPr>
            <a:stCxn id="220" idx="2"/>
            <a:endCxn id="215" idx="1"/>
          </p:cNvCxnSpPr>
          <p:nvPr userDrawn="1"/>
        </p:nvCxnSpPr>
        <p:spPr bwMode="gray">
          <a:xfrm rot="16200000" flipH="1">
            <a:off x="6225748" y="475281"/>
            <a:ext cx="647698" cy="379669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6" name="Elbow Connector 225"/>
          <p:cNvCxnSpPr>
            <a:stCxn id="220" idx="2"/>
            <a:endCxn id="109" idx="1"/>
          </p:cNvCxnSpPr>
          <p:nvPr userDrawn="1"/>
        </p:nvCxnSpPr>
        <p:spPr bwMode="gray">
          <a:xfrm rot="5400000">
            <a:off x="3189941" y="1236171"/>
            <a:ext cx="647698" cy="227491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8" name="Elbow Connector 227"/>
          <p:cNvCxnSpPr>
            <a:stCxn id="220" idx="2"/>
            <a:endCxn id="212" idx="1"/>
          </p:cNvCxnSpPr>
          <p:nvPr userDrawn="1"/>
        </p:nvCxnSpPr>
        <p:spPr bwMode="gray">
          <a:xfrm rot="16200000" flipH="1">
            <a:off x="5466796" y="1234233"/>
            <a:ext cx="647698" cy="227879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0" name="Elbow Connector 229"/>
          <p:cNvCxnSpPr>
            <a:stCxn id="220" idx="2"/>
            <a:endCxn id="201" idx="1"/>
          </p:cNvCxnSpPr>
          <p:nvPr userDrawn="1"/>
        </p:nvCxnSpPr>
        <p:spPr bwMode="gray">
          <a:xfrm rot="5400000">
            <a:off x="3948893" y="1995123"/>
            <a:ext cx="647698" cy="75701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2" name="Elbow Connector 231"/>
          <p:cNvCxnSpPr>
            <a:stCxn id="220" idx="2"/>
            <a:endCxn id="209" idx="1"/>
          </p:cNvCxnSpPr>
          <p:nvPr userDrawn="1"/>
        </p:nvCxnSpPr>
        <p:spPr bwMode="gray">
          <a:xfrm rot="16200000" flipH="1">
            <a:off x="4707844" y="1993185"/>
            <a:ext cx="647698" cy="76088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4207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amp;T Technology Team">
    <p:spTree>
      <p:nvGrpSpPr>
        <p:cNvPr id="1" name=""/>
        <p:cNvGrpSpPr/>
        <p:nvPr/>
      </p:nvGrpSpPr>
      <p:grpSpPr>
        <a:xfrm>
          <a:off x="0" y="0"/>
          <a:ext cx="0" cy="0"/>
          <a:chOff x="0" y="0"/>
          <a:chExt cx="0" cy="0"/>
        </a:xfrm>
      </p:grpSpPr>
      <p:grpSp>
        <p:nvGrpSpPr>
          <p:cNvPr id="109" name="Group 108"/>
          <p:cNvGrpSpPr/>
          <p:nvPr userDrawn="1"/>
        </p:nvGrpSpPr>
        <p:grpSpPr bwMode="gray">
          <a:xfrm>
            <a:off x="-1" y="596901"/>
            <a:ext cx="9137515" cy="4375150"/>
            <a:chOff x="-1" y="596901"/>
            <a:chExt cx="9137515" cy="4375150"/>
          </a:xfrm>
        </p:grpSpPr>
        <p:cxnSp>
          <p:nvCxnSpPr>
            <p:cNvPr id="110" name="Straight Connector 109"/>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203" name="Picture Placeholder 102"/>
          <p:cNvSpPr>
            <a:spLocks noGrp="1"/>
          </p:cNvSpPr>
          <p:nvPr>
            <p:ph type="pic" sz="quarter" idx="24"/>
          </p:nvPr>
        </p:nvSpPr>
        <p:spPr bwMode="gray">
          <a:xfrm>
            <a:off x="163830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6" name="Title 1"/>
          <p:cNvSpPr>
            <a:spLocks noGrp="1"/>
          </p:cNvSpPr>
          <p:nvPr userDrawn="1">
            <p:ph type="title" hasCustomPrompt="1"/>
          </p:nvPr>
        </p:nvSpPr>
        <p:spPr bwMode="gray">
          <a:xfrm>
            <a:off x="304800" y="1"/>
            <a:ext cx="8534400" cy="505365"/>
          </a:xfrm>
        </p:spPr>
        <p:txBody>
          <a:bodyPr anchor="b">
            <a:normAutofit/>
          </a:bodyPr>
          <a:lstStyle>
            <a:lvl1pPr>
              <a:defRPr sz="2397" baseline="0">
                <a:latin typeface="Calibri" charset="0"/>
                <a:ea typeface="Calibri" charset="0"/>
                <a:cs typeface="Calibri" charset="0"/>
              </a:defRPr>
            </a:lvl1pPr>
          </a:lstStyle>
          <a:p>
            <a:r>
              <a:rPr lang="en-US" dirty="0"/>
              <a:t>L&amp;T Technology Team</a:t>
            </a:r>
          </a:p>
        </p:txBody>
      </p:sp>
      <p:grpSp>
        <p:nvGrpSpPr>
          <p:cNvPr id="4"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sp>
        <p:nvSpPr>
          <p:cNvPr id="103" name="Picture Placeholder 102"/>
          <p:cNvSpPr>
            <a:spLocks noGrp="1"/>
          </p:cNvSpPr>
          <p:nvPr>
            <p:ph type="pic" sz="quarter" idx="10"/>
          </p:nvPr>
        </p:nvSpPr>
        <p:spPr bwMode="gray">
          <a:xfrm>
            <a:off x="149352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00" name="Text Placeholder 199"/>
          <p:cNvSpPr>
            <a:spLocks noGrp="1"/>
          </p:cNvSpPr>
          <p:nvPr>
            <p:ph type="body" sz="quarter" idx="16" hasCustomPrompt="1"/>
          </p:nvPr>
        </p:nvSpPr>
        <p:spPr bwMode="gray">
          <a:xfrm>
            <a:off x="127254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02" name="Text Placeholder 199"/>
          <p:cNvSpPr>
            <a:spLocks noGrp="1"/>
          </p:cNvSpPr>
          <p:nvPr>
            <p:ph type="body" sz="quarter" idx="17" hasCustomPrompt="1"/>
          </p:nvPr>
        </p:nvSpPr>
        <p:spPr bwMode="gray">
          <a:xfrm>
            <a:off x="127254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6" name="Picture Placeholder 102"/>
          <p:cNvSpPr>
            <a:spLocks noGrp="1"/>
          </p:cNvSpPr>
          <p:nvPr>
            <p:ph type="pic" sz="quarter" idx="25"/>
          </p:nvPr>
        </p:nvSpPr>
        <p:spPr bwMode="gray">
          <a:xfrm>
            <a:off x="427482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21" name="Picture Placeholder 102"/>
          <p:cNvSpPr>
            <a:spLocks noGrp="1"/>
          </p:cNvSpPr>
          <p:nvPr>
            <p:ph type="pic" sz="quarter" idx="26"/>
          </p:nvPr>
        </p:nvSpPr>
        <p:spPr bwMode="gray">
          <a:xfrm>
            <a:off x="41300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23" name="Text Placeholder 199"/>
          <p:cNvSpPr>
            <a:spLocks noGrp="1"/>
          </p:cNvSpPr>
          <p:nvPr>
            <p:ph type="body" sz="quarter" idx="27" hasCustomPrompt="1"/>
          </p:nvPr>
        </p:nvSpPr>
        <p:spPr bwMode="gray">
          <a:xfrm>
            <a:off x="390906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25" name="Text Placeholder 199"/>
          <p:cNvSpPr>
            <a:spLocks noGrp="1"/>
          </p:cNvSpPr>
          <p:nvPr>
            <p:ph type="body" sz="quarter" idx="28" hasCustomPrompt="1"/>
          </p:nvPr>
        </p:nvSpPr>
        <p:spPr bwMode="gray">
          <a:xfrm>
            <a:off x="390906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27" name="Picture Placeholder 102"/>
          <p:cNvSpPr>
            <a:spLocks noGrp="1"/>
          </p:cNvSpPr>
          <p:nvPr>
            <p:ph type="pic" sz="quarter" idx="29"/>
          </p:nvPr>
        </p:nvSpPr>
        <p:spPr bwMode="gray">
          <a:xfrm>
            <a:off x="705612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29" name="Picture Placeholder 102"/>
          <p:cNvSpPr>
            <a:spLocks noGrp="1"/>
          </p:cNvSpPr>
          <p:nvPr>
            <p:ph type="pic" sz="quarter" idx="30"/>
          </p:nvPr>
        </p:nvSpPr>
        <p:spPr bwMode="gray">
          <a:xfrm>
            <a:off x="69113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31" name="Text Placeholder 199"/>
          <p:cNvSpPr>
            <a:spLocks noGrp="1"/>
          </p:cNvSpPr>
          <p:nvPr>
            <p:ph type="body" sz="quarter" idx="31" hasCustomPrompt="1"/>
          </p:nvPr>
        </p:nvSpPr>
        <p:spPr bwMode="gray">
          <a:xfrm>
            <a:off x="669036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33" name="Text Placeholder 199"/>
          <p:cNvSpPr>
            <a:spLocks noGrp="1"/>
          </p:cNvSpPr>
          <p:nvPr>
            <p:ph type="body" sz="quarter" idx="32" hasCustomPrompt="1"/>
          </p:nvPr>
        </p:nvSpPr>
        <p:spPr bwMode="gray">
          <a:xfrm>
            <a:off x="669036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Tree>
    <p:extLst>
      <p:ext uri="{BB962C8B-B14F-4D97-AF65-F5344CB8AC3E}">
        <p14:creationId xmlns:p14="http://schemas.microsoft.com/office/powerpoint/2010/main" val="11484207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asic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8229600" cy="857250"/>
          </a:xfrm>
          <a:prstGeom prst="rect">
            <a:avLst/>
          </a:prstGeom>
        </p:spPr>
        <p:txBody>
          <a:bodyPr anchor="b" anchorCtr="0"/>
          <a:lstStyle>
            <a:lvl1pPr>
              <a:lnSpc>
                <a:spcPts val="2250"/>
              </a:lnSpc>
              <a:defRPr sz="2100" b="1" baseline="0">
                <a:effectLst/>
              </a:defRPr>
            </a:lvl1pPr>
          </a:lstStyle>
          <a:p>
            <a:r>
              <a:rPr lang="en-US" dirty="0"/>
              <a:t>Headline – Myriad Pro, Bold, Shadow, 28pt</a:t>
            </a:r>
          </a:p>
        </p:txBody>
      </p:sp>
      <p:sp>
        <p:nvSpPr>
          <p:cNvPr id="3" name="Content Placeholder 2"/>
          <p:cNvSpPr>
            <a:spLocks noGrp="1"/>
          </p:cNvSpPr>
          <p:nvPr>
            <p:ph idx="1" hasCustomPrompt="1"/>
          </p:nvPr>
        </p:nvSpPr>
        <p:spPr>
          <a:xfrm>
            <a:off x="457200" y="1200151"/>
            <a:ext cx="8229600" cy="3143250"/>
          </a:xfrm>
          <a:prstGeom prst="rect">
            <a:avLst/>
          </a:prstGeom>
        </p:spPr>
        <p:txBody>
          <a:bodyPr/>
          <a:lstStyle>
            <a:lvl1pPr>
              <a:buClr>
                <a:schemeClr val="tx1"/>
              </a:buClr>
              <a:buSzPct val="70000"/>
              <a:buFont typeface="Wingdings" pitchFamily="2" charset="2"/>
              <a:buChar char="q"/>
              <a:defRPr sz="1800" b="1" baseline="0">
                <a:solidFill>
                  <a:schemeClr val="bg2"/>
                </a:solidFill>
              </a:defRPr>
            </a:lvl1pPr>
            <a:lvl2pPr>
              <a:buClr>
                <a:schemeClr val="tx1"/>
              </a:buClr>
              <a:buSzPct val="100000"/>
              <a:buFont typeface="Wingdings" pitchFamily="2" charset="2"/>
              <a:buChar char="§"/>
              <a:defRPr sz="1500">
                <a:solidFill>
                  <a:schemeClr val="bg2"/>
                </a:solidFill>
              </a:defRPr>
            </a:lvl2pPr>
            <a:lvl3pPr>
              <a:buClr>
                <a:schemeClr val="tx1"/>
              </a:buClr>
              <a:buSzPct val="100000"/>
              <a:buFont typeface="Arial" pitchFamily="34" charset="0"/>
              <a:buChar char="•"/>
              <a:defRPr sz="1350">
                <a:solidFill>
                  <a:schemeClr val="bg2"/>
                </a:solidFill>
              </a:defRPr>
            </a:lvl3pPr>
            <a:lvl4pPr>
              <a:buClr>
                <a:schemeClr val="tx1"/>
              </a:buClr>
              <a:buSzPct val="70000"/>
              <a:buFont typeface="Courier New" pitchFamily="49" charset="0"/>
              <a:buChar char="o"/>
              <a:defRPr sz="1350" baseline="0">
                <a:solidFill>
                  <a:schemeClr val="bg2"/>
                </a:solidFill>
              </a:defRPr>
            </a:lvl4pPr>
            <a:lvl5pPr>
              <a:buClr>
                <a:schemeClr val="tx1"/>
              </a:buClr>
              <a:buSzPct val="70000"/>
              <a:buFont typeface="Arial" pitchFamily="34" charset="0"/>
              <a:buChar char="•"/>
              <a:defRPr sz="1350">
                <a:solidFill>
                  <a:schemeClr val="bg2"/>
                </a:solidFill>
              </a:defRPr>
            </a:lvl5pPr>
          </a:lstStyle>
          <a:p>
            <a:pPr lvl="0"/>
            <a:r>
              <a:rPr lang="en-US" dirty="0"/>
              <a:t>First level – Myriad Pro, Bold, 24pt</a:t>
            </a:r>
          </a:p>
          <a:p>
            <a:pPr lvl="1"/>
            <a:r>
              <a:rPr lang="en-US" dirty="0"/>
              <a:t>Second level – Myriad Pro, 20pt</a:t>
            </a:r>
          </a:p>
          <a:p>
            <a:pPr lvl="2"/>
            <a:r>
              <a:rPr lang="en-US" dirty="0"/>
              <a:t>Third level – Myriad Pro, 18pt	</a:t>
            </a:r>
          </a:p>
          <a:p>
            <a:pPr lvl="3"/>
            <a:r>
              <a:rPr lang="en-US" dirty="0"/>
              <a:t>Fourth level – Myriad Pro, 18pt</a:t>
            </a:r>
          </a:p>
          <a:p>
            <a:pPr lvl="4"/>
            <a:r>
              <a:rPr lang="en-US" dirty="0"/>
              <a:t>Fifth level – Myriad Pro, 18pt</a:t>
            </a:r>
          </a:p>
        </p:txBody>
      </p:sp>
      <p:sp>
        <p:nvSpPr>
          <p:cNvPr id="6" name="Text Placeholder 5"/>
          <p:cNvSpPr>
            <a:spLocks noGrp="1"/>
          </p:cNvSpPr>
          <p:nvPr>
            <p:ph type="body" sz="quarter" idx="11" hasCustomPrompt="1"/>
          </p:nvPr>
        </p:nvSpPr>
        <p:spPr>
          <a:xfrm>
            <a:off x="457200" y="4343400"/>
            <a:ext cx="8229600" cy="457200"/>
          </a:xfrm>
          <a:prstGeom prst="rect">
            <a:avLst/>
          </a:prstGeom>
        </p:spPr>
        <p:txBody>
          <a:bodyPr anchor="b"/>
          <a:lstStyle>
            <a:lvl1pPr>
              <a:buNone/>
              <a:defRPr sz="825">
                <a:solidFill>
                  <a:schemeClr val="tx1"/>
                </a:solidFill>
              </a:defRPr>
            </a:lvl1pPr>
          </a:lstStyle>
          <a:p>
            <a:r>
              <a:rPr lang="en-US" dirty="0"/>
              <a:t>* Citations, references, and credits – Myriad Pro, 11pt</a:t>
            </a:r>
          </a:p>
        </p:txBody>
      </p:sp>
    </p:spTree>
    <p:extLst>
      <p:ext uri="{BB962C8B-B14F-4D97-AF65-F5344CB8AC3E}">
        <p14:creationId xmlns:p14="http://schemas.microsoft.com/office/powerpoint/2010/main" val="330108912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 No Grids">
    <p:spTree>
      <p:nvGrpSpPr>
        <p:cNvPr id="1" name=""/>
        <p:cNvGrpSpPr/>
        <p:nvPr/>
      </p:nvGrpSpPr>
      <p:grpSpPr>
        <a:xfrm>
          <a:off x="0" y="0"/>
          <a:ext cx="0" cy="0"/>
          <a:chOff x="0" y="0"/>
          <a:chExt cx="0" cy="0"/>
        </a:xfrm>
      </p:grpSpPr>
      <p:sp>
        <p:nvSpPr>
          <p:cNvPr id="6" name="Title 1"/>
          <p:cNvSpPr>
            <a:spLocks noGrp="1"/>
          </p:cNvSpPr>
          <p:nvPr userDrawn="1">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userDrawn="1">
            <p:ph idx="1"/>
          </p:nvPr>
        </p:nvSpPr>
        <p:spPr>
          <a:xfrm>
            <a:off x="304800" y="666750"/>
            <a:ext cx="8534400" cy="419100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grpSp>
        <p:nvGrpSpPr>
          <p:cNvPr id="3"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5101928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_Blue_BG">
    <p:spTree>
      <p:nvGrpSpPr>
        <p:cNvPr id="1" name=""/>
        <p:cNvGrpSpPr/>
        <p:nvPr/>
      </p:nvGrpSpPr>
      <p:grpSpPr>
        <a:xfrm>
          <a:off x="0" y="0"/>
          <a:ext cx="0" cy="0"/>
          <a:chOff x="0" y="0"/>
          <a:chExt cx="0" cy="0"/>
        </a:xfrm>
      </p:grpSpPr>
      <p:sp>
        <p:nvSpPr>
          <p:cNvPr id="4" name="Rectangle 3"/>
          <p:cNvSpPr/>
          <p:nvPr userDrawn="1"/>
        </p:nvSpPr>
        <p:spPr bwMode="gray">
          <a:xfrm>
            <a:off x="0" y="583327"/>
            <a:ext cx="9144000" cy="4352708"/>
          </a:xfrm>
          <a:prstGeom prst="rect">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grpSp>
        <p:nvGrpSpPr>
          <p:cNvPr id="98" name="Group 97"/>
          <p:cNvGrpSpPr/>
          <p:nvPr userDrawn="1"/>
        </p:nvGrpSpPr>
        <p:grpSpPr bwMode="gray">
          <a:xfrm>
            <a:off x="-1" y="571501"/>
            <a:ext cx="9137515" cy="4375150"/>
            <a:chOff x="-1" y="596901"/>
            <a:chExt cx="9137515" cy="4375150"/>
          </a:xfrm>
        </p:grpSpPr>
        <p:cxnSp>
          <p:nvCxnSpPr>
            <p:cNvPr id="99" name="Straight Connector 98"/>
            <p:cNvCxnSpPr/>
            <p:nvPr userDrawn="1"/>
          </p:nvCxnSpPr>
          <p:spPr bwMode="gray">
            <a:xfrm rot="5400000">
              <a:off x="4568757" y="-397185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bwMode="gray">
            <a:xfrm rot="5400000">
              <a:off x="4568757" y="-382122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rot="5400000">
              <a:off x="4568757" y="-3670591"/>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rot="5400000">
              <a:off x="4568757" y="-3519958"/>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rot="5400000">
              <a:off x="4568757" y="-3369325"/>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rot="5400000">
              <a:off x="4568757" y="-3218692"/>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rot="5400000">
              <a:off x="4568757" y="-3068059"/>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rot="5400000">
              <a:off x="4568757" y="-2917426"/>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rot="5400000">
              <a:off x="4568757" y="-2766793"/>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2616160"/>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246552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231489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164261"/>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013628"/>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1862995"/>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1712362"/>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1561729"/>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1411096"/>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1260463"/>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109830"/>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95919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80856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657931"/>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507298"/>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356665"/>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206032"/>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55399"/>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9523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4586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396913"/>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a:off x="142570" y="603115"/>
              <a:ext cx="0" cy="4368936"/>
            </a:xfrm>
            <a:prstGeom prst="line">
              <a:avLst/>
            </a:prstGeom>
            <a:ln>
              <a:solidFill>
                <a:srgbClr val="0077BD"/>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a:off x="29530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a:off x="44802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a:off x="60075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a:off x="75348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90621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105894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121167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136440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151713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166986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82259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97532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212805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228078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243351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258624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273897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89170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304443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319716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334989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350262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365535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80808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96081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411354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426626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441899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57172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472445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87718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502991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518264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533537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548810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564083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79356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94629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609902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625175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640448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655721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670994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86267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701540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716813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732086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747359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762632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77905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93178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808450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823723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838996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854269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869542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84815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900088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grpSp>
      <p:sp>
        <p:nvSpPr>
          <p:cNvPr id="7" name="Content Placeholder 2"/>
          <p:cNvSpPr>
            <a:spLocks noGrp="1"/>
          </p:cNvSpPr>
          <p:nvPr>
            <p:ph idx="1"/>
          </p:nvPr>
        </p:nvSpPr>
        <p:spPr bwMode="gray">
          <a:xfrm>
            <a:off x="304800" y="666750"/>
            <a:ext cx="8534400" cy="4191000"/>
          </a:xfrm>
          <a:prstGeom prst="rect">
            <a:avLst/>
          </a:prstGeom>
        </p:spPr>
        <p:txBody>
          <a:bodyPr vert="horz" lIns="68579" tIns="34289" rIns="68579" bIns="34289" rtlCol="0">
            <a:normAutofit/>
          </a:bodyPr>
          <a:lstStyle>
            <a:lvl1pPr marL="171446" indent="-171446">
              <a:buFontTx/>
              <a:buBlip>
                <a:blip r:embed="rId2"/>
              </a:buBlip>
              <a:defRPr lang="en-US" smtClean="0">
                <a:solidFill>
                  <a:schemeClr val="bg1"/>
                </a:solidFill>
              </a:defRPr>
            </a:lvl1pPr>
            <a:lvl2pPr marL="514337" indent="-171446">
              <a:buFontTx/>
              <a:buBlip>
                <a:blip r:embed="rId2"/>
              </a:buBlip>
              <a:defRPr lang="en-US" smtClean="0">
                <a:solidFill>
                  <a:schemeClr val="bg1"/>
                </a:solidFill>
              </a:defRPr>
            </a:lvl2pPr>
            <a:lvl3pPr marL="857228" indent="-171446">
              <a:buFontTx/>
              <a:buBlip>
                <a:blip r:embed="rId2"/>
              </a:buBlip>
              <a:defRPr lang="en-US" smtClean="0">
                <a:solidFill>
                  <a:schemeClr val="bg1"/>
                </a:solidFill>
              </a:defRPr>
            </a:lvl3pPr>
            <a:lvl4pPr marL="1200120" indent="-171446">
              <a:buFontTx/>
              <a:buBlip>
                <a:blip r:embed="rId2"/>
              </a:buBlip>
              <a:defRPr lang="en-US" smtClean="0">
                <a:solidFill>
                  <a:schemeClr val="bg1"/>
                </a:solidFill>
              </a:defRPr>
            </a:lvl4pPr>
            <a:lvl5pPr marL="1543012" indent="-171446">
              <a:buFontTx/>
              <a:buBlip>
                <a:blip r:embed="rId2"/>
              </a:buBlip>
              <a:defRPr lang="en-US" dirty="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6394488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Grey_BG">
    <p:spTree>
      <p:nvGrpSpPr>
        <p:cNvPr id="1" name=""/>
        <p:cNvGrpSpPr/>
        <p:nvPr/>
      </p:nvGrpSpPr>
      <p:grpSpPr>
        <a:xfrm>
          <a:off x="0" y="0"/>
          <a:ext cx="0" cy="0"/>
          <a:chOff x="0" y="0"/>
          <a:chExt cx="0" cy="0"/>
        </a:xfrm>
      </p:grpSpPr>
      <p:sp>
        <p:nvSpPr>
          <p:cNvPr id="4" name="Rectangle 3"/>
          <p:cNvSpPr/>
          <p:nvPr userDrawn="1"/>
        </p:nvSpPr>
        <p:spPr bwMode="gray">
          <a:xfrm>
            <a:off x="0" y="583327"/>
            <a:ext cx="9144000" cy="435270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4" name="Group 103"/>
          <p:cNvGrpSpPr/>
          <p:nvPr userDrawn="1"/>
        </p:nvGrpSpPr>
        <p:grpSpPr bwMode="gray">
          <a:xfrm>
            <a:off x="-1" y="596901"/>
            <a:ext cx="9137515" cy="4375150"/>
            <a:chOff x="-1" y="596901"/>
            <a:chExt cx="9137515" cy="4375150"/>
          </a:xfrm>
        </p:grpSpPr>
        <p:cxnSp>
          <p:nvCxnSpPr>
            <p:cNvPr id="105" name="Straight Connector 104"/>
            <p:cNvCxnSpPr/>
            <p:nvPr userDrawn="1"/>
          </p:nvCxnSpPr>
          <p:spPr bwMode="gray">
            <a:xfrm rot="5400000">
              <a:off x="4568757" y="-397185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rot="5400000">
              <a:off x="4568757" y="-382122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rot="5400000">
              <a:off x="4568757" y="-3670591"/>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rot="5400000">
              <a:off x="4568757" y="-3519958"/>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rot="5400000">
              <a:off x="4568757" y="-3369325"/>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rot="5400000">
              <a:off x="4568757" y="-3218692"/>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068059"/>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rot="5400000">
              <a:off x="4568757" y="-2917426"/>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rot="5400000">
              <a:off x="4568757" y="-2766793"/>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rot="5400000">
              <a:off x="4568757" y="-2616160"/>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rot="5400000">
              <a:off x="4568757" y="-246552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rot="5400000">
              <a:off x="4568757" y="-231489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rot="5400000">
              <a:off x="4568757" y="-2164261"/>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rot="5400000">
              <a:off x="4568757" y="-2013628"/>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rot="5400000">
              <a:off x="4568757" y="-1862995"/>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rot="5400000">
              <a:off x="4568757" y="-1712362"/>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rot="5400000">
              <a:off x="4568757" y="-1561729"/>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rot="5400000">
              <a:off x="4568757" y="-1411096"/>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rot="5400000">
              <a:off x="4568757" y="-1260463"/>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rot="5400000">
              <a:off x="4568757" y="-1109830"/>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rot="5400000">
              <a:off x="4568757" y="-95919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rot="5400000">
              <a:off x="4568757" y="-80856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rot="5400000">
              <a:off x="4568757" y="-657931"/>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rot="5400000">
              <a:off x="4568757" y="-507298"/>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rot="5400000">
              <a:off x="4568757" y="-356665"/>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bwMode="gray">
            <a:xfrm rot="5400000">
              <a:off x="4568757" y="-206032"/>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rot="5400000">
              <a:off x="4568757" y="-55399"/>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rot="5400000">
              <a:off x="4568757" y="9523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rot="5400000">
              <a:off x="4568757" y="24586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rot="5400000">
              <a:off x="4568757" y="396913"/>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a:off x="14257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a:off x="29530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a:off x="44802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bwMode="gray">
            <a:xfrm>
              <a:off x="60075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75348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90621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105894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121167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136440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151713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166986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182259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197532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212805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228078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243351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258624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273897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289170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304443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319716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334989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350262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365535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380808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396081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411354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426626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441899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457172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472445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487718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502991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518264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533537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548810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564083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579356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594629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609902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625175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640448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655721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a:off x="670994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a:off x="686267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a:off x="701540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a:off x="716813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a:off x="732086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a:off x="747359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a:off x="762632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a:off x="777905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a:off x="793178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a:off x="808450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a:off x="823723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a:off x="838996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a:off x="854269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a:off x="869542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a:off x="884815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a:off x="900088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Content Placeholder 2"/>
          <p:cNvSpPr>
            <a:spLocks noGrp="1"/>
          </p:cNvSpPr>
          <p:nvPr>
            <p:ph idx="1"/>
          </p:nvPr>
        </p:nvSpPr>
        <p:spPr bwMode="gray">
          <a:xfrm>
            <a:off x="304800" y="666750"/>
            <a:ext cx="8534400" cy="4191000"/>
          </a:xfrm>
          <a:prstGeom prst="rect">
            <a:avLst/>
          </a:prstGeom>
        </p:spPr>
        <p:txBody>
          <a:bodyPr vert="horz" lIns="68579" tIns="34289" rIns="68579" bIns="34289" rtlCol="0">
            <a:normAutofit/>
          </a:bodyPr>
          <a:lstStyle>
            <a:lvl1pPr marL="171446" indent="-171446">
              <a:buFontTx/>
              <a:buBlip>
                <a:blip r:embed="rId2"/>
              </a:buBlip>
              <a:defRPr lang="en-US" smtClean="0">
                <a:solidFill>
                  <a:schemeClr val="bg1"/>
                </a:solidFill>
              </a:defRPr>
            </a:lvl1pPr>
            <a:lvl2pPr marL="514337" indent="-171446">
              <a:buFontTx/>
              <a:buBlip>
                <a:blip r:embed="rId2"/>
              </a:buBlip>
              <a:defRPr lang="en-US" smtClean="0">
                <a:solidFill>
                  <a:schemeClr val="bg1"/>
                </a:solidFill>
              </a:defRPr>
            </a:lvl2pPr>
            <a:lvl3pPr marL="857228" indent="-171446">
              <a:buFontTx/>
              <a:buBlip>
                <a:blip r:embed="rId2"/>
              </a:buBlip>
              <a:defRPr lang="en-US" smtClean="0">
                <a:solidFill>
                  <a:schemeClr val="bg1"/>
                </a:solidFill>
              </a:defRPr>
            </a:lvl3pPr>
            <a:lvl4pPr marL="1200120" indent="-171446">
              <a:buFontTx/>
              <a:buBlip>
                <a:blip r:embed="rId2"/>
              </a:buBlip>
              <a:defRPr lang="en-US" smtClean="0">
                <a:solidFill>
                  <a:schemeClr val="bg1"/>
                </a:solidFill>
              </a:defRPr>
            </a:lvl4pPr>
            <a:lvl5pPr marL="1543012" indent="-171446">
              <a:buFontTx/>
              <a:buBlip>
                <a:blip r:embed="rId2"/>
              </a:buBlip>
              <a:defRPr lang="en-US" dirty="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778825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lank - Full Grid">
    <p:spTree>
      <p:nvGrpSpPr>
        <p:cNvPr id="1" name=""/>
        <p:cNvGrpSpPr/>
        <p:nvPr/>
      </p:nvGrpSpPr>
      <p:grpSpPr>
        <a:xfrm>
          <a:off x="0" y="0"/>
          <a:ext cx="0" cy="0"/>
          <a:chOff x="0" y="0"/>
          <a:chExt cx="0" cy="0"/>
        </a:xfrm>
      </p:grpSpPr>
      <p:grpSp>
        <p:nvGrpSpPr>
          <p:cNvPr id="99" name="Group 98"/>
          <p:cNvGrpSpPr/>
          <p:nvPr userDrawn="1"/>
        </p:nvGrpSpPr>
        <p:grpSpPr bwMode="gray">
          <a:xfrm>
            <a:off x="-9458" y="0"/>
            <a:ext cx="9137515" cy="4914900"/>
            <a:chOff x="-9458" y="0"/>
            <a:chExt cx="9137515" cy="4914900"/>
          </a:xfrm>
        </p:grpSpPr>
        <p:cxnSp>
          <p:nvCxnSpPr>
            <p:cNvPr id="138" name="Straight Connector 137"/>
            <p:cNvCxnSpPr/>
            <p:nvPr userDrawn="1"/>
          </p:nvCxnSpPr>
          <p:spPr bwMode="gray">
            <a:xfrm>
              <a:off x="1331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2858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43857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5913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7440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8967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10494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12022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13549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15076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16604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18131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19658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21185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22713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24240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257678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27295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288224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30349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318770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334043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34931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364589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37986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395135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41040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42568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440954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45622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471500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48677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502046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517319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53259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547864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56313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578410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593683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60895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a:off x="624229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a:off x="63950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a:off x="654775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a:off x="670048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a:off x="68532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a:off x="700594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a:off x="71586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a:off x="731140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a:off x="746413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a:off x="76168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a:off x="776959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a:off x="79223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a:off x="807505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a:off x="822778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a:off x="83805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a:off x="853324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a:off x="86859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a:off x="88387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a:off x="899142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flipH="1">
              <a:off x="-9458"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flipH="1">
              <a:off x="-9458"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flipH="1">
              <a:off x="-9458"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flipH="1">
              <a:off x="-9458"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flipH="1">
              <a:off x="-9458"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flipH="1">
              <a:off x="-9458"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flipH="1">
              <a:off x="-9458"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flipH="1">
              <a:off x="-9458"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flipH="1">
              <a:off x="-9458"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flipH="1">
              <a:off x="-9458"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flipH="1">
              <a:off x="-9458"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flipH="1">
              <a:off x="-9458"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flipH="1">
              <a:off x="-9458"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flipH="1">
              <a:off x="-9458"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flipH="1">
              <a:off x="-9458"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flipH="1">
              <a:off x="-9458"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flipH="1">
              <a:off x="-9458"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flipH="1">
              <a:off x="-9458"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flipH="1">
              <a:off x="-9458"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flipH="1">
              <a:off x="-9458"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flipH="1">
              <a:off x="-9458"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flipH="1">
              <a:off x="-9458"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flipH="1">
              <a:off x="-9458"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flipH="1">
              <a:off x="-9458"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flipH="1">
              <a:off x="-9458"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bwMode="gray">
            <a:xfrm flipH="1">
              <a:off x="-9458"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flipH="1">
              <a:off x="-9458"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flipH="1">
              <a:off x="-9458"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flipH="1">
              <a:off x="-9458"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flipH="1">
              <a:off x="-9458"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flipH="1">
              <a:off x="-9458"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flipH="1">
              <a:off x="-9458"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flipH="1">
              <a:off x="-9458"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userDrawn="1">
            <p:ph sz="quarter" idx="10"/>
          </p:nvPr>
        </p:nvSpPr>
        <p:spPr bwMode="gray">
          <a:xfrm>
            <a:off x="311150" y="279400"/>
            <a:ext cx="8496300" cy="4254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98" name="TextBox 97"/>
          <p:cNvSpPr txBox="1"/>
          <p:nvPr userDrawn="1"/>
        </p:nvSpPr>
        <p:spPr bwMode="gray">
          <a:xfrm>
            <a:off x="2968706" y="4936035"/>
            <a:ext cx="3229087"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849891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 No Gri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11150" y="279400"/>
            <a:ext cx="8496300" cy="4254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98" name="TextBox 97"/>
          <p:cNvSpPr txBox="1"/>
          <p:nvPr userDrawn="1"/>
        </p:nvSpPr>
        <p:spPr>
          <a:xfrm>
            <a:off x="2968706" y="4936035"/>
            <a:ext cx="3229087"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84989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Breaker">
    <p:spTree>
      <p:nvGrpSpPr>
        <p:cNvPr id="1" name=""/>
        <p:cNvGrpSpPr/>
        <p:nvPr/>
      </p:nvGrpSpPr>
      <p:grpSpPr>
        <a:xfrm>
          <a:off x="0" y="0"/>
          <a:ext cx="0" cy="0"/>
          <a:chOff x="0" y="0"/>
          <a:chExt cx="0" cy="0"/>
        </a:xfrm>
      </p:grpSpPr>
      <p:grpSp>
        <p:nvGrpSpPr>
          <p:cNvPr id="118" name="Group 117"/>
          <p:cNvGrpSpPr/>
          <p:nvPr userDrawn="1"/>
        </p:nvGrpSpPr>
        <p:grpSpPr bwMode="gray">
          <a:xfrm>
            <a:off x="-9458" y="0"/>
            <a:ext cx="9137515" cy="4914900"/>
            <a:chOff x="-9458" y="0"/>
            <a:chExt cx="9137515" cy="4914900"/>
          </a:xfrm>
        </p:grpSpPr>
        <p:cxnSp>
          <p:nvCxnSpPr>
            <p:cNvPr id="119" name="Straight Connector 118"/>
            <p:cNvCxnSpPr/>
            <p:nvPr userDrawn="1"/>
          </p:nvCxnSpPr>
          <p:spPr bwMode="gray">
            <a:xfrm>
              <a:off x="1331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a:off x="2858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a:off x="43857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a:off x="5913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a:off x="7440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a:off x="8967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a:off x="10494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a:off x="12022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a:off x="13549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a:off x="15076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a:off x="16604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bwMode="gray">
            <a:xfrm>
              <a:off x="18131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a:off x="19658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a:off x="21185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a:off x="22713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a:off x="24240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a:off x="257678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a:off x="27295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a:off x="288224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bwMode="gray">
            <a:xfrm>
              <a:off x="30349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318770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334043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34931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364589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37986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395135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41040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42568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440954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45622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471500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48677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502046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517319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53259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547864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56313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578410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593683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60895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624229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63950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654775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670048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68532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700594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71586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731140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746413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76168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776959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79223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807505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822778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83805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853324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86859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88387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899142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flipH="1">
              <a:off x="-9458"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flipH="1">
              <a:off x="-9458"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flipH="1">
              <a:off x="-9458"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flipH="1">
              <a:off x="-9458"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flipH="1">
              <a:off x="-9458"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flipH="1">
              <a:off x="-9458"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flipH="1">
              <a:off x="-9458"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flipH="1">
              <a:off x="-9458"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flipH="1">
              <a:off x="-9458"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flipH="1">
              <a:off x="-9458"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flipH="1">
              <a:off x="-9458"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flipH="1">
              <a:off x="-9458"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flipH="1">
              <a:off x="-9458"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flipH="1">
              <a:off x="-9458"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flipH="1">
              <a:off x="-9458"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flipH="1">
              <a:off x="-9458"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flipH="1">
              <a:off x="-9458"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flipH="1">
              <a:off x="-9458"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flipH="1">
              <a:off x="-9458"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flipH="1">
              <a:off x="-9458"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flipH="1">
              <a:off x="-9458"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flipH="1">
              <a:off x="-9458"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flipH="1">
              <a:off x="-9458"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flipH="1">
              <a:off x="-9458"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flipH="1">
              <a:off x="-9458"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flipH="1">
              <a:off x="-9458"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flipH="1">
              <a:off x="-9458"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flipH="1">
              <a:off x="-9458"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flipH="1">
              <a:off x="-9458"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flipH="1">
              <a:off x="-9458"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flipH="1">
              <a:off x="-9458"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flipH="1">
              <a:off x="-9458"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flipH="1">
              <a:off x="-9458"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userDrawn="1"/>
        </p:nvGrpSpPr>
        <p:grpSpPr bwMode="gray">
          <a:xfrm>
            <a:off x="1301946" y="1339943"/>
            <a:ext cx="703306" cy="743349"/>
            <a:chOff x="-3330575" y="3005138"/>
            <a:chExt cx="1533526" cy="1620837"/>
          </a:xfrm>
          <a:solidFill>
            <a:srgbClr val="003F72"/>
          </a:solidFill>
        </p:grpSpPr>
        <p:sp>
          <p:nvSpPr>
            <p:cNvPr id="18"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9"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20" name="Group 19"/>
          <p:cNvGrpSpPr/>
          <p:nvPr userDrawn="1"/>
        </p:nvGrpSpPr>
        <p:grpSpPr bwMode="gray">
          <a:xfrm>
            <a:off x="7156876" y="2460114"/>
            <a:ext cx="688016" cy="744805"/>
            <a:chOff x="2301081" y="6662108"/>
            <a:chExt cx="1500188" cy="1624012"/>
          </a:xfrm>
          <a:solidFill>
            <a:srgbClr val="003F72"/>
          </a:solidFill>
        </p:grpSpPr>
        <p:sp>
          <p:nvSpPr>
            <p:cNvPr id="21"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2"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3"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25" name="Parallelogram 24"/>
          <p:cNvSpPr/>
          <p:nvPr/>
        </p:nvSpPr>
        <p:spPr bwMode="gray">
          <a:xfrm>
            <a:off x="1429268" y="1632830"/>
            <a:ext cx="6332164" cy="1182883"/>
          </a:xfrm>
          <a:prstGeom prst="parallelogram">
            <a:avLst>
              <a:gd name="adj" fmla="val 58625"/>
            </a:avLst>
          </a:prstGeom>
          <a:solidFill>
            <a:srgbClr val="003F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4" name="Text Placeholder 3"/>
          <p:cNvSpPr>
            <a:spLocks noGrp="1"/>
          </p:cNvSpPr>
          <p:nvPr>
            <p:ph type="body" sz="quarter" idx="10" hasCustomPrompt="1"/>
          </p:nvPr>
        </p:nvSpPr>
        <p:spPr bwMode="gray">
          <a:xfrm>
            <a:off x="1429268" y="1633538"/>
            <a:ext cx="6311200" cy="1182687"/>
          </a:xfrm>
          <a:prstGeom prst="parallelogram">
            <a:avLst>
              <a:gd name="adj" fmla="val 58503"/>
            </a:avLst>
          </a:prstGeom>
        </p:spPr>
        <p:txBody>
          <a:bodyPr lIns="36000" rIns="36000" anchor="ctr">
            <a:noAutofit/>
          </a:bodyPr>
          <a:lstStyle>
            <a:lvl1pPr marL="0" indent="0" algn="ctr">
              <a:buFontTx/>
              <a:buNone/>
              <a:defRPr sz="2400">
                <a:solidFill>
                  <a:schemeClr val="bg1"/>
                </a:solidFill>
              </a:defRPr>
            </a:lvl1pPr>
            <a:lvl2pPr marL="342891" indent="0" algn="ctr">
              <a:buFontTx/>
              <a:buNone/>
              <a:defRPr/>
            </a:lvl2pPr>
            <a:lvl3pPr marL="685782" indent="0" algn="ctr">
              <a:buFontTx/>
              <a:buNone/>
              <a:defRPr/>
            </a:lvl3pPr>
            <a:lvl4pPr marL="1028674" indent="0" algn="ctr">
              <a:buFontTx/>
              <a:buNone/>
              <a:defRPr/>
            </a:lvl4pPr>
            <a:lvl5pPr marL="1371566" indent="0" algn="ctr">
              <a:buFontTx/>
              <a:buNone/>
              <a:defRPr/>
            </a:lvl5pPr>
          </a:lstStyle>
          <a:p>
            <a:pPr lvl="0"/>
            <a:r>
              <a:rPr lang="en-US" dirty="0"/>
              <a:t>Section Breaker</a:t>
            </a:r>
          </a:p>
        </p:txBody>
      </p:sp>
      <p:sp>
        <p:nvSpPr>
          <p:cNvPr id="117" name="TextBox 116"/>
          <p:cNvSpPr txBox="1"/>
          <p:nvPr userDrawn="1"/>
        </p:nvSpPr>
        <p:spPr bwMode="gray">
          <a:xfrm>
            <a:off x="2968706" y="4936035"/>
            <a:ext cx="3229087"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98944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grpSp>
        <p:nvGrpSpPr>
          <p:cNvPr id="210" name="Group 209"/>
          <p:cNvGrpSpPr/>
          <p:nvPr userDrawn="1"/>
        </p:nvGrpSpPr>
        <p:grpSpPr bwMode="gray">
          <a:xfrm>
            <a:off x="-1" y="596901"/>
            <a:ext cx="9137515" cy="4375150"/>
            <a:chOff x="-1" y="596901"/>
            <a:chExt cx="9137515" cy="4375150"/>
          </a:xfrm>
        </p:grpSpPr>
        <p:cxnSp>
          <p:nvCxnSpPr>
            <p:cNvPr id="211" name="Straight Connector 210"/>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bwMode="gray">
          <a:xfrm>
            <a:off x="0" y="602874"/>
            <a:ext cx="3689350" cy="4333161"/>
          </a:xfrm>
          <a:prstGeom prst="trapezoid">
            <a:avLst>
              <a:gd name="adj" fmla="val 18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a:off x="0" y="603252"/>
            <a:ext cx="3635375" cy="4332784"/>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vert="horz" lIns="0" tIns="0" rIns="0" bIns="0" rtlCol="0" anchor="ctr">
            <a:noAutofit/>
          </a:bodyPr>
          <a:lstStyle>
            <a:lvl1pPr marL="171446" indent="-171446">
              <a:buFont typeface="Arial" panose="020B0604020202020204" pitchFamily="34" charset="0"/>
              <a:buNone/>
              <a:defRPr lang="en-IN" sz="1400" i="1" noProof="0" dirty="0"/>
            </a:lvl1pPr>
          </a:lstStyle>
          <a:p>
            <a:pPr marL="0" lvl="0" indent="0" algn="ctr"/>
            <a:r>
              <a:rPr lang="en-IN" dirty="0"/>
              <a:t>Click icon to add image</a:t>
            </a:r>
            <a:endParaRPr kumimoji="0" lang="en-IN" sz="2100" b="0" i="0" u="none" strike="noStrike" kern="1200" cap="none" spc="0" normalizeH="0" baseline="0" noProof="0" dirty="0">
              <a:ln>
                <a:noFill/>
              </a:ln>
              <a:solidFill>
                <a:srgbClr val="1F1A17"/>
              </a:solidFill>
              <a:effectLst/>
              <a:uLnTx/>
              <a:uFillTx/>
              <a:latin typeface="+mn-lt"/>
              <a:ea typeface="+mn-ea"/>
              <a:cs typeface="+mn-cs"/>
            </a:endParaRP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Case Study</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Text Placeholder 7"/>
          <p:cNvSpPr>
            <a:spLocks noGrp="1"/>
          </p:cNvSpPr>
          <p:nvPr>
            <p:ph type="body" sz="quarter" idx="12" hasCustomPrompt="1"/>
          </p:nvPr>
        </p:nvSpPr>
        <p:spPr bwMode="gray">
          <a:xfrm>
            <a:off x="3635375" y="629285"/>
            <a:ext cx="5281487" cy="238629"/>
          </a:xfrm>
          <a:prstGeom prst="rect">
            <a:avLst/>
          </a:prstGeom>
        </p:spPr>
        <p:txBody>
          <a:bodyPr anchor="ctr">
            <a:normAutofit/>
          </a:bodyPr>
          <a:lstStyle>
            <a:lvl1pPr marL="0" indent="0">
              <a:buNone/>
              <a:defRPr sz="1200" b="1" i="0">
                <a:solidFill>
                  <a:schemeClr val="tx1">
                    <a:lumMod val="75000"/>
                    <a:lumOff val="25000"/>
                  </a:schemeClr>
                </a:solidFill>
              </a:defRPr>
            </a:lvl1pPr>
          </a:lstStyle>
          <a:p>
            <a:pPr lvl="0"/>
            <a:r>
              <a:rPr lang="en-IN" dirty="0"/>
              <a:t>THE CHALLENGE</a:t>
            </a:r>
          </a:p>
        </p:txBody>
      </p:sp>
      <p:sp>
        <p:nvSpPr>
          <p:cNvPr id="21" name="Text Placeholder 20"/>
          <p:cNvSpPr>
            <a:spLocks noGrp="1"/>
          </p:cNvSpPr>
          <p:nvPr>
            <p:ph type="body" sz="quarter" idx="13" hasCustomPrompt="1"/>
          </p:nvPr>
        </p:nvSpPr>
        <p:spPr bwMode="gray">
          <a:xfrm>
            <a:off x="3642962" y="937260"/>
            <a:ext cx="5274661" cy="558968"/>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
        <p:nvSpPr>
          <p:cNvPr id="22" name="Text Placeholder 7"/>
          <p:cNvSpPr>
            <a:spLocks noGrp="1"/>
          </p:cNvSpPr>
          <p:nvPr>
            <p:ph type="body" sz="quarter" idx="14" hasCustomPrompt="1"/>
          </p:nvPr>
        </p:nvSpPr>
        <p:spPr bwMode="gray">
          <a:xfrm>
            <a:off x="3635374" y="1754819"/>
            <a:ext cx="5281487" cy="265205"/>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SOLUTION HIGHLIGHTS</a:t>
            </a:r>
          </a:p>
        </p:txBody>
      </p:sp>
      <p:sp>
        <p:nvSpPr>
          <p:cNvPr id="23" name="Text Placeholder 20"/>
          <p:cNvSpPr>
            <a:spLocks noGrp="1"/>
          </p:cNvSpPr>
          <p:nvPr>
            <p:ph type="body" sz="quarter" idx="15" hasCustomPrompt="1"/>
          </p:nvPr>
        </p:nvSpPr>
        <p:spPr bwMode="gray">
          <a:xfrm>
            <a:off x="3647763" y="2097143"/>
            <a:ext cx="5269097" cy="559177"/>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24" name="Text Placeholder 7"/>
          <p:cNvSpPr>
            <a:spLocks noGrp="1"/>
          </p:cNvSpPr>
          <p:nvPr>
            <p:ph type="body" sz="quarter" idx="16" hasCustomPrompt="1"/>
          </p:nvPr>
        </p:nvSpPr>
        <p:spPr bwMode="gray">
          <a:xfrm>
            <a:off x="3646448" y="2869387"/>
            <a:ext cx="5247553" cy="211156"/>
          </a:xfrm>
          <a:prstGeom prst="rect">
            <a:avLst/>
          </a:prstGeom>
        </p:spPr>
        <p:txBody>
          <a:bodyPr anchor="ctr">
            <a:noAutofit/>
          </a:bodyPr>
          <a:lstStyle>
            <a:lvl1pPr marL="0" indent="0">
              <a:buNone/>
              <a:defRPr sz="1200" b="1" i="0" baseline="0">
                <a:solidFill>
                  <a:schemeClr val="tx1">
                    <a:lumMod val="75000"/>
                    <a:lumOff val="25000"/>
                  </a:schemeClr>
                </a:solidFill>
              </a:defRPr>
            </a:lvl1pPr>
          </a:lstStyle>
          <a:p>
            <a:pPr lvl="0"/>
            <a:r>
              <a:rPr lang="en-IN" dirty="0"/>
              <a:t>BUSINESS VALUE DELIVERED</a:t>
            </a:r>
          </a:p>
        </p:txBody>
      </p:sp>
      <p:sp>
        <p:nvSpPr>
          <p:cNvPr id="25" name="Text Placeholder 20"/>
          <p:cNvSpPr>
            <a:spLocks noGrp="1"/>
          </p:cNvSpPr>
          <p:nvPr>
            <p:ph type="body" sz="quarter" idx="17" hasCustomPrompt="1"/>
          </p:nvPr>
        </p:nvSpPr>
        <p:spPr bwMode="gray">
          <a:xfrm>
            <a:off x="3652232" y="3216635"/>
            <a:ext cx="5241770" cy="51392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106" name="Freeform 105"/>
          <p:cNvSpPr/>
          <p:nvPr userDrawn="1"/>
        </p:nvSpPr>
        <p:spPr bwMode="gray">
          <a:xfrm>
            <a:off x="3784645" y="4406180"/>
            <a:ext cx="5197003" cy="508174"/>
          </a:xfrm>
          <a:custGeom>
            <a:avLst/>
            <a:gdLst>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8" fmla="*/ 0 w 8732520"/>
              <a:gd name="connsiteY8" fmla="*/ 0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49070 w 8732520"/>
              <a:gd name="connsiteY7" fmla="*/ 316232 h 316232"/>
              <a:gd name="connsiteX8" fmla="*/ 0 w 8732520"/>
              <a:gd name="connsiteY8" fmla="*/ 0 h 31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2520" h="316232">
                <a:moveTo>
                  <a:pt x="0" y="0"/>
                </a:moveTo>
                <a:lnTo>
                  <a:pt x="564834" y="0"/>
                </a:lnTo>
                <a:lnTo>
                  <a:pt x="8404860" y="0"/>
                </a:lnTo>
                <a:lnTo>
                  <a:pt x="8732520" y="0"/>
                </a:lnTo>
                <a:lnTo>
                  <a:pt x="8495346" y="316232"/>
                </a:lnTo>
                <a:lnTo>
                  <a:pt x="8404860" y="316232"/>
                </a:lnTo>
                <a:lnTo>
                  <a:pt x="327660" y="316232"/>
                </a:lnTo>
                <a:lnTo>
                  <a:pt x="49070" y="316232"/>
                </a:lnTo>
                <a:lnTo>
                  <a:pt x="0" y="0"/>
                </a:lnTo>
                <a:close/>
              </a:path>
            </a:pathLst>
          </a:cu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prstClr val="black"/>
              </a:solidFill>
            </a:endParaRPr>
          </a:p>
        </p:txBody>
      </p:sp>
      <p:sp>
        <p:nvSpPr>
          <p:cNvPr id="107" name="Rectangle 106"/>
          <p:cNvSpPr/>
          <p:nvPr userDrawn="1"/>
        </p:nvSpPr>
        <p:spPr bwMode="gray">
          <a:xfrm>
            <a:off x="7573875" y="4403350"/>
            <a:ext cx="1204954" cy="220526"/>
          </a:xfrm>
          <a:prstGeom prst="rect">
            <a:avLst/>
          </a:prstGeom>
        </p:spPr>
        <p:txBody>
          <a:bodyPr wrap="square">
            <a:spAutoFit/>
          </a:bodyPr>
          <a:lstStyle/>
          <a:p>
            <a:pPr algn="ctr"/>
            <a:r>
              <a:rPr lang="en-US" sz="1050" dirty="0">
                <a:solidFill>
                  <a:prstClr val="white"/>
                </a:solidFill>
                <a:ea typeface="Calibri" charset="0"/>
                <a:cs typeface="Calibri" charset="0"/>
              </a:rPr>
              <a:t>  </a:t>
            </a:r>
          </a:p>
        </p:txBody>
      </p:sp>
      <p:cxnSp>
        <p:nvCxnSpPr>
          <p:cNvPr id="108" name="Straight Connector 107"/>
          <p:cNvCxnSpPr/>
          <p:nvPr userDrawn="1"/>
        </p:nvCxnSpPr>
        <p:spPr bwMode="gray">
          <a:xfrm>
            <a:off x="5103938" y="4517829"/>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a:off x="6278085"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a:off x="7493922"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userDrawn="1"/>
        </p:nvSpPr>
        <p:spPr bwMode="gray">
          <a:xfrm>
            <a:off x="4290577" y="4174505"/>
            <a:ext cx="807387"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ENGAGEMENT</a:t>
            </a:r>
          </a:p>
        </p:txBody>
      </p:sp>
      <p:sp>
        <p:nvSpPr>
          <p:cNvPr id="112" name="TextBox 111"/>
          <p:cNvSpPr txBox="1"/>
          <p:nvPr userDrawn="1"/>
        </p:nvSpPr>
        <p:spPr bwMode="gray">
          <a:xfrm>
            <a:off x="5489401" y="4165178"/>
            <a:ext cx="777240"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TECHNOLOGY</a:t>
            </a:r>
          </a:p>
        </p:txBody>
      </p:sp>
      <p:sp>
        <p:nvSpPr>
          <p:cNvPr id="113" name="TextBox 112"/>
          <p:cNvSpPr txBox="1"/>
          <p:nvPr userDrawn="1"/>
        </p:nvSpPr>
        <p:spPr bwMode="gray">
          <a:xfrm>
            <a:off x="7978724" y="4161774"/>
            <a:ext cx="631987"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OUTCOME</a:t>
            </a:r>
          </a:p>
        </p:txBody>
      </p:sp>
      <p:sp>
        <p:nvSpPr>
          <p:cNvPr id="114" name="TextBox 113"/>
          <p:cNvSpPr txBox="1"/>
          <p:nvPr userDrawn="1"/>
        </p:nvSpPr>
        <p:spPr bwMode="gray">
          <a:xfrm>
            <a:off x="6686975" y="4161774"/>
            <a:ext cx="714205"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OWNERSHIP</a:t>
            </a:r>
          </a:p>
        </p:txBody>
      </p:sp>
      <p:pic>
        <p:nvPicPr>
          <p:cNvPr id="115" name="Picture 114"/>
          <p:cNvPicPr>
            <a:picLocks noChangeAspect="1"/>
          </p:cNvPicPr>
          <p:nvPr userDrawn="1"/>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bwMode="gray">
          <a:xfrm>
            <a:off x="4087507" y="4160864"/>
            <a:ext cx="180000" cy="194562"/>
          </a:xfrm>
          <a:prstGeom prst="rect">
            <a:avLst/>
          </a:prstGeom>
        </p:spPr>
      </p:pic>
      <p:pic>
        <p:nvPicPr>
          <p:cNvPr id="208" name="Picture 207"/>
          <p:cNvPicPr>
            <a:picLocks noChangeAspect="1"/>
          </p:cNvPicPr>
          <p:nvPr userDrawn="1"/>
        </p:nvPicPr>
        <p:blipFill>
          <a:blip r:embed="rId4"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bwMode="gray">
          <a:xfrm>
            <a:off x="7752644" y="4155035"/>
            <a:ext cx="180000" cy="198316"/>
          </a:xfrm>
          <a:prstGeom prst="rect">
            <a:avLst/>
          </a:prstGeom>
        </p:spPr>
      </p:pic>
      <p:pic>
        <p:nvPicPr>
          <p:cNvPr id="209" name="Picture 208"/>
          <p:cNvPicPr>
            <a:picLocks noChangeAspect="1"/>
          </p:cNvPicPr>
          <p:nvPr userDrawn="1"/>
        </p:nvPicPr>
        <p:blipFill>
          <a:blip r:embed="rId5"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bwMode="gray">
          <a:xfrm>
            <a:off x="5286438" y="4166199"/>
            <a:ext cx="180000" cy="181986"/>
          </a:xfrm>
          <a:prstGeom prst="rect">
            <a:avLst/>
          </a:prstGeom>
        </p:spPr>
      </p:pic>
      <p:sp>
        <p:nvSpPr>
          <p:cNvPr id="213" name="Chord 212"/>
          <p:cNvSpPr/>
          <p:nvPr userDrawn="1"/>
        </p:nvSpPr>
        <p:spPr bwMode="gray">
          <a:xfrm>
            <a:off x="6437422" y="4155038"/>
            <a:ext cx="200296" cy="201570"/>
          </a:xfrm>
          <a:prstGeom prst="chord">
            <a:avLst>
              <a:gd name="adj1" fmla="val 5350966"/>
              <a:gd name="adj2" fmla="val 1620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Chord 213"/>
          <p:cNvSpPr/>
          <p:nvPr userDrawn="1"/>
        </p:nvSpPr>
        <p:spPr bwMode="gray">
          <a:xfrm rot="10800000">
            <a:off x="6440599" y="4155034"/>
            <a:ext cx="200296" cy="201570"/>
          </a:xfrm>
          <a:prstGeom prst="chord">
            <a:avLst>
              <a:gd name="adj1" fmla="val 5350966"/>
              <a:gd name="adj2" fmla="val 1620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11"/>
          <p:cNvSpPr>
            <a:spLocks noGrp="1"/>
          </p:cNvSpPr>
          <p:nvPr>
            <p:ph sz="quarter" idx="18" hasCustomPrompt="1"/>
          </p:nvPr>
        </p:nvSpPr>
        <p:spPr bwMode="gray">
          <a:xfrm>
            <a:off x="4004122" y="4537436"/>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6" name="Content Placeholder 11"/>
          <p:cNvSpPr>
            <a:spLocks noGrp="1"/>
          </p:cNvSpPr>
          <p:nvPr>
            <p:ph sz="quarter" idx="19" hasCustomPrompt="1"/>
          </p:nvPr>
        </p:nvSpPr>
        <p:spPr bwMode="gray">
          <a:xfrm>
            <a:off x="5249878" y="4531785"/>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7" name="Content Placeholder 11"/>
          <p:cNvSpPr>
            <a:spLocks noGrp="1"/>
          </p:cNvSpPr>
          <p:nvPr>
            <p:ph sz="quarter" idx="20" hasCustomPrompt="1"/>
          </p:nvPr>
        </p:nvSpPr>
        <p:spPr bwMode="gray">
          <a:xfrm>
            <a:off x="6382146" y="4529630"/>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8" name="Content Placeholder 11"/>
          <p:cNvSpPr>
            <a:spLocks noGrp="1"/>
          </p:cNvSpPr>
          <p:nvPr>
            <p:ph sz="quarter" idx="21" hasCustomPrompt="1"/>
          </p:nvPr>
        </p:nvSpPr>
        <p:spPr bwMode="gray">
          <a:xfrm>
            <a:off x="7713596" y="4525610"/>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Tree>
    <p:extLst>
      <p:ext uri="{BB962C8B-B14F-4D97-AF65-F5344CB8AC3E}">
        <p14:creationId xmlns:p14="http://schemas.microsoft.com/office/powerpoint/2010/main" val="36913603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Box 8"/>
          <p:cNvSpPr txBox="1"/>
          <p:nvPr userDrawn="1"/>
        </p:nvSpPr>
        <p:spPr>
          <a:xfrm>
            <a:off x="2968706" y="4936035"/>
            <a:ext cx="3229087"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
        <p:nvSpPr>
          <p:cNvPr id="10" name="TextBox 9"/>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grpSp>
        <p:nvGrpSpPr>
          <p:cNvPr id="13" name="Group 12"/>
          <p:cNvGrpSpPr/>
          <p:nvPr userDrawn="1"/>
        </p:nvGrpSpPr>
        <p:grpSpPr>
          <a:xfrm>
            <a:off x="249998" y="475257"/>
            <a:ext cx="8644004" cy="108070"/>
            <a:chOff x="249998" y="488319"/>
            <a:chExt cx="8644004" cy="108070"/>
          </a:xfrm>
        </p:grpSpPr>
        <p:sp>
          <p:nvSpPr>
            <p:cNvPr id="14"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itle Placeholder 18"/>
          <p:cNvSpPr>
            <a:spLocks noGrp="1"/>
          </p:cNvSpPr>
          <p:nvPr>
            <p:ph type="title"/>
          </p:nvPr>
        </p:nvSpPr>
        <p:spPr>
          <a:xfrm>
            <a:off x="304800" y="129539"/>
            <a:ext cx="8382000" cy="345719"/>
          </a:xfrm>
          <a:prstGeom prst="rect">
            <a:avLst/>
          </a:prstGeom>
        </p:spPr>
        <p:txBody>
          <a:bodyPr vert="horz" lIns="91440" tIns="45720" rIns="91440" bIns="45720" rtlCol="0" anchor="ctr">
            <a:noAutofit/>
          </a:bodyPr>
          <a:lstStyle/>
          <a:p>
            <a:r>
              <a:rPr lang="en-US"/>
              <a:t>Click to edit Master title style</a:t>
            </a:r>
            <a:endParaRPr lang="en-IN" dirty="0"/>
          </a:p>
        </p:txBody>
      </p:sp>
      <p:sp>
        <p:nvSpPr>
          <p:cNvPr id="21" name="Text Placeholder 20"/>
          <p:cNvSpPr>
            <a:spLocks noGrp="1"/>
          </p:cNvSpPr>
          <p:nvPr>
            <p:ph type="body" idx="1"/>
          </p:nvPr>
        </p:nvSpPr>
        <p:spPr>
          <a:xfrm>
            <a:off x="457200" y="861060"/>
            <a:ext cx="8229600" cy="3733165"/>
          </a:xfrm>
          <a:prstGeom prst="rect">
            <a:avLst/>
          </a:prstGeom>
        </p:spPr>
        <p:txBody>
          <a:bodyPr vert="horz" lIns="91440" tIns="45720" rIns="91440" bIns="45720" rtlCol="0">
            <a:normAutofit/>
          </a:bodyPr>
          <a:lstStyle/>
          <a:p>
            <a:pPr marL="171446" marR="0" lvl="0" indent="-171446" algn="l" defTabSz="685783" rtl="0" eaLnBrk="1" fontAlgn="auto" latinLnBrk="0" hangingPunct="1">
              <a:lnSpc>
                <a:spcPct val="90000"/>
              </a:lnSpc>
              <a:spcBef>
                <a:spcPts val="750"/>
              </a:spcBef>
              <a:spcAft>
                <a:spcPts val="0"/>
              </a:spcAft>
              <a:buClrTx/>
              <a:buSzTx/>
              <a:buFontTx/>
              <a:buBlip>
                <a:blip r:embed="rId28"/>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Edit Master text styles</a:t>
            </a:r>
          </a:p>
          <a:p>
            <a:pPr marL="171446" marR="0" lvl="1" indent="-171446" algn="l" defTabSz="685783" rtl="0" eaLnBrk="1" fontAlgn="auto" latinLnBrk="0" hangingPunct="1">
              <a:lnSpc>
                <a:spcPct val="90000"/>
              </a:lnSpc>
              <a:spcBef>
                <a:spcPts val="750"/>
              </a:spcBef>
              <a:spcAft>
                <a:spcPts val="0"/>
              </a:spcAft>
              <a:buClrTx/>
              <a:buSzTx/>
              <a:buFontTx/>
              <a:buBlip>
                <a:blip r:embed="rId28"/>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Second level</a:t>
            </a:r>
          </a:p>
          <a:p>
            <a:pPr marL="171446" marR="0" lvl="2" indent="-171446" algn="l" defTabSz="685783" rtl="0" eaLnBrk="1" fontAlgn="auto" latinLnBrk="0" hangingPunct="1">
              <a:lnSpc>
                <a:spcPct val="90000"/>
              </a:lnSpc>
              <a:spcBef>
                <a:spcPts val="750"/>
              </a:spcBef>
              <a:spcAft>
                <a:spcPts val="0"/>
              </a:spcAft>
              <a:buClrTx/>
              <a:buSzTx/>
              <a:buFontTx/>
              <a:buBlip>
                <a:blip r:embed="rId28"/>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Third level</a:t>
            </a:r>
          </a:p>
          <a:p>
            <a:pPr marL="171446" marR="0" lvl="3" indent="-171446" algn="l" defTabSz="685783" rtl="0" eaLnBrk="1" fontAlgn="auto" latinLnBrk="0" hangingPunct="1">
              <a:lnSpc>
                <a:spcPct val="90000"/>
              </a:lnSpc>
              <a:spcBef>
                <a:spcPts val="750"/>
              </a:spcBef>
              <a:spcAft>
                <a:spcPts val="0"/>
              </a:spcAft>
              <a:buClrTx/>
              <a:buSzTx/>
              <a:buFontTx/>
              <a:buBlip>
                <a:blip r:embed="rId28"/>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Fourth level</a:t>
            </a:r>
          </a:p>
          <a:p>
            <a:pPr marL="171446" marR="0" lvl="4" indent="-171446" algn="l" defTabSz="685783" rtl="0" eaLnBrk="1" fontAlgn="auto" latinLnBrk="0" hangingPunct="1">
              <a:lnSpc>
                <a:spcPct val="90000"/>
              </a:lnSpc>
              <a:spcBef>
                <a:spcPts val="750"/>
              </a:spcBef>
              <a:spcAft>
                <a:spcPts val="0"/>
              </a:spcAft>
              <a:buClrTx/>
              <a:buSzTx/>
              <a:buFontTx/>
              <a:buBlip>
                <a:blip r:embed="rId28"/>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Fifth level</a:t>
            </a:r>
            <a:endParaRPr kumimoji="0" lang="en-US" sz="1400" b="0" i="0" u="none" strike="noStrike" kern="1200" cap="none" spc="0" normalizeH="0" baseline="0" noProof="0" dirty="0">
              <a:ln>
                <a:noFill/>
              </a:ln>
              <a:solidFill>
                <a:srgbClr val="1F1A17"/>
              </a:solidFill>
              <a:effectLst/>
              <a:uLnTx/>
              <a:uFillTx/>
              <a:latin typeface="+mn-lt"/>
              <a:ea typeface="+mn-ea"/>
              <a:cs typeface="+mn-cs"/>
            </a:endParaRPr>
          </a:p>
        </p:txBody>
      </p:sp>
    </p:spTree>
    <p:extLst>
      <p:ext uri="{BB962C8B-B14F-4D97-AF65-F5344CB8AC3E}">
        <p14:creationId xmlns:p14="http://schemas.microsoft.com/office/powerpoint/2010/main" val="3495519508"/>
      </p:ext>
    </p:extLst>
  </p:cSld>
  <p:clrMap bg1="lt1" tx1="dk1" bg2="lt2" tx2="dk2" accent1="accent1" accent2="accent2" accent3="accent3" accent4="accent4" accent5="accent5" accent6="accent6" hlink="hlink" folHlink="folHlink"/>
  <p:sldLayoutIdLst>
    <p:sldLayoutId id="2147483699" r:id="rId1"/>
    <p:sldLayoutId id="2147483703" r:id="rId2"/>
    <p:sldLayoutId id="2147483726" r:id="rId3"/>
    <p:sldLayoutId id="2147483713" r:id="rId4"/>
    <p:sldLayoutId id="2147483714" r:id="rId5"/>
    <p:sldLayoutId id="2147483702" r:id="rId6"/>
    <p:sldLayoutId id="2147483727" r:id="rId7"/>
    <p:sldLayoutId id="2147483700" r:id="rId8"/>
    <p:sldLayoutId id="2147483704" r:id="rId9"/>
    <p:sldLayoutId id="2147483705" r:id="rId10"/>
    <p:sldLayoutId id="2147483715" r:id="rId11"/>
    <p:sldLayoutId id="2147483706" r:id="rId12"/>
    <p:sldLayoutId id="2147483707" r:id="rId13"/>
    <p:sldLayoutId id="2147483708" r:id="rId14"/>
    <p:sldLayoutId id="2147483709" r:id="rId15"/>
    <p:sldLayoutId id="2147483712" r:id="rId16"/>
    <p:sldLayoutId id="2147483716" r:id="rId17"/>
    <p:sldLayoutId id="2147483717" r:id="rId18"/>
    <p:sldLayoutId id="2147483718" r:id="rId19"/>
    <p:sldLayoutId id="2147483719" r:id="rId20"/>
    <p:sldLayoutId id="2147483720" r:id="rId21"/>
    <p:sldLayoutId id="2147483721" r:id="rId22"/>
    <p:sldLayoutId id="2147483710" r:id="rId23"/>
    <p:sldLayoutId id="2147483724" r:id="rId24"/>
    <p:sldLayoutId id="2147483725" r:id="rId25"/>
    <p:sldLayoutId id="2147483728" r:id="rId26"/>
  </p:sldLayoutIdLst>
  <p:txStyles>
    <p:titleStyle>
      <a:lvl1pPr algn="l" defTabSz="685783" rtl="0" eaLnBrk="1" latinLnBrk="0" hangingPunct="1">
        <a:lnSpc>
          <a:spcPct val="90000"/>
        </a:lnSpc>
        <a:spcBef>
          <a:spcPct val="0"/>
        </a:spcBef>
        <a:buNone/>
        <a:defRPr sz="2400" b="0" kern="1200">
          <a:solidFill>
            <a:schemeClr val="tx1">
              <a:lumMod val="75000"/>
              <a:lumOff val="25000"/>
            </a:schemeClr>
          </a:solidFill>
          <a:latin typeface="+mn-lt"/>
          <a:ea typeface="+mj-ea"/>
          <a:cs typeface="+mj-cs"/>
        </a:defRPr>
      </a:lvl1pPr>
    </p:titleStyle>
    <p:bodyStyle>
      <a:lvl1pPr marL="171446" marR="0" indent="-171446" algn="l" defTabSz="685783" rtl="0" eaLnBrk="1" fontAlgn="auto" latinLnBrk="0" hangingPunct="1">
        <a:lnSpc>
          <a:spcPct val="90000"/>
        </a:lnSpc>
        <a:spcBef>
          <a:spcPts val="750"/>
        </a:spcBef>
        <a:spcAft>
          <a:spcPts val="0"/>
        </a:spcAft>
        <a:buClrTx/>
        <a:buSzTx/>
        <a:buFontTx/>
        <a:buBlip>
          <a:blip r:embed="rId28"/>
        </a:buBlip>
        <a:tabLst>
          <a:tab pos="180975" algn="l"/>
        </a:tabLst>
        <a:defRPr lang="en-US" sz="2100" kern="1200" smtClean="0">
          <a:solidFill>
            <a:schemeClr val="tx1">
              <a:lumMod val="75000"/>
              <a:lumOff val="25000"/>
            </a:schemeClr>
          </a:solidFill>
          <a:latin typeface="+mn-lt"/>
          <a:ea typeface="+mn-ea"/>
          <a:cs typeface="+mn-cs"/>
        </a:defRPr>
      </a:lvl1pPr>
      <a:lvl2pPr marL="514337" marR="0" indent="-171446" algn="l" defTabSz="685783" rtl="0" eaLnBrk="1" fontAlgn="auto" latinLnBrk="0" hangingPunct="1">
        <a:lnSpc>
          <a:spcPct val="90000"/>
        </a:lnSpc>
        <a:spcBef>
          <a:spcPts val="375"/>
        </a:spcBef>
        <a:spcAft>
          <a:spcPts val="0"/>
        </a:spcAft>
        <a:buClrTx/>
        <a:buSzTx/>
        <a:buFontTx/>
        <a:buBlip>
          <a:blip r:embed="rId28"/>
        </a:buBlip>
        <a:tabLst>
          <a:tab pos="180975" algn="l"/>
        </a:tabLst>
        <a:defRPr lang="en-US" sz="1800" kern="1200" smtClean="0">
          <a:solidFill>
            <a:schemeClr val="tx1">
              <a:lumMod val="75000"/>
              <a:lumOff val="25000"/>
            </a:schemeClr>
          </a:solidFill>
          <a:latin typeface="+mn-lt"/>
          <a:ea typeface="+mn-ea"/>
          <a:cs typeface="+mn-cs"/>
        </a:defRPr>
      </a:lvl2pPr>
      <a:lvl3pPr marL="857228" marR="0" indent="-171446" algn="l" defTabSz="685783" rtl="0" eaLnBrk="1" fontAlgn="auto" latinLnBrk="0" hangingPunct="1">
        <a:lnSpc>
          <a:spcPct val="90000"/>
        </a:lnSpc>
        <a:spcBef>
          <a:spcPts val="375"/>
        </a:spcBef>
        <a:spcAft>
          <a:spcPts val="0"/>
        </a:spcAft>
        <a:buClrTx/>
        <a:buSzTx/>
        <a:buFontTx/>
        <a:buBlip>
          <a:blip r:embed="rId28"/>
        </a:buBlip>
        <a:tabLst>
          <a:tab pos="180975" algn="l"/>
        </a:tabLst>
        <a:defRPr lang="en-US" sz="1500" kern="1200" smtClean="0">
          <a:solidFill>
            <a:schemeClr val="tx1">
              <a:lumMod val="75000"/>
              <a:lumOff val="25000"/>
            </a:schemeClr>
          </a:solidFill>
          <a:latin typeface="+mn-lt"/>
          <a:ea typeface="+mn-ea"/>
          <a:cs typeface="+mn-cs"/>
        </a:defRPr>
      </a:lvl3pPr>
      <a:lvl4pPr marL="1200120" marR="0" indent="-171446" algn="l" defTabSz="685783" rtl="0" eaLnBrk="1" fontAlgn="auto" latinLnBrk="0" hangingPunct="1">
        <a:lnSpc>
          <a:spcPct val="90000"/>
        </a:lnSpc>
        <a:spcBef>
          <a:spcPts val="375"/>
        </a:spcBef>
        <a:spcAft>
          <a:spcPts val="0"/>
        </a:spcAft>
        <a:buClrTx/>
        <a:buSzTx/>
        <a:buFontTx/>
        <a:buBlip>
          <a:blip r:embed="rId28"/>
        </a:buBlip>
        <a:tabLst>
          <a:tab pos="180975" algn="l"/>
        </a:tabLst>
        <a:defRPr lang="en-US" sz="1400" kern="1200" smtClean="0">
          <a:solidFill>
            <a:schemeClr val="tx1">
              <a:lumMod val="75000"/>
              <a:lumOff val="25000"/>
            </a:schemeClr>
          </a:solidFill>
          <a:latin typeface="+mn-lt"/>
          <a:ea typeface="+mn-ea"/>
          <a:cs typeface="+mn-cs"/>
        </a:defRPr>
      </a:lvl4pPr>
      <a:lvl5pPr marL="1543012" marR="0" indent="-171446" algn="l" defTabSz="685783" rtl="0" eaLnBrk="1" fontAlgn="auto" latinLnBrk="0" hangingPunct="1">
        <a:lnSpc>
          <a:spcPct val="90000"/>
        </a:lnSpc>
        <a:spcBef>
          <a:spcPts val="375"/>
        </a:spcBef>
        <a:spcAft>
          <a:spcPts val="0"/>
        </a:spcAft>
        <a:buClrTx/>
        <a:buSzTx/>
        <a:buFontTx/>
        <a:buBlip>
          <a:blip r:embed="rId28"/>
        </a:buBlip>
        <a:tabLst>
          <a:tab pos="180975" algn="l"/>
        </a:tabLst>
        <a:defRPr lang="en-US" sz="1400" kern="120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3.jpg"/><Relationship Id="rId1" Type="http://schemas.openxmlformats.org/officeDocument/2006/relationships/slideLayout" Target="../slideLayouts/slideLayout23.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en.wikipedia.org/wiki/OSI_mode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1510" y="1372252"/>
            <a:ext cx="4052554" cy="719052"/>
          </a:xfrm>
        </p:spPr>
        <p:txBody>
          <a:bodyPr/>
          <a:lstStyle/>
          <a:p>
            <a:r>
              <a:rPr lang="en-US" sz="2400" b="1" dirty="0">
                <a:solidFill>
                  <a:schemeClr val="tx1"/>
                </a:solidFill>
              </a:rPr>
              <a:t>Session on Industry standards - HL7, DICOM</a:t>
            </a:r>
          </a:p>
        </p:txBody>
      </p:sp>
      <p:pic>
        <p:nvPicPr>
          <p:cNvPr id="11" name="Picture Placeholder 10"/>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4934" r="24934"/>
          <a:stretch>
            <a:fillRect/>
          </a:stretch>
        </p:blipFill>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15897" t="30503" r="18596" b="27077"/>
          <a:stretch/>
        </p:blipFill>
        <p:spPr>
          <a:xfrm>
            <a:off x="198475" y="4127801"/>
            <a:ext cx="1977656" cy="904944"/>
          </a:xfrm>
          <a:prstGeom prst="rect">
            <a:avLst/>
          </a:prstGeom>
        </p:spPr>
      </p:pic>
      <p:sp>
        <p:nvSpPr>
          <p:cNvPr id="2" name="Text Placeholder 1"/>
          <p:cNvSpPr>
            <a:spLocks noGrp="1"/>
          </p:cNvSpPr>
          <p:nvPr>
            <p:ph type="body" sz="quarter" idx="10"/>
          </p:nvPr>
        </p:nvSpPr>
        <p:spPr>
          <a:xfrm>
            <a:off x="354147" y="3240097"/>
            <a:ext cx="3643967" cy="347682"/>
          </a:xfrm>
        </p:spPr>
        <p:txBody>
          <a:bodyPr/>
          <a:lstStyle/>
          <a:p>
            <a:r>
              <a:rPr lang="en-IN" dirty="0"/>
              <a:t>Jaswanth Kumar V</a:t>
            </a:r>
          </a:p>
        </p:txBody>
      </p:sp>
      <p:sp>
        <p:nvSpPr>
          <p:cNvPr id="7" name="Text Placeholder 6"/>
          <p:cNvSpPr>
            <a:spLocks noGrp="1"/>
          </p:cNvSpPr>
          <p:nvPr>
            <p:ph type="body" sz="quarter" idx="11"/>
          </p:nvPr>
        </p:nvSpPr>
        <p:spPr>
          <a:xfrm>
            <a:off x="354147" y="3510108"/>
            <a:ext cx="3643967" cy="347682"/>
          </a:xfrm>
        </p:spPr>
        <p:txBody>
          <a:bodyPr/>
          <a:lstStyle/>
          <a:p>
            <a:r>
              <a:rPr lang="en-IN" dirty="0"/>
              <a:t>Program Manager</a:t>
            </a:r>
          </a:p>
        </p:txBody>
      </p:sp>
    </p:spTree>
    <p:extLst>
      <p:ext uri="{BB962C8B-B14F-4D97-AF65-F5344CB8AC3E}">
        <p14:creationId xmlns:p14="http://schemas.microsoft.com/office/powerpoint/2010/main" val="1191089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64A08-6095-41CD-B55A-A944AD0A0BCC}"/>
              </a:ext>
            </a:extLst>
          </p:cNvPr>
          <p:cNvSpPr>
            <a:spLocks noGrp="1"/>
          </p:cNvSpPr>
          <p:nvPr>
            <p:ph type="title"/>
          </p:nvPr>
        </p:nvSpPr>
        <p:spPr/>
        <p:txBody>
          <a:bodyPr/>
          <a:lstStyle/>
          <a:p>
            <a:r>
              <a:rPr lang="en-IN" dirty="0"/>
              <a:t>General HL7 workflow</a:t>
            </a:r>
          </a:p>
        </p:txBody>
      </p:sp>
      <p:pic>
        <p:nvPicPr>
          <p:cNvPr id="5" name="Picture 2" descr="C:\Users\20033179\Desktop\1.jpg">
            <a:extLst>
              <a:ext uri="{FF2B5EF4-FFF2-40B4-BE49-F238E27FC236}">
                <a16:creationId xmlns:a16="http://schemas.microsoft.com/office/drawing/2014/main" id="{AA7B9497-3994-422B-AC20-8751E56A11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2137" y="666750"/>
            <a:ext cx="6239725"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876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991" y="96648"/>
            <a:ext cx="8229600" cy="410247"/>
          </a:xfrm>
        </p:spPr>
        <p:txBody>
          <a:bodyPr/>
          <a:lstStyle/>
          <a:p>
            <a:r>
              <a:rPr lang="en-US" dirty="0"/>
              <a:t>Definitions</a:t>
            </a:r>
          </a:p>
        </p:txBody>
      </p:sp>
      <p:sp>
        <p:nvSpPr>
          <p:cNvPr id="13" name="Content Placeholder 12"/>
          <p:cNvSpPr>
            <a:spLocks noGrp="1"/>
          </p:cNvSpPr>
          <p:nvPr>
            <p:ph idx="1"/>
          </p:nvPr>
        </p:nvSpPr>
        <p:spPr>
          <a:xfrm>
            <a:off x="327991" y="772768"/>
            <a:ext cx="8229600" cy="3143250"/>
          </a:xfrm>
        </p:spPr>
        <p:txBody>
          <a:bodyPr/>
          <a:lstStyle/>
          <a:p>
            <a:pPr>
              <a:spcAft>
                <a:spcPts val="450"/>
              </a:spcAft>
            </a:pPr>
            <a:r>
              <a:rPr lang="en-US" sz="1500" b="0" dirty="0">
                <a:solidFill>
                  <a:schemeClr val="tx1"/>
                </a:solidFill>
              </a:rPr>
              <a:t>Data Type – a restriction on the contents of a field</a:t>
            </a:r>
          </a:p>
          <a:p>
            <a:pPr>
              <a:spcAft>
                <a:spcPts val="450"/>
              </a:spcAft>
            </a:pPr>
            <a:r>
              <a:rPr lang="en-US" sz="1500" b="0" dirty="0">
                <a:solidFill>
                  <a:schemeClr val="tx1"/>
                </a:solidFill>
              </a:rPr>
              <a:t>Field – a string of characters defined by one of the HL7 data types</a:t>
            </a:r>
          </a:p>
          <a:p>
            <a:pPr>
              <a:spcAft>
                <a:spcPts val="450"/>
              </a:spcAft>
            </a:pPr>
            <a:r>
              <a:rPr lang="en-US" sz="1500" b="0" dirty="0">
                <a:solidFill>
                  <a:schemeClr val="tx1"/>
                </a:solidFill>
              </a:rPr>
              <a:t>Field Separator – this character separates two adjacent data fields within an HL7 segment</a:t>
            </a:r>
          </a:p>
          <a:p>
            <a:pPr>
              <a:spcAft>
                <a:spcPts val="450"/>
              </a:spcAft>
            </a:pPr>
            <a:r>
              <a:rPr lang="en-US" sz="1500" b="0" dirty="0">
                <a:solidFill>
                  <a:schemeClr val="tx1"/>
                </a:solidFill>
              </a:rPr>
              <a:t>HL7 – an application protocol for electronic data exchange in healthcare environments</a:t>
            </a:r>
          </a:p>
          <a:p>
            <a:pPr>
              <a:spcAft>
                <a:spcPts val="450"/>
              </a:spcAft>
            </a:pPr>
            <a:r>
              <a:rPr lang="en-US" sz="1500" b="0" dirty="0">
                <a:solidFill>
                  <a:schemeClr val="tx1"/>
                </a:solidFill>
              </a:rPr>
              <a:t>Message – the atomic unit of data transferred between systems, consisting of segments in a defined sequence</a:t>
            </a:r>
          </a:p>
          <a:p>
            <a:pPr>
              <a:spcAft>
                <a:spcPts val="450"/>
              </a:spcAft>
            </a:pPr>
            <a:endParaRPr lang="en-US" dirty="0"/>
          </a:p>
        </p:txBody>
      </p:sp>
      <p:sp>
        <p:nvSpPr>
          <p:cNvPr id="17" name="Text Placeholder 16"/>
          <p:cNvSpPr>
            <a:spLocks noGrp="1"/>
          </p:cNvSpPr>
          <p:nvPr>
            <p:ph type="body" sz="quarter" idx="11"/>
          </p:nvPr>
        </p:nvSpPr>
        <p:spPr/>
        <p:txBody>
          <a:bodyPr/>
          <a:lstStyle/>
          <a:p>
            <a:r>
              <a:rPr lang="en-US" dirty="0"/>
              <a:t>The HL7 Version 2.5 Standard Copyright©2003 by Health Level Seven, Inc.</a:t>
            </a:r>
          </a:p>
        </p:txBody>
      </p:sp>
      <p:sp>
        <p:nvSpPr>
          <p:cNvPr id="5" name="Content Placeholder 2"/>
          <p:cNvSpPr txBox="1">
            <a:spLocks/>
          </p:cNvSpPr>
          <p:nvPr/>
        </p:nvSpPr>
        <p:spPr>
          <a:xfrm>
            <a:off x="1485900" y="1028701"/>
            <a:ext cx="6229350" cy="3486149"/>
          </a:xfrm>
          <a:prstGeom prst="rect">
            <a:avLst/>
          </a:prstGeom>
        </p:spPr>
        <p:txBody>
          <a:bodyPr vert="horz" lIns="68580" tIns="34290" rIns="68580" bIns="34290" rtlCol="0">
            <a:normAutofit/>
          </a:bodyPr>
          <a:lstStyle/>
          <a:p>
            <a:pPr marL="257175" indent="-257175" eaLnBrk="0" hangingPunct="0">
              <a:lnSpc>
                <a:spcPct val="90000"/>
              </a:lnSpc>
              <a:spcBef>
                <a:spcPct val="40000"/>
              </a:spcBef>
              <a:buClr>
                <a:schemeClr val="bg1"/>
              </a:buClr>
            </a:pPr>
            <a:br>
              <a:rPr lang="en-US" sz="1500" dirty="0">
                <a:solidFill>
                  <a:schemeClr val="bg1"/>
                </a:solidFill>
              </a:rPr>
            </a:br>
            <a:endParaRPr lang="en-US" sz="1500" dirty="0">
              <a:solidFill>
                <a:schemeClr val="bg1"/>
              </a:solidFill>
            </a:endParaRPr>
          </a:p>
        </p:txBody>
      </p:sp>
    </p:spTree>
    <p:extLst>
      <p:ext uri="{BB962C8B-B14F-4D97-AF65-F5344CB8AC3E}">
        <p14:creationId xmlns:p14="http://schemas.microsoft.com/office/powerpoint/2010/main" val="3637242731"/>
      </p:ext>
    </p:extLst>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748" y="205979"/>
            <a:ext cx="8229600" cy="340673"/>
          </a:xfrm>
        </p:spPr>
        <p:txBody>
          <a:bodyPr/>
          <a:lstStyle/>
          <a:p>
            <a:r>
              <a:rPr lang="en-US" dirty="0"/>
              <a:t>Definitions</a:t>
            </a:r>
          </a:p>
        </p:txBody>
      </p:sp>
      <p:sp>
        <p:nvSpPr>
          <p:cNvPr id="13" name="Content Placeholder 12"/>
          <p:cNvSpPr>
            <a:spLocks noGrp="1"/>
          </p:cNvSpPr>
          <p:nvPr>
            <p:ph idx="1"/>
          </p:nvPr>
        </p:nvSpPr>
        <p:spPr>
          <a:xfrm>
            <a:off x="258418" y="633620"/>
            <a:ext cx="8229600" cy="3143250"/>
          </a:xfrm>
        </p:spPr>
        <p:txBody>
          <a:bodyPr/>
          <a:lstStyle/>
          <a:p>
            <a:pPr>
              <a:spcAft>
                <a:spcPts val="450"/>
              </a:spcAft>
            </a:pPr>
            <a:r>
              <a:rPr lang="en-US" sz="1500" b="0" dirty="0">
                <a:solidFill>
                  <a:schemeClr val="tx1"/>
                </a:solidFill>
              </a:rPr>
              <a:t>Message Type – the specific purpose</a:t>
            </a:r>
          </a:p>
          <a:p>
            <a:pPr>
              <a:spcAft>
                <a:spcPts val="450"/>
              </a:spcAft>
            </a:pPr>
            <a:r>
              <a:rPr lang="en-US" sz="1500" b="0" dirty="0">
                <a:solidFill>
                  <a:schemeClr val="tx1"/>
                </a:solidFill>
              </a:rPr>
              <a:t>Order – a request for material or service</a:t>
            </a:r>
          </a:p>
          <a:p>
            <a:pPr>
              <a:spcAft>
                <a:spcPts val="450"/>
              </a:spcAft>
            </a:pPr>
            <a:r>
              <a:rPr lang="en-US" sz="1500" b="0" dirty="0">
                <a:solidFill>
                  <a:schemeClr val="tx1"/>
                </a:solidFill>
              </a:rPr>
              <a:t>Observation – performance of the service including result data</a:t>
            </a:r>
          </a:p>
          <a:p>
            <a:pPr>
              <a:spcAft>
                <a:spcPts val="450"/>
              </a:spcAft>
            </a:pPr>
            <a:r>
              <a:rPr lang="en-US" sz="1500" b="0" dirty="0">
                <a:solidFill>
                  <a:schemeClr val="tx1"/>
                </a:solidFill>
              </a:rPr>
              <a:t>Segment – a logical grouping of data fields identified by three letter identification (MSH, PID, OBX, …)</a:t>
            </a:r>
          </a:p>
          <a:p>
            <a:pPr>
              <a:spcAft>
                <a:spcPts val="450"/>
              </a:spcAft>
            </a:pPr>
            <a:r>
              <a:rPr lang="en-US" sz="1500" b="0" dirty="0">
                <a:solidFill>
                  <a:schemeClr val="tx1"/>
                </a:solidFill>
              </a:rPr>
              <a:t>Trigger Event – a real world event that initiates an exchange of messages. There is a one to many relationship between message type and trigger event.</a:t>
            </a:r>
          </a:p>
          <a:p>
            <a:pPr>
              <a:spcAft>
                <a:spcPts val="450"/>
              </a:spcAft>
            </a:pPr>
            <a:endParaRPr lang="en-US" dirty="0"/>
          </a:p>
        </p:txBody>
      </p:sp>
      <p:sp>
        <p:nvSpPr>
          <p:cNvPr id="17" name="Text Placeholder 16"/>
          <p:cNvSpPr>
            <a:spLocks noGrp="1"/>
          </p:cNvSpPr>
          <p:nvPr>
            <p:ph type="body" sz="quarter" idx="11"/>
          </p:nvPr>
        </p:nvSpPr>
        <p:spPr/>
        <p:txBody>
          <a:bodyPr/>
          <a:lstStyle/>
          <a:p>
            <a:r>
              <a:rPr lang="en-US" dirty="0"/>
              <a:t>The HL7 Version 2.5 Standard Copyright©2003 by Health Level Seven, Inc.</a:t>
            </a:r>
          </a:p>
        </p:txBody>
      </p:sp>
      <p:sp>
        <p:nvSpPr>
          <p:cNvPr id="5" name="Content Placeholder 2"/>
          <p:cNvSpPr txBox="1">
            <a:spLocks/>
          </p:cNvSpPr>
          <p:nvPr/>
        </p:nvSpPr>
        <p:spPr>
          <a:xfrm>
            <a:off x="1485900" y="1028701"/>
            <a:ext cx="6229350" cy="3486149"/>
          </a:xfrm>
          <a:prstGeom prst="rect">
            <a:avLst/>
          </a:prstGeom>
        </p:spPr>
        <p:txBody>
          <a:bodyPr vert="horz" lIns="68580" tIns="34290" rIns="68580" bIns="34290" rtlCol="0">
            <a:normAutofit/>
          </a:bodyPr>
          <a:lstStyle/>
          <a:p>
            <a:pPr marL="257175" indent="-257175" eaLnBrk="0" hangingPunct="0">
              <a:lnSpc>
                <a:spcPct val="90000"/>
              </a:lnSpc>
              <a:spcBef>
                <a:spcPct val="40000"/>
              </a:spcBef>
              <a:buClr>
                <a:schemeClr val="bg1"/>
              </a:buClr>
            </a:pPr>
            <a:br>
              <a:rPr lang="en-US" sz="1500" dirty="0">
                <a:solidFill>
                  <a:schemeClr val="bg1"/>
                </a:solidFill>
              </a:rPr>
            </a:br>
            <a:endParaRPr lang="en-US" sz="1500" dirty="0">
              <a:solidFill>
                <a:schemeClr val="bg1"/>
              </a:solidFill>
            </a:endParaRPr>
          </a:p>
        </p:txBody>
      </p:sp>
    </p:spTree>
    <p:extLst>
      <p:ext uri="{BB962C8B-B14F-4D97-AF65-F5344CB8AC3E}">
        <p14:creationId xmlns:p14="http://schemas.microsoft.com/office/powerpoint/2010/main" val="2255117369"/>
      </p:ext>
    </p:extLst>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626" y="156283"/>
            <a:ext cx="8229600" cy="380430"/>
          </a:xfrm>
        </p:spPr>
        <p:txBody>
          <a:bodyPr/>
          <a:lstStyle/>
          <a:p>
            <a:r>
              <a:rPr lang="en-US" dirty="0"/>
              <a:t>Rules</a:t>
            </a:r>
          </a:p>
        </p:txBody>
      </p:sp>
      <p:sp>
        <p:nvSpPr>
          <p:cNvPr id="13" name="Content Placeholder 12"/>
          <p:cNvSpPr>
            <a:spLocks noGrp="1"/>
          </p:cNvSpPr>
          <p:nvPr>
            <p:ph idx="1"/>
          </p:nvPr>
        </p:nvSpPr>
        <p:spPr>
          <a:xfrm>
            <a:off x="149087" y="653499"/>
            <a:ext cx="8229600" cy="3143250"/>
          </a:xfrm>
        </p:spPr>
        <p:txBody>
          <a:bodyPr/>
          <a:lstStyle/>
          <a:p>
            <a:pPr>
              <a:spcAft>
                <a:spcPts val="450"/>
              </a:spcAft>
            </a:pPr>
            <a:r>
              <a:rPr lang="en-US" sz="1500" dirty="0">
                <a:solidFill>
                  <a:schemeClr val="tx1"/>
                </a:solidFill>
              </a:rPr>
              <a:t>Message Header Segment  (MSH) is required and always first</a:t>
            </a:r>
          </a:p>
          <a:p>
            <a:pPr>
              <a:spcAft>
                <a:spcPts val="450"/>
              </a:spcAft>
            </a:pPr>
            <a:r>
              <a:rPr lang="en-US" sz="1500" dirty="0">
                <a:solidFill>
                  <a:schemeClr val="tx1"/>
                </a:solidFill>
              </a:rPr>
              <a:t>There may be more than one type of segment and can be nested</a:t>
            </a:r>
          </a:p>
          <a:p>
            <a:pPr lvl="1">
              <a:spcBef>
                <a:spcPts val="225"/>
              </a:spcBef>
              <a:spcAft>
                <a:spcPts val="225"/>
              </a:spcAft>
            </a:pPr>
            <a:r>
              <a:rPr lang="en-US" sz="1200" dirty="0">
                <a:solidFill>
                  <a:schemeClr val="tx1"/>
                </a:solidFill>
              </a:rPr>
              <a:t>[ ] – Optional segment</a:t>
            </a:r>
          </a:p>
          <a:p>
            <a:pPr lvl="1">
              <a:spcBef>
                <a:spcPts val="225"/>
              </a:spcBef>
              <a:spcAft>
                <a:spcPts val="225"/>
              </a:spcAft>
            </a:pPr>
            <a:r>
              <a:rPr lang="en-US" sz="1200" dirty="0">
                <a:solidFill>
                  <a:schemeClr val="tx1"/>
                </a:solidFill>
              </a:rPr>
              <a:t>{ } – Repeating segment</a:t>
            </a:r>
          </a:p>
          <a:p>
            <a:pPr>
              <a:spcAft>
                <a:spcPts val="450"/>
              </a:spcAft>
              <a:buNone/>
            </a:pPr>
            <a:endParaRPr lang="en-US" dirty="0"/>
          </a:p>
          <a:p>
            <a:pPr lvl="1">
              <a:buNone/>
            </a:pPr>
            <a:endParaRPr lang="en-US" dirty="0"/>
          </a:p>
          <a:p>
            <a:pPr lvl="1"/>
            <a:endParaRPr lang="en-US" dirty="0"/>
          </a:p>
        </p:txBody>
      </p:sp>
      <p:sp>
        <p:nvSpPr>
          <p:cNvPr id="17" name="Text Placeholder 16"/>
          <p:cNvSpPr>
            <a:spLocks noGrp="1"/>
          </p:cNvSpPr>
          <p:nvPr>
            <p:ph type="body" sz="quarter" idx="11"/>
          </p:nvPr>
        </p:nvSpPr>
        <p:spPr>
          <a:xfrm>
            <a:off x="188844" y="4373217"/>
            <a:ext cx="8229600" cy="457200"/>
          </a:xfrm>
        </p:spPr>
        <p:txBody>
          <a:bodyPr/>
          <a:lstStyle/>
          <a:p>
            <a:r>
              <a:rPr lang="en-US" dirty="0"/>
              <a:t>The HL7 Version 2.5 Standard Copyright©2003 by Health Level Seven, Inc.</a:t>
            </a:r>
          </a:p>
        </p:txBody>
      </p:sp>
      <p:sp>
        <p:nvSpPr>
          <p:cNvPr id="5" name="Content Placeholder 2"/>
          <p:cNvSpPr txBox="1">
            <a:spLocks/>
          </p:cNvSpPr>
          <p:nvPr/>
        </p:nvSpPr>
        <p:spPr>
          <a:xfrm>
            <a:off x="1485900" y="1028701"/>
            <a:ext cx="6229350" cy="3486149"/>
          </a:xfrm>
          <a:prstGeom prst="rect">
            <a:avLst/>
          </a:prstGeom>
        </p:spPr>
        <p:txBody>
          <a:bodyPr vert="horz" lIns="68580" tIns="34290" rIns="68580" bIns="34290" rtlCol="0">
            <a:normAutofit/>
          </a:bodyPr>
          <a:lstStyle/>
          <a:p>
            <a:pPr marL="257175" indent="-257175" eaLnBrk="0" hangingPunct="0">
              <a:lnSpc>
                <a:spcPct val="90000"/>
              </a:lnSpc>
              <a:spcBef>
                <a:spcPct val="40000"/>
              </a:spcBef>
              <a:buClr>
                <a:schemeClr val="bg1"/>
              </a:buClr>
            </a:pPr>
            <a:br>
              <a:rPr lang="en-US" sz="1500" dirty="0">
                <a:solidFill>
                  <a:schemeClr val="bg1"/>
                </a:solidFill>
              </a:rPr>
            </a:br>
            <a:endParaRPr lang="en-US" sz="1500" dirty="0">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279157558"/>
              </p:ext>
            </p:extLst>
          </p:nvPr>
        </p:nvGraphicFramePr>
        <p:xfrm>
          <a:off x="1620078" y="2146852"/>
          <a:ext cx="5486400" cy="11430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tblGrid>
              <a:tr h="251460">
                <a:tc gridSpan="2">
                  <a:txBody>
                    <a:bodyPr/>
                    <a:lstStyle/>
                    <a:p>
                      <a:pPr algn="ctr"/>
                      <a:r>
                        <a:rPr lang="en-US" sz="1200" dirty="0">
                          <a:solidFill>
                            <a:schemeClr val="bg1"/>
                          </a:solidFill>
                        </a:rPr>
                        <a:t>Optionality</a:t>
                      </a:r>
                    </a:p>
                  </a:txBody>
                  <a:tcPr marL="68580" marR="68580" marT="34290" marB="34290"/>
                </a:tc>
                <a:tc hMerge="1">
                  <a:txBody>
                    <a:bodyPr/>
                    <a:lstStyle/>
                    <a:p>
                      <a:endParaRPr lang="en-US" sz="1600" dirty="0"/>
                    </a:p>
                  </a:txBody>
                  <a:tcPr/>
                </a:tc>
                <a:extLst>
                  <a:ext uri="{0D108BD9-81ED-4DB2-BD59-A6C34878D82A}">
                    <a16:rowId xmlns:a16="http://schemas.microsoft.com/office/drawing/2014/main" val="10000"/>
                  </a:ext>
                </a:extLst>
              </a:tr>
              <a:tr h="205740">
                <a:tc>
                  <a:txBody>
                    <a:bodyPr/>
                    <a:lstStyle/>
                    <a:p>
                      <a:pPr algn="ctr"/>
                      <a:r>
                        <a:rPr lang="en-US" sz="900" dirty="0">
                          <a:solidFill>
                            <a:schemeClr val="tx1"/>
                          </a:solidFill>
                        </a:rPr>
                        <a:t>R – Required</a:t>
                      </a:r>
                    </a:p>
                  </a:txBody>
                  <a:tcPr marL="68580" marR="68580" marT="34290" marB="34290" anchor="ctr"/>
                </a:tc>
                <a:tc>
                  <a:txBody>
                    <a:bodyPr/>
                    <a:lstStyle/>
                    <a:p>
                      <a:pPr algn="ctr"/>
                      <a:r>
                        <a:rPr lang="en-US" sz="900" dirty="0">
                          <a:solidFill>
                            <a:schemeClr val="tx1"/>
                          </a:solidFill>
                        </a:rPr>
                        <a:t>RE – Required but may be empty</a:t>
                      </a:r>
                    </a:p>
                  </a:txBody>
                  <a:tcPr marL="68580" marR="68580" marT="34290" marB="34290" anchor="ctr"/>
                </a:tc>
                <a:extLst>
                  <a:ext uri="{0D108BD9-81ED-4DB2-BD59-A6C34878D82A}">
                    <a16:rowId xmlns:a16="http://schemas.microsoft.com/office/drawing/2014/main" val="10001"/>
                  </a:ext>
                </a:extLst>
              </a:tr>
              <a:tr h="3429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O – Optional</a:t>
                      </a: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C – Conditional depending on trigger event or some other field</a:t>
                      </a:r>
                    </a:p>
                  </a:txBody>
                  <a:tcPr marL="68580" marR="68580" marT="34290" marB="34290" anchor="ctr"/>
                </a:tc>
                <a:extLst>
                  <a:ext uri="{0D108BD9-81ED-4DB2-BD59-A6C34878D82A}">
                    <a16:rowId xmlns:a16="http://schemas.microsoft.com/office/drawing/2014/main" val="10002"/>
                  </a:ext>
                </a:extLst>
              </a:tr>
              <a:tr h="3429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X – not used with this trigger event</a:t>
                      </a:r>
                    </a:p>
                    <a:p>
                      <a:pPr algn="ctr"/>
                      <a:endParaRPr lang="en-US" sz="900" dirty="0">
                        <a:solidFill>
                          <a:schemeClr val="tx1"/>
                        </a:solidFill>
                      </a:endParaRPr>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B –</a:t>
                      </a:r>
                      <a:r>
                        <a:rPr lang="en-US" sz="900" baseline="0" dirty="0">
                          <a:solidFill>
                            <a:schemeClr val="tx1"/>
                          </a:solidFill>
                        </a:rPr>
                        <a:t> Backwards compatible with previous HL7 versions</a:t>
                      </a:r>
                      <a:endParaRPr lang="en-US" sz="900" dirty="0">
                        <a:solidFill>
                          <a:schemeClr val="tx1"/>
                        </a:solidFill>
                      </a:endParaRPr>
                    </a:p>
                  </a:txBody>
                  <a:tcPr marL="68580" marR="68580" marT="34290" marB="3429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73166892"/>
      </p:ext>
    </p:extLst>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322" y="136406"/>
            <a:ext cx="8229600" cy="390369"/>
          </a:xfrm>
        </p:spPr>
        <p:txBody>
          <a:bodyPr/>
          <a:lstStyle/>
          <a:p>
            <a:r>
              <a:rPr lang="en-US" dirty="0"/>
              <a:t>Rules</a:t>
            </a:r>
          </a:p>
        </p:txBody>
      </p:sp>
      <p:sp>
        <p:nvSpPr>
          <p:cNvPr id="13" name="Content Placeholder 12"/>
          <p:cNvSpPr>
            <a:spLocks noGrp="1"/>
          </p:cNvSpPr>
          <p:nvPr>
            <p:ph idx="1"/>
          </p:nvPr>
        </p:nvSpPr>
        <p:spPr>
          <a:xfrm>
            <a:off x="467139" y="623681"/>
            <a:ext cx="8229600" cy="3143250"/>
          </a:xfrm>
        </p:spPr>
        <p:txBody>
          <a:bodyPr/>
          <a:lstStyle/>
          <a:p>
            <a:pPr>
              <a:spcAft>
                <a:spcPts val="450"/>
              </a:spcAft>
            </a:pPr>
            <a:r>
              <a:rPr lang="en-US" sz="1500" dirty="0">
                <a:solidFill>
                  <a:schemeClr val="tx1"/>
                </a:solidFill>
              </a:rPr>
              <a:t>Recommended message delimiters (field 2 of MSH)</a:t>
            </a:r>
          </a:p>
          <a:p>
            <a:pPr>
              <a:spcAft>
                <a:spcPts val="450"/>
              </a:spcAft>
            </a:pPr>
            <a:endParaRPr lang="en-US" dirty="0">
              <a:solidFill>
                <a:schemeClr val="tx1"/>
              </a:solidFill>
            </a:endParaRPr>
          </a:p>
          <a:p>
            <a:pPr>
              <a:spcAft>
                <a:spcPts val="450"/>
              </a:spcAft>
            </a:pPr>
            <a:endParaRPr lang="en-US" dirty="0">
              <a:solidFill>
                <a:schemeClr val="tx1"/>
              </a:solidFill>
            </a:endParaRPr>
          </a:p>
          <a:p>
            <a:pPr>
              <a:spcAft>
                <a:spcPts val="450"/>
              </a:spcAft>
            </a:pPr>
            <a:endParaRPr lang="en-US" dirty="0">
              <a:solidFill>
                <a:schemeClr val="tx1"/>
              </a:solidFill>
            </a:endParaRPr>
          </a:p>
          <a:p>
            <a:pPr>
              <a:spcAft>
                <a:spcPts val="450"/>
              </a:spcAft>
            </a:pPr>
            <a:endParaRPr lang="en-US" dirty="0">
              <a:solidFill>
                <a:schemeClr val="tx1"/>
              </a:solidFill>
            </a:endParaRPr>
          </a:p>
          <a:p>
            <a:pPr>
              <a:spcAft>
                <a:spcPts val="450"/>
              </a:spcAft>
            </a:pPr>
            <a:r>
              <a:rPr lang="en-US" sz="1500" dirty="0">
                <a:solidFill>
                  <a:schemeClr val="tx1"/>
                </a:solidFill>
              </a:rPr>
              <a:t>There is a one to many relationship between message type and trigger event. </a:t>
            </a:r>
          </a:p>
          <a:p>
            <a:pPr lvl="1">
              <a:spcBef>
                <a:spcPts val="225"/>
              </a:spcBef>
              <a:spcAft>
                <a:spcPts val="225"/>
              </a:spcAft>
            </a:pPr>
            <a:r>
              <a:rPr lang="en-US" sz="1200" dirty="0">
                <a:solidFill>
                  <a:schemeClr val="tx1"/>
                </a:solidFill>
              </a:rPr>
              <a:t>ADT – (A01, A02, A03, A04, A05, …)</a:t>
            </a:r>
          </a:p>
          <a:p>
            <a:pPr lvl="1">
              <a:spcBef>
                <a:spcPts val="225"/>
              </a:spcBef>
              <a:spcAft>
                <a:spcPts val="225"/>
              </a:spcAft>
            </a:pPr>
            <a:r>
              <a:rPr lang="en-US" sz="1200" dirty="0">
                <a:solidFill>
                  <a:schemeClr val="tx1"/>
                </a:solidFill>
              </a:rPr>
              <a:t>Trigger events are specific to message type</a:t>
            </a:r>
          </a:p>
          <a:p>
            <a:pPr lvl="1"/>
            <a:endParaRPr lang="en-US" dirty="0"/>
          </a:p>
          <a:p>
            <a:pPr lvl="1"/>
            <a:endParaRPr lang="en-US" dirty="0"/>
          </a:p>
        </p:txBody>
      </p:sp>
      <p:sp>
        <p:nvSpPr>
          <p:cNvPr id="17" name="Text Placeholder 16"/>
          <p:cNvSpPr>
            <a:spLocks noGrp="1"/>
          </p:cNvSpPr>
          <p:nvPr>
            <p:ph type="body" sz="quarter" idx="11"/>
          </p:nvPr>
        </p:nvSpPr>
        <p:spPr/>
        <p:txBody>
          <a:bodyPr/>
          <a:lstStyle/>
          <a:p>
            <a:r>
              <a:rPr lang="en-US" dirty="0"/>
              <a:t>The HL7 Version 2.5 Standard Copyright©2003 by Health Level Seven, Inc.</a:t>
            </a:r>
          </a:p>
        </p:txBody>
      </p:sp>
      <p:sp>
        <p:nvSpPr>
          <p:cNvPr id="5" name="Content Placeholder 2"/>
          <p:cNvSpPr txBox="1">
            <a:spLocks/>
          </p:cNvSpPr>
          <p:nvPr/>
        </p:nvSpPr>
        <p:spPr>
          <a:xfrm>
            <a:off x="1485900" y="1028701"/>
            <a:ext cx="6229350" cy="3486149"/>
          </a:xfrm>
          <a:prstGeom prst="rect">
            <a:avLst/>
          </a:prstGeom>
        </p:spPr>
        <p:txBody>
          <a:bodyPr vert="horz" lIns="68580" tIns="34290" rIns="68580" bIns="34290" rtlCol="0">
            <a:normAutofit/>
          </a:bodyPr>
          <a:lstStyle/>
          <a:p>
            <a:pPr marL="257175" indent="-257175" eaLnBrk="0" hangingPunct="0">
              <a:lnSpc>
                <a:spcPct val="90000"/>
              </a:lnSpc>
              <a:spcBef>
                <a:spcPct val="40000"/>
              </a:spcBef>
              <a:buClr>
                <a:schemeClr val="bg1"/>
              </a:buClr>
            </a:pPr>
            <a:br>
              <a:rPr lang="en-US" sz="1500" dirty="0">
                <a:solidFill>
                  <a:schemeClr val="bg1"/>
                </a:solidFill>
              </a:rPr>
            </a:br>
            <a:endParaRPr lang="en-US" sz="1500" dirty="0">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163264755"/>
              </p:ext>
            </p:extLst>
          </p:nvPr>
        </p:nvGraphicFramePr>
        <p:xfrm>
          <a:off x="1749287" y="1080880"/>
          <a:ext cx="5486400" cy="142875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tblGrid>
              <a:tr h="278130">
                <a:tc>
                  <a:txBody>
                    <a:bodyPr/>
                    <a:lstStyle/>
                    <a:p>
                      <a:pPr algn="ctr"/>
                      <a:r>
                        <a:rPr lang="en-US" sz="1200" dirty="0">
                          <a:solidFill>
                            <a:schemeClr val="bg1"/>
                          </a:solidFill>
                        </a:rPr>
                        <a:t>Delimiter</a:t>
                      </a:r>
                    </a:p>
                  </a:txBody>
                  <a:tcPr marL="68580" marR="68580" marT="34290" marB="34290" anchor="ctr"/>
                </a:tc>
                <a:tc>
                  <a:txBody>
                    <a:bodyPr/>
                    <a:lstStyle/>
                    <a:p>
                      <a:pPr algn="ctr"/>
                      <a:r>
                        <a:rPr lang="en-US" sz="1200" dirty="0">
                          <a:solidFill>
                            <a:schemeClr val="bg1"/>
                          </a:solidFill>
                        </a:rPr>
                        <a:t>Value</a:t>
                      </a:r>
                    </a:p>
                  </a:txBody>
                  <a:tcPr marL="68580" marR="68580" marT="34290" marB="34290" anchor="ctr"/>
                </a:tc>
                <a:extLst>
                  <a:ext uri="{0D108BD9-81ED-4DB2-BD59-A6C34878D82A}">
                    <a16:rowId xmlns:a16="http://schemas.microsoft.com/office/drawing/2014/main" val="10000"/>
                  </a:ext>
                </a:extLst>
              </a:tr>
              <a:tr h="236220">
                <a:tc>
                  <a:txBody>
                    <a:bodyPr/>
                    <a:lstStyle/>
                    <a:p>
                      <a:r>
                        <a:rPr lang="en-US" sz="900" b="0" dirty="0">
                          <a:solidFill>
                            <a:schemeClr val="tx1"/>
                          </a:solidFill>
                        </a:rPr>
                        <a:t>Field Separator</a:t>
                      </a:r>
                    </a:p>
                  </a:txBody>
                  <a:tcPr marL="68580" marR="68580" marT="34290" marB="34290"/>
                </a:tc>
                <a:tc>
                  <a:txBody>
                    <a:bodyPr/>
                    <a:lstStyle/>
                    <a:p>
                      <a:pPr algn="ctr"/>
                      <a:r>
                        <a:rPr lang="en-US" sz="900" b="0" dirty="0">
                          <a:solidFill>
                            <a:schemeClr val="tx1"/>
                          </a:solidFill>
                        </a:rPr>
                        <a:t>|</a:t>
                      </a:r>
                    </a:p>
                  </a:txBody>
                  <a:tcPr marL="68580" marR="68580" marT="34290" marB="34290" anchor="ctr"/>
                </a:tc>
                <a:extLst>
                  <a:ext uri="{0D108BD9-81ED-4DB2-BD59-A6C34878D82A}">
                    <a16:rowId xmlns:a16="http://schemas.microsoft.com/office/drawing/2014/main" val="10001"/>
                  </a:ext>
                </a:extLst>
              </a:tr>
              <a:tr h="228600">
                <a:tc>
                  <a:txBody>
                    <a:bodyPr/>
                    <a:lstStyle/>
                    <a:p>
                      <a:r>
                        <a:rPr lang="en-US" sz="900" b="0" dirty="0">
                          <a:solidFill>
                            <a:schemeClr val="tx1"/>
                          </a:solidFill>
                        </a:rPr>
                        <a:t>Component Separator</a:t>
                      </a:r>
                    </a:p>
                  </a:txBody>
                  <a:tcPr marL="68580" marR="68580" marT="34290" marB="34290"/>
                </a:tc>
                <a:tc>
                  <a:txBody>
                    <a:bodyPr/>
                    <a:lstStyle/>
                    <a:p>
                      <a:pPr algn="ctr"/>
                      <a:r>
                        <a:rPr lang="en-US" sz="900" b="0" dirty="0">
                          <a:solidFill>
                            <a:schemeClr val="tx1"/>
                          </a:solidFill>
                        </a:rPr>
                        <a:t>^</a:t>
                      </a:r>
                    </a:p>
                  </a:txBody>
                  <a:tcPr marL="68580" marR="68580" marT="34290" marB="34290" anchor="ctr"/>
                </a:tc>
                <a:extLst>
                  <a:ext uri="{0D108BD9-81ED-4DB2-BD59-A6C34878D82A}">
                    <a16:rowId xmlns:a16="http://schemas.microsoft.com/office/drawing/2014/main" val="10002"/>
                  </a:ext>
                </a:extLst>
              </a:tr>
              <a:tr h="228600">
                <a:tc>
                  <a:txBody>
                    <a:bodyPr/>
                    <a:lstStyle/>
                    <a:p>
                      <a:r>
                        <a:rPr lang="en-US" sz="900" b="0" dirty="0">
                          <a:solidFill>
                            <a:schemeClr val="tx1"/>
                          </a:solidFill>
                        </a:rPr>
                        <a:t>Subcomponent Separator</a:t>
                      </a:r>
                    </a:p>
                  </a:txBody>
                  <a:tcPr marL="68580" marR="68580" marT="34290" marB="34290"/>
                </a:tc>
                <a:tc>
                  <a:txBody>
                    <a:bodyPr/>
                    <a:lstStyle/>
                    <a:p>
                      <a:pPr algn="ctr"/>
                      <a:r>
                        <a:rPr lang="en-US" sz="900" b="0" dirty="0">
                          <a:solidFill>
                            <a:schemeClr val="tx1"/>
                          </a:solidFill>
                        </a:rPr>
                        <a:t>&amp;</a:t>
                      </a:r>
                    </a:p>
                  </a:txBody>
                  <a:tcPr marL="68580" marR="68580" marT="34290" marB="34290" anchor="ctr"/>
                </a:tc>
                <a:extLst>
                  <a:ext uri="{0D108BD9-81ED-4DB2-BD59-A6C34878D82A}">
                    <a16:rowId xmlns:a16="http://schemas.microsoft.com/office/drawing/2014/main" val="10003"/>
                  </a:ext>
                </a:extLst>
              </a:tr>
              <a:tr h="228600">
                <a:tc>
                  <a:txBody>
                    <a:bodyPr/>
                    <a:lstStyle/>
                    <a:p>
                      <a:r>
                        <a:rPr lang="en-US" sz="900" b="0" dirty="0">
                          <a:solidFill>
                            <a:schemeClr val="tx1"/>
                          </a:solidFill>
                        </a:rPr>
                        <a:t>Repetition</a:t>
                      </a:r>
                      <a:r>
                        <a:rPr lang="en-US" sz="900" b="0" baseline="0" dirty="0">
                          <a:solidFill>
                            <a:schemeClr val="tx1"/>
                          </a:solidFill>
                        </a:rPr>
                        <a:t> Separator</a:t>
                      </a:r>
                      <a:endParaRPr lang="en-US" sz="900" b="0" dirty="0">
                        <a:solidFill>
                          <a:schemeClr val="tx1"/>
                        </a:solidFill>
                      </a:endParaRPr>
                    </a:p>
                  </a:txBody>
                  <a:tcPr marL="68580" marR="68580" marT="34290" marB="34290"/>
                </a:tc>
                <a:tc>
                  <a:txBody>
                    <a:bodyPr/>
                    <a:lstStyle/>
                    <a:p>
                      <a:pPr algn="ctr"/>
                      <a:r>
                        <a:rPr lang="en-US" sz="900" b="0" dirty="0">
                          <a:solidFill>
                            <a:schemeClr val="tx1"/>
                          </a:solidFill>
                        </a:rPr>
                        <a:t>~</a:t>
                      </a:r>
                    </a:p>
                  </a:txBody>
                  <a:tcPr marL="68580" marR="68580" marT="34290" marB="34290" anchor="ctr"/>
                </a:tc>
                <a:extLst>
                  <a:ext uri="{0D108BD9-81ED-4DB2-BD59-A6C34878D82A}">
                    <a16:rowId xmlns:a16="http://schemas.microsoft.com/office/drawing/2014/main" val="10004"/>
                  </a:ext>
                </a:extLst>
              </a:tr>
              <a:tr h="228600">
                <a:tc>
                  <a:txBody>
                    <a:bodyPr/>
                    <a:lstStyle/>
                    <a:p>
                      <a:r>
                        <a:rPr lang="en-US" sz="900" b="0" dirty="0">
                          <a:solidFill>
                            <a:schemeClr val="tx1"/>
                          </a:solidFill>
                        </a:rPr>
                        <a:t>Escape Character</a:t>
                      </a:r>
                    </a:p>
                  </a:txBody>
                  <a:tcPr marL="68580" marR="68580" marT="34290" marB="34290"/>
                </a:tc>
                <a:tc>
                  <a:txBody>
                    <a:bodyPr/>
                    <a:lstStyle/>
                    <a:p>
                      <a:pPr algn="ctr"/>
                      <a:r>
                        <a:rPr lang="en-US" sz="900" b="0" dirty="0">
                          <a:solidFill>
                            <a:schemeClr val="tx1"/>
                          </a:solidFill>
                        </a:rPr>
                        <a:t>\</a:t>
                      </a:r>
                    </a:p>
                  </a:txBody>
                  <a:tcPr marL="68580" marR="68580" marT="34290" marB="3429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7857935"/>
      </p:ext>
    </p:extLst>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444" y="166222"/>
            <a:ext cx="8229600" cy="370491"/>
          </a:xfrm>
        </p:spPr>
        <p:txBody>
          <a:bodyPr/>
          <a:lstStyle/>
          <a:p>
            <a:r>
              <a:rPr lang="en-US" dirty="0"/>
              <a:t>Rules</a:t>
            </a:r>
          </a:p>
        </p:txBody>
      </p:sp>
      <p:sp>
        <p:nvSpPr>
          <p:cNvPr id="13" name="Content Placeholder 12"/>
          <p:cNvSpPr>
            <a:spLocks noGrp="1"/>
          </p:cNvSpPr>
          <p:nvPr>
            <p:ph idx="1"/>
          </p:nvPr>
        </p:nvSpPr>
        <p:spPr>
          <a:xfrm>
            <a:off x="387626" y="742951"/>
            <a:ext cx="8229600" cy="3143250"/>
          </a:xfrm>
        </p:spPr>
        <p:txBody>
          <a:bodyPr/>
          <a:lstStyle/>
          <a:p>
            <a:pPr>
              <a:spcAft>
                <a:spcPts val="450"/>
              </a:spcAft>
            </a:pPr>
            <a:r>
              <a:rPr lang="en-US" sz="1500" dirty="0">
                <a:solidFill>
                  <a:schemeClr val="tx1"/>
                </a:solidFill>
              </a:rPr>
              <a:t>Acknowledgement messages are sent to indicate if receiving application was able to:</a:t>
            </a:r>
          </a:p>
          <a:p>
            <a:pPr lvl="1">
              <a:spcBef>
                <a:spcPts val="225"/>
              </a:spcBef>
              <a:spcAft>
                <a:spcPts val="225"/>
              </a:spcAft>
            </a:pPr>
            <a:r>
              <a:rPr lang="en-US" sz="1200" dirty="0">
                <a:solidFill>
                  <a:schemeClr val="tx1"/>
                </a:solidFill>
              </a:rPr>
              <a:t>Parse message </a:t>
            </a:r>
          </a:p>
          <a:p>
            <a:pPr lvl="1">
              <a:spcBef>
                <a:spcPts val="225"/>
              </a:spcBef>
              <a:spcAft>
                <a:spcPts val="225"/>
              </a:spcAft>
            </a:pPr>
            <a:r>
              <a:rPr lang="en-US" sz="1200" dirty="0">
                <a:solidFill>
                  <a:schemeClr val="tx1"/>
                </a:solidFill>
              </a:rPr>
              <a:t>Decode message</a:t>
            </a:r>
          </a:p>
          <a:p>
            <a:pPr lvl="1">
              <a:spcBef>
                <a:spcPts val="225"/>
              </a:spcBef>
              <a:spcAft>
                <a:spcPts val="225"/>
              </a:spcAft>
            </a:pPr>
            <a:r>
              <a:rPr lang="en-US" sz="1200" dirty="0">
                <a:solidFill>
                  <a:schemeClr val="tx1"/>
                </a:solidFill>
              </a:rPr>
              <a:t>Assume responsibility for the message</a:t>
            </a:r>
          </a:p>
          <a:p>
            <a:pPr lvl="1">
              <a:spcBef>
                <a:spcPts val="225"/>
              </a:spcBef>
              <a:spcAft>
                <a:spcPts val="225"/>
              </a:spcAft>
            </a:pPr>
            <a:r>
              <a:rPr lang="en-US" sz="1200" dirty="0">
                <a:solidFill>
                  <a:schemeClr val="tx1"/>
                </a:solidFill>
              </a:rPr>
              <a:t>Process message contents</a:t>
            </a:r>
          </a:p>
          <a:p>
            <a:pPr lvl="1">
              <a:spcBef>
                <a:spcPts val="225"/>
              </a:spcBef>
              <a:spcAft>
                <a:spcPts val="225"/>
              </a:spcAft>
            </a:pPr>
            <a:r>
              <a:rPr lang="en-US" sz="1200" dirty="0">
                <a:solidFill>
                  <a:schemeClr val="tx1"/>
                </a:solidFill>
              </a:rPr>
              <a:t>Successfully commit to storage</a:t>
            </a:r>
          </a:p>
          <a:p>
            <a:pPr lvl="1"/>
            <a:endParaRPr lang="en-US" dirty="0"/>
          </a:p>
          <a:p>
            <a:pPr lvl="1"/>
            <a:endParaRPr lang="en-US" dirty="0"/>
          </a:p>
        </p:txBody>
      </p:sp>
      <p:sp>
        <p:nvSpPr>
          <p:cNvPr id="17" name="Text Placeholder 16"/>
          <p:cNvSpPr>
            <a:spLocks noGrp="1"/>
          </p:cNvSpPr>
          <p:nvPr>
            <p:ph type="body" sz="quarter" idx="11"/>
          </p:nvPr>
        </p:nvSpPr>
        <p:spPr/>
        <p:txBody>
          <a:bodyPr/>
          <a:lstStyle/>
          <a:p>
            <a:r>
              <a:rPr lang="en-US" dirty="0"/>
              <a:t>The HL7 Version 2.5 Standard Copyright©2003 by Health Level Seven, Inc.</a:t>
            </a:r>
          </a:p>
        </p:txBody>
      </p:sp>
      <p:sp>
        <p:nvSpPr>
          <p:cNvPr id="5" name="Content Placeholder 2"/>
          <p:cNvSpPr txBox="1">
            <a:spLocks/>
          </p:cNvSpPr>
          <p:nvPr/>
        </p:nvSpPr>
        <p:spPr>
          <a:xfrm>
            <a:off x="1485900" y="1028701"/>
            <a:ext cx="6229350" cy="3486149"/>
          </a:xfrm>
          <a:prstGeom prst="rect">
            <a:avLst/>
          </a:prstGeom>
        </p:spPr>
        <p:txBody>
          <a:bodyPr vert="horz" lIns="68580" tIns="34290" rIns="68580" bIns="34290" rtlCol="0">
            <a:normAutofit/>
          </a:bodyPr>
          <a:lstStyle/>
          <a:p>
            <a:pPr marL="257175" indent="-257175" eaLnBrk="0" hangingPunct="0">
              <a:lnSpc>
                <a:spcPct val="90000"/>
              </a:lnSpc>
              <a:spcBef>
                <a:spcPct val="40000"/>
              </a:spcBef>
              <a:buClr>
                <a:schemeClr val="bg1"/>
              </a:buClr>
            </a:pPr>
            <a:br>
              <a:rPr lang="en-US" sz="1500" dirty="0">
                <a:solidFill>
                  <a:schemeClr val="bg1"/>
                </a:solidFill>
              </a:rPr>
            </a:br>
            <a:endParaRPr lang="en-US" sz="1500" dirty="0">
              <a:solidFill>
                <a:schemeClr val="bg1"/>
              </a:solidFill>
            </a:endParaRPr>
          </a:p>
        </p:txBody>
      </p:sp>
    </p:spTree>
    <p:extLst>
      <p:ext uri="{BB962C8B-B14F-4D97-AF65-F5344CB8AC3E}">
        <p14:creationId xmlns:p14="http://schemas.microsoft.com/office/powerpoint/2010/main" val="4222233063"/>
      </p:ext>
    </p:extLst>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444" y="166222"/>
            <a:ext cx="8229600" cy="380430"/>
          </a:xfrm>
        </p:spPr>
        <p:txBody>
          <a:bodyPr/>
          <a:lstStyle/>
          <a:p>
            <a:r>
              <a:rPr lang="en-US" dirty="0"/>
              <a:t>Rules</a:t>
            </a:r>
          </a:p>
        </p:txBody>
      </p:sp>
      <p:sp>
        <p:nvSpPr>
          <p:cNvPr id="13" name="Content Placeholder 12"/>
          <p:cNvSpPr>
            <a:spLocks noGrp="1"/>
          </p:cNvSpPr>
          <p:nvPr>
            <p:ph idx="1"/>
          </p:nvPr>
        </p:nvSpPr>
        <p:spPr>
          <a:xfrm>
            <a:off x="407505" y="643560"/>
            <a:ext cx="8229600" cy="3143250"/>
          </a:xfrm>
        </p:spPr>
        <p:txBody>
          <a:bodyPr/>
          <a:lstStyle/>
          <a:p>
            <a:pPr>
              <a:spcAft>
                <a:spcPts val="450"/>
              </a:spcAft>
            </a:pPr>
            <a:r>
              <a:rPr lang="en-US" sz="1500" dirty="0">
                <a:solidFill>
                  <a:schemeClr val="tx1"/>
                </a:solidFill>
              </a:rPr>
              <a:t>Null versus empty</a:t>
            </a:r>
          </a:p>
          <a:p>
            <a:pPr lvl="1">
              <a:spcBef>
                <a:spcPts val="225"/>
              </a:spcBef>
              <a:spcAft>
                <a:spcPts val="225"/>
              </a:spcAft>
            </a:pPr>
            <a:r>
              <a:rPr lang="en-US" sz="1200" dirty="0">
                <a:solidFill>
                  <a:schemeClr val="tx1"/>
                </a:solidFill>
              </a:rPr>
              <a:t>Null is used when data is present but without a value “ “ </a:t>
            </a:r>
          </a:p>
          <a:p>
            <a:pPr lvl="1">
              <a:spcBef>
                <a:spcPts val="225"/>
              </a:spcBef>
              <a:spcAft>
                <a:spcPts val="225"/>
              </a:spcAft>
            </a:pPr>
            <a:r>
              <a:rPr lang="en-US" sz="1200" dirty="0">
                <a:solidFill>
                  <a:schemeClr val="tx1"/>
                </a:solidFill>
              </a:rPr>
              <a:t>The field is left blank when there is no data</a:t>
            </a:r>
          </a:p>
          <a:p>
            <a:pPr lvl="2">
              <a:spcBef>
                <a:spcPts val="225"/>
              </a:spcBef>
              <a:spcAft>
                <a:spcPts val="225"/>
              </a:spcAft>
            </a:pPr>
            <a:r>
              <a:rPr lang="en-US" sz="1050" dirty="0">
                <a:solidFill>
                  <a:schemeClr val="tx1"/>
                </a:solidFill>
              </a:rPr>
              <a:t>Example: PID | | |54321|9876-3|Doe^John|”“|…</a:t>
            </a:r>
          </a:p>
          <a:p>
            <a:pPr>
              <a:spcAft>
                <a:spcPts val="450"/>
              </a:spcAft>
            </a:pPr>
            <a:r>
              <a:rPr lang="en-US" sz="1500" dirty="0">
                <a:solidFill>
                  <a:schemeClr val="tx1"/>
                </a:solidFill>
              </a:rPr>
              <a:t>Receiving systems:</a:t>
            </a:r>
          </a:p>
          <a:p>
            <a:pPr lvl="1">
              <a:spcBef>
                <a:spcPts val="225"/>
              </a:spcBef>
              <a:spcAft>
                <a:spcPts val="225"/>
              </a:spcAft>
            </a:pPr>
            <a:r>
              <a:rPr lang="en-US" sz="1200" dirty="0">
                <a:solidFill>
                  <a:schemeClr val="tx1"/>
                </a:solidFill>
              </a:rPr>
              <a:t>Will ignore the data within segments, fields, etc that are present but not expected</a:t>
            </a:r>
          </a:p>
          <a:p>
            <a:pPr lvl="1">
              <a:spcBef>
                <a:spcPts val="225"/>
              </a:spcBef>
              <a:spcAft>
                <a:spcPts val="225"/>
              </a:spcAft>
            </a:pPr>
            <a:r>
              <a:rPr lang="en-US" sz="1200" dirty="0">
                <a:solidFill>
                  <a:schemeClr val="tx1"/>
                </a:solidFill>
              </a:rPr>
              <a:t>Will treat expected segments that are not present as a segment with all fields not present</a:t>
            </a:r>
          </a:p>
          <a:p>
            <a:pPr lvl="1">
              <a:spcBef>
                <a:spcPts val="225"/>
              </a:spcBef>
              <a:spcAft>
                <a:spcPts val="225"/>
              </a:spcAft>
            </a:pPr>
            <a:r>
              <a:rPr lang="en-US" sz="1200" dirty="0">
                <a:solidFill>
                  <a:schemeClr val="tx1"/>
                </a:solidFill>
              </a:rPr>
              <a:t>Will treat expected fields and components that are not included as not present</a:t>
            </a:r>
          </a:p>
          <a:p>
            <a:pPr lvl="1"/>
            <a:endParaRPr lang="en-US" dirty="0"/>
          </a:p>
          <a:p>
            <a:pPr lvl="1"/>
            <a:endParaRPr lang="en-US" dirty="0"/>
          </a:p>
        </p:txBody>
      </p:sp>
      <p:sp>
        <p:nvSpPr>
          <p:cNvPr id="17" name="Text Placeholder 16"/>
          <p:cNvSpPr>
            <a:spLocks noGrp="1"/>
          </p:cNvSpPr>
          <p:nvPr>
            <p:ph type="body" sz="quarter" idx="11"/>
          </p:nvPr>
        </p:nvSpPr>
        <p:spPr/>
        <p:txBody>
          <a:bodyPr/>
          <a:lstStyle/>
          <a:p>
            <a:r>
              <a:rPr lang="en-US" dirty="0"/>
              <a:t>The HL7 Version 2.5 Standard Copyright©2003 by Health Level Seven, Inc.</a:t>
            </a:r>
          </a:p>
        </p:txBody>
      </p:sp>
      <p:sp>
        <p:nvSpPr>
          <p:cNvPr id="5" name="Content Placeholder 2"/>
          <p:cNvSpPr txBox="1">
            <a:spLocks/>
          </p:cNvSpPr>
          <p:nvPr/>
        </p:nvSpPr>
        <p:spPr>
          <a:xfrm>
            <a:off x="1485900" y="1028701"/>
            <a:ext cx="6229350" cy="3486149"/>
          </a:xfrm>
          <a:prstGeom prst="rect">
            <a:avLst/>
          </a:prstGeom>
        </p:spPr>
        <p:txBody>
          <a:bodyPr vert="horz" lIns="68580" tIns="34290" rIns="68580" bIns="34290" rtlCol="0">
            <a:normAutofit/>
          </a:bodyPr>
          <a:lstStyle/>
          <a:p>
            <a:pPr marL="257175" indent="-257175" eaLnBrk="0" hangingPunct="0">
              <a:lnSpc>
                <a:spcPct val="90000"/>
              </a:lnSpc>
              <a:spcBef>
                <a:spcPct val="40000"/>
              </a:spcBef>
              <a:buClr>
                <a:schemeClr val="bg1"/>
              </a:buClr>
            </a:pPr>
            <a:br>
              <a:rPr lang="en-US" sz="1500" dirty="0">
                <a:solidFill>
                  <a:schemeClr val="bg1"/>
                </a:solidFill>
              </a:rPr>
            </a:br>
            <a:endParaRPr lang="en-US" sz="1500" dirty="0">
              <a:solidFill>
                <a:schemeClr val="bg1"/>
              </a:solidFill>
            </a:endParaRPr>
          </a:p>
        </p:txBody>
      </p:sp>
    </p:spTree>
    <p:extLst>
      <p:ext uri="{BB962C8B-B14F-4D97-AF65-F5344CB8AC3E}">
        <p14:creationId xmlns:p14="http://schemas.microsoft.com/office/powerpoint/2010/main" val="4271393510"/>
      </p:ext>
    </p:extLst>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Message Types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45311722"/>
              </p:ext>
            </p:extLst>
          </p:nvPr>
        </p:nvGraphicFramePr>
        <p:xfrm>
          <a:off x="496956" y="755539"/>
          <a:ext cx="7315200" cy="333756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548445085"/>
                    </a:ext>
                  </a:extLst>
                </a:gridCol>
                <a:gridCol w="3657600">
                  <a:extLst>
                    <a:ext uri="{9D8B030D-6E8A-4147-A177-3AD203B41FA5}">
                      <a16:colId xmlns:a16="http://schemas.microsoft.com/office/drawing/2014/main" val="3989487958"/>
                    </a:ext>
                  </a:extLst>
                </a:gridCol>
              </a:tblGrid>
              <a:tr h="370840">
                <a:tc>
                  <a:txBody>
                    <a:bodyPr/>
                    <a:lstStyle/>
                    <a:p>
                      <a:pPr marL="0" marR="0">
                        <a:lnSpc>
                          <a:spcPct val="107000"/>
                        </a:lnSpc>
                        <a:spcBef>
                          <a:spcPts val="0"/>
                        </a:spcBef>
                        <a:spcAft>
                          <a:spcPts val="800"/>
                        </a:spcAft>
                      </a:pPr>
                      <a:r>
                        <a:rPr lang="en-US" sz="1100">
                          <a:effectLst/>
                        </a:rPr>
                        <a:t>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nchor="ctr"/>
                </a:tc>
                <a:tc>
                  <a:txBody>
                    <a:bodyPr/>
                    <a:lstStyle/>
                    <a:p>
                      <a:pPr marL="0" marR="0">
                        <a:lnSpc>
                          <a:spcPct val="107000"/>
                        </a:lnSpc>
                        <a:spcBef>
                          <a:spcPts val="0"/>
                        </a:spcBef>
                        <a:spcAft>
                          <a:spcPts val="800"/>
                        </a:spcAft>
                      </a:pPr>
                      <a:r>
                        <a:rPr lang="en-US" sz="1100">
                          <a:effectLst/>
                        </a:rPr>
                        <a:t>Abbreviation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3168946747"/>
                  </a:ext>
                </a:extLst>
              </a:tr>
              <a:tr h="370840">
                <a:tc>
                  <a:txBody>
                    <a:bodyPr/>
                    <a:lstStyle/>
                    <a:p>
                      <a:pPr marL="0" marR="0">
                        <a:lnSpc>
                          <a:spcPct val="107000"/>
                        </a:lnSpc>
                        <a:spcBef>
                          <a:spcPts val="0"/>
                        </a:spcBef>
                        <a:spcAft>
                          <a:spcPts val="800"/>
                        </a:spcAft>
                      </a:pPr>
                      <a:r>
                        <a:rPr lang="en-US" sz="1100">
                          <a:effectLst/>
                        </a:rPr>
                        <a:t>Admission, Discharge, Transfer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100">
                          <a:effectLst/>
                        </a:rPr>
                        <a:t>ADT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647955178"/>
                  </a:ext>
                </a:extLst>
              </a:tr>
              <a:tr h="370840">
                <a:tc>
                  <a:txBody>
                    <a:bodyPr/>
                    <a:lstStyle/>
                    <a:p>
                      <a:pPr marL="0" marR="0">
                        <a:lnSpc>
                          <a:spcPct val="107000"/>
                        </a:lnSpc>
                        <a:spcBef>
                          <a:spcPts val="0"/>
                        </a:spcBef>
                        <a:spcAft>
                          <a:spcPts val="800"/>
                        </a:spcAft>
                      </a:pPr>
                      <a:r>
                        <a:rPr lang="en-US" sz="1100">
                          <a:effectLst/>
                        </a:rPr>
                        <a:t>General Clinical Order Message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100">
                          <a:effectLst/>
                        </a:rPr>
                        <a:t>OMG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961860486"/>
                  </a:ext>
                </a:extLst>
              </a:tr>
              <a:tr h="370840">
                <a:tc>
                  <a:txBody>
                    <a:bodyPr/>
                    <a:lstStyle/>
                    <a:p>
                      <a:pPr marL="0" marR="0">
                        <a:lnSpc>
                          <a:spcPct val="107000"/>
                        </a:lnSpc>
                        <a:spcBef>
                          <a:spcPts val="0"/>
                        </a:spcBef>
                        <a:spcAft>
                          <a:spcPts val="800"/>
                        </a:spcAft>
                      </a:pPr>
                      <a:r>
                        <a:rPr lang="en-US" sz="1100">
                          <a:effectLst/>
                        </a:rPr>
                        <a:t>Imaging Order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100">
                          <a:effectLst/>
                        </a:rPr>
                        <a:t>OMI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522260108"/>
                  </a:ext>
                </a:extLst>
              </a:tr>
              <a:tr h="370840">
                <a:tc>
                  <a:txBody>
                    <a:bodyPr/>
                    <a:lstStyle/>
                    <a:p>
                      <a:pPr marL="0" marR="0">
                        <a:lnSpc>
                          <a:spcPct val="107000"/>
                        </a:lnSpc>
                        <a:spcBef>
                          <a:spcPts val="0"/>
                        </a:spcBef>
                        <a:spcAft>
                          <a:spcPts val="800"/>
                        </a:spcAft>
                      </a:pPr>
                      <a:r>
                        <a:rPr lang="en-US" sz="1100">
                          <a:effectLst/>
                        </a:rPr>
                        <a:t>Laboratory Order Message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100">
                          <a:effectLst/>
                        </a:rPr>
                        <a:t>OML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057300395"/>
                  </a:ext>
                </a:extLst>
              </a:tr>
              <a:tr h="370840">
                <a:tc>
                  <a:txBody>
                    <a:bodyPr/>
                    <a:lstStyle/>
                    <a:p>
                      <a:pPr marL="0" marR="0">
                        <a:lnSpc>
                          <a:spcPct val="107000"/>
                        </a:lnSpc>
                        <a:spcBef>
                          <a:spcPts val="0"/>
                        </a:spcBef>
                        <a:spcAft>
                          <a:spcPts val="800"/>
                        </a:spcAft>
                      </a:pPr>
                      <a:r>
                        <a:rPr lang="en-US" sz="1100">
                          <a:effectLst/>
                        </a:rPr>
                        <a:t>Pharmacy/treatment Order Message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100">
                          <a:effectLst/>
                        </a:rPr>
                        <a:t>OMP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4267074002"/>
                  </a:ext>
                </a:extLst>
              </a:tr>
              <a:tr h="370840">
                <a:tc>
                  <a:txBody>
                    <a:bodyPr/>
                    <a:lstStyle/>
                    <a:p>
                      <a:pPr marL="0" marR="0">
                        <a:lnSpc>
                          <a:spcPct val="107000"/>
                        </a:lnSpc>
                        <a:spcBef>
                          <a:spcPts val="0"/>
                        </a:spcBef>
                        <a:spcAft>
                          <a:spcPts val="800"/>
                        </a:spcAft>
                      </a:pPr>
                      <a:r>
                        <a:rPr lang="en-US" sz="1100">
                          <a:effectLst/>
                        </a:rPr>
                        <a:t>General Order Message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100">
                          <a:effectLst/>
                        </a:rPr>
                        <a:t>ORM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859587230"/>
                  </a:ext>
                </a:extLst>
              </a:tr>
              <a:tr h="370840">
                <a:tc>
                  <a:txBody>
                    <a:bodyPr/>
                    <a:lstStyle/>
                    <a:p>
                      <a:pPr marL="0" marR="0">
                        <a:lnSpc>
                          <a:spcPct val="107000"/>
                        </a:lnSpc>
                        <a:spcBef>
                          <a:spcPts val="0"/>
                        </a:spcBef>
                        <a:spcAft>
                          <a:spcPts val="800"/>
                        </a:spcAft>
                      </a:pPr>
                      <a:r>
                        <a:rPr lang="en-US" sz="1100">
                          <a:effectLst/>
                        </a:rPr>
                        <a:t>Unsolicited Observation/Result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100">
                          <a:effectLst/>
                        </a:rPr>
                        <a:t>ORU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588721587"/>
                  </a:ext>
                </a:extLst>
              </a:tr>
              <a:tr h="370840">
                <a:tc>
                  <a:txBody>
                    <a:bodyPr/>
                    <a:lstStyle/>
                    <a:p>
                      <a:pPr marL="0" marR="0">
                        <a:lnSpc>
                          <a:spcPct val="107000"/>
                        </a:lnSpc>
                        <a:spcBef>
                          <a:spcPts val="0"/>
                        </a:spcBef>
                        <a:spcAft>
                          <a:spcPts val="800"/>
                        </a:spcAft>
                      </a:pPr>
                      <a:r>
                        <a:rPr lang="en-US" sz="1100">
                          <a:effectLst/>
                        </a:rPr>
                        <a:t>Unsolicited Vaccination Record Update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100" dirty="0">
                          <a:effectLst/>
                        </a:rPr>
                        <a:t>VXU</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358124271"/>
                  </a:ext>
                </a:extLst>
              </a:tr>
            </a:tbl>
          </a:graphicData>
        </a:graphic>
      </p:graphicFrame>
    </p:spTree>
    <p:extLst>
      <p:ext uri="{BB962C8B-B14F-4D97-AF65-F5344CB8AC3E}">
        <p14:creationId xmlns:p14="http://schemas.microsoft.com/office/powerpoint/2010/main" val="2218004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748" y="156283"/>
            <a:ext cx="8229600" cy="330734"/>
          </a:xfrm>
        </p:spPr>
        <p:txBody>
          <a:bodyPr/>
          <a:lstStyle/>
          <a:p>
            <a:r>
              <a:rPr lang="en-US" dirty="0"/>
              <a:t>Common Data Types</a:t>
            </a:r>
          </a:p>
        </p:txBody>
      </p:sp>
      <p:sp>
        <p:nvSpPr>
          <p:cNvPr id="13" name="Content Placeholder 12"/>
          <p:cNvSpPr>
            <a:spLocks noGrp="1"/>
          </p:cNvSpPr>
          <p:nvPr>
            <p:ph idx="1"/>
          </p:nvPr>
        </p:nvSpPr>
        <p:spPr/>
        <p:txBody>
          <a:bodyPr/>
          <a:lstStyle/>
          <a:p>
            <a:pPr lvl="1"/>
            <a:endParaRPr lang="en-US" dirty="0"/>
          </a:p>
          <a:p>
            <a:pPr lvl="1"/>
            <a:endParaRPr lang="en-US" dirty="0"/>
          </a:p>
        </p:txBody>
      </p:sp>
      <p:sp>
        <p:nvSpPr>
          <p:cNvPr id="17" name="Text Placeholder 16"/>
          <p:cNvSpPr>
            <a:spLocks noGrp="1"/>
          </p:cNvSpPr>
          <p:nvPr>
            <p:ph type="body" sz="quarter" idx="11"/>
          </p:nvPr>
        </p:nvSpPr>
        <p:spPr/>
        <p:txBody>
          <a:bodyPr/>
          <a:lstStyle/>
          <a:p>
            <a:r>
              <a:rPr lang="en-US" dirty="0"/>
              <a:t>The HL7 Version 2.5 Standard Copyright©2003 by Health Level Seven, Inc.</a:t>
            </a:r>
          </a:p>
        </p:txBody>
      </p:sp>
      <p:sp>
        <p:nvSpPr>
          <p:cNvPr id="5" name="Content Placeholder 2"/>
          <p:cNvSpPr txBox="1">
            <a:spLocks/>
          </p:cNvSpPr>
          <p:nvPr/>
        </p:nvSpPr>
        <p:spPr>
          <a:xfrm>
            <a:off x="1485900" y="1028701"/>
            <a:ext cx="6229350" cy="3486149"/>
          </a:xfrm>
          <a:prstGeom prst="rect">
            <a:avLst/>
          </a:prstGeom>
        </p:spPr>
        <p:txBody>
          <a:bodyPr vert="horz" lIns="68580" tIns="34290" rIns="68580" bIns="34290" rtlCol="0">
            <a:normAutofit/>
          </a:bodyPr>
          <a:lstStyle/>
          <a:p>
            <a:pPr marL="257175" indent="-257175" eaLnBrk="0" hangingPunct="0">
              <a:lnSpc>
                <a:spcPct val="90000"/>
              </a:lnSpc>
              <a:spcBef>
                <a:spcPct val="40000"/>
              </a:spcBef>
              <a:buClr>
                <a:schemeClr val="bg1"/>
              </a:buClr>
            </a:pPr>
            <a:br>
              <a:rPr lang="en-US" sz="1500" dirty="0">
                <a:solidFill>
                  <a:schemeClr val="bg1"/>
                </a:solidFill>
              </a:rPr>
            </a:br>
            <a:endParaRPr lang="en-US" sz="1500" dirty="0">
              <a:solidFill>
                <a:schemeClr val="bg1"/>
              </a:solidFill>
            </a:endParaRPr>
          </a:p>
        </p:txBody>
      </p:sp>
      <p:graphicFrame>
        <p:nvGraphicFramePr>
          <p:cNvPr id="6" name="Table 5"/>
          <p:cNvGraphicFramePr>
            <a:graphicFrameLocks noGrp="1"/>
          </p:cNvGraphicFramePr>
          <p:nvPr/>
        </p:nvGraphicFramePr>
        <p:xfrm>
          <a:off x="1828800" y="1200150"/>
          <a:ext cx="5486400" cy="2762250"/>
        </p:xfrm>
        <a:graphic>
          <a:graphicData uri="http://schemas.openxmlformats.org/drawingml/2006/table">
            <a:tbl>
              <a:tblPr firstRow="1" bandRow="1">
                <a:tableStyleId>{5C22544A-7EE6-4342-B048-85BDC9FD1C3A}</a:tableStyleId>
              </a:tblPr>
              <a:tblGrid>
                <a:gridCol w="17145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278130">
                <a:tc>
                  <a:txBody>
                    <a:bodyPr/>
                    <a:lstStyle/>
                    <a:p>
                      <a:pPr algn="ctr"/>
                      <a:r>
                        <a:rPr lang="en-US" sz="1200" dirty="0">
                          <a:solidFill>
                            <a:schemeClr val="bg1"/>
                          </a:solidFill>
                        </a:rPr>
                        <a:t>Type</a:t>
                      </a:r>
                    </a:p>
                  </a:txBody>
                  <a:tcPr marL="68580" marR="68580" marT="34290" marB="34290" anchor="ctr"/>
                </a:tc>
                <a:tc>
                  <a:txBody>
                    <a:bodyPr/>
                    <a:lstStyle/>
                    <a:p>
                      <a:pPr algn="ctr"/>
                      <a:r>
                        <a:rPr lang="en-US" sz="1200" dirty="0">
                          <a:solidFill>
                            <a:schemeClr val="bg1"/>
                          </a:solidFill>
                        </a:rPr>
                        <a:t>Abbreviation</a:t>
                      </a:r>
                    </a:p>
                  </a:txBody>
                  <a:tcPr marL="68580" marR="68580" marT="34290" marB="34290" anchor="ctr"/>
                </a:tc>
                <a:tc>
                  <a:txBody>
                    <a:bodyPr/>
                    <a:lstStyle/>
                    <a:p>
                      <a:pPr algn="ctr"/>
                      <a:r>
                        <a:rPr lang="en-US" sz="1200" dirty="0">
                          <a:solidFill>
                            <a:schemeClr val="bg1"/>
                          </a:solidFill>
                        </a:rPr>
                        <a:t>Definition</a:t>
                      </a:r>
                    </a:p>
                  </a:txBody>
                  <a:tcPr marL="68580" marR="68580" marT="34290" marB="34290" anchor="ctr"/>
                </a:tc>
                <a:extLst>
                  <a:ext uri="{0D108BD9-81ED-4DB2-BD59-A6C34878D82A}">
                    <a16:rowId xmlns:a16="http://schemas.microsoft.com/office/drawing/2014/main" val="10000"/>
                  </a:ext>
                </a:extLst>
              </a:tr>
              <a:tr h="278130">
                <a:tc>
                  <a:txBody>
                    <a:bodyPr/>
                    <a:lstStyle/>
                    <a:p>
                      <a:pPr algn="ctr"/>
                      <a:r>
                        <a:rPr lang="en-US" sz="900" dirty="0">
                          <a:solidFill>
                            <a:schemeClr val="tx1"/>
                          </a:solidFill>
                        </a:rPr>
                        <a:t>Coded Element</a:t>
                      </a:r>
                    </a:p>
                  </a:txBody>
                  <a:tcPr marL="68580" marR="68580" marT="34290" marB="34290" anchor="ctr"/>
                </a:tc>
                <a:tc>
                  <a:txBody>
                    <a:bodyPr/>
                    <a:lstStyle/>
                    <a:p>
                      <a:pPr algn="ctr"/>
                      <a:r>
                        <a:rPr lang="en-US" sz="900" dirty="0">
                          <a:solidFill>
                            <a:schemeClr val="tx1"/>
                          </a:solidFill>
                        </a:rPr>
                        <a:t>CE</a:t>
                      </a:r>
                    </a:p>
                  </a:txBody>
                  <a:tcPr marL="68580" marR="68580" marT="34290" marB="34290" anchor="ctr"/>
                </a:tc>
                <a:tc>
                  <a:txBody>
                    <a:bodyPr/>
                    <a:lstStyle/>
                    <a:p>
                      <a:pPr algn="l"/>
                      <a:r>
                        <a:rPr lang="en-US" sz="900" dirty="0">
                          <a:solidFill>
                            <a:schemeClr val="tx1"/>
                          </a:solidFill>
                        </a:rPr>
                        <a:t>Used to transmit codes and associated text</a:t>
                      </a:r>
                    </a:p>
                  </a:txBody>
                  <a:tcPr marL="68580" marR="68580" marT="34290" marB="34290"/>
                </a:tc>
                <a:extLst>
                  <a:ext uri="{0D108BD9-81ED-4DB2-BD59-A6C34878D82A}">
                    <a16:rowId xmlns:a16="http://schemas.microsoft.com/office/drawing/2014/main" val="10001"/>
                  </a:ext>
                </a:extLst>
              </a:tr>
              <a:tr h="342900">
                <a:tc>
                  <a:txBody>
                    <a:bodyPr/>
                    <a:lstStyle/>
                    <a:p>
                      <a:pPr algn="ctr"/>
                      <a:r>
                        <a:rPr lang="en-US" sz="900" dirty="0">
                          <a:solidFill>
                            <a:schemeClr val="tx1"/>
                          </a:solidFill>
                        </a:rPr>
                        <a:t>Composite Quality</a:t>
                      </a:r>
                      <a:r>
                        <a:rPr lang="en-US" sz="900" baseline="0" dirty="0">
                          <a:solidFill>
                            <a:schemeClr val="tx1"/>
                          </a:solidFill>
                        </a:rPr>
                        <a:t> with units</a:t>
                      </a:r>
                      <a:endParaRPr lang="en-US" sz="900" dirty="0">
                        <a:solidFill>
                          <a:schemeClr val="tx1"/>
                        </a:solidFill>
                      </a:endParaRPr>
                    </a:p>
                  </a:txBody>
                  <a:tcPr marL="68580" marR="68580" marT="34290" marB="34290" anchor="ctr"/>
                </a:tc>
                <a:tc>
                  <a:txBody>
                    <a:bodyPr/>
                    <a:lstStyle/>
                    <a:p>
                      <a:pPr algn="ctr"/>
                      <a:r>
                        <a:rPr lang="en-US" sz="900" dirty="0">
                          <a:solidFill>
                            <a:schemeClr val="tx1"/>
                          </a:solidFill>
                        </a:rPr>
                        <a:t>CQ</a:t>
                      </a:r>
                    </a:p>
                  </a:txBody>
                  <a:tcPr marL="68580" marR="68580" marT="34290" marB="34290" anchor="ctr"/>
                </a:tc>
                <a:tc>
                  <a:txBody>
                    <a:bodyPr/>
                    <a:lstStyle/>
                    <a:p>
                      <a:pPr algn="l"/>
                      <a:r>
                        <a:rPr lang="en-US" sz="900" dirty="0">
                          <a:solidFill>
                            <a:schemeClr val="tx1"/>
                          </a:solidFill>
                        </a:rPr>
                        <a:t>Specifies the numeric quantity or amount,</a:t>
                      </a:r>
                      <a:r>
                        <a:rPr lang="en-US" sz="900" baseline="0" dirty="0">
                          <a:solidFill>
                            <a:schemeClr val="tx1"/>
                          </a:solidFill>
                        </a:rPr>
                        <a:t> </a:t>
                      </a:r>
                      <a:r>
                        <a:rPr lang="en-US" sz="900" dirty="0">
                          <a:solidFill>
                            <a:schemeClr val="tx1"/>
                          </a:solidFill>
                        </a:rPr>
                        <a:t>and the units in which the quantity</a:t>
                      </a:r>
                      <a:r>
                        <a:rPr lang="en-US" sz="900" baseline="0" dirty="0">
                          <a:solidFill>
                            <a:schemeClr val="tx1"/>
                          </a:solidFill>
                        </a:rPr>
                        <a:t> is expressed</a:t>
                      </a:r>
                      <a:endParaRPr lang="en-US" sz="900" dirty="0">
                        <a:solidFill>
                          <a:schemeClr val="tx1"/>
                        </a:solidFill>
                      </a:endParaRPr>
                    </a:p>
                  </a:txBody>
                  <a:tcPr marL="68580" marR="68580" marT="34290" marB="34290"/>
                </a:tc>
                <a:extLst>
                  <a:ext uri="{0D108BD9-81ED-4DB2-BD59-A6C34878D82A}">
                    <a16:rowId xmlns:a16="http://schemas.microsoft.com/office/drawing/2014/main" val="10002"/>
                  </a:ext>
                </a:extLst>
              </a:tr>
              <a:tr h="342900">
                <a:tc>
                  <a:txBody>
                    <a:bodyPr/>
                    <a:lstStyle/>
                    <a:p>
                      <a:pPr algn="ctr"/>
                      <a:r>
                        <a:rPr lang="en-US" sz="900" dirty="0">
                          <a:solidFill>
                            <a:schemeClr val="tx1"/>
                          </a:solidFill>
                        </a:rPr>
                        <a:t>Extended Address</a:t>
                      </a:r>
                    </a:p>
                  </a:txBody>
                  <a:tcPr marL="68580" marR="68580" marT="34290" marB="34290" anchor="ctr"/>
                </a:tc>
                <a:tc>
                  <a:txBody>
                    <a:bodyPr/>
                    <a:lstStyle/>
                    <a:p>
                      <a:pPr algn="ctr"/>
                      <a:r>
                        <a:rPr lang="en-US" sz="900" dirty="0">
                          <a:solidFill>
                            <a:schemeClr val="tx1"/>
                          </a:solidFill>
                        </a:rPr>
                        <a:t>XAD</a:t>
                      </a:r>
                    </a:p>
                  </a:txBody>
                  <a:tcPr marL="68580" marR="68580" marT="34290" marB="34290" anchor="ctr"/>
                </a:tc>
                <a:tc>
                  <a:txBody>
                    <a:bodyPr/>
                    <a:lstStyle/>
                    <a:p>
                      <a:pPr algn="l"/>
                      <a:r>
                        <a:rPr lang="en-US" sz="900" dirty="0">
                          <a:solidFill>
                            <a:schemeClr val="tx1"/>
                          </a:solidFill>
                        </a:rPr>
                        <a:t>Specifies the address of a person, place, or organization plus associated information</a:t>
                      </a:r>
                    </a:p>
                  </a:txBody>
                  <a:tcPr marL="68580" marR="68580" marT="34290" marB="34290"/>
                </a:tc>
                <a:extLst>
                  <a:ext uri="{0D108BD9-81ED-4DB2-BD59-A6C34878D82A}">
                    <a16:rowId xmlns:a16="http://schemas.microsoft.com/office/drawing/2014/main" val="10003"/>
                  </a:ext>
                </a:extLst>
              </a:tr>
              <a:tr h="342900">
                <a:tc>
                  <a:txBody>
                    <a:bodyPr/>
                    <a:lstStyle/>
                    <a:p>
                      <a:pPr algn="ctr"/>
                      <a:r>
                        <a:rPr lang="en-US" sz="900" dirty="0">
                          <a:solidFill>
                            <a:schemeClr val="tx1"/>
                          </a:solidFill>
                        </a:rPr>
                        <a:t>Extended</a:t>
                      </a:r>
                      <a:r>
                        <a:rPr lang="en-US" sz="900" baseline="0" dirty="0">
                          <a:solidFill>
                            <a:schemeClr val="tx1"/>
                          </a:solidFill>
                        </a:rPr>
                        <a:t> </a:t>
                      </a:r>
                      <a:r>
                        <a:rPr lang="en-US" sz="900" dirty="0">
                          <a:solidFill>
                            <a:schemeClr val="tx1"/>
                          </a:solidFill>
                        </a:rPr>
                        <a:t>Person Name</a:t>
                      </a:r>
                    </a:p>
                  </a:txBody>
                  <a:tcPr marL="68580" marR="68580" marT="34290" marB="34290" anchor="ctr"/>
                </a:tc>
                <a:tc>
                  <a:txBody>
                    <a:bodyPr/>
                    <a:lstStyle/>
                    <a:p>
                      <a:pPr algn="ctr"/>
                      <a:r>
                        <a:rPr lang="en-US" sz="900" dirty="0">
                          <a:solidFill>
                            <a:schemeClr val="tx1"/>
                          </a:solidFill>
                        </a:rPr>
                        <a:t>XPN</a:t>
                      </a:r>
                    </a:p>
                  </a:txBody>
                  <a:tcPr marL="68580" marR="68580" marT="34290" marB="34290" anchor="ctr"/>
                </a:tc>
                <a:tc>
                  <a:txBody>
                    <a:bodyPr/>
                    <a:lstStyle/>
                    <a:p>
                      <a:pPr algn="l"/>
                      <a:r>
                        <a:rPr lang="en-US" sz="900" dirty="0">
                          <a:solidFill>
                            <a:schemeClr val="tx1"/>
                          </a:solidFill>
                        </a:rPr>
                        <a:t>Specifies the complete name of a person plus associated information</a:t>
                      </a:r>
                    </a:p>
                  </a:txBody>
                  <a:tcPr marL="68580" marR="68580" marT="34290" marB="34290"/>
                </a:tc>
                <a:extLst>
                  <a:ext uri="{0D108BD9-81ED-4DB2-BD59-A6C34878D82A}">
                    <a16:rowId xmlns:a16="http://schemas.microsoft.com/office/drawing/2014/main" val="10004"/>
                  </a:ext>
                </a:extLst>
              </a:tr>
              <a:tr h="278130">
                <a:tc>
                  <a:txBody>
                    <a:bodyPr/>
                    <a:lstStyle/>
                    <a:p>
                      <a:pPr algn="ctr"/>
                      <a:r>
                        <a:rPr lang="en-US" sz="900" dirty="0">
                          <a:solidFill>
                            <a:schemeClr val="tx1"/>
                          </a:solidFill>
                        </a:rPr>
                        <a:t>Numeric</a:t>
                      </a:r>
                    </a:p>
                  </a:txBody>
                  <a:tcPr marL="68580" marR="68580" marT="34290" marB="34290" anchor="ctr"/>
                </a:tc>
                <a:tc>
                  <a:txBody>
                    <a:bodyPr/>
                    <a:lstStyle/>
                    <a:p>
                      <a:pPr algn="ctr"/>
                      <a:r>
                        <a:rPr lang="en-US" sz="900" dirty="0">
                          <a:solidFill>
                            <a:schemeClr val="tx1"/>
                          </a:solidFill>
                        </a:rPr>
                        <a:t>NM</a:t>
                      </a:r>
                    </a:p>
                  </a:txBody>
                  <a:tcPr marL="68580" marR="68580" marT="34290" marB="34290" anchor="ctr"/>
                </a:tc>
                <a:tc>
                  <a:txBody>
                    <a:bodyPr/>
                    <a:lstStyle/>
                    <a:p>
                      <a:pPr algn="l"/>
                      <a:r>
                        <a:rPr lang="en-US" sz="900" dirty="0">
                          <a:solidFill>
                            <a:schemeClr val="tx1"/>
                          </a:solidFill>
                        </a:rPr>
                        <a:t>A number (integer)</a:t>
                      </a:r>
                    </a:p>
                  </a:txBody>
                  <a:tcPr marL="68580" marR="68580" marT="34290" marB="34290"/>
                </a:tc>
                <a:extLst>
                  <a:ext uri="{0D108BD9-81ED-4DB2-BD59-A6C34878D82A}">
                    <a16:rowId xmlns:a16="http://schemas.microsoft.com/office/drawing/2014/main" val="10005"/>
                  </a:ext>
                </a:extLst>
              </a:tr>
              <a:tr h="342900">
                <a:tc>
                  <a:txBody>
                    <a:bodyPr/>
                    <a:lstStyle/>
                    <a:p>
                      <a:pPr algn="ctr"/>
                      <a:r>
                        <a:rPr lang="en-US" sz="900" dirty="0">
                          <a:solidFill>
                            <a:schemeClr val="tx1"/>
                          </a:solidFill>
                        </a:rPr>
                        <a:t>String Data</a:t>
                      </a:r>
                    </a:p>
                  </a:txBody>
                  <a:tcPr marL="68580" marR="68580" marT="34290" marB="34290" anchor="ctr"/>
                </a:tc>
                <a:tc>
                  <a:txBody>
                    <a:bodyPr/>
                    <a:lstStyle/>
                    <a:p>
                      <a:pPr algn="ctr"/>
                      <a:r>
                        <a:rPr lang="en-US" sz="900" dirty="0">
                          <a:solidFill>
                            <a:schemeClr val="tx1"/>
                          </a:solidFill>
                        </a:rPr>
                        <a:t>ST</a:t>
                      </a:r>
                    </a:p>
                  </a:txBody>
                  <a:tcPr marL="68580" marR="68580" marT="34290" marB="34290" anchor="ctr"/>
                </a:tc>
                <a:tc>
                  <a:txBody>
                    <a:bodyPr/>
                    <a:lstStyle/>
                    <a:p>
                      <a:pPr algn="l"/>
                      <a:r>
                        <a:rPr lang="en-US" sz="900" dirty="0">
                          <a:solidFill>
                            <a:schemeClr val="tx1"/>
                          </a:solidFill>
                        </a:rPr>
                        <a:t>Any displayable/printable</a:t>
                      </a:r>
                      <a:r>
                        <a:rPr lang="en-US" sz="900" baseline="0" dirty="0">
                          <a:solidFill>
                            <a:schemeClr val="tx1"/>
                          </a:solidFill>
                        </a:rPr>
                        <a:t> ACSII characters intended for strings less than 200 characters</a:t>
                      </a:r>
                      <a:endParaRPr lang="en-US" sz="900" dirty="0">
                        <a:solidFill>
                          <a:schemeClr val="tx1"/>
                        </a:solidFill>
                      </a:endParaRPr>
                    </a:p>
                  </a:txBody>
                  <a:tcPr marL="68580" marR="68580" marT="34290" marB="34290"/>
                </a:tc>
                <a:extLst>
                  <a:ext uri="{0D108BD9-81ED-4DB2-BD59-A6C34878D82A}">
                    <a16:rowId xmlns:a16="http://schemas.microsoft.com/office/drawing/2014/main" val="10006"/>
                  </a:ext>
                </a:extLst>
              </a:tr>
              <a:tr h="278130">
                <a:tc>
                  <a:txBody>
                    <a:bodyPr/>
                    <a:lstStyle/>
                    <a:p>
                      <a:pPr algn="ctr"/>
                      <a:r>
                        <a:rPr lang="en-US" sz="900" dirty="0">
                          <a:solidFill>
                            <a:schemeClr val="tx1"/>
                          </a:solidFill>
                        </a:rPr>
                        <a:t>Text Data</a:t>
                      </a:r>
                    </a:p>
                  </a:txBody>
                  <a:tcPr marL="68580" marR="68580" marT="34290" marB="34290" anchor="ctr"/>
                </a:tc>
                <a:tc>
                  <a:txBody>
                    <a:bodyPr/>
                    <a:lstStyle/>
                    <a:p>
                      <a:pPr algn="ctr"/>
                      <a:r>
                        <a:rPr lang="en-US" sz="900" dirty="0">
                          <a:solidFill>
                            <a:schemeClr val="tx1"/>
                          </a:solidFill>
                        </a:rPr>
                        <a:t>TX</a:t>
                      </a:r>
                    </a:p>
                  </a:txBody>
                  <a:tcPr marL="68580" marR="68580" marT="34290" marB="34290" anchor="ctr"/>
                </a:tc>
                <a:tc>
                  <a:txBody>
                    <a:bodyPr/>
                    <a:lstStyle/>
                    <a:p>
                      <a:pPr algn="l"/>
                      <a:r>
                        <a:rPr lang="en-US" sz="900" dirty="0">
                          <a:solidFill>
                            <a:schemeClr val="tx1"/>
                          </a:solidFill>
                        </a:rPr>
                        <a:t>Longer string data intended for display purposes</a:t>
                      </a:r>
                    </a:p>
                  </a:txBody>
                  <a:tcPr marL="68580" marR="68580" marT="34290" marB="34290"/>
                </a:tc>
                <a:extLst>
                  <a:ext uri="{0D108BD9-81ED-4DB2-BD59-A6C34878D82A}">
                    <a16:rowId xmlns:a16="http://schemas.microsoft.com/office/drawing/2014/main" val="10007"/>
                  </a:ext>
                </a:extLst>
              </a:tr>
              <a:tr h="278130">
                <a:tc>
                  <a:txBody>
                    <a:bodyPr/>
                    <a:lstStyle/>
                    <a:p>
                      <a:pPr algn="ctr"/>
                      <a:r>
                        <a:rPr lang="en-US" sz="900" dirty="0">
                          <a:solidFill>
                            <a:schemeClr val="tx1"/>
                          </a:solidFill>
                        </a:rPr>
                        <a:t>Time Stamp</a:t>
                      </a:r>
                    </a:p>
                  </a:txBody>
                  <a:tcPr marL="68580" marR="68580" marT="34290" marB="34290" anchor="ctr"/>
                </a:tc>
                <a:tc>
                  <a:txBody>
                    <a:bodyPr/>
                    <a:lstStyle/>
                    <a:p>
                      <a:pPr algn="ctr"/>
                      <a:r>
                        <a:rPr lang="en-US" sz="900" dirty="0">
                          <a:solidFill>
                            <a:schemeClr val="tx1"/>
                          </a:solidFill>
                        </a:rPr>
                        <a:t>TS</a:t>
                      </a:r>
                    </a:p>
                  </a:txBody>
                  <a:tcPr marL="68580" marR="68580" marT="34290" marB="34290" anchor="ctr"/>
                </a:tc>
                <a:tc>
                  <a:txBody>
                    <a:bodyPr/>
                    <a:lstStyle/>
                    <a:p>
                      <a:pPr algn="l"/>
                      <a:r>
                        <a:rPr lang="en-US" sz="900" dirty="0">
                          <a:solidFill>
                            <a:schemeClr val="tx1"/>
                          </a:solidFill>
                        </a:rPr>
                        <a:t>Specifies a point in time including time zone</a:t>
                      </a:r>
                    </a:p>
                  </a:txBody>
                  <a:tcPr marL="68580" marR="68580" marT="34290" marB="3429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582888757"/>
      </p:ext>
    </p:extLst>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EFCA1-182A-4B91-AB00-6F15DFC5E9AC}"/>
              </a:ext>
            </a:extLst>
          </p:cNvPr>
          <p:cNvSpPr>
            <a:spLocks noGrp="1"/>
          </p:cNvSpPr>
          <p:nvPr>
            <p:ph type="title"/>
          </p:nvPr>
        </p:nvSpPr>
        <p:spPr/>
        <p:txBody>
          <a:bodyPr/>
          <a:lstStyle/>
          <a:p>
            <a:r>
              <a:rPr lang="en-IN" dirty="0"/>
              <a:t>Some Message Types</a:t>
            </a:r>
          </a:p>
        </p:txBody>
      </p:sp>
      <p:sp>
        <p:nvSpPr>
          <p:cNvPr id="3" name="Content Placeholder 2">
            <a:extLst>
              <a:ext uri="{FF2B5EF4-FFF2-40B4-BE49-F238E27FC236}">
                <a16:creationId xmlns:a16="http://schemas.microsoft.com/office/drawing/2014/main" id="{92BD2A93-8F8F-425A-88D8-77EF2F91D1C3}"/>
              </a:ext>
            </a:extLst>
          </p:cNvPr>
          <p:cNvSpPr>
            <a:spLocks noGrp="1"/>
          </p:cNvSpPr>
          <p:nvPr>
            <p:ph idx="1"/>
          </p:nvPr>
        </p:nvSpPr>
        <p:spPr/>
        <p:txBody>
          <a:bodyPr/>
          <a:lstStyle/>
          <a:p>
            <a:pPr marL="0" indent="0">
              <a:buNone/>
            </a:pPr>
            <a:r>
              <a:rPr lang="en-IN" sz="1600" u="sng" dirty="0"/>
              <a:t>ADT message - The Admission, Discharge, Transfer (ADT) Message</a:t>
            </a:r>
          </a:p>
          <a:p>
            <a:pPr marL="0" indent="0">
              <a:buNone/>
            </a:pPr>
            <a:r>
              <a:rPr lang="en-IN" sz="1600" b="1" dirty="0"/>
              <a:t>ADT-A01</a:t>
            </a:r>
            <a:r>
              <a:rPr lang="en-IN" sz="1600" dirty="0"/>
              <a:t> – Admit/visit notification</a:t>
            </a:r>
          </a:p>
          <a:p>
            <a:pPr marL="0" indent="0">
              <a:buNone/>
            </a:pPr>
            <a:r>
              <a:rPr lang="en-IN" sz="1600" b="1" dirty="0"/>
              <a:t>ADT-A02</a:t>
            </a:r>
            <a:r>
              <a:rPr lang="en-IN" sz="1600" dirty="0"/>
              <a:t> – patient transfer</a:t>
            </a:r>
          </a:p>
          <a:p>
            <a:pPr marL="0" indent="0">
              <a:buNone/>
            </a:pPr>
            <a:r>
              <a:rPr lang="en-IN" sz="1600" b="1" dirty="0"/>
              <a:t>ADT-A03</a:t>
            </a:r>
            <a:r>
              <a:rPr lang="en-IN" sz="1600" dirty="0"/>
              <a:t> – patient discharge</a:t>
            </a:r>
            <a:endParaRPr lang="en-IN" sz="1600" b="1" dirty="0"/>
          </a:p>
          <a:p>
            <a:pPr marL="0" indent="0">
              <a:buNone/>
            </a:pPr>
            <a:r>
              <a:rPr lang="en-IN" sz="1600" b="1" dirty="0"/>
              <a:t>ADT-A04</a:t>
            </a:r>
            <a:r>
              <a:rPr lang="en-IN" sz="1600" dirty="0"/>
              <a:t> – patient registration</a:t>
            </a:r>
          </a:p>
          <a:p>
            <a:pPr marL="0" indent="0">
              <a:buNone/>
            </a:pPr>
            <a:r>
              <a:rPr lang="en-IN" sz="1600" b="1" dirty="0"/>
              <a:t>ADT-A11</a:t>
            </a:r>
            <a:r>
              <a:rPr lang="en-IN" sz="1600" dirty="0"/>
              <a:t> – cancel patient admit</a:t>
            </a:r>
          </a:p>
          <a:p>
            <a:pPr marL="0" indent="0">
              <a:buNone/>
            </a:pPr>
            <a:endParaRPr lang="en-IN" sz="1600" dirty="0"/>
          </a:p>
          <a:p>
            <a:pPr marL="0" indent="0">
              <a:buNone/>
            </a:pPr>
            <a:r>
              <a:rPr lang="en-IN" sz="1600" u="sng" dirty="0"/>
              <a:t>ORM Message - Pharmacy/treatment order message</a:t>
            </a:r>
          </a:p>
          <a:p>
            <a:pPr marL="0" indent="0">
              <a:buNone/>
            </a:pPr>
            <a:endParaRPr lang="en-IN" sz="1600" u="sng" dirty="0"/>
          </a:p>
          <a:p>
            <a:pPr marL="0" indent="0">
              <a:buNone/>
            </a:pPr>
            <a:r>
              <a:rPr lang="en-IN" sz="1600" u="sng" dirty="0"/>
              <a:t>ORU Message - </a:t>
            </a:r>
            <a:r>
              <a:rPr lang="en-US" sz="1600" u="sng" dirty="0"/>
              <a:t>Unsolicited transmission of an observation message</a:t>
            </a:r>
            <a:endParaRPr lang="en-IN" sz="1600" u="sng" dirty="0"/>
          </a:p>
          <a:p>
            <a:pPr marL="0" indent="0">
              <a:buNone/>
            </a:pPr>
            <a:endParaRPr lang="en-IN" sz="1400" u="sng" dirty="0"/>
          </a:p>
          <a:p>
            <a:pPr marL="0" indent="0">
              <a:buNone/>
            </a:pPr>
            <a:r>
              <a:rPr lang="en-IN" sz="1600" u="sng" dirty="0"/>
              <a:t>ACK Message - General acknowledgment message</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093356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What is HL7 </a:t>
            </a:r>
          </a:p>
        </p:txBody>
      </p:sp>
    </p:spTree>
    <p:extLst>
      <p:ext uri="{BB962C8B-B14F-4D97-AF65-F5344CB8AC3E}">
        <p14:creationId xmlns:p14="http://schemas.microsoft.com/office/powerpoint/2010/main" val="2984190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64A08-6095-41CD-B55A-A944AD0A0BCC}"/>
              </a:ext>
            </a:extLst>
          </p:cNvPr>
          <p:cNvSpPr>
            <a:spLocks noGrp="1"/>
          </p:cNvSpPr>
          <p:nvPr>
            <p:ph type="title"/>
          </p:nvPr>
        </p:nvSpPr>
        <p:spPr/>
        <p:txBody>
          <a:bodyPr/>
          <a:lstStyle/>
          <a:p>
            <a:r>
              <a:rPr lang="en-IN" dirty="0"/>
              <a:t>Sample HL7 Message</a:t>
            </a:r>
          </a:p>
        </p:txBody>
      </p:sp>
      <p:sp>
        <p:nvSpPr>
          <p:cNvPr id="3" name="Content Placeholder 2">
            <a:extLst>
              <a:ext uri="{FF2B5EF4-FFF2-40B4-BE49-F238E27FC236}">
                <a16:creationId xmlns:a16="http://schemas.microsoft.com/office/drawing/2014/main" id="{46FC31AA-3097-4EC9-9139-872252A597D4}"/>
              </a:ext>
            </a:extLst>
          </p:cNvPr>
          <p:cNvSpPr>
            <a:spLocks noGrp="1"/>
          </p:cNvSpPr>
          <p:nvPr>
            <p:ph idx="1"/>
          </p:nvPr>
        </p:nvSpPr>
        <p:spPr/>
        <p:txBody>
          <a:bodyPr>
            <a:normAutofit/>
          </a:bodyPr>
          <a:lstStyle/>
          <a:p>
            <a:pPr marL="0" indent="0">
              <a:buNone/>
            </a:pPr>
            <a:r>
              <a:rPr lang="en-IN" u="sng" dirty="0"/>
              <a:t>ADT^A01:Admit message</a:t>
            </a:r>
          </a:p>
          <a:p>
            <a:pPr marL="0" indent="0">
              <a:buNone/>
            </a:pPr>
            <a:endParaRPr lang="en-IN" dirty="0"/>
          </a:p>
          <a:p>
            <a:pPr marL="0" indent="0">
              <a:buNone/>
            </a:pPr>
            <a:endParaRPr lang="en-IN" dirty="0"/>
          </a:p>
          <a:p>
            <a:pPr marL="0" indent="0">
              <a:buNone/>
            </a:pPr>
            <a:endParaRPr lang="en-IN" dirty="0"/>
          </a:p>
          <a:p>
            <a:pPr marL="0" indent="0">
              <a:buNone/>
            </a:pPr>
            <a:r>
              <a:rPr lang="en-IN" dirty="0"/>
              <a:t>MSH|^~\&amp;|HIS|HIS 1|||201305171724||ADT^A01^ADT_A01|26606|P|2.5</a:t>
            </a:r>
          </a:p>
          <a:p>
            <a:pPr marL="0" indent="0">
              <a:buNone/>
            </a:pPr>
            <a:r>
              <a:rPr lang="en-IN" dirty="0"/>
              <a:t>EVN||201305171724</a:t>
            </a:r>
          </a:p>
          <a:p>
            <a:pPr marL="0" indent="0">
              <a:buNone/>
            </a:pPr>
            <a:r>
              <a:rPr lang="en-IN" dirty="0"/>
              <a:t>PID|||17||</a:t>
            </a:r>
            <a:r>
              <a:rPr lang="en-IN" dirty="0" err="1"/>
              <a:t>Reddy^Sumanth</a:t>
            </a:r>
            <a:r>
              <a:rPr lang="en-IN" dirty="0"/>
              <a:t>^^^Mr||19900919|M|||&amp;3rd Cross&amp;903/</a:t>
            </a:r>
            <a:r>
              <a:rPr lang="en-IN" dirty="0" err="1"/>
              <a:t>S^Hebbal</a:t>
            </a:r>
            <a:r>
              <a:rPr lang="en-IN" dirty="0"/>
              <a:t> 2nd Stage^Mysore^Karnataka^570017||^^PH^^^^2457623|^^CP^^^^9994456413|Kannada|M||||||||||Indian</a:t>
            </a:r>
          </a:p>
          <a:p>
            <a:pPr marL="0" indent="0">
              <a:buNone/>
            </a:pPr>
            <a:r>
              <a:rPr lang="en-IN" dirty="0"/>
              <a:t>NK1|1234||SPO|||||||||||||||||||||||||||^</a:t>
            </a:r>
            <a:r>
              <a:rPr lang="en-IN" dirty="0" err="1"/>
              <a:t>Menaka</a:t>
            </a:r>
            <a:r>
              <a:rPr lang="en-IN" dirty="0"/>
              <a:t>|^^CP^^^^8776452142</a:t>
            </a:r>
          </a:p>
          <a:p>
            <a:pPr marL="0" indent="0">
              <a:buNone/>
            </a:pPr>
            <a:r>
              <a:rPr lang="en-IN" dirty="0"/>
              <a:t>PV1||I||E|||||||||||||^^Ashwin^^^Dr</a:t>
            </a:r>
          </a:p>
          <a:p>
            <a:pPr marL="0" indent="0">
              <a:buNone/>
            </a:pPr>
            <a:endParaRPr lang="en-IN" dirty="0"/>
          </a:p>
          <a:p>
            <a:pPr marL="0" indent="0">
              <a:buNone/>
            </a:pPr>
            <a:endParaRPr lang="en-IN" dirty="0"/>
          </a:p>
        </p:txBody>
      </p:sp>
      <p:graphicFrame>
        <p:nvGraphicFramePr>
          <p:cNvPr id="4" name="Table 4">
            <a:extLst>
              <a:ext uri="{FF2B5EF4-FFF2-40B4-BE49-F238E27FC236}">
                <a16:creationId xmlns:a16="http://schemas.microsoft.com/office/drawing/2014/main" id="{A2DF71B0-5987-4C79-86E8-C05E364663FE}"/>
              </a:ext>
            </a:extLst>
          </p:cNvPr>
          <p:cNvGraphicFramePr>
            <a:graphicFrameLocks noGrp="1"/>
          </p:cNvGraphicFramePr>
          <p:nvPr>
            <p:extLst>
              <p:ext uri="{D42A27DB-BD31-4B8C-83A1-F6EECF244321}">
                <p14:modId xmlns:p14="http://schemas.microsoft.com/office/powerpoint/2010/main" val="2610007438"/>
              </p:ext>
            </p:extLst>
          </p:nvPr>
        </p:nvGraphicFramePr>
        <p:xfrm>
          <a:off x="304800" y="1035468"/>
          <a:ext cx="8534400" cy="889000"/>
        </p:xfrm>
        <a:graphic>
          <a:graphicData uri="http://schemas.openxmlformats.org/drawingml/2006/table">
            <a:tbl>
              <a:tblPr firstRow="1" bandRow="1">
                <a:tableStyleId>{5C22544A-7EE6-4342-B048-85BDC9FD1C3A}</a:tableStyleId>
              </a:tblPr>
              <a:tblGrid>
                <a:gridCol w="1706880">
                  <a:extLst>
                    <a:ext uri="{9D8B030D-6E8A-4147-A177-3AD203B41FA5}">
                      <a16:colId xmlns:a16="http://schemas.microsoft.com/office/drawing/2014/main" val="1978256047"/>
                    </a:ext>
                  </a:extLst>
                </a:gridCol>
                <a:gridCol w="1706880">
                  <a:extLst>
                    <a:ext uri="{9D8B030D-6E8A-4147-A177-3AD203B41FA5}">
                      <a16:colId xmlns:a16="http://schemas.microsoft.com/office/drawing/2014/main" val="4234643872"/>
                    </a:ext>
                  </a:extLst>
                </a:gridCol>
                <a:gridCol w="1706880">
                  <a:extLst>
                    <a:ext uri="{9D8B030D-6E8A-4147-A177-3AD203B41FA5}">
                      <a16:colId xmlns:a16="http://schemas.microsoft.com/office/drawing/2014/main" val="2490872855"/>
                    </a:ext>
                  </a:extLst>
                </a:gridCol>
                <a:gridCol w="1706880">
                  <a:extLst>
                    <a:ext uri="{9D8B030D-6E8A-4147-A177-3AD203B41FA5}">
                      <a16:colId xmlns:a16="http://schemas.microsoft.com/office/drawing/2014/main" val="393645591"/>
                    </a:ext>
                  </a:extLst>
                </a:gridCol>
                <a:gridCol w="1706880">
                  <a:extLst>
                    <a:ext uri="{9D8B030D-6E8A-4147-A177-3AD203B41FA5}">
                      <a16:colId xmlns:a16="http://schemas.microsoft.com/office/drawing/2014/main" val="223119973"/>
                    </a:ext>
                  </a:extLst>
                </a:gridCol>
              </a:tblGrid>
              <a:tr h="370840">
                <a:tc>
                  <a:txBody>
                    <a:bodyPr/>
                    <a:lstStyle/>
                    <a:p>
                      <a:pPr algn="ctr"/>
                      <a:r>
                        <a:rPr lang="en-IN" dirty="0"/>
                        <a:t>Message</a:t>
                      </a:r>
                    </a:p>
                  </a:txBody>
                  <a:tcPr/>
                </a:tc>
                <a:tc>
                  <a:txBody>
                    <a:bodyPr/>
                    <a:lstStyle/>
                    <a:p>
                      <a:pPr algn="ctr"/>
                      <a:r>
                        <a:rPr lang="en-IN" dirty="0"/>
                        <a:t>Segment</a:t>
                      </a:r>
                    </a:p>
                  </a:txBody>
                  <a:tcPr/>
                </a:tc>
                <a:tc>
                  <a:txBody>
                    <a:bodyPr/>
                    <a:lstStyle/>
                    <a:p>
                      <a:pPr algn="ctr"/>
                      <a:r>
                        <a:rPr lang="en-IN" dirty="0"/>
                        <a:t>Element</a:t>
                      </a:r>
                    </a:p>
                  </a:txBody>
                  <a:tcPr/>
                </a:tc>
                <a:tc>
                  <a:txBody>
                    <a:bodyPr/>
                    <a:lstStyle/>
                    <a:p>
                      <a:pPr algn="ctr"/>
                      <a:r>
                        <a:rPr lang="en-IN" dirty="0"/>
                        <a:t>Component</a:t>
                      </a:r>
                    </a:p>
                  </a:txBody>
                  <a:tcPr/>
                </a:tc>
                <a:tc>
                  <a:txBody>
                    <a:bodyPr/>
                    <a:lstStyle/>
                    <a:p>
                      <a:pPr algn="ctr"/>
                      <a:r>
                        <a:rPr lang="en-IN" dirty="0"/>
                        <a:t>Sub component</a:t>
                      </a:r>
                    </a:p>
                  </a:txBody>
                  <a:tcPr/>
                </a:tc>
                <a:extLst>
                  <a:ext uri="{0D108BD9-81ED-4DB2-BD59-A6C34878D82A}">
                    <a16:rowId xmlns:a16="http://schemas.microsoft.com/office/drawing/2014/main" val="44780566"/>
                  </a:ext>
                </a:extLst>
              </a:tr>
              <a:tr h="370840">
                <a:tc>
                  <a:txBody>
                    <a:bodyPr/>
                    <a:lstStyle/>
                    <a:p>
                      <a:pPr algn="ctr"/>
                      <a:r>
                        <a:rPr lang="en-IN" dirty="0"/>
                        <a:t>ADT^A01</a:t>
                      </a:r>
                    </a:p>
                  </a:txBody>
                  <a:tcPr/>
                </a:tc>
                <a:tc>
                  <a:txBody>
                    <a:bodyPr/>
                    <a:lstStyle/>
                    <a:p>
                      <a:pPr algn="ctr"/>
                      <a:r>
                        <a:rPr lang="en-IN" dirty="0"/>
                        <a:t>MSH,EVN,PID,NK1, PV1</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&amp;</a:t>
                      </a:r>
                    </a:p>
                  </a:txBody>
                  <a:tcPr/>
                </a:tc>
                <a:extLst>
                  <a:ext uri="{0D108BD9-81ED-4DB2-BD59-A6C34878D82A}">
                    <a16:rowId xmlns:a16="http://schemas.microsoft.com/office/drawing/2014/main" val="3189790340"/>
                  </a:ext>
                </a:extLst>
              </a:tr>
            </a:tbl>
          </a:graphicData>
        </a:graphic>
      </p:graphicFrame>
    </p:spTree>
    <p:extLst>
      <p:ext uri="{BB962C8B-B14F-4D97-AF65-F5344CB8AC3E}">
        <p14:creationId xmlns:p14="http://schemas.microsoft.com/office/powerpoint/2010/main" val="3392137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CF513-D8CA-46D5-93A7-8171FD980306}"/>
              </a:ext>
            </a:extLst>
          </p:cNvPr>
          <p:cNvSpPr>
            <a:spLocks noGrp="1"/>
          </p:cNvSpPr>
          <p:nvPr>
            <p:ph type="title"/>
          </p:nvPr>
        </p:nvSpPr>
        <p:spPr/>
        <p:txBody>
          <a:bodyPr/>
          <a:lstStyle/>
          <a:p>
            <a:r>
              <a:rPr lang="en-IN" dirty="0"/>
              <a:t>HL7 Data types</a:t>
            </a:r>
          </a:p>
        </p:txBody>
      </p:sp>
      <p:sp>
        <p:nvSpPr>
          <p:cNvPr id="3" name="Content Placeholder 2">
            <a:extLst>
              <a:ext uri="{FF2B5EF4-FFF2-40B4-BE49-F238E27FC236}">
                <a16:creationId xmlns:a16="http://schemas.microsoft.com/office/drawing/2014/main" id="{EB426314-B788-4F04-BD74-D5BCEEC84C97}"/>
              </a:ext>
            </a:extLst>
          </p:cNvPr>
          <p:cNvSpPr>
            <a:spLocks noGrp="1"/>
          </p:cNvSpPr>
          <p:nvPr>
            <p:ph idx="1"/>
          </p:nvPr>
        </p:nvSpPr>
        <p:spPr/>
        <p:txBody>
          <a:bodyPr/>
          <a:lstStyle/>
          <a:p>
            <a:pPr marL="0" indent="0">
              <a:buNone/>
            </a:pPr>
            <a:r>
              <a:rPr lang="en-IN" dirty="0"/>
              <a:t>AD- Address:</a:t>
            </a:r>
          </a:p>
          <a:p>
            <a:pPr marL="0" indent="0">
              <a:buNone/>
            </a:pPr>
            <a:endParaRPr lang="en-IN" dirty="0"/>
          </a:p>
        </p:txBody>
      </p:sp>
      <p:pic>
        <p:nvPicPr>
          <p:cNvPr id="5" name="Picture 4">
            <a:extLst>
              <a:ext uri="{FF2B5EF4-FFF2-40B4-BE49-F238E27FC236}">
                <a16:creationId xmlns:a16="http://schemas.microsoft.com/office/drawing/2014/main" id="{2574E449-BA99-4F8C-9A99-29FE1B5E6762}"/>
              </a:ext>
            </a:extLst>
          </p:cNvPr>
          <p:cNvPicPr>
            <a:picLocks noChangeAspect="1"/>
          </p:cNvPicPr>
          <p:nvPr/>
        </p:nvPicPr>
        <p:blipFill rotWithShape="1">
          <a:blip r:embed="rId2"/>
          <a:srcRect r="30037"/>
          <a:stretch/>
        </p:blipFill>
        <p:spPr>
          <a:xfrm>
            <a:off x="304800" y="973369"/>
            <a:ext cx="8226251" cy="2222008"/>
          </a:xfrm>
          <a:prstGeom prst="rect">
            <a:avLst/>
          </a:prstGeom>
        </p:spPr>
      </p:pic>
      <p:sp>
        <p:nvSpPr>
          <p:cNvPr id="6" name="TextBox 5">
            <a:extLst>
              <a:ext uri="{FF2B5EF4-FFF2-40B4-BE49-F238E27FC236}">
                <a16:creationId xmlns:a16="http://schemas.microsoft.com/office/drawing/2014/main" id="{99BE25EF-3190-44AF-BD8B-6CD38EC60038}"/>
              </a:ext>
            </a:extLst>
          </p:cNvPr>
          <p:cNvSpPr txBox="1"/>
          <p:nvPr/>
        </p:nvSpPr>
        <p:spPr>
          <a:xfrm>
            <a:off x="304800" y="3422222"/>
            <a:ext cx="3637503" cy="341632"/>
          </a:xfrm>
          <a:prstGeom prst="rect">
            <a:avLst/>
          </a:prstGeom>
          <a:noFill/>
        </p:spPr>
        <p:txBody>
          <a:bodyPr wrap="square" rtlCol="0">
            <a:spAutoFit/>
          </a:bodyPr>
          <a:lstStyle/>
          <a:p>
            <a:pPr defTabSz="685783">
              <a:lnSpc>
                <a:spcPct val="90000"/>
              </a:lnSpc>
              <a:spcBef>
                <a:spcPts val="750"/>
              </a:spcBef>
              <a:tabLst>
                <a:tab pos="180975" algn="l"/>
              </a:tabLst>
            </a:pPr>
            <a:r>
              <a:rPr lang="en-IN" sz="1800" dirty="0">
                <a:solidFill>
                  <a:schemeClr val="tx1">
                    <a:lumMod val="75000"/>
                    <a:lumOff val="25000"/>
                  </a:schemeClr>
                </a:solidFill>
              </a:rPr>
              <a:t>DTM – Date/Time:</a:t>
            </a:r>
          </a:p>
        </p:txBody>
      </p:sp>
      <p:pic>
        <p:nvPicPr>
          <p:cNvPr id="8" name="Picture 7">
            <a:extLst>
              <a:ext uri="{FF2B5EF4-FFF2-40B4-BE49-F238E27FC236}">
                <a16:creationId xmlns:a16="http://schemas.microsoft.com/office/drawing/2014/main" id="{7F606602-6BDB-4565-8EDA-A17231C8745F}"/>
              </a:ext>
            </a:extLst>
          </p:cNvPr>
          <p:cNvPicPr>
            <a:picLocks noChangeAspect="1"/>
          </p:cNvPicPr>
          <p:nvPr/>
        </p:nvPicPr>
        <p:blipFill>
          <a:blip r:embed="rId3"/>
          <a:stretch>
            <a:fillRect/>
          </a:stretch>
        </p:blipFill>
        <p:spPr>
          <a:xfrm>
            <a:off x="304800" y="3865331"/>
            <a:ext cx="6981825" cy="609600"/>
          </a:xfrm>
          <a:prstGeom prst="rect">
            <a:avLst/>
          </a:prstGeom>
        </p:spPr>
      </p:pic>
    </p:spTree>
    <p:extLst>
      <p:ext uri="{BB962C8B-B14F-4D97-AF65-F5344CB8AC3E}">
        <p14:creationId xmlns:p14="http://schemas.microsoft.com/office/powerpoint/2010/main" val="372311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8DAEF-306F-49E0-9C83-003A8584D2E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FC2E72C-8891-4A53-9500-63B5DFBB685B}"/>
              </a:ext>
            </a:extLst>
          </p:cNvPr>
          <p:cNvPicPr>
            <a:picLocks noGrp="1" noChangeAspect="1"/>
          </p:cNvPicPr>
          <p:nvPr>
            <p:ph idx="1"/>
          </p:nvPr>
        </p:nvPicPr>
        <p:blipFill rotWithShape="1">
          <a:blip r:embed="rId2"/>
          <a:srcRect r="27119"/>
          <a:stretch/>
        </p:blipFill>
        <p:spPr>
          <a:xfrm>
            <a:off x="502418" y="1181389"/>
            <a:ext cx="6328926" cy="3350418"/>
          </a:xfrm>
        </p:spPr>
      </p:pic>
      <p:sp>
        <p:nvSpPr>
          <p:cNvPr id="6" name="TextBox 5">
            <a:extLst>
              <a:ext uri="{FF2B5EF4-FFF2-40B4-BE49-F238E27FC236}">
                <a16:creationId xmlns:a16="http://schemas.microsoft.com/office/drawing/2014/main" id="{FDA5058A-B72A-459F-9F19-3336EAEB7691}"/>
              </a:ext>
            </a:extLst>
          </p:cNvPr>
          <p:cNvSpPr txBox="1"/>
          <p:nvPr/>
        </p:nvSpPr>
        <p:spPr>
          <a:xfrm>
            <a:off x="502418" y="693336"/>
            <a:ext cx="5807947" cy="300082"/>
          </a:xfrm>
          <a:prstGeom prst="rect">
            <a:avLst/>
          </a:prstGeom>
          <a:noFill/>
        </p:spPr>
        <p:txBody>
          <a:bodyPr wrap="square" rtlCol="0">
            <a:spAutoFit/>
          </a:bodyPr>
          <a:lstStyle/>
          <a:p>
            <a:r>
              <a:rPr lang="en-IN"/>
              <a:t>Patient Name</a:t>
            </a:r>
            <a:endParaRPr lang="en-IN" dirty="0"/>
          </a:p>
        </p:txBody>
      </p:sp>
    </p:spTree>
    <p:extLst>
      <p:ext uri="{BB962C8B-B14F-4D97-AF65-F5344CB8AC3E}">
        <p14:creationId xmlns:p14="http://schemas.microsoft.com/office/powerpoint/2010/main" val="946818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03F-7222-4496-99B7-CE3F07E9D988}"/>
              </a:ext>
            </a:extLst>
          </p:cNvPr>
          <p:cNvSpPr>
            <a:spLocks noGrp="1"/>
          </p:cNvSpPr>
          <p:nvPr>
            <p:ph type="title"/>
          </p:nvPr>
        </p:nvSpPr>
        <p:spPr/>
        <p:txBody>
          <a:bodyPr>
            <a:normAutofit/>
          </a:bodyPr>
          <a:lstStyle/>
          <a:p>
            <a:r>
              <a:rPr lang="en-US" sz="2400" dirty="0"/>
              <a:t>Patient Admittance Message from ADT</a:t>
            </a:r>
            <a:endParaRPr lang="en-IN" dirty="0"/>
          </a:p>
        </p:txBody>
      </p:sp>
      <p:sp>
        <p:nvSpPr>
          <p:cNvPr id="5" name="Content Placeholder 4">
            <a:extLst>
              <a:ext uri="{FF2B5EF4-FFF2-40B4-BE49-F238E27FC236}">
                <a16:creationId xmlns:a16="http://schemas.microsoft.com/office/drawing/2014/main" id="{BF3779A4-C1D9-4696-BCAA-752F1037564E}"/>
              </a:ext>
            </a:extLst>
          </p:cNvPr>
          <p:cNvSpPr>
            <a:spLocks noGrp="1"/>
          </p:cNvSpPr>
          <p:nvPr>
            <p:ph idx="1"/>
          </p:nvPr>
        </p:nvSpPr>
        <p:spPr>
          <a:xfrm>
            <a:off x="304800" y="666750"/>
            <a:ext cx="8534400" cy="412266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0" lvl="0" indent="0">
              <a:buNone/>
            </a:pPr>
            <a:r>
              <a:rPr lang="en-US" sz="1600" b="1" dirty="0">
                <a:solidFill>
                  <a:prstClr val="black"/>
                </a:solidFill>
                <a:highlight>
                  <a:srgbClr val="C0C0C0"/>
                </a:highlight>
              </a:rPr>
              <a:t>ADT^A01:Admit message</a:t>
            </a:r>
          </a:p>
          <a:p>
            <a:pPr marL="0" lvl="0" indent="0">
              <a:buNone/>
            </a:pPr>
            <a:r>
              <a:rPr lang="en-US" sz="1400" dirty="0">
                <a:solidFill>
                  <a:prstClr val="black"/>
                </a:solidFill>
                <a:highlight>
                  <a:srgbClr val="C0C0C0"/>
                </a:highlight>
              </a:rPr>
              <a:t>MSH|^~\&amp;|HIS|HIS 1|||</a:t>
            </a:r>
            <a:r>
              <a:rPr lang="en-US" sz="1400" dirty="0">
                <a:solidFill>
                  <a:srgbClr val="339933"/>
                </a:solidFill>
                <a:highlight>
                  <a:srgbClr val="C0C0C0"/>
                </a:highlight>
              </a:rPr>
              <a:t>201305171724</a:t>
            </a:r>
            <a:r>
              <a:rPr lang="en-US" sz="1400" dirty="0">
                <a:solidFill>
                  <a:prstClr val="black"/>
                </a:solidFill>
                <a:highlight>
                  <a:srgbClr val="C0C0C0"/>
                </a:highlight>
              </a:rPr>
              <a:t>||ADT^A01^ADT_A01|26606|P|2.5Patient Admittance Message from ADT Module to RIS and LIS Modules</a:t>
            </a:r>
          </a:p>
          <a:p>
            <a:pPr marL="0" lvl="0" indent="0">
              <a:buNone/>
            </a:pPr>
            <a:r>
              <a:rPr lang="en-US" sz="1400" dirty="0">
                <a:solidFill>
                  <a:prstClr val="black"/>
                </a:solidFill>
                <a:highlight>
                  <a:srgbClr val="C0C0C0"/>
                </a:highlight>
              </a:rPr>
              <a:t>EVN||201305171724</a:t>
            </a:r>
          </a:p>
          <a:p>
            <a:pPr marL="0" lvl="0" indent="0">
              <a:buNone/>
            </a:pPr>
            <a:r>
              <a:rPr lang="en-US" sz="1400" dirty="0" err="1">
                <a:solidFill>
                  <a:prstClr val="black"/>
                </a:solidFill>
                <a:highlight>
                  <a:srgbClr val="C0C0C0"/>
                </a:highlight>
              </a:rPr>
              <a:t>PID</a:t>
            </a:r>
            <a:r>
              <a:rPr lang="en-US" sz="1400" dirty="0">
                <a:solidFill>
                  <a:prstClr val="black"/>
                </a:solidFill>
                <a:highlight>
                  <a:srgbClr val="C0C0C0"/>
                </a:highlight>
              </a:rPr>
              <a:t>|||17||</a:t>
            </a:r>
            <a:r>
              <a:rPr lang="en-US" sz="1400" dirty="0" err="1">
                <a:solidFill>
                  <a:srgbClr val="FF0000"/>
                </a:solidFill>
                <a:highlight>
                  <a:srgbClr val="C0C0C0"/>
                </a:highlight>
              </a:rPr>
              <a:t>Reddy</a:t>
            </a:r>
            <a:r>
              <a:rPr lang="en-US" sz="1400" dirty="0" err="1">
                <a:solidFill>
                  <a:schemeClr val="tx1"/>
                </a:solidFill>
                <a:highlight>
                  <a:srgbClr val="C0C0C0"/>
                </a:highlight>
              </a:rPr>
              <a:t>^</a:t>
            </a:r>
            <a:r>
              <a:rPr lang="en-US" sz="1400" dirty="0" err="1">
                <a:solidFill>
                  <a:srgbClr val="FF0000"/>
                </a:solidFill>
                <a:highlight>
                  <a:srgbClr val="C0C0C0"/>
                </a:highlight>
              </a:rPr>
              <a:t>Sumanth</a:t>
            </a:r>
            <a:r>
              <a:rPr lang="en-US" sz="1400" dirty="0">
                <a:solidFill>
                  <a:schemeClr val="tx1"/>
                </a:solidFill>
                <a:highlight>
                  <a:srgbClr val="C0C0C0"/>
                </a:highlight>
              </a:rPr>
              <a:t>^^^</a:t>
            </a:r>
            <a:r>
              <a:rPr lang="en-US" sz="1400" dirty="0">
                <a:solidFill>
                  <a:srgbClr val="FF0000"/>
                </a:solidFill>
                <a:highlight>
                  <a:srgbClr val="C0C0C0"/>
                </a:highlight>
              </a:rPr>
              <a:t>Mr</a:t>
            </a:r>
            <a:r>
              <a:rPr lang="en-US" sz="1400" dirty="0">
                <a:solidFill>
                  <a:prstClr val="black"/>
                </a:solidFill>
                <a:highlight>
                  <a:srgbClr val="C0C0C0"/>
                </a:highlight>
              </a:rPr>
              <a:t>||</a:t>
            </a:r>
            <a:r>
              <a:rPr lang="en-US" sz="1400" dirty="0">
                <a:solidFill>
                  <a:schemeClr val="accent6">
                    <a:lumMod val="75000"/>
                  </a:schemeClr>
                </a:solidFill>
                <a:highlight>
                  <a:srgbClr val="C0C0C0"/>
                </a:highlight>
              </a:rPr>
              <a:t>19900919</a:t>
            </a:r>
            <a:r>
              <a:rPr lang="en-US" sz="1400" dirty="0">
                <a:solidFill>
                  <a:prstClr val="black"/>
                </a:solidFill>
                <a:highlight>
                  <a:srgbClr val="C0C0C0"/>
                </a:highlight>
              </a:rPr>
              <a:t>|</a:t>
            </a:r>
            <a:r>
              <a:rPr lang="en-US" sz="1400" dirty="0">
                <a:solidFill>
                  <a:srgbClr val="FFFF00"/>
                </a:solidFill>
                <a:highlight>
                  <a:srgbClr val="C0C0C0"/>
                </a:highlight>
              </a:rPr>
              <a:t>M</a:t>
            </a:r>
            <a:r>
              <a:rPr lang="en-US" sz="1400" dirty="0">
                <a:solidFill>
                  <a:prstClr val="black"/>
                </a:solidFill>
                <a:highlight>
                  <a:srgbClr val="C0C0C0"/>
                </a:highlight>
              </a:rPr>
              <a:t>|||&amp;</a:t>
            </a:r>
            <a:r>
              <a:rPr lang="en-US" sz="1400" dirty="0">
                <a:solidFill>
                  <a:schemeClr val="accent2"/>
                </a:solidFill>
                <a:highlight>
                  <a:srgbClr val="C0C0C0"/>
                </a:highlight>
              </a:rPr>
              <a:t>3rd Cross</a:t>
            </a:r>
            <a:r>
              <a:rPr lang="en-US" sz="1400" dirty="0">
                <a:solidFill>
                  <a:schemeClr val="tx1"/>
                </a:solidFill>
                <a:highlight>
                  <a:srgbClr val="C0C0C0"/>
                </a:highlight>
              </a:rPr>
              <a:t>&amp;</a:t>
            </a:r>
            <a:r>
              <a:rPr lang="en-US" sz="1400" dirty="0">
                <a:solidFill>
                  <a:schemeClr val="accent2"/>
                </a:solidFill>
                <a:highlight>
                  <a:srgbClr val="C0C0C0"/>
                </a:highlight>
              </a:rPr>
              <a:t>903/</a:t>
            </a:r>
            <a:r>
              <a:rPr lang="en-US" sz="1400" dirty="0" err="1">
                <a:solidFill>
                  <a:schemeClr val="accent2"/>
                </a:solidFill>
                <a:highlight>
                  <a:srgbClr val="C0C0C0"/>
                </a:highlight>
              </a:rPr>
              <a:t>S^Hebbal</a:t>
            </a:r>
            <a:r>
              <a:rPr lang="en-US" sz="1400" dirty="0">
                <a:solidFill>
                  <a:schemeClr val="accent2"/>
                </a:solidFill>
                <a:highlight>
                  <a:srgbClr val="C0C0C0"/>
                </a:highlight>
              </a:rPr>
              <a:t> 2nd Stage</a:t>
            </a:r>
            <a:r>
              <a:rPr lang="en-US" sz="1400" dirty="0">
                <a:solidFill>
                  <a:schemeClr val="tx1"/>
                </a:solidFill>
                <a:highlight>
                  <a:srgbClr val="C0C0C0"/>
                </a:highlight>
              </a:rPr>
              <a:t>^</a:t>
            </a:r>
            <a:r>
              <a:rPr lang="en-US" sz="1400" dirty="0">
                <a:solidFill>
                  <a:schemeClr val="accent2"/>
                </a:solidFill>
                <a:highlight>
                  <a:srgbClr val="C0C0C0"/>
                </a:highlight>
              </a:rPr>
              <a:t>Mysore</a:t>
            </a:r>
            <a:r>
              <a:rPr lang="en-US" sz="1400" dirty="0">
                <a:solidFill>
                  <a:schemeClr val="tx1"/>
                </a:solidFill>
                <a:highlight>
                  <a:srgbClr val="C0C0C0"/>
                </a:highlight>
              </a:rPr>
              <a:t>^</a:t>
            </a:r>
            <a:r>
              <a:rPr lang="en-US" sz="1400" dirty="0">
                <a:solidFill>
                  <a:schemeClr val="accent2"/>
                </a:solidFill>
                <a:highlight>
                  <a:srgbClr val="C0C0C0"/>
                </a:highlight>
              </a:rPr>
              <a:t>Karnataka</a:t>
            </a:r>
            <a:r>
              <a:rPr lang="en-US" sz="1400" dirty="0">
                <a:solidFill>
                  <a:schemeClr val="tx1"/>
                </a:solidFill>
                <a:highlight>
                  <a:srgbClr val="C0C0C0"/>
                </a:highlight>
              </a:rPr>
              <a:t>^</a:t>
            </a:r>
            <a:r>
              <a:rPr lang="en-US" sz="1400" dirty="0">
                <a:solidFill>
                  <a:schemeClr val="accent2"/>
                </a:solidFill>
                <a:highlight>
                  <a:srgbClr val="C0C0C0"/>
                </a:highlight>
              </a:rPr>
              <a:t>570017</a:t>
            </a:r>
            <a:r>
              <a:rPr lang="en-US" sz="1400" dirty="0">
                <a:solidFill>
                  <a:prstClr val="black"/>
                </a:solidFill>
                <a:highlight>
                  <a:srgbClr val="C0C0C0"/>
                </a:highlight>
              </a:rPr>
              <a:t>||^^PH^^^^2457623|^^CP^^^^9994456413|Kannada|</a:t>
            </a:r>
            <a:r>
              <a:rPr lang="en-US" sz="1400" dirty="0">
                <a:solidFill>
                  <a:srgbClr val="468EFF"/>
                </a:solidFill>
                <a:highlight>
                  <a:srgbClr val="C0C0C0"/>
                </a:highlight>
              </a:rPr>
              <a:t>M</a:t>
            </a:r>
            <a:r>
              <a:rPr lang="en-US" sz="1400" dirty="0">
                <a:solidFill>
                  <a:prstClr val="black"/>
                </a:solidFill>
                <a:highlight>
                  <a:srgbClr val="C0C0C0"/>
                </a:highlight>
              </a:rPr>
              <a:t>||||||||||Indian</a:t>
            </a:r>
          </a:p>
          <a:p>
            <a:pPr marL="0" lvl="0" indent="0">
              <a:buNone/>
            </a:pPr>
            <a:r>
              <a:rPr lang="en-US" sz="1400" dirty="0">
                <a:solidFill>
                  <a:prstClr val="black"/>
                </a:solidFill>
                <a:highlight>
                  <a:srgbClr val="C0C0C0"/>
                </a:highlight>
              </a:rPr>
              <a:t>NK1|1234||</a:t>
            </a:r>
            <a:r>
              <a:rPr lang="en-US" sz="1400" dirty="0">
                <a:solidFill>
                  <a:schemeClr val="accent4"/>
                </a:solidFill>
                <a:highlight>
                  <a:srgbClr val="C0C0C0"/>
                </a:highlight>
              </a:rPr>
              <a:t>SPO</a:t>
            </a:r>
            <a:r>
              <a:rPr lang="en-US" sz="1400" dirty="0">
                <a:solidFill>
                  <a:prstClr val="black"/>
                </a:solidFill>
                <a:highlight>
                  <a:srgbClr val="C0C0C0"/>
                </a:highlight>
              </a:rPr>
              <a:t>|||||||||||||||||||||||||||^Menaka|^^CP^^^^8776452142</a:t>
            </a:r>
          </a:p>
          <a:p>
            <a:pPr marL="0" lvl="0" indent="0">
              <a:buNone/>
            </a:pPr>
            <a:r>
              <a:rPr lang="en-US" sz="1400" dirty="0">
                <a:solidFill>
                  <a:prstClr val="black"/>
                </a:solidFill>
                <a:highlight>
                  <a:srgbClr val="C0C0C0"/>
                </a:highlight>
              </a:rPr>
              <a:t>PV1||</a:t>
            </a:r>
            <a:r>
              <a:rPr lang="en-US" sz="1400" dirty="0">
                <a:solidFill>
                  <a:srgbClr val="66FF99"/>
                </a:solidFill>
                <a:highlight>
                  <a:srgbClr val="C0C0C0"/>
                </a:highlight>
              </a:rPr>
              <a:t>I</a:t>
            </a:r>
            <a:r>
              <a:rPr lang="en-US" sz="1400" dirty="0">
                <a:solidFill>
                  <a:prstClr val="black"/>
                </a:solidFill>
                <a:highlight>
                  <a:srgbClr val="C0C0C0"/>
                </a:highlight>
              </a:rPr>
              <a:t>||</a:t>
            </a:r>
            <a:r>
              <a:rPr lang="en-US" sz="1400" dirty="0">
                <a:solidFill>
                  <a:srgbClr val="66FF99"/>
                </a:solidFill>
                <a:highlight>
                  <a:srgbClr val="C0C0C0"/>
                </a:highlight>
              </a:rPr>
              <a:t>E</a:t>
            </a:r>
            <a:r>
              <a:rPr lang="en-US" sz="1400" dirty="0">
                <a:solidFill>
                  <a:prstClr val="black"/>
                </a:solidFill>
                <a:highlight>
                  <a:srgbClr val="C0C0C0"/>
                </a:highlight>
              </a:rPr>
              <a:t>|||||||||||||^^Ashwin^^^Dr</a:t>
            </a:r>
          </a:p>
          <a:p>
            <a:pPr marL="0" lvl="0" indent="0">
              <a:buNone/>
            </a:pPr>
            <a:endParaRPr lang="en-US" sz="1400" dirty="0">
              <a:solidFill>
                <a:prstClr val="black"/>
              </a:solidFill>
              <a:highlight>
                <a:srgbClr val="C0C0C0"/>
              </a:highlight>
            </a:endParaRPr>
          </a:p>
          <a:p>
            <a:pPr marL="0" lvl="0" indent="0">
              <a:buNone/>
            </a:pPr>
            <a:endParaRPr lang="en-US" sz="1400" dirty="0">
              <a:solidFill>
                <a:prstClr val="black"/>
              </a:solidFill>
              <a:highlight>
                <a:srgbClr val="C0C0C0"/>
              </a:highlight>
            </a:endParaRPr>
          </a:p>
          <a:p>
            <a:pPr marL="0" lvl="0" indent="0">
              <a:buNone/>
            </a:pPr>
            <a:endParaRPr lang="en-US" sz="1400" dirty="0">
              <a:solidFill>
                <a:prstClr val="black"/>
              </a:solidFill>
              <a:highlight>
                <a:srgbClr val="C0C0C0"/>
              </a:highlight>
            </a:endParaRPr>
          </a:p>
          <a:p>
            <a:pPr marL="0" lvl="0" indent="0">
              <a:buNone/>
            </a:pPr>
            <a:r>
              <a:rPr lang="en-US" sz="1400" b="1" dirty="0">
                <a:solidFill>
                  <a:prstClr val="black"/>
                </a:solidFill>
                <a:highlight>
                  <a:srgbClr val="C0C0C0"/>
                </a:highlight>
              </a:rPr>
              <a:t>Description</a:t>
            </a:r>
            <a:r>
              <a:rPr lang="en-US" sz="1400" dirty="0">
                <a:solidFill>
                  <a:prstClr val="black"/>
                </a:solidFill>
                <a:highlight>
                  <a:srgbClr val="C0C0C0"/>
                </a:highlight>
              </a:rPr>
              <a:t>: The </a:t>
            </a:r>
            <a:r>
              <a:rPr lang="en-US" sz="1400" dirty="0">
                <a:solidFill>
                  <a:srgbClr val="468EFF"/>
                </a:solidFill>
                <a:highlight>
                  <a:srgbClr val="C0C0C0"/>
                </a:highlight>
              </a:rPr>
              <a:t>Married</a:t>
            </a:r>
            <a:r>
              <a:rPr lang="en-US" sz="1400" dirty="0">
                <a:solidFill>
                  <a:prstClr val="black"/>
                </a:solidFill>
                <a:highlight>
                  <a:srgbClr val="C0C0C0"/>
                </a:highlight>
              </a:rPr>
              <a:t> </a:t>
            </a:r>
            <a:r>
              <a:rPr lang="en-US" sz="1400" dirty="0">
                <a:solidFill>
                  <a:srgbClr val="FFFF00"/>
                </a:solidFill>
                <a:highlight>
                  <a:srgbClr val="C0C0C0"/>
                </a:highlight>
              </a:rPr>
              <a:t>Male</a:t>
            </a:r>
            <a:r>
              <a:rPr lang="en-US" sz="1400" dirty="0">
                <a:solidFill>
                  <a:prstClr val="black"/>
                </a:solidFill>
                <a:highlight>
                  <a:srgbClr val="C0C0C0"/>
                </a:highlight>
              </a:rPr>
              <a:t> Patient with name </a:t>
            </a:r>
            <a:r>
              <a:rPr lang="en-US" sz="1400" dirty="0">
                <a:solidFill>
                  <a:srgbClr val="FF0000"/>
                </a:solidFill>
                <a:highlight>
                  <a:srgbClr val="C0C0C0"/>
                </a:highlight>
              </a:rPr>
              <a:t>Mr. </a:t>
            </a:r>
            <a:r>
              <a:rPr lang="en-US" sz="1400" dirty="0" err="1">
                <a:solidFill>
                  <a:srgbClr val="FF0000"/>
                </a:solidFill>
                <a:highlight>
                  <a:srgbClr val="C0C0C0"/>
                </a:highlight>
              </a:rPr>
              <a:t>Sumanth</a:t>
            </a:r>
            <a:r>
              <a:rPr lang="en-US" sz="1400" dirty="0">
                <a:solidFill>
                  <a:srgbClr val="FF0000"/>
                </a:solidFill>
                <a:highlight>
                  <a:srgbClr val="C0C0C0"/>
                </a:highlight>
              </a:rPr>
              <a:t> Reddy</a:t>
            </a:r>
            <a:r>
              <a:rPr lang="en-US" sz="1400" dirty="0">
                <a:solidFill>
                  <a:prstClr val="black"/>
                </a:solidFill>
                <a:highlight>
                  <a:srgbClr val="C0C0C0"/>
                </a:highlight>
              </a:rPr>
              <a:t> with Date of Birth </a:t>
            </a:r>
            <a:r>
              <a:rPr lang="en-US" sz="1400" dirty="0">
                <a:solidFill>
                  <a:schemeClr val="accent6">
                    <a:lumMod val="75000"/>
                  </a:schemeClr>
                </a:solidFill>
                <a:highlight>
                  <a:srgbClr val="C0C0C0"/>
                </a:highlight>
              </a:rPr>
              <a:t>19</a:t>
            </a:r>
            <a:r>
              <a:rPr lang="en-US" sz="1400" baseline="30000" dirty="0">
                <a:solidFill>
                  <a:schemeClr val="accent6">
                    <a:lumMod val="75000"/>
                  </a:schemeClr>
                </a:solidFill>
                <a:highlight>
                  <a:srgbClr val="C0C0C0"/>
                </a:highlight>
              </a:rPr>
              <a:t>th</a:t>
            </a:r>
            <a:r>
              <a:rPr lang="en-US" sz="1400" dirty="0">
                <a:solidFill>
                  <a:schemeClr val="accent6">
                    <a:lumMod val="75000"/>
                  </a:schemeClr>
                </a:solidFill>
                <a:highlight>
                  <a:srgbClr val="C0C0C0"/>
                </a:highlight>
              </a:rPr>
              <a:t> September 1990 </a:t>
            </a:r>
            <a:r>
              <a:rPr lang="en-US" sz="1400" dirty="0">
                <a:solidFill>
                  <a:prstClr val="black"/>
                </a:solidFill>
                <a:highlight>
                  <a:srgbClr val="C0C0C0"/>
                </a:highlight>
              </a:rPr>
              <a:t>residing at </a:t>
            </a:r>
            <a:r>
              <a:rPr lang="en-US" sz="1400" dirty="0">
                <a:solidFill>
                  <a:schemeClr val="accent2"/>
                </a:solidFill>
                <a:highlight>
                  <a:srgbClr val="C0C0C0"/>
                </a:highlight>
              </a:rPr>
              <a:t>903/S, 3</a:t>
            </a:r>
            <a:r>
              <a:rPr lang="en-US" sz="1400" baseline="30000" dirty="0">
                <a:solidFill>
                  <a:schemeClr val="accent2"/>
                </a:solidFill>
                <a:highlight>
                  <a:srgbClr val="C0C0C0"/>
                </a:highlight>
              </a:rPr>
              <a:t>rd</a:t>
            </a:r>
            <a:r>
              <a:rPr lang="en-US" sz="1400" dirty="0">
                <a:solidFill>
                  <a:schemeClr val="accent2"/>
                </a:solidFill>
                <a:highlight>
                  <a:srgbClr val="C0C0C0"/>
                </a:highlight>
              </a:rPr>
              <a:t> cross, Hebbal 2</a:t>
            </a:r>
            <a:r>
              <a:rPr lang="en-US" sz="1400" baseline="30000" dirty="0">
                <a:solidFill>
                  <a:schemeClr val="accent2"/>
                </a:solidFill>
                <a:highlight>
                  <a:srgbClr val="C0C0C0"/>
                </a:highlight>
              </a:rPr>
              <a:t>nd</a:t>
            </a:r>
            <a:r>
              <a:rPr lang="en-US" sz="1400" dirty="0">
                <a:solidFill>
                  <a:schemeClr val="accent2"/>
                </a:solidFill>
                <a:highlight>
                  <a:srgbClr val="C0C0C0"/>
                </a:highlight>
              </a:rPr>
              <a:t> stage Mysore, Karnataka 570017 </a:t>
            </a:r>
            <a:r>
              <a:rPr lang="en-US" sz="1400" dirty="0">
                <a:solidFill>
                  <a:prstClr val="black"/>
                </a:solidFill>
                <a:highlight>
                  <a:srgbClr val="C0C0C0"/>
                </a:highlight>
              </a:rPr>
              <a:t>with phone no.2457623 and cell no. 9994456413 with Indian citizenship and Kannada as Primary language  his </a:t>
            </a:r>
            <a:r>
              <a:rPr lang="en-US" sz="1400" dirty="0">
                <a:solidFill>
                  <a:schemeClr val="accent4"/>
                </a:solidFill>
                <a:highlight>
                  <a:srgbClr val="C0C0C0"/>
                </a:highlight>
              </a:rPr>
              <a:t>Spouse</a:t>
            </a:r>
            <a:r>
              <a:rPr lang="en-US" sz="1400" dirty="0">
                <a:solidFill>
                  <a:prstClr val="black"/>
                </a:solidFill>
                <a:highlight>
                  <a:srgbClr val="C0C0C0"/>
                </a:highlight>
              </a:rPr>
              <a:t> </a:t>
            </a:r>
            <a:r>
              <a:rPr lang="en-US" sz="1400" dirty="0" err="1">
                <a:solidFill>
                  <a:prstClr val="black"/>
                </a:solidFill>
                <a:highlight>
                  <a:srgbClr val="C0C0C0"/>
                </a:highlight>
              </a:rPr>
              <a:t>Menaka</a:t>
            </a:r>
            <a:r>
              <a:rPr lang="en-US" sz="1400" dirty="0">
                <a:solidFill>
                  <a:prstClr val="black"/>
                </a:solidFill>
                <a:highlight>
                  <a:srgbClr val="C0C0C0"/>
                </a:highlight>
              </a:rPr>
              <a:t>  with cell no. 8776452142 as emergency contact has been admitted </a:t>
            </a:r>
            <a:r>
              <a:rPr lang="en-US" sz="1400" dirty="0">
                <a:solidFill>
                  <a:srgbClr val="66FF99"/>
                </a:solidFill>
                <a:highlight>
                  <a:srgbClr val="C0C0C0"/>
                </a:highlight>
              </a:rPr>
              <a:t>as Inpatient – Emergency </a:t>
            </a:r>
            <a:r>
              <a:rPr lang="en-US" sz="1400" dirty="0">
                <a:solidFill>
                  <a:prstClr val="black"/>
                </a:solidFill>
                <a:highlight>
                  <a:srgbClr val="C0C0C0"/>
                </a:highlight>
              </a:rPr>
              <a:t>by </a:t>
            </a:r>
            <a:r>
              <a:rPr lang="en-US" sz="1400" dirty="0" err="1">
                <a:solidFill>
                  <a:prstClr val="black"/>
                </a:solidFill>
                <a:highlight>
                  <a:srgbClr val="C0C0C0"/>
                </a:highlight>
              </a:rPr>
              <a:t>Dr.Ashwin</a:t>
            </a:r>
            <a:r>
              <a:rPr lang="en-US" sz="1400" dirty="0">
                <a:solidFill>
                  <a:prstClr val="black"/>
                </a:solidFill>
                <a:highlight>
                  <a:srgbClr val="C0C0C0"/>
                </a:highlight>
              </a:rPr>
              <a:t>  at </a:t>
            </a:r>
            <a:r>
              <a:rPr lang="en-US" sz="1400" dirty="0">
                <a:solidFill>
                  <a:srgbClr val="339933"/>
                </a:solidFill>
                <a:highlight>
                  <a:srgbClr val="C0C0C0"/>
                </a:highlight>
              </a:rPr>
              <a:t>17:24 on 17</a:t>
            </a:r>
            <a:r>
              <a:rPr lang="en-US" sz="1400" baseline="30000" dirty="0">
                <a:solidFill>
                  <a:srgbClr val="339933"/>
                </a:solidFill>
                <a:highlight>
                  <a:srgbClr val="C0C0C0"/>
                </a:highlight>
              </a:rPr>
              <a:t>th</a:t>
            </a:r>
            <a:r>
              <a:rPr lang="en-US" sz="1400" dirty="0">
                <a:solidFill>
                  <a:srgbClr val="339933"/>
                </a:solidFill>
                <a:highlight>
                  <a:srgbClr val="C0C0C0"/>
                </a:highlight>
              </a:rPr>
              <a:t> May 2013</a:t>
            </a:r>
          </a:p>
        </p:txBody>
      </p:sp>
    </p:spTree>
    <p:extLst>
      <p:ext uri="{BB962C8B-B14F-4D97-AF65-F5344CB8AC3E}">
        <p14:creationId xmlns:p14="http://schemas.microsoft.com/office/powerpoint/2010/main" val="178768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B500D-FBF3-42DA-BA74-F45F41461F95}"/>
              </a:ext>
            </a:extLst>
          </p:cNvPr>
          <p:cNvSpPr>
            <a:spLocks noGrp="1"/>
          </p:cNvSpPr>
          <p:nvPr>
            <p:ph type="title"/>
          </p:nvPr>
        </p:nvSpPr>
        <p:spPr/>
        <p:txBody>
          <a:bodyPr/>
          <a:lstStyle/>
          <a:p>
            <a:r>
              <a:rPr lang="en-US" dirty="0"/>
              <a:t>Order Message from Order-Report</a:t>
            </a:r>
            <a:endParaRPr lang="en-IN" dirty="0"/>
          </a:p>
        </p:txBody>
      </p:sp>
      <p:sp>
        <p:nvSpPr>
          <p:cNvPr id="5" name="Content Placeholder 4">
            <a:extLst>
              <a:ext uri="{FF2B5EF4-FFF2-40B4-BE49-F238E27FC236}">
                <a16:creationId xmlns:a16="http://schemas.microsoft.com/office/drawing/2014/main" id="{345956DD-301D-4C73-8B6F-0B420E43DBB2}"/>
              </a:ext>
            </a:extLst>
          </p:cNvPr>
          <p:cNvSpPr>
            <a:spLocks noGrp="1"/>
          </p:cNvSpPr>
          <p:nvPr>
            <p:ph idx="1"/>
          </p:nvPr>
        </p:nvSpPr>
        <p:spPr>
          <a:xfrm>
            <a:off x="304800" y="666750"/>
            <a:ext cx="8534400" cy="364356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0" lvl="0" indent="0">
              <a:buNone/>
            </a:pPr>
            <a:r>
              <a:rPr lang="en-US" sz="1600" b="1" dirty="0">
                <a:solidFill>
                  <a:prstClr val="black"/>
                </a:solidFill>
                <a:highlight>
                  <a:srgbClr val="C0C0C0"/>
                </a:highlight>
              </a:rPr>
              <a:t>ORM^O01:</a:t>
            </a:r>
            <a:r>
              <a:rPr lang="en-US" sz="1600" b="1" dirty="0">
                <a:highlight>
                  <a:srgbClr val="C0C0C0"/>
                </a:highlight>
              </a:rPr>
              <a:t>General Order Message for Radiology</a:t>
            </a:r>
            <a:endParaRPr lang="en-US" sz="1600" b="1" dirty="0">
              <a:solidFill>
                <a:prstClr val="black"/>
              </a:solidFill>
              <a:highlight>
                <a:srgbClr val="C0C0C0"/>
              </a:highlight>
            </a:endParaRPr>
          </a:p>
          <a:p>
            <a:pPr marL="0" lvl="0" indent="0">
              <a:buNone/>
            </a:pPr>
            <a:r>
              <a:rPr lang="en-US" sz="1400" dirty="0" err="1">
                <a:solidFill>
                  <a:prstClr val="black"/>
                </a:solidFill>
                <a:highlight>
                  <a:srgbClr val="C0C0C0"/>
                </a:highlight>
              </a:rPr>
              <a:t>MSH</a:t>
            </a:r>
            <a:r>
              <a:rPr lang="en-US" sz="1400" dirty="0">
                <a:solidFill>
                  <a:prstClr val="black"/>
                </a:solidFill>
                <a:highlight>
                  <a:srgbClr val="C0C0C0"/>
                </a:highlight>
              </a:rPr>
              <a:t>|^~\&amp;|</a:t>
            </a:r>
            <a:r>
              <a:rPr lang="en-US" sz="1400" dirty="0" err="1">
                <a:solidFill>
                  <a:prstClr val="black"/>
                </a:solidFill>
                <a:highlight>
                  <a:srgbClr val="C0C0C0"/>
                </a:highlight>
              </a:rPr>
              <a:t>ORD-RPT|ORD</a:t>
            </a:r>
            <a:r>
              <a:rPr lang="en-US" sz="1400" dirty="0">
                <a:solidFill>
                  <a:prstClr val="black"/>
                </a:solidFill>
                <a:highlight>
                  <a:srgbClr val="C0C0C0"/>
                </a:highlight>
              </a:rPr>
              <a:t> -RPT1|RIS|RIS1|</a:t>
            </a:r>
            <a:r>
              <a:rPr lang="en-US" sz="1400" dirty="0">
                <a:solidFill>
                  <a:srgbClr val="76B900"/>
                </a:solidFill>
                <a:highlight>
                  <a:srgbClr val="C0C0C0"/>
                </a:highlight>
              </a:rPr>
              <a:t>201305171742</a:t>
            </a:r>
            <a:r>
              <a:rPr lang="en-US" sz="1400" dirty="0">
                <a:solidFill>
                  <a:prstClr val="black"/>
                </a:solidFill>
                <a:highlight>
                  <a:srgbClr val="C0C0C0"/>
                </a:highlight>
              </a:rPr>
              <a:t>||ORM^O01^ORM_O01|18146|P|2.5</a:t>
            </a:r>
          </a:p>
          <a:p>
            <a:pPr marL="0" lvl="0" indent="0">
              <a:buNone/>
            </a:pPr>
            <a:r>
              <a:rPr lang="en-US" sz="1400" dirty="0">
                <a:solidFill>
                  <a:prstClr val="black"/>
                </a:solidFill>
                <a:highlight>
                  <a:srgbClr val="C0C0C0"/>
                </a:highlight>
              </a:rPr>
              <a:t>PID|||13||</a:t>
            </a:r>
            <a:r>
              <a:rPr lang="en-US" sz="1400" dirty="0" err="1">
                <a:solidFill>
                  <a:srgbClr val="FF0000"/>
                </a:solidFill>
                <a:highlight>
                  <a:srgbClr val="C0C0C0"/>
                </a:highlight>
              </a:rPr>
              <a:t>Reddy</a:t>
            </a:r>
            <a:r>
              <a:rPr lang="en-US" sz="1400" dirty="0" err="1">
                <a:solidFill>
                  <a:schemeClr val="tx1"/>
                </a:solidFill>
                <a:highlight>
                  <a:srgbClr val="C0C0C0"/>
                </a:highlight>
              </a:rPr>
              <a:t>^</a:t>
            </a:r>
            <a:r>
              <a:rPr lang="en-US" sz="1400" dirty="0" err="1">
                <a:solidFill>
                  <a:srgbClr val="FF0000"/>
                </a:solidFill>
                <a:highlight>
                  <a:srgbClr val="C0C0C0"/>
                </a:highlight>
              </a:rPr>
              <a:t>Sumanth</a:t>
            </a:r>
            <a:r>
              <a:rPr lang="en-US" sz="1400" dirty="0">
                <a:solidFill>
                  <a:schemeClr val="tx1"/>
                </a:solidFill>
                <a:highlight>
                  <a:srgbClr val="C0C0C0"/>
                </a:highlight>
              </a:rPr>
              <a:t>^^^</a:t>
            </a:r>
            <a:r>
              <a:rPr lang="en-US" sz="1400" dirty="0" err="1">
                <a:solidFill>
                  <a:srgbClr val="FF0000"/>
                </a:solidFill>
                <a:highlight>
                  <a:srgbClr val="C0C0C0"/>
                </a:highlight>
              </a:rPr>
              <a:t>Mr</a:t>
            </a:r>
            <a:r>
              <a:rPr lang="en-US" sz="1400" dirty="0">
                <a:solidFill>
                  <a:prstClr val="black"/>
                </a:solidFill>
                <a:highlight>
                  <a:srgbClr val="C0C0C0"/>
                </a:highlight>
              </a:rPr>
              <a:t>||</a:t>
            </a:r>
            <a:r>
              <a:rPr lang="en-US" sz="1400" dirty="0">
                <a:solidFill>
                  <a:schemeClr val="accent2"/>
                </a:solidFill>
                <a:highlight>
                  <a:srgbClr val="C0C0C0"/>
                </a:highlight>
              </a:rPr>
              <a:t>19900919</a:t>
            </a:r>
            <a:r>
              <a:rPr lang="en-US" sz="1400" dirty="0">
                <a:solidFill>
                  <a:prstClr val="black"/>
                </a:solidFill>
                <a:highlight>
                  <a:srgbClr val="C0C0C0"/>
                </a:highlight>
              </a:rPr>
              <a:t>|</a:t>
            </a:r>
            <a:r>
              <a:rPr lang="en-US" sz="1400" dirty="0">
                <a:solidFill>
                  <a:srgbClr val="FFFF00"/>
                </a:solidFill>
                <a:highlight>
                  <a:srgbClr val="C0C0C0"/>
                </a:highlight>
              </a:rPr>
              <a:t>M</a:t>
            </a:r>
          </a:p>
          <a:p>
            <a:pPr marL="0" lvl="0" indent="0">
              <a:buNone/>
            </a:pPr>
            <a:r>
              <a:rPr lang="en-US" sz="1400" dirty="0">
                <a:solidFill>
                  <a:prstClr val="black"/>
                </a:solidFill>
                <a:highlight>
                  <a:srgbClr val="C0C0C0"/>
                </a:highlight>
              </a:rPr>
              <a:t>PV1||</a:t>
            </a:r>
            <a:r>
              <a:rPr lang="en-US" sz="1400" dirty="0">
                <a:solidFill>
                  <a:srgbClr val="66FF99"/>
                </a:solidFill>
                <a:highlight>
                  <a:srgbClr val="C0C0C0"/>
                </a:highlight>
              </a:rPr>
              <a:t>I</a:t>
            </a:r>
            <a:r>
              <a:rPr lang="en-US" sz="1400" dirty="0">
                <a:solidFill>
                  <a:prstClr val="black"/>
                </a:solidFill>
                <a:highlight>
                  <a:srgbClr val="C0C0C0"/>
                </a:highlight>
              </a:rPr>
              <a:t>||</a:t>
            </a:r>
            <a:r>
              <a:rPr lang="en-US" sz="1400" dirty="0">
                <a:solidFill>
                  <a:srgbClr val="66FF99"/>
                </a:solidFill>
                <a:highlight>
                  <a:srgbClr val="C0C0C0"/>
                </a:highlight>
              </a:rPr>
              <a:t>E</a:t>
            </a:r>
            <a:r>
              <a:rPr lang="en-US" sz="1400" dirty="0">
                <a:solidFill>
                  <a:prstClr val="black"/>
                </a:solidFill>
                <a:highlight>
                  <a:srgbClr val="C0C0C0"/>
                </a:highlight>
              </a:rPr>
              <a:t>||||^^</a:t>
            </a:r>
            <a:r>
              <a:rPr lang="en-US" sz="1400" dirty="0" err="1">
                <a:solidFill>
                  <a:prstClr val="black"/>
                </a:solidFill>
                <a:highlight>
                  <a:srgbClr val="C0C0C0"/>
                </a:highlight>
              </a:rPr>
              <a:t>E.Adarsh</a:t>
            </a:r>
            <a:r>
              <a:rPr lang="en-US" sz="1400" dirty="0">
                <a:solidFill>
                  <a:prstClr val="black"/>
                </a:solidFill>
                <a:highlight>
                  <a:srgbClr val="C0C0C0"/>
                </a:highlight>
              </a:rPr>
              <a:t>^^^</a:t>
            </a:r>
            <a:r>
              <a:rPr lang="en-US" sz="1400" dirty="0" err="1">
                <a:solidFill>
                  <a:prstClr val="black"/>
                </a:solidFill>
                <a:highlight>
                  <a:srgbClr val="C0C0C0"/>
                </a:highlight>
              </a:rPr>
              <a:t>Dr</a:t>
            </a:r>
            <a:r>
              <a:rPr lang="en-US" sz="1400" dirty="0">
                <a:solidFill>
                  <a:prstClr val="black"/>
                </a:solidFill>
                <a:highlight>
                  <a:srgbClr val="C0C0C0"/>
                </a:highlight>
              </a:rPr>
              <a:t>||PSG|||||||^^Ashwin^^^</a:t>
            </a:r>
            <a:r>
              <a:rPr lang="en-US" sz="1400" dirty="0" err="1">
                <a:solidFill>
                  <a:prstClr val="black"/>
                </a:solidFill>
                <a:highlight>
                  <a:srgbClr val="C0C0C0"/>
                </a:highlight>
              </a:rPr>
              <a:t>Dr</a:t>
            </a:r>
            <a:endParaRPr lang="en-US" sz="1400" dirty="0">
              <a:solidFill>
                <a:prstClr val="black"/>
              </a:solidFill>
              <a:highlight>
                <a:srgbClr val="C0C0C0"/>
              </a:highlight>
            </a:endParaRPr>
          </a:p>
          <a:p>
            <a:pPr marL="0" lvl="0" indent="0">
              <a:buNone/>
            </a:pPr>
            <a:r>
              <a:rPr lang="en-US" sz="1400" dirty="0">
                <a:solidFill>
                  <a:prstClr val="black"/>
                </a:solidFill>
                <a:highlight>
                  <a:srgbClr val="C0C0C0"/>
                </a:highlight>
              </a:rPr>
              <a:t>ORC|</a:t>
            </a:r>
            <a:r>
              <a:rPr lang="en-US" sz="1400" dirty="0">
                <a:solidFill>
                  <a:srgbClr val="468EFF"/>
                </a:solidFill>
                <a:highlight>
                  <a:srgbClr val="C0C0C0"/>
                </a:highlight>
              </a:rPr>
              <a:t>NW</a:t>
            </a:r>
          </a:p>
          <a:p>
            <a:pPr marL="0" lvl="0" indent="0">
              <a:buNone/>
            </a:pPr>
            <a:r>
              <a:rPr lang="en-US" sz="1400" dirty="0">
                <a:solidFill>
                  <a:prstClr val="black"/>
                </a:solidFill>
                <a:highlight>
                  <a:srgbClr val="C0C0C0"/>
                </a:highlight>
              </a:rPr>
              <a:t>OBR||||1766||201305171745||||||||||^^</a:t>
            </a:r>
            <a:r>
              <a:rPr lang="en-US" sz="1400" dirty="0" err="1">
                <a:solidFill>
                  <a:prstClr val="black"/>
                </a:solidFill>
                <a:highlight>
                  <a:srgbClr val="C0C0C0"/>
                </a:highlight>
              </a:rPr>
              <a:t>E.Adarsh</a:t>
            </a:r>
            <a:r>
              <a:rPr lang="en-US" sz="1400" dirty="0">
                <a:solidFill>
                  <a:prstClr val="black"/>
                </a:solidFill>
                <a:highlight>
                  <a:srgbClr val="C0C0C0"/>
                </a:highlight>
              </a:rPr>
              <a:t>^^^Dr||||||||</a:t>
            </a:r>
            <a:r>
              <a:rPr lang="en-US" sz="1400" dirty="0">
                <a:solidFill>
                  <a:schemeClr val="accent6"/>
                </a:solidFill>
                <a:highlight>
                  <a:srgbClr val="C0C0C0"/>
                </a:highlight>
              </a:rPr>
              <a:t>RX</a:t>
            </a:r>
            <a:r>
              <a:rPr lang="en-US" sz="1400" dirty="0">
                <a:solidFill>
                  <a:prstClr val="black"/>
                </a:solidFill>
                <a:highlight>
                  <a:srgbClr val="C0C0C0"/>
                </a:highlight>
              </a:rPr>
              <a:t>||||||CART|^Weakness|||||||||||</a:t>
            </a:r>
            <a:r>
              <a:rPr lang="en-US" sz="1400" dirty="0">
                <a:solidFill>
                  <a:schemeClr val="bg1"/>
                </a:solidFill>
                <a:highlight>
                  <a:srgbClr val="C0C0C0"/>
                </a:highlight>
              </a:rPr>
              <a:t>R</a:t>
            </a:r>
          </a:p>
          <a:p>
            <a:pPr marL="0" lvl="0" indent="0">
              <a:buNone/>
            </a:pPr>
            <a:endParaRPr lang="en-US" sz="1400" dirty="0">
              <a:solidFill>
                <a:schemeClr val="bg1"/>
              </a:solidFill>
              <a:highlight>
                <a:srgbClr val="C0C0C0"/>
              </a:highlight>
            </a:endParaRPr>
          </a:p>
          <a:p>
            <a:pPr marL="0" lvl="0" indent="0">
              <a:buNone/>
            </a:pPr>
            <a:endParaRPr lang="en-US" sz="1400" dirty="0">
              <a:solidFill>
                <a:schemeClr val="bg1"/>
              </a:solidFill>
              <a:highlight>
                <a:srgbClr val="C0C0C0"/>
              </a:highlight>
            </a:endParaRPr>
          </a:p>
          <a:p>
            <a:pPr marL="0" lvl="0" indent="0">
              <a:buNone/>
            </a:pPr>
            <a:endParaRPr lang="en-US" sz="1400" dirty="0">
              <a:solidFill>
                <a:schemeClr val="bg1"/>
              </a:solidFill>
              <a:highlight>
                <a:srgbClr val="C0C0C0"/>
              </a:highlight>
            </a:endParaRPr>
          </a:p>
          <a:p>
            <a:pPr marL="0" lvl="0" indent="0">
              <a:buNone/>
            </a:pPr>
            <a:endParaRPr lang="en-US" sz="1400" dirty="0">
              <a:solidFill>
                <a:schemeClr val="bg1"/>
              </a:solidFill>
              <a:highlight>
                <a:srgbClr val="C0C0C0"/>
              </a:highlight>
            </a:endParaRPr>
          </a:p>
          <a:p>
            <a:pPr marL="0" lvl="0" indent="0">
              <a:buNone/>
            </a:pPr>
            <a:r>
              <a:rPr lang="en-US" sz="1400" b="1" dirty="0">
                <a:solidFill>
                  <a:prstClr val="black"/>
                </a:solidFill>
                <a:highlight>
                  <a:srgbClr val="C0C0C0"/>
                </a:highlight>
              </a:rPr>
              <a:t>Description: </a:t>
            </a:r>
            <a:r>
              <a:rPr lang="en-US" sz="1400" dirty="0">
                <a:solidFill>
                  <a:prstClr val="black"/>
                </a:solidFill>
                <a:highlight>
                  <a:srgbClr val="C0C0C0"/>
                </a:highlight>
              </a:rPr>
              <a:t>A </a:t>
            </a:r>
            <a:r>
              <a:rPr lang="en-US" sz="1400" dirty="0">
                <a:solidFill>
                  <a:srgbClr val="FFFF00"/>
                </a:solidFill>
                <a:highlight>
                  <a:srgbClr val="C0C0C0"/>
                </a:highlight>
              </a:rPr>
              <a:t>Male</a:t>
            </a:r>
            <a:r>
              <a:rPr lang="en-US" sz="1400" dirty="0">
                <a:solidFill>
                  <a:prstClr val="black"/>
                </a:solidFill>
                <a:highlight>
                  <a:srgbClr val="C0C0C0"/>
                </a:highlight>
              </a:rPr>
              <a:t> Patient </a:t>
            </a:r>
            <a:r>
              <a:rPr lang="en-US" sz="1400" dirty="0" err="1">
                <a:solidFill>
                  <a:srgbClr val="FF0000"/>
                </a:solidFill>
                <a:highlight>
                  <a:srgbClr val="C0C0C0"/>
                </a:highlight>
              </a:rPr>
              <a:t>Mr.Sumanth</a:t>
            </a:r>
            <a:r>
              <a:rPr lang="en-US" sz="1400" dirty="0">
                <a:solidFill>
                  <a:srgbClr val="FF0000"/>
                </a:solidFill>
                <a:highlight>
                  <a:srgbClr val="C0C0C0"/>
                </a:highlight>
              </a:rPr>
              <a:t> Reddy </a:t>
            </a:r>
            <a:r>
              <a:rPr lang="en-US" sz="1400" dirty="0">
                <a:solidFill>
                  <a:prstClr val="black"/>
                </a:solidFill>
                <a:highlight>
                  <a:srgbClr val="C0C0C0"/>
                </a:highlight>
              </a:rPr>
              <a:t>born on </a:t>
            </a:r>
            <a:r>
              <a:rPr lang="en-US" sz="1400" dirty="0">
                <a:solidFill>
                  <a:schemeClr val="accent2"/>
                </a:solidFill>
                <a:highlight>
                  <a:srgbClr val="C0C0C0"/>
                </a:highlight>
              </a:rPr>
              <a:t>19</a:t>
            </a:r>
            <a:r>
              <a:rPr lang="en-US" sz="1400" baseline="30000" dirty="0">
                <a:solidFill>
                  <a:schemeClr val="accent2"/>
                </a:solidFill>
                <a:highlight>
                  <a:srgbClr val="C0C0C0"/>
                </a:highlight>
              </a:rPr>
              <a:t>th</a:t>
            </a:r>
            <a:r>
              <a:rPr lang="en-US" sz="1400" dirty="0">
                <a:solidFill>
                  <a:schemeClr val="accent2"/>
                </a:solidFill>
                <a:highlight>
                  <a:srgbClr val="C0C0C0"/>
                </a:highlight>
              </a:rPr>
              <a:t> Sep 1990 </a:t>
            </a:r>
            <a:r>
              <a:rPr lang="en-US" sz="1400" dirty="0">
                <a:solidFill>
                  <a:prstClr val="black"/>
                </a:solidFill>
                <a:highlight>
                  <a:srgbClr val="C0C0C0"/>
                </a:highlight>
              </a:rPr>
              <a:t>admitted as </a:t>
            </a:r>
            <a:r>
              <a:rPr lang="en-US" sz="1400" dirty="0">
                <a:solidFill>
                  <a:srgbClr val="66FF99"/>
                </a:solidFill>
                <a:highlight>
                  <a:srgbClr val="C0C0C0"/>
                </a:highlight>
              </a:rPr>
              <a:t>Inpatient  - Emergency </a:t>
            </a:r>
            <a:r>
              <a:rPr lang="en-US" sz="1400" dirty="0">
                <a:solidFill>
                  <a:prstClr val="black"/>
                </a:solidFill>
                <a:highlight>
                  <a:srgbClr val="C0C0C0"/>
                </a:highlight>
              </a:rPr>
              <a:t>by </a:t>
            </a:r>
            <a:r>
              <a:rPr lang="en-US" sz="1400" dirty="0" err="1">
                <a:solidFill>
                  <a:prstClr val="black"/>
                </a:solidFill>
                <a:highlight>
                  <a:srgbClr val="C0C0C0"/>
                </a:highlight>
              </a:rPr>
              <a:t>Dr.Ashwin</a:t>
            </a:r>
            <a:r>
              <a:rPr lang="en-US" sz="1400" dirty="0">
                <a:solidFill>
                  <a:prstClr val="black"/>
                </a:solidFill>
                <a:highlight>
                  <a:srgbClr val="C0C0C0"/>
                </a:highlight>
              </a:rPr>
              <a:t> . </a:t>
            </a:r>
            <a:r>
              <a:rPr lang="en-US" sz="1400" dirty="0" err="1">
                <a:solidFill>
                  <a:prstClr val="black"/>
                </a:solidFill>
                <a:highlight>
                  <a:srgbClr val="C0C0C0"/>
                </a:highlight>
              </a:rPr>
              <a:t>Dr.E.Adarsh</a:t>
            </a:r>
            <a:r>
              <a:rPr lang="en-US" sz="1400" dirty="0">
                <a:solidFill>
                  <a:prstClr val="black"/>
                </a:solidFill>
                <a:highlight>
                  <a:srgbClr val="C0C0C0"/>
                </a:highlight>
              </a:rPr>
              <a:t> </a:t>
            </a:r>
            <a:r>
              <a:rPr lang="en-US" sz="1400" dirty="0" err="1">
                <a:solidFill>
                  <a:prstClr val="black"/>
                </a:solidFill>
                <a:highlight>
                  <a:srgbClr val="C0C0C0"/>
                </a:highlight>
              </a:rPr>
              <a:t>palces</a:t>
            </a:r>
            <a:r>
              <a:rPr lang="en-US" sz="1400" dirty="0">
                <a:solidFill>
                  <a:prstClr val="black"/>
                </a:solidFill>
                <a:highlight>
                  <a:srgbClr val="C0C0C0"/>
                </a:highlight>
              </a:rPr>
              <a:t> </a:t>
            </a:r>
            <a:r>
              <a:rPr lang="en-US" sz="1400" dirty="0">
                <a:solidFill>
                  <a:srgbClr val="468EFF"/>
                </a:solidFill>
                <a:highlight>
                  <a:srgbClr val="C0C0C0"/>
                </a:highlight>
              </a:rPr>
              <a:t>a New Order </a:t>
            </a:r>
            <a:r>
              <a:rPr lang="en-US" sz="1400" dirty="0">
                <a:solidFill>
                  <a:prstClr val="black"/>
                </a:solidFill>
                <a:highlight>
                  <a:srgbClr val="C0C0C0"/>
                </a:highlight>
              </a:rPr>
              <a:t>for this patient with </a:t>
            </a:r>
            <a:r>
              <a:rPr lang="en-US" sz="1400" dirty="0">
                <a:solidFill>
                  <a:schemeClr val="accent6"/>
                </a:solidFill>
                <a:highlight>
                  <a:srgbClr val="C0C0C0"/>
                </a:highlight>
              </a:rPr>
              <a:t>Radiograph </a:t>
            </a:r>
            <a:r>
              <a:rPr lang="en-US" sz="1400" dirty="0">
                <a:solidFill>
                  <a:prstClr val="black"/>
                </a:solidFill>
                <a:highlight>
                  <a:srgbClr val="C0C0C0"/>
                </a:highlight>
              </a:rPr>
              <a:t>service with </a:t>
            </a:r>
            <a:r>
              <a:rPr lang="en-US" sz="1400" dirty="0">
                <a:solidFill>
                  <a:schemeClr val="bg1"/>
                </a:solidFill>
                <a:highlight>
                  <a:srgbClr val="C0C0C0"/>
                </a:highlight>
              </a:rPr>
              <a:t>Escort Required </a:t>
            </a:r>
            <a:r>
              <a:rPr lang="en-US" sz="1400" dirty="0">
                <a:solidFill>
                  <a:prstClr val="black"/>
                </a:solidFill>
                <a:highlight>
                  <a:srgbClr val="C0C0C0"/>
                </a:highlight>
              </a:rPr>
              <a:t>and Transport  type with Patient travels on cart who has Weakness as reason for test on </a:t>
            </a:r>
            <a:r>
              <a:rPr lang="en-US" sz="1400" dirty="0">
                <a:solidFill>
                  <a:srgbClr val="76B900"/>
                </a:solidFill>
                <a:highlight>
                  <a:srgbClr val="C0C0C0"/>
                </a:highlight>
              </a:rPr>
              <a:t>17</a:t>
            </a:r>
            <a:r>
              <a:rPr lang="en-US" sz="1400" baseline="30000" dirty="0">
                <a:solidFill>
                  <a:srgbClr val="76B900"/>
                </a:solidFill>
                <a:highlight>
                  <a:srgbClr val="C0C0C0"/>
                </a:highlight>
              </a:rPr>
              <a:t>th</a:t>
            </a:r>
            <a:r>
              <a:rPr lang="en-US" sz="1400" dirty="0">
                <a:solidFill>
                  <a:srgbClr val="76B900"/>
                </a:solidFill>
                <a:highlight>
                  <a:srgbClr val="C0C0C0"/>
                </a:highlight>
              </a:rPr>
              <a:t> May 2013 at 17:45</a:t>
            </a:r>
            <a:endParaRPr lang="en-US" sz="1400" b="1" dirty="0">
              <a:solidFill>
                <a:srgbClr val="76B900"/>
              </a:solidFill>
              <a:highlight>
                <a:srgbClr val="C0C0C0"/>
              </a:highlight>
            </a:endParaRPr>
          </a:p>
        </p:txBody>
      </p:sp>
    </p:spTree>
    <p:extLst>
      <p:ext uri="{BB962C8B-B14F-4D97-AF65-F5344CB8AC3E}">
        <p14:creationId xmlns:p14="http://schemas.microsoft.com/office/powerpoint/2010/main" val="37511550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FD857-475A-4A9E-9A06-B6841226CEC7}"/>
              </a:ext>
            </a:extLst>
          </p:cNvPr>
          <p:cNvSpPr>
            <a:spLocks noGrp="1"/>
          </p:cNvSpPr>
          <p:nvPr>
            <p:ph type="title"/>
          </p:nvPr>
        </p:nvSpPr>
        <p:spPr/>
        <p:txBody>
          <a:bodyPr/>
          <a:lstStyle/>
          <a:p>
            <a:r>
              <a:rPr lang="en-US" sz="2400" dirty="0"/>
              <a:t>Observation Message from Radiology</a:t>
            </a:r>
            <a:endParaRPr lang="en-IN" dirty="0"/>
          </a:p>
        </p:txBody>
      </p:sp>
      <p:sp>
        <p:nvSpPr>
          <p:cNvPr id="7" name="Content Placeholder 6">
            <a:extLst>
              <a:ext uri="{FF2B5EF4-FFF2-40B4-BE49-F238E27FC236}">
                <a16:creationId xmlns:a16="http://schemas.microsoft.com/office/drawing/2014/main" id="{509DD033-2E44-457E-8026-27EDC94719B6}"/>
              </a:ext>
            </a:extLst>
          </p:cNvPr>
          <p:cNvSpPr>
            <a:spLocks noGrp="1"/>
          </p:cNvSpPr>
          <p:nvPr>
            <p:ph idx="1"/>
          </p:nvPr>
        </p:nvSpPr>
        <p:spPr>
          <a:xfrm>
            <a:off x="304800" y="666750"/>
            <a:ext cx="8534400" cy="403135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0" lvl="0" indent="0">
              <a:buNone/>
            </a:pPr>
            <a:r>
              <a:rPr lang="en-US" sz="1600" b="1" dirty="0">
                <a:solidFill>
                  <a:prstClr val="black"/>
                </a:solidFill>
              </a:rPr>
              <a:t>ORU^R01:Observation message for general order test</a:t>
            </a:r>
          </a:p>
          <a:p>
            <a:pPr marL="0" lvl="0" indent="0">
              <a:buNone/>
            </a:pPr>
            <a:r>
              <a:rPr lang="en-US" sz="1400" dirty="0">
                <a:solidFill>
                  <a:prstClr val="black"/>
                </a:solidFill>
                <a:highlight>
                  <a:srgbClr val="C0C0C0"/>
                </a:highlight>
              </a:rPr>
              <a:t>MSH|^~\&amp;|</a:t>
            </a:r>
            <a:r>
              <a:rPr lang="en-US" sz="1400" dirty="0" err="1">
                <a:solidFill>
                  <a:prstClr val="black"/>
                </a:solidFill>
                <a:highlight>
                  <a:srgbClr val="C0C0C0"/>
                </a:highlight>
              </a:rPr>
              <a:t>RIS|RIS</a:t>
            </a:r>
            <a:r>
              <a:rPr lang="en-US" sz="1400" dirty="0">
                <a:solidFill>
                  <a:prstClr val="black"/>
                </a:solidFill>
                <a:highlight>
                  <a:srgbClr val="C0C0C0"/>
                </a:highlight>
              </a:rPr>
              <a:t> 1|ORD-RPT|ORD-RPT1|20130517174716||ORU^R01^ORU_R01|18516|P|2.5</a:t>
            </a:r>
          </a:p>
          <a:p>
            <a:pPr marL="0" lvl="0" indent="0">
              <a:buNone/>
            </a:pPr>
            <a:r>
              <a:rPr lang="en-US" sz="1400" dirty="0">
                <a:solidFill>
                  <a:prstClr val="black"/>
                </a:solidFill>
                <a:highlight>
                  <a:srgbClr val="C0C0C0"/>
                </a:highlight>
              </a:rPr>
              <a:t>PID|||17||</a:t>
            </a:r>
            <a:r>
              <a:rPr lang="en-US" sz="1400" dirty="0">
                <a:solidFill>
                  <a:srgbClr val="FF0000"/>
                </a:solidFill>
                <a:highlight>
                  <a:srgbClr val="C0C0C0"/>
                </a:highlight>
              </a:rPr>
              <a:t> </a:t>
            </a:r>
            <a:r>
              <a:rPr lang="en-US" sz="1400" dirty="0" err="1">
                <a:solidFill>
                  <a:srgbClr val="FF0000"/>
                </a:solidFill>
                <a:highlight>
                  <a:srgbClr val="C0C0C0"/>
                </a:highlight>
              </a:rPr>
              <a:t>Reddy</a:t>
            </a:r>
            <a:r>
              <a:rPr lang="en-US" sz="1400" dirty="0" err="1">
                <a:solidFill>
                  <a:schemeClr val="tx1"/>
                </a:solidFill>
                <a:highlight>
                  <a:srgbClr val="C0C0C0"/>
                </a:highlight>
              </a:rPr>
              <a:t>^</a:t>
            </a:r>
            <a:r>
              <a:rPr lang="en-US" sz="1400" dirty="0" err="1">
                <a:solidFill>
                  <a:srgbClr val="FF0000"/>
                </a:solidFill>
                <a:highlight>
                  <a:srgbClr val="C0C0C0"/>
                </a:highlight>
              </a:rPr>
              <a:t>Sumanth</a:t>
            </a:r>
            <a:r>
              <a:rPr lang="en-US" sz="1400" dirty="0">
                <a:solidFill>
                  <a:schemeClr val="tx1"/>
                </a:solidFill>
                <a:highlight>
                  <a:srgbClr val="C0C0C0"/>
                </a:highlight>
              </a:rPr>
              <a:t>^^^</a:t>
            </a:r>
            <a:r>
              <a:rPr lang="en-US" sz="1400" dirty="0" err="1">
                <a:solidFill>
                  <a:srgbClr val="FF0000"/>
                </a:solidFill>
                <a:highlight>
                  <a:srgbClr val="C0C0C0"/>
                </a:highlight>
              </a:rPr>
              <a:t>Mr</a:t>
            </a:r>
            <a:r>
              <a:rPr lang="en-US" sz="1400" dirty="0">
                <a:solidFill>
                  <a:srgbClr val="FF0000"/>
                </a:solidFill>
                <a:highlight>
                  <a:srgbClr val="C0C0C0"/>
                </a:highlight>
              </a:rPr>
              <a:t> </a:t>
            </a:r>
            <a:r>
              <a:rPr lang="en-US" sz="1400" dirty="0">
                <a:solidFill>
                  <a:prstClr val="black"/>
                </a:solidFill>
                <a:highlight>
                  <a:srgbClr val="C0C0C0"/>
                </a:highlight>
              </a:rPr>
              <a:t>||19900919|M</a:t>
            </a:r>
          </a:p>
          <a:p>
            <a:pPr marL="0" lvl="0" indent="0">
              <a:buNone/>
            </a:pPr>
            <a:r>
              <a:rPr lang="en-US" sz="1400" dirty="0">
                <a:solidFill>
                  <a:prstClr val="black"/>
                </a:solidFill>
                <a:highlight>
                  <a:srgbClr val="C0C0C0"/>
                </a:highlight>
              </a:rPr>
              <a:t>PV1||I||E||||^^</a:t>
            </a:r>
            <a:r>
              <a:rPr lang="en-US" sz="1400" dirty="0" err="1">
                <a:solidFill>
                  <a:prstClr val="black"/>
                </a:solidFill>
                <a:highlight>
                  <a:srgbClr val="C0C0C0"/>
                </a:highlight>
              </a:rPr>
              <a:t>Dr.E.Adarsh</a:t>
            </a:r>
            <a:r>
              <a:rPr lang="en-US" sz="1400" dirty="0">
                <a:solidFill>
                  <a:prstClr val="black"/>
                </a:solidFill>
                <a:highlight>
                  <a:srgbClr val="C0C0C0"/>
                </a:highlight>
              </a:rPr>
              <a:t>^^^Dr||PSG|||||||^^Ashwin^^^Dr</a:t>
            </a:r>
          </a:p>
          <a:p>
            <a:pPr marL="0" lvl="0" indent="0">
              <a:buNone/>
            </a:pPr>
            <a:r>
              <a:rPr lang="en-US" sz="1400" dirty="0">
                <a:solidFill>
                  <a:prstClr val="black"/>
                </a:solidFill>
                <a:highlight>
                  <a:srgbClr val="C0C0C0"/>
                </a:highlight>
              </a:rPr>
              <a:t>ORC|</a:t>
            </a:r>
            <a:r>
              <a:rPr lang="en-US" sz="1400" dirty="0">
                <a:solidFill>
                  <a:schemeClr val="tx2">
                    <a:lumMod val="60000"/>
                    <a:lumOff val="40000"/>
                  </a:schemeClr>
                </a:solidFill>
                <a:highlight>
                  <a:srgbClr val="C0C0C0"/>
                </a:highlight>
              </a:rPr>
              <a:t>NW</a:t>
            </a:r>
          </a:p>
          <a:p>
            <a:pPr marL="0" lvl="0" indent="0">
              <a:buNone/>
            </a:pPr>
            <a:r>
              <a:rPr lang="en-US" sz="1400" dirty="0" err="1">
                <a:solidFill>
                  <a:prstClr val="black"/>
                </a:solidFill>
                <a:highlight>
                  <a:srgbClr val="C0C0C0"/>
                </a:highlight>
              </a:rPr>
              <a:t>OBR</a:t>
            </a:r>
            <a:r>
              <a:rPr lang="en-US" sz="1400" dirty="0">
                <a:solidFill>
                  <a:prstClr val="black"/>
                </a:solidFill>
                <a:highlight>
                  <a:srgbClr val="C0C0C0"/>
                </a:highlight>
              </a:rPr>
              <a:t>||||4602||201302141745||||||||||^^</a:t>
            </a:r>
            <a:r>
              <a:rPr lang="en-US" sz="1400" dirty="0" err="1">
                <a:solidFill>
                  <a:prstClr val="black"/>
                </a:solidFill>
                <a:highlight>
                  <a:srgbClr val="C0C0C0"/>
                </a:highlight>
              </a:rPr>
              <a:t>Dr.E.Adarsh</a:t>
            </a:r>
            <a:r>
              <a:rPr lang="en-US" sz="1400" dirty="0">
                <a:solidFill>
                  <a:prstClr val="black"/>
                </a:solidFill>
                <a:highlight>
                  <a:srgbClr val="C0C0C0"/>
                </a:highlight>
              </a:rPr>
              <a:t>^^^Dr||||||||BLB||||||CART||||||||||||R</a:t>
            </a:r>
          </a:p>
          <a:p>
            <a:pPr marL="0" lvl="0" indent="0">
              <a:buNone/>
            </a:pPr>
            <a:r>
              <a:rPr lang="en-US" sz="1400" dirty="0">
                <a:solidFill>
                  <a:prstClr val="black"/>
                </a:solidFill>
                <a:highlight>
                  <a:srgbClr val="C0C0C0"/>
                </a:highlight>
              </a:rPr>
              <a:t>NTE|1||Below Normal Values</a:t>
            </a:r>
          </a:p>
          <a:p>
            <a:pPr marL="0" lvl="0" indent="0">
              <a:buNone/>
            </a:pPr>
            <a:r>
              <a:rPr lang="en-US" sz="1400" dirty="0">
                <a:solidFill>
                  <a:prstClr val="black"/>
                </a:solidFill>
                <a:highlight>
                  <a:srgbClr val="C0C0C0"/>
                </a:highlight>
              </a:rPr>
              <a:t>OBX||ED|||Adobe^text^pdf^Base64^VGHpcy…………………….|||</a:t>
            </a:r>
            <a:r>
              <a:rPr lang="en-US" sz="1400" dirty="0">
                <a:solidFill>
                  <a:srgbClr val="6600CC"/>
                </a:solidFill>
                <a:highlight>
                  <a:srgbClr val="C0C0C0"/>
                </a:highlight>
              </a:rPr>
              <a:t>L</a:t>
            </a:r>
            <a:r>
              <a:rPr lang="en-US" sz="1400" dirty="0">
                <a:solidFill>
                  <a:prstClr val="black"/>
                </a:solidFill>
                <a:highlight>
                  <a:srgbClr val="C0C0C0"/>
                </a:highlight>
              </a:rPr>
              <a:t>|||</a:t>
            </a:r>
            <a:r>
              <a:rPr lang="en-US" sz="1400" dirty="0">
                <a:solidFill>
                  <a:srgbClr val="FF00FF"/>
                </a:solidFill>
                <a:highlight>
                  <a:srgbClr val="C0C0C0"/>
                </a:highlight>
              </a:rPr>
              <a:t>F</a:t>
            </a:r>
            <a:r>
              <a:rPr lang="en-US" sz="1400" dirty="0">
                <a:solidFill>
                  <a:prstClr val="black"/>
                </a:solidFill>
                <a:highlight>
                  <a:srgbClr val="C0C0C0"/>
                </a:highlight>
              </a:rPr>
              <a:t>|||</a:t>
            </a:r>
            <a:r>
              <a:rPr lang="en-US" sz="1400" dirty="0">
                <a:solidFill>
                  <a:srgbClr val="FB6B8A"/>
                </a:solidFill>
                <a:highlight>
                  <a:srgbClr val="C0C0C0"/>
                </a:highlight>
              </a:rPr>
              <a:t>20130517</a:t>
            </a:r>
            <a:r>
              <a:rPr lang="en-US" sz="1400" dirty="0">
                <a:solidFill>
                  <a:prstClr val="black"/>
                </a:solidFill>
                <a:highlight>
                  <a:srgbClr val="C0C0C0"/>
                </a:highlight>
              </a:rPr>
              <a:t>|||||</a:t>
            </a:r>
            <a:r>
              <a:rPr lang="en-US" sz="1400" dirty="0">
                <a:solidFill>
                  <a:srgbClr val="FB6B8A"/>
                </a:solidFill>
                <a:highlight>
                  <a:srgbClr val="C0C0C0"/>
                </a:highlight>
              </a:rPr>
              <a:t>20130517</a:t>
            </a:r>
          </a:p>
          <a:p>
            <a:pPr marL="0" lvl="0" indent="0">
              <a:buNone/>
            </a:pPr>
            <a:endParaRPr lang="en-US" sz="1400" dirty="0">
              <a:solidFill>
                <a:srgbClr val="FB6B8A"/>
              </a:solidFill>
              <a:highlight>
                <a:srgbClr val="C0C0C0"/>
              </a:highlight>
            </a:endParaRPr>
          </a:p>
          <a:p>
            <a:pPr marL="0" lvl="0" indent="0">
              <a:buNone/>
            </a:pPr>
            <a:endParaRPr lang="en-US" sz="1400" dirty="0">
              <a:solidFill>
                <a:srgbClr val="FB6B8A"/>
              </a:solidFill>
              <a:highlight>
                <a:srgbClr val="C0C0C0"/>
              </a:highlight>
            </a:endParaRPr>
          </a:p>
          <a:p>
            <a:pPr marL="0" indent="0">
              <a:buNone/>
            </a:pPr>
            <a:r>
              <a:rPr lang="en-US" sz="1400" b="1" dirty="0">
                <a:solidFill>
                  <a:prstClr val="black"/>
                </a:solidFill>
                <a:highlight>
                  <a:srgbClr val="C0C0C0"/>
                </a:highlight>
              </a:rPr>
              <a:t>Description: </a:t>
            </a:r>
            <a:r>
              <a:rPr lang="en-US" sz="1400" dirty="0">
                <a:solidFill>
                  <a:prstClr val="black"/>
                </a:solidFill>
                <a:highlight>
                  <a:srgbClr val="C0C0C0"/>
                </a:highlight>
              </a:rPr>
              <a:t>A </a:t>
            </a:r>
            <a:r>
              <a:rPr lang="en-US" sz="1400" dirty="0">
                <a:solidFill>
                  <a:srgbClr val="FFFF00"/>
                </a:solidFill>
                <a:highlight>
                  <a:srgbClr val="C0C0C0"/>
                </a:highlight>
              </a:rPr>
              <a:t>Male</a:t>
            </a:r>
            <a:r>
              <a:rPr lang="en-US" sz="1400" dirty="0">
                <a:solidFill>
                  <a:prstClr val="black"/>
                </a:solidFill>
                <a:highlight>
                  <a:srgbClr val="C0C0C0"/>
                </a:highlight>
              </a:rPr>
              <a:t> Patient </a:t>
            </a:r>
            <a:r>
              <a:rPr lang="en-US" sz="1400" dirty="0" err="1">
                <a:solidFill>
                  <a:srgbClr val="FF0000"/>
                </a:solidFill>
                <a:highlight>
                  <a:srgbClr val="C0C0C0"/>
                </a:highlight>
              </a:rPr>
              <a:t>Mr.Sumanth</a:t>
            </a:r>
            <a:r>
              <a:rPr lang="en-US" sz="1400" dirty="0">
                <a:solidFill>
                  <a:srgbClr val="FF0000"/>
                </a:solidFill>
                <a:highlight>
                  <a:srgbClr val="C0C0C0"/>
                </a:highlight>
              </a:rPr>
              <a:t> Reddy </a:t>
            </a:r>
            <a:r>
              <a:rPr lang="en-US" sz="1400" dirty="0">
                <a:solidFill>
                  <a:prstClr val="black"/>
                </a:solidFill>
                <a:highlight>
                  <a:srgbClr val="C0C0C0"/>
                </a:highlight>
              </a:rPr>
              <a:t>born on </a:t>
            </a:r>
            <a:r>
              <a:rPr lang="en-US" sz="1400" dirty="0">
                <a:solidFill>
                  <a:schemeClr val="accent2"/>
                </a:solidFill>
                <a:highlight>
                  <a:srgbClr val="C0C0C0"/>
                </a:highlight>
              </a:rPr>
              <a:t>19</a:t>
            </a:r>
            <a:r>
              <a:rPr lang="en-US" sz="1400" baseline="30000" dirty="0">
                <a:solidFill>
                  <a:schemeClr val="accent2"/>
                </a:solidFill>
                <a:highlight>
                  <a:srgbClr val="C0C0C0"/>
                </a:highlight>
              </a:rPr>
              <a:t>th</a:t>
            </a:r>
            <a:r>
              <a:rPr lang="en-US" sz="1400" dirty="0">
                <a:solidFill>
                  <a:schemeClr val="accent2"/>
                </a:solidFill>
                <a:highlight>
                  <a:srgbClr val="C0C0C0"/>
                </a:highlight>
              </a:rPr>
              <a:t> Sep 1990 </a:t>
            </a:r>
            <a:r>
              <a:rPr lang="en-US" sz="1400" dirty="0">
                <a:solidFill>
                  <a:prstClr val="black"/>
                </a:solidFill>
                <a:highlight>
                  <a:srgbClr val="C0C0C0"/>
                </a:highlight>
              </a:rPr>
              <a:t>admitted as </a:t>
            </a:r>
            <a:r>
              <a:rPr lang="en-US" sz="1400" dirty="0">
                <a:solidFill>
                  <a:srgbClr val="66FF99"/>
                </a:solidFill>
                <a:highlight>
                  <a:srgbClr val="C0C0C0"/>
                </a:highlight>
              </a:rPr>
              <a:t>Inpatient  - Emergency </a:t>
            </a:r>
            <a:r>
              <a:rPr lang="en-US" sz="1400" dirty="0">
                <a:solidFill>
                  <a:prstClr val="black"/>
                </a:solidFill>
                <a:highlight>
                  <a:srgbClr val="C0C0C0"/>
                </a:highlight>
              </a:rPr>
              <a:t>by </a:t>
            </a:r>
            <a:r>
              <a:rPr lang="en-US" sz="1400" dirty="0" err="1">
                <a:solidFill>
                  <a:prstClr val="black"/>
                </a:solidFill>
                <a:highlight>
                  <a:srgbClr val="C0C0C0"/>
                </a:highlight>
              </a:rPr>
              <a:t>Dr.Ashwin</a:t>
            </a:r>
            <a:r>
              <a:rPr lang="en-US" sz="1400" dirty="0">
                <a:solidFill>
                  <a:prstClr val="black"/>
                </a:solidFill>
                <a:highlight>
                  <a:srgbClr val="C0C0C0"/>
                </a:highlight>
              </a:rPr>
              <a:t> . </a:t>
            </a:r>
            <a:r>
              <a:rPr lang="en-US" sz="1400" dirty="0" err="1">
                <a:solidFill>
                  <a:prstClr val="black"/>
                </a:solidFill>
                <a:highlight>
                  <a:srgbClr val="C0C0C0"/>
                </a:highlight>
              </a:rPr>
              <a:t>Dr.E.Adarsh</a:t>
            </a:r>
            <a:r>
              <a:rPr lang="en-US" sz="1400" dirty="0">
                <a:solidFill>
                  <a:prstClr val="black"/>
                </a:solidFill>
                <a:highlight>
                  <a:srgbClr val="C0C0C0"/>
                </a:highlight>
              </a:rPr>
              <a:t> </a:t>
            </a:r>
            <a:r>
              <a:rPr lang="en-US" sz="1400" dirty="0" err="1">
                <a:solidFill>
                  <a:prstClr val="black"/>
                </a:solidFill>
                <a:highlight>
                  <a:srgbClr val="C0C0C0"/>
                </a:highlight>
              </a:rPr>
              <a:t>palces</a:t>
            </a:r>
            <a:r>
              <a:rPr lang="en-US" sz="1400" dirty="0">
                <a:solidFill>
                  <a:prstClr val="black"/>
                </a:solidFill>
                <a:highlight>
                  <a:srgbClr val="C0C0C0"/>
                </a:highlight>
              </a:rPr>
              <a:t> </a:t>
            </a:r>
            <a:r>
              <a:rPr lang="en-US" sz="1400" dirty="0">
                <a:solidFill>
                  <a:srgbClr val="468EFF"/>
                </a:solidFill>
                <a:highlight>
                  <a:srgbClr val="C0C0C0"/>
                </a:highlight>
              </a:rPr>
              <a:t>a New Order </a:t>
            </a:r>
            <a:r>
              <a:rPr lang="en-US" sz="1400" dirty="0">
                <a:solidFill>
                  <a:prstClr val="black"/>
                </a:solidFill>
                <a:highlight>
                  <a:srgbClr val="C0C0C0"/>
                </a:highlight>
              </a:rPr>
              <a:t>for this patient with </a:t>
            </a:r>
            <a:r>
              <a:rPr lang="en-US" sz="1400" dirty="0" err="1">
                <a:solidFill>
                  <a:schemeClr val="accent6"/>
                </a:solidFill>
                <a:highlight>
                  <a:srgbClr val="C0C0C0"/>
                </a:highlight>
              </a:rPr>
              <a:t>BloodBank</a:t>
            </a:r>
            <a:r>
              <a:rPr lang="en-US" sz="1400" dirty="0">
                <a:solidFill>
                  <a:schemeClr val="accent6"/>
                </a:solidFill>
                <a:highlight>
                  <a:srgbClr val="C0C0C0"/>
                </a:highlight>
              </a:rPr>
              <a:t> </a:t>
            </a:r>
            <a:r>
              <a:rPr lang="en-US" sz="1400" dirty="0">
                <a:solidFill>
                  <a:prstClr val="black"/>
                </a:solidFill>
                <a:highlight>
                  <a:srgbClr val="C0C0C0"/>
                </a:highlight>
              </a:rPr>
              <a:t>service with </a:t>
            </a:r>
            <a:r>
              <a:rPr lang="en-US" sz="1400" dirty="0">
                <a:solidFill>
                  <a:schemeClr val="bg1"/>
                </a:solidFill>
                <a:highlight>
                  <a:srgbClr val="C0C0C0"/>
                </a:highlight>
              </a:rPr>
              <a:t>Escort Required </a:t>
            </a:r>
            <a:r>
              <a:rPr lang="en-US" sz="1400" dirty="0">
                <a:solidFill>
                  <a:prstClr val="black"/>
                </a:solidFill>
                <a:highlight>
                  <a:srgbClr val="C0C0C0"/>
                </a:highlight>
              </a:rPr>
              <a:t>and Transport  type with Patient travels on cart who has Weakness as reason for test  on </a:t>
            </a:r>
            <a:r>
              <a:rPr lang="en-US" sz="1400" dirty="0">
                <a:solidFill>
                  <a:srgbClr val="76B900"/>
                </a:solidFill>
                <a:highlight>
                  <a:srgbClr val="C0C0C0"/>
                </a:highlight>
              </a:rPr>
              <a:t>17</a:t>
            </a:r>
            <a:r>
              <a:rPr lang="en-US" sz="1400" baseline="30000" dirty="0">
                <a:solidFill>
                  <a:srgbClr val="76B900"/>
                </a:solidFill>
                <a:highlight>
                  <a:srgbClr val="C0C0C0"/>
                </a:highlight>
              </a:rPr>
              <a:t>th</a:t>
            </a:r>
            <a:r>
              <a:rPr lang="en-US" sz="1400" dirty="0">
                <a:solidFill>
                  <a:srgbClr val="76B900"/>
                </a:solidFill>
                <a:highlight>
                  <a:srgbClr val="C0C0C0"/>
                </a:highlight>
              </a:rPr>
              <a:t> May 2013 at 17:45. </a:t>
            </a:r>
            <a:r>
              <a:rPr lang="en-US" sz="1400" dirty="0">
                <a:solidFill>
                  <a:schemeClr val="tx1"/>
                </a:solidFill>
                <a:highlight>
                  <a:srgbClr val="C0C0C0"/>
                </a:highlight>
              </a:rPr>
              <a:t> In reply to this order, Encapsulated Data is sent based on </a:t>
            </a:r>
            <a:r>
              <a:rPr lang="en-US" sz="1400" dirty="0">
                <a:solidFill>
                  <a:srgbClr val="FF00FF"/>
                </a:solidFill>
                <a:highlight>
                  <a:srgbClr val="C0C0C0"/>
                </a:highlight>
              </a:rPr>
              <a:t>Final result </a:t>
            </a:r>
            <a:r>
              <a:rPr lang="en-US" sz="1400" dirty="0">
                <a:solidFill>
                  <a:schemeClr val="tx1"/>
                </a:solidFill>
                <a:highlight>
                  <a:srgbClr val="C0C0C0"/>
                </a:highlight>
              </a:rPr>
              <a:t>status and the values are </a:t>
            </a:r>
            <a:r>
              <a:rPr lang="en-US" sz="1400" dirty="0">
                <a:solidFill>
                  <a:srgbClr val="6600CC"/>
                </a:solidFill>
                <a:highlight>
                  <a:srgbClr val="C0C0C0"/>
                </a:highlight>
              </a:rPr>
              <a:t>Below normal level </a:t>
            </a:r>
            <a:r>
              <a:rPr lang="en-US" sz="1400" dirty="0">
                <a:solidFill>
                  <a:schemeClr val="tx1"/>
                </a:solidFill>
                <a:highlight>
                  <a:srgbClr val="C0C0C0"/>
                </a:highlight>
              </a:rPr>
              <a:t>commenting Patient’s Observed values are below normal and observation, analysis done on </a:t>
            </a:r>
            <a:r>
              <a:rPr lang="en-US" sz="1400" dirty="0">
                <a:solidFill>
                  <a:srgbClr val="FB6B8A"/>
                </a:solidFill>
                <a:highlight>
                  <a:srgbClr val="C0C0C0"/>
                </a:highlight>
              </a:rPr>
              <a:t>17</a:t>
            </a:r>
            <a:r>
              <a:rPr lang="en-US" sz="1400" baseline="30000" dirty="0">
                <a:solidFill>
                  <a:srgbClr val="FB6B8A"/>
                </a:solidFill>
                <a:highlight>
                  <a:srgbClr val="C0C0C0"/>
                </a:highlight>
              </a:rPr>
              <a:t>th</a:t>
            </a:r>
            <a:r>
              <a:rPr lang="en-US" sz="1400" dirty="0">
                <a:solidFill>
                  <a:srgbClr val="FB6B8A"/>
                </a:solidFill>
                <a:highlight>
                  <a:srgbClr val="C0C0C0"/>
                </a:highlight>
              </a:rPr>
              <a:t> May 2013</a:t>
            </a:r>
            <a:r>
              <a:rPr lang="en-US" sz="1400" dirty="0">
                <a:solidFill>
                  <a:schemeClr val="tx1"/>
                </a:solidFill>
                <a:highlight>
                  <a:srgbClr val="C0C0C0"/>
                </a:highlight>
              </a:rPr>
              <a:t>.</a:t>
            </a:r>
            <a:endParaRPr lang="en-US" sz="1400" dirty="0">
              <a:solidFill>
                <a:prstClr val="black"/>
              </a:solidFill>
              <a:highlight>
                <a:srgbClr val="C0C0C0"/>
              </a:highlight>
            </a:endParaRPr>
          </a:p>
        </p:txBody>
      </p:sp>
    </p:spTree>
    <p:extLst>
      <p:ext uri="{BB962C8B-B14F-4D97-AF65-F5344CB8AC3E}">
        <p14:creationId xmlns:p14="http://schemas.microsoft.com/office/powerpoint/2010/main" val="3106936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DE7C5-05AA-43B7-A4A9-D2E2978836FF}"/>
              </a:ext>
            </a:extLst>
          </p:cNvPr>
          <p:cNvSpPr>
            <a:spLocks noGrp="1"/>
          </p:cNvSpPr>
          <p:nvPr>
            <p:ph type="title"/>
          </p:nvPr>
        </p:nvSpPr>
        <p:spPr/>
        <p:txBody>
          <a:bodyPr/>
          <a:lstStyle/>
          <a:p>
            <a:r>
              <a:rPr lang="en-IN" dirty="0"/>
              <a:t>Detail analysis</a:t>
            </a:r>
          </a:p>
        </p:txBody>
      </p:sp>
      <p:sp>
        <p:nvSpPr>
          <p:cNvPr id="3" name="Content Placeholder 2">
            <a:extLst>
              <a:ext uri="{FF2B5EF4-FFF2-40B4-BE49-F238E27FC236}">
                <a16:creationId xmlns:a16="http://schemas.microsoft.com/office/drawing/2014/main" id="{79186028-8B9E-4C8D-9E57-054055C3FED1}"/>
              </a:ext>
            </a:extLst>
          </p:cNvPr>
          <p:cNvSpPr>
            <a:spLocks noGrp="1"/>
          </p:cNvSpPr>
          <p:nvPr>
            <p:ph idx="1"/>
          </p:nvPr>
        </p:nvSpPr>
        <p:spPr/>
        <p:txBody>
          <a:bodyPr/>
          <a:lstStyle/>
          <a:p>
            <a:pPr marL="0" indent="0">
              <a:buNone/>
            </a:pPr>
            <a:r>
              <a:rPr lang="en-US" sz="1800" b="1" i="0" u="none" strike="noStrike" baseline="0" dirty="0">
                <a:latin typeface="Arial" panose="020B0604020202020204" pitchFamily="34" charset="0"/>
              </a:rPr>
              <a:t>Detail analysis of ADT/ACK - Admit/Visit Notification (Event A01) message structure.</a:t>
            </a:r>
            <a:endParaRPr lang="en-IN" dirty="0"/>
          </a:p>
        </p:txBody>
      </p:sp>
    </p:spTree>
    <p:extLst>
      <p:ext uri="{BB962C8B-B14F-4D97-AF65-F5344CB8AC3E}">
        <p14:creationId xmlns:p14="http://schemas.microsoft.com/office/powerpoint/2010/main" val="796416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F560E-0FE6-4587-985D-F78821460E9F}"/>
              </a:ext>
            </a:extLst>
          </p:cNvPr>
          <p:cNvSpPr>
            <a:spLocks noGrp="1"/>
          </p:cNvSpPr>
          <p:nvPr>
            <p:ph type="title"/>
          </p:nvPr>
        </p:nvSpPr>
        <p:spPr/>
        <p:txBody>
          <a:bodyPr/>
          <a:lstStyle/>
          <a:p>
            <a:r>
              <a:rPr lang="en-IN" dirty="0"/>
              <a:t>ADT Mock up screen</a:t>
            </a:r>
          </a:p>
        </p:txBody>
      </p:sp>
      <p:pic>
        <p:nvPicPr>
          <p:cNvPr id="5" name="Content Placeholder 4">
            <a:extLst>
              <a:ext uri="{FF2B5EF4-FFF2-40B4-BE49-F238E27FC236}">
                <a16:creationId xmlns:a16="http://schemas.microsoft.com/office/drawing/2014/main" id="{13AE2B68-65DF-474A-91DE-F0FE272FE16D}"/>
              </a:ext>
            </a:extLst>
          </p:cNvPr>
          <p:cNvPicPr>
            <a:picLocks noGrp="1" noChangeAspect="1"/>
          </p:cNvPicPr>
          <p:nvPr>
            <p:ph idx="1"/>
          </p:nvPr>
        </p:nvPicPr>
        <p:blipFill>
          <a:blip r:embed="rId2"/>
          <a:stretch>
            <a:fillRect/>
          </a:stretch>
        </p:blipFill>
        <p:spPr>
          <a:xfrm>
            <a:off x="304800" y="505365"/>
            <a:ext cx="8534400" cy="4352385"/>
          </a:xfrm>
        </p:spPr>
      </p:pic>
    </p:spTree>
    <p:extLst>
      <p:ext uri="{BB962C8B-B14F-4D97-AF65-F5344CB8AC3E}">
        <p14:creationId xmlns:p14="http://schemas.microsoft.com/office/powerpoint/2010/main" val="38673353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B3D22-572D-4C55-9CE4-C6CE8C85DECC}"/>
              </a:ext>
            </a:extLst>
          </p:cNvPr>
          <p:cNvSpPr>
            <a:spLocks noGrp="1"/>
          </p:cNvSpPr>
          <p:nvPr>
            <p:ph type="title"/>
          </p:nvPr>
        </p:nvSpPr>
        <p:spPr/>
        <p:txBody>
          <a:bodyPr/>
          <a:lstStyle/>
          <a:p>
            <a:r>
              <a:rPr lang="en-IN" dirty="0"/>
              <a:t>ORM Mock up screen</a:t>
            </a:r>
          </a:p>
        </p:txBody>
      </p:sp>
      <p:pic>
        <p:nvPicPr>
          <p:cNvPr id="5" name="Content Placeholder 4">
            <a:extLst>
              <a:ext uri="{FF2B5EF4-FFF2-40B4-BE49-F238E27FC236}">
                <a16:creationId xmlns:a16="http://schemas.microsoft.com/office/drawing/2014/main" id="{CA9EF926-F91F-4D68-B1D6-5AB112E2C059}"/>
              </a:ext>
            </a:extLst>
          </p:cNvPr>
          <p:cNvPicPr>
            <a:picLocks noGrp="1" noChangeAspect="1"/>
          </p:cNvPicPr>
          <p:nvPr>
            <p:ph idx="1"/>
          </p:nvPr>
        </p:nvPicPr>
        <p:blipFill>
          <a:blip r:embed="rId2"/>
          <a:stretch>
            <a:fillRect/>
          </a:stretch>
        </p:blipFill>
        <p:spPr>
          <a:xfrm>
            <a:off x="304799" y="666750"/>
            <a:ext cx="8534399" cy="4191000"/>
          </a:xfrm>
        </p:spPr>
      </p:pic>
    </p:spTree>
    <p:extLst>
      <p:ext uri="{BB962C8B-B14F-4D97-AF65-F5344CB8AC3E}">
        <p14:creationId xmlns:p14="http://schemas.microsoft.com/office/powerpoint/2010/main" val="1667015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B33CD-B2E5-4F85-9AD3-D3EA7A998690}"/>
              </a:ext>
            </a:extLst>
          </p:cNvPr>
          <p:cNvSpPr>
            <a:spLocks noGrp="1"/>
          </p:cNvSpPr>
          <p:nvPr>
            <p:ph type="title"/>
          </p:nvPr>
        </p:nvSpPr>
        <p:spPr/>
        <p:txBody>
          <a:bodyPr/>
          <a:lstStyle/>
          <a:p>
            <a:r>
              <a:rPr lang="en-IN" dirty="0"/>
              <a:t>ORU Mock up screen </a:t>
            </a:r>
          </a:p>
        </p:txBody>
      </p:sp>
      <p:pic>
        <p:nvPicPr>
          <p:cNvPr id="5" name="Content Placeholder 4">
            <a:extLst>
              <a:ext uri="{FF2B5EF4-FFF2-40B4-BE49-F238E27FC236}">
                <a16:creationId xmlns:a16="http://schemas.microsoft.com/office/drawing/2014/main" id="{5BB3DF19-1905-4BE0-AAFA-CEECC6730069}"/>
              </a:ext>
            </a:extLst>
          </p:cNvPr>
          <p:cNvPicPr>
            <a:picLocks noGrp="1" noChangeAspect="1"/>
          </p:cNvPicPr>
          <p:nvPr>
            <p:ph idx="1"/>
          </p:nvPr>
        </p:nvPicPr>
        <p:blipFill>
          <a:blip r:embed="rId2"/>
          <a:stretch>
            <a:fillRect/>
          </a:stretch>
        </p:blipFill>
        <p:spPr>
          <a:xfrm>
            <a:off x="304800" y="666750"/>
            <a:ext cx="8534399" cy="4191000"/>
          </a:xfrm>
        </p:spPr>
      </p:pic>
    </p:spTree>
    <p:extLst>
      <p:ext uri="{BB962C8B-B14F-4D97-AF65-F5344CB8AC3E}">
        <p14:creationId xmlns:p14="http://schemas.microsoft.com/office/powerpoint/2010/main" val="21912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7643-317E-46D7-B318-8394832D4194}"/>
              </a:ext>
            </a:extLst>
          </p:cNvPr>
          <p:cNvSpPr>
            <a:spLocks noGrp="1"/>
          </p:cNvSpPr>
          <p:nvPr>
            <p:ph type="title"/>
          </p:nvPr>
        </p:nvSpPr>
        <p:spPr/>
        <p:txBody>
          <a:bodyPr>
            <a:normAutofit/>
          </a:bodyPr>
          <a:lstStyle/>
          <a:p>
            <a:r>
              <a:rPr lang="en-IN" b="1" dirty="0">
                <a:ea typeface="+mn-ea"/>
              </a:rPr>
              <a:t>Introduction to Medical Standards</a:t>
            </a:r>
          </a:p>
        </p:txBody>
      </p:sp>
      <p:sp>
        <p:nvSpPr>
          <p:cNvPr id="3" name="Content Placeholder 2">
            <a:extLst>
              <a:ext uri="{FF2B5EF4-FFF2-40B4-BE49-F238E27FC236}">
                <a16:creationId xmlns:a16="http://schemas.microsoft.com/office/drawing/2014/main" id="{2F55832D-5D19-43C3-8E92-2D8712525A6F}"/>
              </a:ext>
            </a:extLst>
          </p:cNvPr>
          <p:cNvSpPr>
            <a:spLocks noGrp="1"/>
          </p:cNvSpPr>
          <p:nvPr>
            <p:ph idx="1"/>
          </p:nvPr>
        </p:nvSpPr>
        <p:spPr/>
        <p:txBody>
          <a:bodyPr/>
          <a:lstStyle/>
          <a:p>
            <a:pPr marL="0" indent="0">
              <a:buNone/>
            </a:pPr>
            <a:r>
              <a:rPr lang="en-IN" sz="2000" b="1" dirty="0">
                <a:latin typeface="Calibri" charset="0"/>
                <a:cs typeface="Calibri" charset="0"/>
              </a:rPr>
              <a:t>Standards are the set of guidelines.</a:t>
            </a:r>
          </a:p>
          <a:p>
            <a:pPr marL="0" indent="0">
              <a:buNone/>
            </a:pPr>
            <a:r>
              <a:rPr lang="en-IN" sz="2000" b="1" dirty="0">
                <a:latin typeface="Calibri" charset="0"/>
                <a:cs typeface="Calibri" charset="0"/>
              </a:rPr>
              <a:t>Medical Standards is a set of guidelines defied for medical field.</a:t>
            </a:r>
          </a:p>
          <a:p>
            <a:pPr marL="0" indent="0">
              <a:buNone/>
            </a:pPr>
            <a:endParaRPr lang="en-IN" sz="2000" b="1" dirty="0">
              <a:latin typeface="Calibri" charset="0"/>
              <a:cs typeface="Calibri" charset="0"/>
            </a:endParaRPr>
          </a:p>
          <a:p>
            <a:pPr marL="0" indent="0">
              <a:buNone/>
            </a:pPr>
            <a:r>
              <a:rPr lang="en-IN" sz="2000" b="1" dirty="0">
                <a:latin typeface="Calibri" charset="0"/>
                <a:cs typeface="Calibri" charset="0"/>
              </a:rPr>
              <a:t>Some Medical standards are</a:t>
            </a:r>
          </a:p>
          <a:p>
            <a:pPr>
              <a:buFont typeface="Arial" panose="020B0604020202020204" pitchFamily="34" charset="0"/>
              <a:buChar char="•"/>
            </a:pPr>
            <a:r>
              <a:rPr lang="en-IN" sz="2000" b="1" dirty="0">
                <a:latin typeface="Calibri" charset="0"/>
                <a:cs typeface="Calibri" charset="0"/>
              </a:rPr>
              <a:t>HL7</a:t>
            </a:r>
          </a:p>
          <a:p>
            <a:pPr>
              <a:buFont typeface="Arial" panose="020B0604020202020204" pitchFamily="34" charset="0"/>
              <a:buChar char="•"/>
            </a:pPr>
            <a:r>
              <a:rPr lang="en-IN" sz="2000" b="1" dirty="0">
                <a:latin typeface="Calibri" charset="0"/>
                <a:cs typeface="Calibri" charset="0"/>
              </a:rPr>
              <a:t>HL7 V3</a:t>
            </a:r>
          </a:p>
          <a:p>
            <a:pPr>
              <a:buFont typeface="Arial" panose="020B0604020202020204" pitchFamily="34" charset="0"/>
              <a:buChar char="•"/>
            </a:pPr>
            <a:r>
              <a:rPr lang="en-IN" sz="2000" b="1" dirty="0">
                <a:latin typeface="Calibri" charset="0"/>
                <a:cs typeface="Calibri" charset="0"/>
              </a:rPr>
              <a:t>DICOM</a:t>
            </a:r>
          </a:p>
          <a:p>
            <a:pPr>
              <a:buFont typeface="Arial" panose="020B0604020202020204" pitchFamily="34" charset="0"/>
              <a:buChar char="•"/>
            </a:pPr>
            <a:r>
              <a:rPr lang="en-IN" sz="2000" b="1" dirty="0">
                <a:latin typeface="Calibri" charset="0"/>
                <a:cs typeface="Calibri" charset="0"/>
              </a:rPr>
              <a:t>FHIR</a:t>
            </a:r>
          </a:p>
          <a:p>
            <a:pPr marL="0" indent="0">
              <a:buNone/>
            </a:pPr>
            <a:endParaRPr lang="en-IN" dirty="0"/>
          </a:p>
        </p:txBody>
      </p:sp>
    </p:spTree>
    <p:extLst>
      <p:ext uri="{BB962C8B-B14F-4D97-AF65-F5344CB8AC3E}">
        <p14:creationId xmlns:p14="http://schemas.microsoft.com/office/powerpoint/2010/main" val="3499715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3F965-E03F-46A4-AA3B-48ADDA520BDC}"/>
              </a:ext>
            </a:extLst>
          </p:cNvPr>
          <p:cNvSpPr>
            <a:spLocks noGrp="1"/>
          </p:cNvSpPr>
          <p:nvPr>
            <p:ph type="title"/>
          </p:nvPr>
        </p:nvSpPr>
        <p:spPr/>
        <p:txBody>
          <a:bodyPr/>
          <a:lstStyle/>
          <a:p>
            <a:r>
              <a:rPr lang="en-IN" dirty="0"/>
              <a:t>HL7 Libraries</a:t>
            </a:r>
          </a:p>
        </p:txBody>
      </p:sp>
      <p:sp>
        <p:nvSpPr>
          <p:cNvPr id="3" name="Content Placeholder 2">
            <a:extLst>
              <a:ext uri="{FF2B5EF4-FFF2-40B4-BE49-F238E27FC236}">
                <a16:creationId xmlns:a16="http://schemas.microsoft.com/office/drawing/2014/main" id="{9445966D-721D-4461-80F0-4A252AFBB684}"/>
              </a:ext>
            </a:extLst>
          </p:cNvPr>
          <p:cNvSpPr>
            <a:spLocks noGrp="1"/>
          </p:cNvSpPr>
          <p:nvPr>
            <p:ph idx="1"/>
          </p:nvPr>
        </p:nvSpPr>
        <p:spPr/>
        <p:txBody>
          <a:bodyPr/>
          <a:lstStyle/>
          <a:p>
            <a:pPr>
              <a:buFont typeface="Arial" panose="020B0604020202020204" pitchFamily="34" charset="0"/>
              <a:buChar char="•"/>
            </a:pPr>
            <a:r>
              <a:rPr lang="en-IN" dirty="0" err="1"/>
              <a:t>Nhapi</a:t>
            </a:r>
            <a:r>
              <a:rPr lang="en-IN" dirty="0"/>
              <a:t> </a:t>
            </a:r>
          </a:p>
          <a:p>
            <a:pPr>
              <a:buFont typeface="Arial" panose="020B0604020202020204" pitchFamily="34" charset="0"/>
              <a:buChar char="•"/>
            </a:pPr>
            <a:r>
              <a:rPr lang="en-IN" dirty="0"/>
              <a:t>HAPI</a:t>
            </a:r>
          </a:p>
          <a:p>
            <a:pPr>
              <a:buFont typeface="Arial" panose="020B0604020202020204" pitchFamily="34" charset="0"/>
              <a:buChar char="•"/>
            </a:pPr>
            <a:r>
              <a:rPr lang="en-IN" dirty="0"/>
              <a:t>Python-hl7</a:t>
            </a:r>
          </a:p>
          <a:p>
            <a:pPr marL="0" indent="0">
              <a:buNone/>
            </a:pPr>
            <a:endParaRPr lang="en-IN" dirty="0"/>
          </a:p>
        </p:txBody>
      </p:sp>
    </p:spTree>
    <p:extLst>
      <p:ext uri="{BB962C8B-B14F-4D97-AF65-F5344CB8AC3E}">
        <p14:creationId xmlns:p14="http://schemas.microsoft.com/office/powerpoint/2010/main" val="756037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6D323-EF8E-4DDF-B553-1F0D4DEB17B4}"/>
              </a:ext>
            </a:extLst>
          </p:cNvPr>
          <p:cNvSpPr>
            <a:spLocks noGrp="1"/>
          </p:cNvSpPr>
          <p:nvPr>
            <p:ph type="title"/>
          </p:nvPr>
        </p:nvSpPr>
        <p:spPr/>
        <p:txBody>
          <a:bodyPr/>
          <a:lstStyle/>
          <a:p>
            <a:r>
              <a:rPr lang="en-IN" dirty="0"/>
              <a:t>Clients we work for</a:t>
            </a:r>
          </a:p>
        </p:txBody>
      </p:sp>
      <p:pic>
        <p:nvPicPr>
          <p:cNvPr id="5" name="Content Placeholder 4" descr="Logo&#10;&#10;Description automatically generated">
            <a:extLst>
              <a:ext uri="{FF2B5EF4-FFF2-40B4-BE49-F238E27FC236}">
                <a16:creationId xmlns:a16="http://schemas.microsoft.com/office/drawing/2014/main" id="{A1E18A51-8528-45DA-9D2E-C0E8B482A8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1" y="674620"/>
            <a:ext cx="2920608" cy="754987"/>
          </a:xfrm>
        </p:spPr>
      </p:pic>
      <p:pic>
        <p:nvPicPr>
          <p:cNvPr id="9" name="Picture 8" descr="A picture containing drawing, plate&#10;&#10;Description automatically generated">
            <a:extLst>
              <a:ext uri="{FF2B5EF4-FFF2-40B4-BE49-F238E27FC236}">
                <a16:creationId xmlns:a16="http://schemas.microsoft.com/office/drawing/2014/main" id="{DD26EFA9-70D2-4F37-A43A-12D9FFD33D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1218" y="668582"/>
            <a:ext cx="4019550" cy="993964"/>
          </a:xfrm>
          <a:prstGeom prst="rect">
            <a:avLst/>
          </a:prstGeom>
        </p:spPr>
      </p:pic>
      <p:pic>
        <p:nvPicPr>
          <p:cNvPr id="11" name="Picture 10" descr="Logo&#10;&#10;Description automatically generated">
            <a:extLst>
              <a:ext uri="{FF2B5EF4-FFF2-40B4-BE49-F238E27FC236}">
                <a16:creationId xmlns:a16="http://schemas.microsoft.com/office/drawing/2014/main" id="{2BC55976-DAD2-4C15-A46D-A56D55263B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4853" y="3241963"/>
            <a:ext cx="4603172" cy="2648341"/>
          </a:xfrm>
          <a:prstGeom prst="rect">
            <a:avLst/>
          </a:prstGeom>
        </p:spPr>
      </p:pic>
      <p:pic>
        <p:nvPicPr>
          <p:cNvPr id="15" name="Picture 14" descr="Icon&#10;&#10;Description automatically generated">
            <a:extLst>
              <a:ext uri="{FF2B5EF4-FFF2-40B4-BE49-F238E27FC236}">
                <a16:creationId xmlns:a16="http://schemas.microsoft.com/office/drawing/2014/main" id="{29315AE7-0720-4BFC-877E-1B8A835CAD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2492" y="3625899"/>
            <a:ext cx="3259280" cy="1260425"/>
          </a:xfrm>
          <a:prstGeom prst="rect">
            <a:avLst/>
          </a:prstGeom>
        </p:spPr>
      </p:pic>
      <p:pic>
        <p:nvPicPr>
          <p:cNvPr id="17" name="Picture 16" descr="Icon&#10;&#10;Description automatically generated">
            <a:extLst>
              <a:ext uri="{FF2B5EF4-FFF2-40B4-BE49-F238E27FC236}">
                <a16:creationId xmlns:a16="http://schemas.microsoft.com/office/drawing/2014/main" id="{003E31A9-8007-4B38-BA5C-4E722980A2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44578" y="1676026"/>
            <a:ext cx="3727482" cy="2087390"/>
          </a:xfrm>
          <a:prstGeom prst="rect">
            <a:avLst/>
          </a:prstGeom>
        </p:spPr>
      </p:pic>
    </p:spTree>
    <p:extLst>
      <p:ext uri="{BB962C8B-B14F-4D97-AF65-F5344CB8AC3E}">
        <p14:creationId xmlns:p14="http://schemas.microsoft.com/office/powerpoint/2010/main" val="2521523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3693" r="13693"/>
          <a:stretch>
            <a:fillRect/>
          </a:stretch>
        </p:blipFill>
        <p:spPr>
          <a:xfrm>
            <a:off x="4379513" y="-1"/>
            <a:ext cx="4764488" cy="4917591"/>
          </a:xfrm>
        </p:spPr>
      </p:pic>
      <p:sp>
        <p:nvSpPr>
          <p:cNvPr id="9" name="TextBox 8"/>
          <p:cNvSpPr txBox="1"/>
          <p:nvPr/>
        </p:nvSpPr>
        <p:spPr>
          <a:xfrm>
            <a:off x="1460500" y="1498600"/>
            <a:ext cx="2663230" cy="707886"/>
          </a:xfrm>
          <a:prstGeom prst="rect">
            <a:avLst/>
          </a:prstGeom>
          <a:noFill/>
        </p:spPr>
        <p:txBody>
          <a:bodyPr wrap="none" rtlCol="0">
            <a:spAutoFit/>
          </a:bodyPr>
          <a:lstStyle/>
          <a:p>
            <a:r>
              <a:rPr lang="en-IN" sz="4000" b="1" dirty="0">
                <a:solidFill>
                  <a:schemeClr val="bg2"/>
                </a:solidFill>
              </a:rPr>
              <a:t>Thank </a:t>
            </a:r>
            <a:r>
              <a:rPr lang="en-IN" sz="4000" b="1" dirty="0">
                <a:solidFill>
                  <a:srgbClr val="FFC000"/>
                </a:solidFill>
              </a:rPr>
              <a:t>You</a:t>
            </a:r>
            <a:r>
              <a:rPr lang="en-IN" sz="4000" b="1" dirty="0">
                <a:solidFill>
                  <a:schemeClr val="bg2"/>
                </a:solidFill>
              </a:rPr>
              <a:t> !</a:t>
            </a:r>
          </a:p>
        </p:txBody>
      </p:sp>
      <p:pic>
        <p:nvPicPr>
          <p:cNvPr id="4" name="Picture 3">
            <a:hlinkClick r:id="rId3" action="ppaction://hlinksldjump"/>
            <a:extLst>
              <a:ext uri="{FF2B5EF4-FFF2-40B4-BE49-F238E27FC236}">
                <a16:creationId xmlns:a16="http://schemas.microsoft.com/office/drawing/2014/main" id="{E64500E8-6DE5-420E-A176-916B47731F30}"/>
              </a:ext>
            </a:extLst>
          </p:cNvPr>
          <p:cNvPicPr>
            <a:picLocks noChangeAspect="1"/>
          </p:cNvPicPr>
          <p:nvPr/>
        </p:nvPicPr>
        <p:blipFill rotWithShape="1">
          <a:blip r:embed="rId4"/>
          <a:srcRect l="50706" t="14152" r="28593" b="50055"/>
          <a:stretch/>
        </p:blipFill>
        <p:spPr>
          <a:xfrm>
            <a:off x="8387294" y="4208385"/>
            <a:ext cx="540454" cy="525393"/>
          </a:xfrm>
          <a:prstGeom prst="ellipse">
            <a:avLst/>
          </a:prstGeom>
          <a:ln w="63500"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824373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DE9B-88CF-4A1F-AEF8-03EF1E7BCC18}"/>
              </a:ext>
            </a:extLst>
          </p:cNvPr>
          <p:cNvSpPr>
            <a:spLocks noGrp="1"/>
          </p:cNvSpPr>
          <p:nvPr>
            <p:ph type="title"/>
          </p:nvPr>
        </p:nvSpPr>
        <p:spPr/>
        <p:txBody>
          <a:bodyPr/>
          <a:lstStyle/>
          <a:p>
            <a:r>
              <a:rPr lang="en-IN" dirty="0"/>
              <a:t>Why HL7 </a:t>
            </a:r>
          </a:p>
        </p:txBody>
      </p:sp>
      <p:sp>
        <p:nvSpPr>
          <p:cNvPr id="3" name="Content Placeholder 2">
            <a:extLst>
              <a:ext uri="{FF2B5EF4-FFF2-40B4-BE49-F238E27FC236}">
                <a16:creationId xmlns:a16="http://schemas.microsoft.com/office/drawing/2014/main" id="{A3925F2C-0246-49C4-84F7-3E6617EBBD33}"/>
              </a:ext>
            </a:extLst>
          </p:cNvPr>
          <p:cNvSpPr>
            <a:spLocks noGrp="1"/>
          </p:cNvSpPr>
          <p:nvPr>
            <p:ph idx="1"/>
          </p:nvPr>
        </p:nvSpPr>
        <p:spPr/>
        <p:txBody>
          <a:bodyPr>
            <a:normAutofit/>
          </a:bodyPr>
          <a:lstStyle/>
          <a:p>
            <a:pPr marL="0" indent="0">
              <a:buNone/>
            </a:pPr>
            <a:r>
              <a:rPr lang="en-US" sz="2000" b="1" dirty="0">
                <a:latin typeface="Calibri" charset="0"/>
                <a:cs typeface="Calibri" charset="0"/>
              </a:rPr>
              <a:t>Hospitals and other healthcare provider organizations typically have many different computer systems used for everything.</a:t>
            </a:r>
          </a:p>
          <a:p>
            <a:pPr marL="0" indent="0">
              <a:buNone/>
            </a:pPr>
            <a:endParaRPr lang="en-US" sz="2000" b="1" dirty="0">
              <a:latin typeface="Calibri" charset="0"/>
              <a:cs typeface="Calibri" charset="0"/>
            </a:endParaRPr>
          </a:p>
          <a:p>
            <a:pPr>
              <a:buFont typeface="Arial" panose="020B0604020202020204" pitchFamily="34" charset="0"/>
              <a:buChar char="•"/>
            </a:pPr>
            <a:r>
              <a:rPr lang="en-US" sz="2000" b="1" dirty="0">
                <a:latin typeface="Calibri" charset="0"/>
                <a:cs typeface="Calibri" charset="0"/>
              </a:rPr>
              <a:t>Patient Admit</a:t>
            </a:r>
          </a:p>
          <a:p>
            <a:pPr>
              <a:buFont typeface="Arial" panose="020B0604020202020204" pitchFamily="34" charset="0"/>
              <a:buChar char="•"/>
            </a:pPr>
            <a:r>
              <a:rPr lang="en-US" sz="2000" b="1" dirty="0">
                <a:latin typeface="Calibri" charset="0"/>
                <a:cs typeface="Calibri" charset="0"/>
              </a:rPr>
              <a:t>Doctor Appointment</a:t>
            </a:r>
          </a:p>
          <a:p>
            <a:pPr>
              <a:buFont typeface="Arial" panose="020B0604020202020204" pitchFamily="34" charset="0"/>
              <a:buChar char="•"/>
            </a:pPr>
            <a:r>
              <a:rPr lang="en-US" sz="2000" b="1" dirty="0">
                <a:latin typeface="Calibri" charset="0"/>
                <a:cs typeface="Calibri" charset="0"/>
              </a:rPr>
              <a:t>Doctor observation/Prescription</a:t>
            </a:r>
          </a:p>
          <a:p>
            <a:pPr>
              <a:buFont typeface="Arial" panose="020B0604020202020204" pitchFamily="34" charset="0"/>
              <a:buChar char="•"/>
            </a:pPr>
            <a:r>
              <a:rPr lang="en-US" sz="2000" b="1" dirty="0">
                <a:latin typeface="Calibri" charset="0"/>
                <a:cs typeface="Calibri" charset="0"/>
              </a:rPr>
              <a:t>Billing records to patient tracking</a:t>
            </a:r>
          </a:p>
          <a:p>
            <a:pPr>
              <a:buFont typeface="Arial" panose="020B0604020202020204" pitchFamily="34" charset="0"/>
              <a:buChar char="•"/>
            </a:pPr>
            <a:r>
              <a:rPr lang="en-US" sz="2000" b="1" dirty="0">
                <a:latin typeface="Calibri" charset="0"/>
                <a:cs typeface="Calibri" charset="0"/>
              </a:rPr>
              <a:t>Insurance </a:t>
            </a:r>
          </a:p>
          <a:p>
            <a:pPr>
              <a:buFont typeface="Arial" panose="020B0604020202020204" pitchFamily="34" charset="0"/>
              <a:buChar char="•"/>
            </a:pPr>
            <a:r>
              <a:rPr lang="en-US" sz="2000" b="1" dirty="0">
                <a:latin typeface="Calibri" charset="0"/>
                <a:cs typeface="Calibri" charset="0"/>
              </a:rPr>
              <a:t>Lab</a:t>
            </a:r>
          </a:p>
          <a:p>
            <a:pPr marL="0" indent="0">
              <a:buNone/>
            </a:pPr>
            <a:endParaRPr lang="en-US" dirty="0"/>
          </a:p>
        </p:txBody>
      </p:sp>
    </p:spTree>
    <p:extLst>
      <p:ext uri="{BB962C8B-B14F-4D97-AF65-F5344CB8AC3E}">
        <p14:creationId xmlns:p14="http://schemas.microsoft.com/office/powerpoint/2010/main" val="2684162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dirty="0"/>
              <a:t>What is HL7</a:t>
            </a:r>
            <a:endParaRPr lang="en-IN" dirty="0">
              <a:solidFill>
                <a:schemeClr val="tx1"/>
              </a:solidFill>
            </a:endParaRPr>
          </a:p>
        </p:txBody>
      </p:sp>
      <p:sp>
        <p:nvSpPr>
          <p:cNvPr id="3" name="Content Placeholder 2">
            <a:extLst>
              <a:ext uri="{FF2B5EF4-FFF2-40B4-BE49-F238E27FC236}">
                <a16:creationId xmlns:a16="http://schemas.microsoft.com/office/drawing/2014/main" id="{6DD2C001-0A24-4E18-8D04-D845821D7D4E}"/>
              </a:ext>
            </a:extLst>
          </p:cNvPr>
          <p:cNvSpPr>
            <a:spLocks noGrp="1"/>
          </p:cNvSpPr>
          <p:nvPr>
            <p:ph idx="1"/>
          </p:nvPr>
        </p:nvSpPr>
        <p:spPr/>
        <p:txBody>
          <a:bodyPr/>
          <a:lstStyle/>
          <a:p>
            <a:pPr marL="0" indent="0">
              <a:spcBef>
                <a:spcPct val="0"/>
              </a:spcBef>
              <a:buNone/>
            </a:pPr>
            <a:r>
              <a:rPr lang="en-US" sz="2000" b="1" dirty="0">
                <a:latin typeface="Calibri" charset="0"/>
                <a:cs typeface="Calibri" charset="0"/>
              </a:rPr>
              <a:t>Health Level Seven or HL7</a:t>
            </a:r>
          </a:p>
          <a:p>
            <a:pPr marL="0" indent="0">
              <a:spcBef>
                <a:spcPct val="0"/>
              </a:spcBef>
              <a:buNone/>
            </a:pPr>
            <a:r>
              <a:rPr lang="en-US" sz="2000" b="1" dirty="0">
                <a:latin typeface="Calibri" charset="0"/>
                <a:cs typeface="Calibri" charset="0"/>
              </a:rPr>
              <a:t>Set of international standards for transfer of clinical and administrative data between software applications used by various healthcare providers</a:t>
            </a:r>
            <a:endParaRPr lang="en-IN" sz="2000" b="1" dirty="0">
              <a:latin typeface="Calibri" charset="0"/>
              <a:cs typeface="Calibri" charset="0"/>
            </a:endParaRPr>
          </a:p>
        </p:txBody>
      </p:sp>
      <p:sp>
        <p:nvSpPr>
          <p:cNvPr id="4" name="TextBox 3">
            <a:extLst>
              <a:ext uri="{FF2B5EF4-FFF2-40B4-BE49-F238E27FC236}">
                <a16:creationId xmlns:a16="http://schemas.microsoft.com/office/drawing/2014/main" id="{E5A40487-A11F-4558-BFFD-EA64ADC51701}"/>
              </a:ext>
            </a:extLst>
          </p:cNvPr>
          <p:cNvSpPr txBox="1"/>
          <p:nvPr/>
        </p:nvSpPr>
        <p:spPr>
          <a:xfrm>
            <a:off x="304799" y="1813099"/>
            <a:ext cx="5241890" cy="646331"/>
          </a:xfrm>
          <a:prstGeom prst="rect">
            <a:avLst/>
          </a:prstGeom>
          <a:noFill/>
        </p:spPr>
        <p:txBody>
          <a:bodyPr wrap="square" rtlCol="0">
            <a:spAutoFit/>
          </a:bodyPr>
          <a:lstStyle/>
          <a:p>
            <a:pPr defTabSz="685783">
              <a:lnSpc>
                <a:spcPct val="90000"/>
              </a:lnSpc>
              <a:spcBef>
                <a:spcPct val="0"/>
              </a:spcBef>
            </a:pPr>
            <a:r>
              <a:rPr lang="en-US" sz="2000" b="1" dirty="0">
                <a:solidFill>
                  <a:schemeClr val="tx1">
                    <a:lumMod val="75000"/>
                    <a:lumOff val="25000"/>
                  </a:schemeClr>
                </a:solidFill>
                <a:latin typeface="Calibri" charset="0"/>
                <a:cs typeface="Calibri" charset="0"/>
              </a:rPr>
              <a:t>These standards focus on the application layer, which is "layer 7" in the </a:t>
            </a:r>
            <a:r>
              <a:rPr lang="en-US" sz="2000" b="1" dirty="0">
                <a:solidFill>
                  <a:schemeClr val="tx1">
                    <a:lumMod val="75000"/>
                    <a:lumOff val="25000"/>
                  </a:schemeClr>
                </a:solidFill>
                <a:latin typeface="Calibri" charset="0"/>
                <a:cs typeface="Calibri" charset="0"/>
                <a:hlinkClick r:id="rId2" tooltip="OSI model">
                  <a:extLst>
                    <a:ext uri="{A12FA001-AC4F-418D-AE19-62706E023703}">
                      <ahyp:hlinkClr xmlns="" xmlns:ahyp="http://schemas.microsoft.com/office/drawing/2018/hyperlinkcolor" val="tx"/>
                    </a:ext>
                  </a:extLst>
                </a:hlinkClick>
              </a:rPr>
              <a:t>OSI model</a:t>
            </a:r>
            <a:r>
              <a:rPr lang="en-US" sz="2000" b="1" dirty="0">
                <a:solidFill>
                  <a:schemeClr val="tx1">
                    <a:lumMod val="75000"/>
                    <a:lumOff val="25000"/>
                  </a:schemeClr>
                </a:solidFill>
                <a:latin typeface="Calibri" charset="0"/>
                <a:cs typeface="Calibri" charset="0"/>
              </a:rPr>
              <a:t>.</a:t>
            </a:r>
            <a:endParaRPr lang="en-IN" sz="2000" b="1" dirty="0">
              <a:solidFill>
                <a:schemeClr val="tx1">
                  <a:lumMod val="75000"/>
                  <a:lumOff val="25000"/>
                </a:schemeClr>
              </a:solidFill>
              <a:latin typeface="Calibri" charset="0"/>
              <a:cs typeface="Calibri" charset="0"/>
            </a:endParaRPr>
          </a:p>
        </p:txBody>
      </p:sp>
      <p:pic>
        <p:nvPicPr>
          <p:cNvPr id="8" name="Picture 7" descr="Chart, funnel chart&#10;&#10;Description automatically generated">
            <a:extLst>
              <a:ext uri="{FF2B5EF4-FFF2-40B4-BE49-F238E27FC236}">
                <a16:creationId xmlns:a16="http://schemas.microsoft.com/office/drawing/2014/main" id="{488D8F3A-AE25-454F-A61B-51E54D5867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6690" y="1905908"/>
            <a:ext cx="3292509" cy="2570842"/>
          </a:xfrm>
          <a:prstGeom prst="rect">
            <a:avLst/>
          </a:prstGeom>
        </p:spPr>
      </p:pic>
    </p:spTree>
    <p:extLst>
      <p:ext uri="{BB962C8B-B14F-4D97-AF65-F5344CB8AC3E}">
        <p14:creationId xmlns:p14="http://schemas.microsoft.com/office/powerpoint/2010/main" val="2328490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504" y="96648"/>
            <a:ext cx="8229600" cy="380430"/>
          </a:xfrm>
        </p:spPr>
        <p:txBody>
          <a:bodyPr/>
          <a:lstStyle/>
          <a:p>
            <a:r>
              <a:rPr lang="en-US" dirty="0"/>
              <a:t>About HL7 Org</a:t>
            </a:r>
          </a:p>
        </p:txBody>
      </p:sp>
      <p:graphicFrame>
        <p:nvGraphicFramePr>
          <p:cNvPr id="6" name="Content Placeholder 5"/>
          <p:cNvGraphicFramePr>
            <a:graphicFrameLocks noGrp="1"/>
          </p:cNvGraphicFramePr>
          <p:nvPr>
            <p:ph idx="1"/>
          </p:nvPr>
        </p:nvGraphicFramePr>
        <p:xfrm>
          <a:off x="1485900" y="1200150"/>
          <a:ext cx="6172200" cy="2609850"/>
        </p:xfrm>
        <a:graphic>
          <a:graphicData uri="http://schemas.openxmlformats.org/drawingml/2006/table">
            <a:tbl>
              <a:tblPr firstRow="1" bandRow="1">
                <a:tableStyleId>{5C22544A-7EE6-4342-B048-85BDC9FD1C3A}</a:tableStyleId>
              </a:tblPr>
              <a:tblGrid>
                <a:gridCol w="3086100">
                  <a:extLst>
                    <a:ext uri="{9D8B030D-6E8A-4147-A177-3AD203B41FA5}">
                      <a16:colId xmlns:a16="http://schemas.microsoft.com/office/drawing/2014/main" val="20000"/>
                    </a:ext>
                  </a:extLst>
                </a:gridCol>
                <a:gridCol w="3086100">
                  <a:extLst>
                    <a:ext uri="{9D8B030D-6E8A-4147-A177-3AD203B41FA5}">
                      <a16:colId xmlns:a16="http://schemas.microsoft.com/office/drawing/2014/main" val="20001"/>
                    </a:ext>
                  </a:extLst>
                </a:gridCol>
              </a:tblGrid>
              <a:tr h="278130">
                <a:tc gridSpan="2">
                  <a:txBody>
                    <a:bodyPr/>
                    <a:lstStyle/>
                    <a:p>
                      <a:pPr algn="ctr"/>
                      <a:r>
                        <a:rPr lang="en-US" sz="1100" dirty="0"/>
                        <a:t>HL7.org</a:t>
                      </a:r>
                    </a:p>
                  </a:txBody>
                  <a:tcPr marL="68580" marR="68580" marT="34290" marB="34290"/>
                </a:tc>
                <a:tc hMerge="1">
                  <a:txBody>
                    <a:bodyPr/>
                    <a:lstStyle/>
                    <a:p>
                      <a:endParaRPr lang="en-US" dirty="0"/>
                    </a:p>
                  </a:txBody>
                  <a:tcPr/>
                </a:tc>
                <a:extLst>
                  <a:ext uri="{0D108BD9-81ED-4DB2-BD59-A6C34878D82A}">
                    <a16:rowId xmlns:a16="http://schemas.microsoft.com/office/drawing/2014/main" val="10000"/>
                  </a:ext>
                </a:extLst>
              </a:tr>
              <a:tr h="1028700">
                <a:tc>
                  <a:txBody>
                    <a:bodyPr/>
                    <a:lstStyle/>
                    <a:p>
                      <a:r>
                        <a:rPr lang="en-US" sz="1200" dirty="0"/>
                        <a:t>About HL7</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latin typeface="+mn-lt"/>
                          <a:ea typeface="+mn-ea"/>
                          <a:cs typeface="+mn-cs"/>
                        </a:rPr>
                        <a:t>Founded in 1987, Health Level Seven International (HL7) is a not-for-profit, ANSI-accredited standards developing organization dedicated to providing a comprehensive framework and related standards for the exchange, integration, sharing, and retrieval of electronic health information that supports clinical practice and the management, delivery and evaluation of health services.</a:t>
                      </a:r>
                      <a:endParaRPr lang="en-US" sz="900" dirty="0"/>
                    </a:p>
                  </a:txBody>
                  <a:tcPr marL="68580" marR="68580" marT="34290" marB="34290"/>
                </a:tc>
                <a:extLst>
                  <a:ext uri="{0D108BD9-81ED-4DB2-BD59-A6C34878D82A}">
                    <a16:rowId xmlns:a16="http://schemas.microsoft.com/office/drawing/2014/main" val="10001"/>
                  </a:ext>
                </a:extLst>
              </a:tr>
              <a:tr h="1303020">
                <a:tc>
                  <a:txBody>
                    <a:bodyPr/>
                    <a:lstStyle/>
                    <a:p>
                      <a:r>
                        <a:rPr lang="en-US" sz="1200" dirty="0"/>
                        <a:t>Mission</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latin typeface="+mn-lt"/>
                          <a:ea typeface="+mn-ea"/>
                          <a:cs typeface="+mn-cs"/>
                        </a:rPr>
                        <a:t>HL7 provides standards for interoperability that improve care delivery, optimize workflow, reduce ambiguity and enhance knowledge transfer among all of our stakeholders, including healthcare providers, government agencies, the vendor community, fellow SDOs and patients. In all of our processes we exhibit timeliness, scientific rigor and technical expertise without compromising transparency, accountability, practicality, or our willingness to put the needs of our stakeholders first.</a:t>
                      </a:r>
                      <a:endParaRPr lang="en-US" sz="900" dirty="0"/>
                    </a:p>
                  </a:txBody>
                  <a:tcPr marL="68580" marR="68580" marT="34290" marB="34290"/>
                </a:tc>
                <a:extLst>
                  <a:ext uri="{0D108BD9-81ED-4DB2-BD59-A6C34878D82A}">
                    <a16:rowId xmlns:a16="http://schemas.microsoft.com/office/drawing/2014/main" val="10002"/>
                  </a:ext>
                </a:extLst>
              </a:tr>
            </a:tbl>
          </a:graphicData>
        </a:graphic>
      </p:graphicFrame>
      <p:sp>
        <p:nvSpPr>
          <p:cNvPr id="17" name="Text Placeholder 16"/>
          <p:cNvSpPr>
            <a:spLocks noGrp="1"/>
          </p:cNvSpPr>
          <p:nvPr>
            <p:ph type="body" sz="quarter" idx="11"/>
          </p:nvPr>
        </p:nvSpPr>
        <p:spPr/>
        <p:txBody>
          <a:bodyPr/>
          <a:lstStyle/>
          <a:p>
            <a:r>
              <a:rPr lang="en-US" dirty="0"/>
              <a:t>http://www.hl7.org/</a:t>
            </a:r>
          </a:p>
        </p:txBody>
      </p:sp>
      <p:sp>
        <p:nvSpPr>
          <p:cNvPr id="5" name="Content Placeholder 2"/>
          <p:cNvSpPr txBox="1">
            <a:spLocks/>
          </p:cNvSpPr>
          <p:nvPr/>
        </p:nvSpPr>
        <p:spPr>
          <a:xfrm>
            <a:off x="1485900" y="1028701"/>
            <a:ext cx="6229350" cy="3486149"/>
          </a:xfrm>
          <a:prstGeom prst="rect">
            <a:avLst/>
          </a:prstGeom>
        </p:spPr>
        <p:txBody>
          <a:bodyPr vert="horz" lIns="68580" tIns="34290" rIns="68580" bIns="34290" rtlCol="0">
            <a:normAutofit/>
          </a:bodyPr>
          <a:lstStyle/>
          <a:p>
            <a:pPr marL="257175" indent="-257175" eaLnBrk="0" hangingPunct="0">
              <a:lnSpc>
                <a:spcPct val="90000"/>
              </a:lnSpc>
              <a:spcBef>
                <a:spcPct val="40000"/>
              </a:spcBef>
              <a:buClr>
                <a:schemeClr val="bg1"/>
              </a:buClr>
            </a:pPr>
            <a:br>
              <a:rPr lang="en-US" sz="1500" dirty="0">
                <a:solidFill>
                  <a:schemeClr val="bg1"/>
                </a:solidFill>
              </a:rPr>
            </a:br>
            <a:endParaRPr lang="en-US" sz="1500" dirty="0">
              <a:solidFill>
                <a:schemeClr val="bg1"/>
              </a:solidFill>
            </a:endParaRPr>
          </a:p>
        </p:txBody>
      </p:sp>
    </p:spTree>
    <p:extLst>
      <p:ext uri="{BB962C8B-B14F-4D97-AF65-F5344CB8AC3E}">
        <p14:creationId xmlns:p14="http://schemas.microsoft.com/office/powerpoint/2010/main" val="3464715264"/>
      </p:ext>
    </p:extLst>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solidFill>
                  <a:schemeClr val="tx1">
                    <a:lumMod val="75000"/>
                    <a:lumOff val="25000"/>
                  </a:schemeClr>
                </a:solidFill>
                <a:latin typeface="Calibri" charset="0"/>
                <a:cs typeface="Calibri" charset="0"/>
              </a:rPr>
              <a:t>The HL7 standards</a:t>
            </a:r>
            <a:endParaRPr lang="en-IN" dirty="0"/>
          </a:p>
        </p:txBody>
      </p:sp>
      <p:sp>
        <p:nvSpPr>
          <p:cNvPr id="7" name="Content Placeholder 6">
            <a:extLst>
              <a:ext uri="{FF2B5EF4-FFF2-40B4-BE49-F238E27FC236}">
                <a16:creationId xmlns:a16="http://schemas.microsoft.com/office/drawing/2014/main" id="{C339BA0D-D025-4157-B0FA-9DCB4DB74905}"/>
              </a:ext>
            </a:extLst>
          </p:cNvPr>
          <p:cNvSpPr txBox="1">
            <a:spLocks noGrp="1"/>
          </p:cNvSpPr>
          <p:nvPr>
            <p:ph idx="1"/>
          </p:nvPr>
        </p:nvSpPr>
        <p:spPr>
          <a:xfrm>
            <a:off x="304800" y="666750"/>
            <a:ext cx="4759569" cy="2562238"/>
          </a:xfrm>
          <a:prstGeom prst="rect">
            <a:avLst/>
          </a:prstGeom>
          <a:noFill/>
        </p:spPr>
        <p:txBody>
          <a:bodyPr wrap="square" rtlCol="0">
            <a:spAutoFit/>
          </a:bodyPr>
          <a:lstStyle/>
          <a:p>
            <a:pPr marL="0" indent="0" defTabSz="685783">
              <a:lnSpc>
                <a:spcPct val="90000"/>
              </a:lnSpc>
              <a:spcBef>
                <a:spcPct val="0"/>
              </a:spcBef>
              <a:buNone/>
            </a:pPr>
            <a:r>
              <a:rPr lang="en-US" sz="2000" b="1" dirty="0">
                <a:solidFill>
                  <a:schemeClr val="tx1">
                    <a:lumMod val="75000"/>
                    <a:lumOff val="25000"/>
                  </a:schemeClr>
                </a:solidFill>
                <a:latin typeface="Calibri" charset="0"/>
                <a:cs typeface="Calibri" charset="0"/>
              </a:rPr>
              <a:t>The HL7 standards are produced by Health Level Seven International</a:t>
            </a:r>
          </a:p>
          <a:p>
            <a:pPr marL="0" indent="0" defTabSz="685783">
              <a:lnSpc>
                <a:spcPct val="90000"/>
              </a:lnSpc>
              <a:spcBef>
                <a:spcPct val="0"/>
              </a:spcBef>
              <a:buNone/>
            </a:pPr>
            <a:endParaRPr lang="en-US" sz="2000" b="1" dirty="0">
              <a:solidFill>
                <a:schemeClr val="tx1">
                  <a:lumMod val="75000"/>
                  <a:lumOff val="25000"/>
                </a:schemeClr>
              </a:solidFill>
              <a:latin typeface="Calibri" charset="0"/>
              <a:cs typeface="Calibri" charset="0"/>
            </a:endParaRPr>
          </a:p>
          <a:p>
            <a:pPr marL="0" indent="0" defTabSz="685783">
              <a:lnSpc>
                <a:spcPct val="90000"/>
              </a:lnSpc>
              <a:spcBef>
                <a:spcPct val="0"/>
              </a:spcBef>
              <a:buNone/>
            </a:pPr>
            <a:r>
              <a:rPr lang="en-US" sz="2000" b="1" dirty="0">
                <a:solidFill>
                  <a:schemeClr val="tx1">
                    <a:lumMod val="75000"/>
                    <a:lumOff val="25000"/>
                  </a:schemeClr>
                </a:solidFill>
                <a:latin typeface="Calibri" charset="0"/>
                <a:cs typeface="Calibri" charset="0"/>
              </a:rPr>
              <a:t> Adopted by other standards issuing bodies such as </a:t>
            </a:r>
          </a:p>
          <a:p>
            <a:pPr marL="0" indent="0" defTabSz="685783">
              <a:lnSpc>
                <a:spcPct val="90000"/>
              </a:lnSpc>
              <a:spcBef>
                <a:spcPct val="0"/>
              </a:spcBef>
              <a:buNone/>
            </a:pPr>
            <a:endParaRPr lang="en-US" sz="2000" b="1" dirty="0">
              <a:solidFill>
                <a:schemeClr val="tx1">
                  <a:lumMod val="75000"/>
                  <a:lumOff val="25000"/>
                </a:schemeClr>
              </a:solidFill>
              <a:latin typeface="Calibri" charset="0"/>
              <a:cs typeface="Calibri" charset="0"/>
            </a:endParaRPr>
          </a:p>
          <a:p>
            <a:pPr defTabSz="685783">
              <a:lnSpc>
                <a:spcPct val="90000"/>
              </a:lnSpc>
              <a:spcBef>
                <a:spcPct val="0"/>
              </a:spcBef>
              <a:buFont typeface="Arial" panose="020B0604020202020204" pitchFamily="34" charset="0"/>
              <a:buChar char="•"/>
            </a:pPr>
            <a:r>
              <a:rPr lang="en-US" sz="2000" b="1" dirty="0">
                <a:solidFill>
                  <a:schemeClr val="tx1">
                    <a:lumMod val="75000"/>
                    <a:lumOff val="25000"/>
                  </a:schemeClr>
                </a:solidFill>
                <a:latin typeface="Calibri" charset="0"/>
                <a:cs typeface="Calibri" charset="0"/>
              </a:rPr>
              <a:t>American National Standards Institute</a:t>
            </a:r>
          </a:p>
          <a:p>
            <a:pPr defTabSz="685783">
              <a:lnSpc>
                <a:spcPct val="90000"/>
              </a:lnSpc>
              <a:spcBef>
                <a:spcPct val="0"/>
              </a:spcBef>
              <a:buFont typeface="Arial" panose="020B0604020202020204" pitchFamily="34" charset="0"/>
              <a:buChar char="•"/>
            </a:pPr>
            <a:r>
              <a:rPr lang="en-US" sz="2000" b="1" dirty="0">
                <a:solidFill>
                  <a:schemeClr val="tx1">
                    <a:lumMod val="75000"/>
                    <a:lumOff val="25000"/>
                  </a:schemeClr>
                </a:solidFill>
                <a:latin typeface="Calibri" charset="0"/>
                <a:cs typeface="Calibri" charset="0"/>
              </a:rPr>
              <a:t>International Organization for Standardization</a:t>
            </a:r>
            <a:endParaRPr lang="en-IN" sz="2000" b="1" dirty="0">
              <a:solidFill>
                <a:schemeClr val="tx1">
                  <a:lumMod val="75000"/>
                  <a:lumOff val="25000"/>
                </a:schemeClr>
              </a:solidFill>
              <a:latin typeface="Calibri" charset="0"/>
              <a:cs typeface="Calibri" charset="0"/>
            </a:endParaRPr>
          </a:p>
        </p:txBody>
      </p:sp>
      <p:pic>
        <p:nvPicPr>
          <p:cNvPr id="9" name="Picture 8" descr="A picture containing logo&#10;&#10;Description automatically generated">
            <a:extLst>
              <a:ext uri="{FF2B5EF4-FFF2-40B4-BE49-F238E27FC236}">
                <a16:creationId xmlns:a16="http://schemas.microsoft.com/office/drawing/2014/main" id="{24B76575-BE96-4942-8FAE-8D3F786BD4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88817" y="1015221"/>
            <a:ext cx="2431702" cy="1217137"/>
          </a:xfrm>
          <a:prstGeom prst="rect">
            <a:avLst/>
          </a:prstGeom>
        </p:spPr>
      </p:pic>
      <p:pic>
        <p:nvPicPr>
          <p:cNvPr id="11" name="Picture 10" descr="Logo&#10;&#10;Description automatically generated">
            <a:extLst>
              <a:ext uri="{FF2B5EF4-FFF2-40B4-BE49-F238E27FC236}">
                <a16:creationId xmlns:a16="http://schemas.microsoft.com/office/drawing/2014/main" id="{DD082A7B-FA60-4375-BBE8-5577E02EB2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0510" y="3023926"/>
            <a:ext cx="1527350" cy="1387301"/>
          </a:xfrm>
          <a:prstGeom prst="rect">
            <a:avLst/>
          </a:prstGeom>
        </p:spPr>
      </p:pic>
    </p:spTree>
    <p:extLst>
      <p:ext uri="{BB962C8B-B14F-4D97-AF65-F5344CB8AC3E}">
        <p14:creationId xmlns:p14="http://schemas.microsoft.com/office/powerpoint/2010/main" val="1649613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E64BE-E6AA-4108-BF14-8F61F75761AB}"/>
              </a:ext>
            </a:extLst>
          </p:cNvPr>
          <p:cNvSpPr>
            <a:spLocks noGrp="1"/>
          </p:cNvSpPr>
          <p:nvPr>
            <p:ph type="title"/>
          </p:nvPr>
        </p:nvSpPr>
        <p:spPr/>
        <p:txBody>
          <a:bodyPr/>
          <a:lstStyle/>
          <a:p>
            <a:r>
              <a:rPr lang="en-IN" dirty="0"/>
              <a:t>Some Common terms used in medical standards</a:t>
            </a:r>
          </a:p>
        </p:txBody>
      </p:sp>
      <p:sp>
        <p:nvSpPr>
          <p:cNvPr id="3" name="Content Placeholder 2">
            <a:extLst>
              <a:ext uri="{FF2B5EF4-FFF2-40B4-BE49-F238E27FC236}">
                <a16:creationId xmlns:a16="http://schemas.microsoft.com/office/drawing/2014/main" id="{9D509C0B-294D-4132-959C-D600C49722C2}"/>
              </a:ext>
            </a:extLst>
          </p:cNvPr>
          <p:cNvSpPr>
            <a:spLocks noGrp="1"/>
          </p:cNvSpPr>
          <p:nvPr>
            <p:ph idx="1"/>
          </p:nvPr>
        </p:nvSpPr>
        <p:spPr/>
        <p:txBody>
          <a:bodyPr/>
          <a:lstStyle/>
          <a:p>
            <a:pPr>
              <a:buFont typeface="Arial" panose="020B0604020202020204" pitchFamily="34" charset="0"/>
              <a:buChar char="•"/>
            </a:pPr>
            <a:r>
              <a:rPr lang="en-IN" dirty="0"/>
              <a:t>HIS - Hospital Information System</a:t>
            </a:r>
          </a:p>
          <a:p>
            <a:pPr>
              <a:buFont typeface="Arial" panose="020B0604020202020204" pitchFamily="34" charset="0"/>
              <a:buChar char="•"/>
            </a:pPr>
            <a:r>
              <a:rPr lang="en-IN" dirty="0"/>
              <a:t>EMR- Electronic medical records</a:t>
            </a:r>
          </a:p>
          <a:p>
            <a:pPr>
              <a:buFont typeface="Arial" panose="020B0604020202020204" pitchFamily="34" charset="0"/>
              <a:buChar char="•"/>
            </a:pPr>
            <a:r>
              <a:rPr lang="en-IN" dirty="0"/>
              <a:t>LIS - Laboratory information system</a:t>
            </a:r>
          </a:p>
          <a:p>
            <a:pPr>
              <a:buFont typeface="Arial" panose="020B0604020202020204" pitchFamily="34" charset="0"/>
              <a:buChar char="•"/>
            </a:pPr>
            <a:r>
              <a:rPr lang="en-IN" dirty="0"/>
              <a:t>RIS - Radiological Information System</a:t>
            </a:r>
          </a:p>
          <a:p>
            <a:pPr>
              <a:buFont typeface="Arial" panose="020B0604020202020204" pitchFamily="34" charset="0"/>
              <a:buChar char="•"/>
            </a:pPr>
            <a:r>
              <a:rPr lang="en-IN" dirty="0"/>
              <a:t>ASTM – American society for testing &amp; material</a:t>
            </a:r>
          </a:p>
          <a:p>
            <a:pPr>
              <a:buFont typeface="Arial" panose="020B0604020202020204" pitchFamily="34" charset="0"/>
              <a:buChar char="•"/>
            </a:pPr>
            <a:r>
              <a:rPr lang="en-IN" dirty="0"/>
              <a:t>Modality – MRI, CT, X-Ray</a:t>
            </a:r>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50292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444" y="186100"/>
            <a:ext cx="8229600" cy="350612"/>
          </a:xfrm>
        </p:spPr>
        <p:txBody>
          <a:bodyPr/>
          <a:lstStyle/>
          <a:p>
            <a:r>
              <a:rPr lang="en-US" dirty="0"/>
              <a:t>Role of HL7 Messaging</a:t>
            </a:r>
          </a:p>
        </p:txBody>
      </p:sp>
      <p:sp>
        <p:nvSpPr>
          <p:cNvPr id="13" name="Content Placeholder 12"/>
          <p:cNvSpPr>
            <a:spLocks noGrp="1"/>
          </p:cNvSpPr>
          <p:nvPr>
            <p:ph idx="1"/>
          </p:nvPr>
        </p:nvSpPr>
        <p:spPr>
          <a:xfrm>
            <a:off x="437322" y="633620"/>
            <a:ext cx="8229600" cy="3143250"/>
          </a:xfrm>
        </p:spPr>
        <p:txBody>
          <a:bodyPr/>
          <a:lstStyle/>
          <a:p>
            <a:pPr>
              <a:buFont typeface="Wingdings" panose="05000000000000000000" pitchFamily="2" charset="2"/>
              <a:buChar char="Ø"/>
            </a:pPr>
            <a:r>
              <a:rPr lang="en-US" sz="1500" b="0" dirty="0">
                <a:solidFill>
                  <a:schemeClr val="tx1"/>
                </a:solidFill>
              </a:rPr>
              <a:t>To improve the electronic exchange of demographic, and immunization records to State IIS (registries) from eligible providers and hospitals</a:t>
            </a:r>
          </a:p>
          <a:p>
            <a:pPr>
              <a:buFont typeface="Wingdings" panose="05000000000000000000" pitchFamily="2" charset="2"/>
              <a:buChar char="Ø"/>
            </a:pPr>
            <a:r>
              <a:rPr lang="en-US" sz="1500" b="0" dirty="0">
                <a:solidFill>
                  <a:schemeClr val="tx1"/>
                </a:solidFill>
              </a:rPr>
              <a:t>To improve the ability of eligible hospital laboratories to send reportable data to public health agencies</a:t>
            </a:r>
          </a:p>
          <a:p>
            <a:pPr>
              <a:buFont typeface="Wingdings" panose="05000000000000000000" pitchFamily="2" charset="2"/>
              <a:buChar char="Ø"/>
            </a:pPr>
            <a:r>
              <a:rPr lang="en-US" sz="1500" b="0" dirty="0">
                <a:solidFill>
                  <a:schemeClr val="tx1"/>
                </a:solidFill>
              </a:rPr>
              <a:t>To improve the electronic exchange of relevant syndromic surveillance data between healthcare providers and public health agencies</a:t>
            </a:r>
          </a:p>
          <a:p>
            <a:pPr marL="0" indent="0" algn="ctr">
              <a:buNone/>
            </a:pPr>
            <a:endParaRPr lang="en-US" dirty="0"/>
          </a:p>
        </p:txBody>
      </p:sp>
      <p:sp>
        <p:nvSpPr>
          <p:cNvPr id="5" name="Content Placeholder 2"/>
          <p:cNvSpPr txBox="1">
            <a:spLocks/>
          </p:cNvSpPr>
          <p:nvPr/>
        </p:nvSpPr>
        <p:spPr>
          <a:xfrm>
            <a:off x="1485900" y="1028701"/>
            <a:ext cx="6229350" cy="3486149"/>
          </a:xfrm>
          <a:prstGeom prst="rect">
            <a:avLst/>
          </a:prstGeom>
        </p:spPr>
        <p:txBody>
          <a:bodyPr vert="horz" lIns="68580" tIns="34290" rIns="68580" bIns="34290" rtlCol="0">
            <a:normAutofit/>
          </a:bodyPr>
          <a:lstStyle/>
          <a:p>
            <a:pPr marL="257175" indent="-257175" eaLnBrk="0" hangingPunct="0">
              <a:lnSpc>
                <a:spcPct val="90000"/>
              </a:lnSpc>
              <a:spcBef>
                <a:spcPct val="40000"/>
              </a:spcBef>
              <a:buClr>
                <a:schemeClr val="bg1"/>
              </a:buClr>
            </a:pPr>
            <a:br>
              <a:rPr lang="en-US" sz="1500" dirty="0">
                <a:solidFill>
                  <a:schemeClr val="bg1"/>
                </a:solidFill>
              </a:rPr>
            </a:br>
            <a:endParaRPr lang="en-US" sz="1500" dirty="0">
              <a:solidFill>
                <a:schemeClr val="bg1"/>
              </a:solidFill>
            </a:endParaRPr>
          </a:p>
        </p:txBody>
      </p:sp>
    </p:spTree>
    <p:extLst>
      <p:ext uri="{BB962C8B-B14F-4D97-AF65-F5344CB8AC3E}">
        <p14:creationId xmlns:p14="http://schemas.microsoft.com/office/powerpoint/2010/main" val="1872064500"/>
      </p:ext>
    </p:extLst>
  </p:cSld>
  <p:clrMapOvr>
    <a:masterClrMapping/>
  </p:clrMapOvr>
  <p:transition spd="med">
    <p:fade thruBlk="1"/>
  </p:transition>
</p:sld>
</file>

<file path=ppt/theme/theme1.xml><?xml version="1.0" encoding="utf-8"?>
<a:theme xmlns:a="http://schemas.openxmlformats.org/drawingml/2006/main" name="L&amp;T Theme 2">
  <a:themeElements>
    <a:clrScheme name="L&amp;T Colors">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TTS Template" id="{DAAFF04E-B826-4BA4-9E2F-F0B385DA2580}" vid="{545CF6F9-EC09-4062-AB06-81486AB6AE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49C3B21729434C834F03C10CFD3EE7" ma:contentTypeVersion="5" ma:contentTypeDescription="Create a new document." ma:contentTypeScope="" ma:versionID="bc2408663a85f6db86f0745a843e47d3">
  <xsd:schema xmlns:xsd="http://www.w3.org/2001/XMLSchema" xmlns:xs="http://www.w3.org/2001/XMLSchema" xmlns:p="http://schemas.microsoft.com/office/2006/metadata/properties" xmlns:ns2="3f90b35a-c7f5-466e-bdce-aad1192bcad3" xmlns:ns3="abad16e2-75b5-4d02-890c-30395bfef711" targetNamespace="http://schemas.microsoft.com/office/2006/metadata/properties" ma:root="true" ma:fieldsID="8b630cb5a7761d532a720b53968d7e62" ns2:_="" ns3:_="">
    <xsd:import namespace="3f90b35a-c7f5-466e-bdce-aad1192bcad3"/>
    <xsd:import namespace="abad16e2-75b5-4d02-890c-30395bfef71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90b35a-c7f5-466e-bdce-aad1192bca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bad16e2-75b5-4d02-890c-30395bfef71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C4C1CBD-E772-40E8-A141-BC92415FFE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90b35a-c7f5-466e-bdce-aad1192bcad3"/>
    <ds:schemaRef ds:uri="abad16e2-75b5-4d02-890c-30395bfef7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0B9548-FE58-4485-B5D9-973899E1873F}">
  <ds:schemaRefs>
    <ds:schemaRef ds:uri="http://purl.org/dc/elements/1.1/"/>
    <ds:schemaRef ds:uri="http://schemas.microsoft.com/office/infopath/2007/PartnerControls"/>
    <ds:schemaRef ds:uri="3f90b35a-c7f5-466e-bdce-aad1192bcad3"/>
    <ds:schemaRef ds:uri="abad16e2-75b5-4d02-890c-30395bfef711"/>
    <ds:schemaRef ds:uri="http://schemas.microsoft.com/office/2006/metadata/properties"/>
    <ds:schemaRef ds:uri="http://schemas.openxmlformats.org/package/2006/metadata/core-properties"/>
    <ds:schemaRef ds:uri="http://www.w3.org/XML/1998/namespace"/>
    <ds:schemaRef ds:uri="http://schemas.microsoft.com/office/2006/documentManagement/types"/>
    <ds:schemaRef ds:uri="http://purl.org/dc/dcmitype/"/>
    <ds:schemaRef ds:uri="http://purl.org/dc/terms/"/>
  </ds:schemaRefs>
</ds:datastoreItem>
</file>

<file path=customXml/itemProps3.xml><?xml version="1.0" encoding="utf-8"?>
<ds:datastoreItem xmlns:ds="http://schemas.openxmlformats.org/officeDocument/2006/customXml" ds:itemID="{4AC07C51-6059-4827-AD54-DEC5A7B60B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LTTS Template</Template>
  <TotalTime>3600</TotalTime>
  <Words>2380</Words>
  <Application>Microsoft Office PowerPoint</Application>
  <PresentationFormat>On-screen Show (16:9)</PresentationFormat>
  <Paragraphs>283</Paragraphs>
  <Slides>32</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MS PGothic</vt:lpstr>
      <vt:lpstr>Arial</vt:lpstr>
      <vt:lpstr>Calibri</vt:lpstr>
      <vt:lpstr>Courier New</vt:lpstr>
      <vt:lpstr>Times New Roman</vt:lpstr>
      <vt:lpstr>Wingdings</vt:lpstr>
      <vt:lpstr>L&amp;T Theme 2</vt:lpstr>
      <vt:lpstr>Session on Industry standards - HL7, DICOM</vt:lpstr>
      <vt:lpstr>PowerPoint Presentation</vt:lpstr>
      <vt:lpstr>Introduction to Medical Standards</vt:lpstr>
      <vt:lpstr>Why HL7 </vt:lpstr>
      <vt:lpstr>What is HL7</vt:lpstr>
      <vt:lpstr>About HL7 Org</vt:lpstr>
      <vt:lpstr>The HL7 standards</vt:lpstr>
      <vt:lpstr>Some Common terms used in medical standards</vt:lpstr>
      <vt:lpstr>Role of HL7 Messaging</vt:lpstr>
      <vt:lpstr>General HL7 workflow</vt:lpstr>
      <vt:lpstr>Definitions</vt:lpstr>
      <vt:lpstr>Definitions</vt:lpstr>
      <vt:lpstr>Rules</vt:lpstr>
      <vt:lpstr>Rules</vt:lpstr>
      <vt:lpstr>Rules</vt:lpstr>
      <vt:lpstr>Rules</vt:lpstr>
      <vt:lpstr>Common Message Types</vt:lpstr>
      <vt:lpstr>Common Data Types</vt:lpstr>
      <vt:lpstr>Some Message Types</vt:lpstr>
      <vt:lpstr>Sample HL7 Message</vt:lpstr>
      <vt:lpstr>HL7 Data types</vt:lpstr>
      <vt:lpstr>PowerPoint Presentation</vt:lpstr>
      <vt:lpstr>Patient Admittance Message from ADT</vt:lpstr>
      <vt:lpstr>Order Message from Order-Report</vt:lpstr>
      <vt:lpstr>Observation Message from Radiology</vt:lpstr>
      <vt:lpstr>Detail analysis</vt:lpstr>
      <vt:lpstr>ADT Mock up screen</vt:lpstr>
      <vt:lpstr>ORM Mock up screen</vt:lpstr>
      <vt:lpstr>ORU Mock up screen </vt:lpstr>
      <vt:lpstr>HL7 Libraries</vt:lpstr>
      <vt:lpstr>Clients we work for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Programs Model</dc:title>
  <dc:creator>KNS Acharya</dc:creator>
  <cp:lastModifiedBy>Jaswanth Kumar</cp:lastModifiedBy>
  <cp:revision>124</cp:revision>
  <dcterms:created xsi:type="dcterms:W3CDTF">2020-05-11T19:16:50Z</dcterms:created>
  <dcterms:modified xsi:type="dcterms:W3CDTF">2020-11-04T01:24:11Z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0x010100EE49C3B21729434C834F03C10CFD3EE7</vt:lpwstr>
  </property>
  <property fmtid="{D5CDD505-2E9C-101B-9397-08002B2CF9AE}" pid="3" name="MSIP_Label_4b5591f2-6b23-403d-aa5f-b6d577f5e572_Enabled">
    <vt:lpwstr>true</vt:lpwstr>
  </property>
  <property fmtid="{D5CDD505-2E9C-101B-9397-08002B2CF9AE}" pid="4" name="MSIP_Label_4b5591f2-6b23-403d-aa5f-b6d577f5e572_SetDate">
    <vt:lpwstr>2020-07-20T03:53:39Z</vt:lpwstr>
  </property>
  <property fmtid="{D5CDD505-2E9C-101B-9397-08002B2CF9AE}" pid="5" name="MSIP_Label_4b5591f2-6b23-403d-aa5f-b6d577f5e572_Method">
    <vt:lpwstr>Standard</vt:lpwstr>
  </property>
  <property fmtid="{D5CDD505-2E9C-101B-9397-08002B2CF9AE}" pid="6" name="MSIP_Label_4b5591f2-6b23-403d-aa5f-b6d577f5e572_Name">
    <vt:lpwstr>4b5591f2-6b23-403d-aa5f-b6d577f5e572</vt:lpwstr>
  </property>
  <property fmtid="{D5CDD505-2E9C-101B-9397-08002B2CF9AE}" pid="7" name="MSIP_Label_4b5591f2-6b23-403d-aa5f-b6d577f5e572_SiteId">
    <vt:lpwstr>311b3378-8e8a-4b5e-a33f-e80a3d8ba60a</vt:lpwstr>
  </property>
  <property fmtid="{D5CDD505-2E9C-101B-9397-08002B2CF9AE}" pid="8" name="MSIP_Label_4b5591f2-6b23-403d-aa5f-b6d577f5e572_ActionId">
    <vt:lpwstr>5f23469f-045d-4508-8d1b-490c78da907c</vt:lpwstr>
  </property>
  <property fmtid="{D5CDD505-2E9C-101B-9397-08002B2CF9AE}" pid="9" name="MSIP_Label_4b5591f2-6b23-403d-aa5f-b6d577f5e572_ContentBits">
    <vt:lpwstr>0</vt:lpwstr>
  </property>
</Properties>
</file>