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24"/>
  </p:notesMasterIdLst>
  <p:sldIdLst>
    <p:sldId id="1952" r:id="rId6"/>
    <p:sldId id="1962" r:id="rId7"/>
    <p:sldId id="1965" r:id="rId8"/>
    <p:sldId id="1966" r:id="rId9"/>
    <p:sldId id="1967" r:id="rId10"/>
    <p:sldId id="1975" r:id="rId11"/>
    <p:sldId id="1972" r:id="rId12"/>
    <p:sldId id="1973" r:id="rId13"/>
    <p:sldId id="1980" r:id="rId14"/>
    <p:sldId id="1968" r:id="rId15"/>
    <p:sldId id="1984" r:id="rId16"/>
    <p:sldId id="1969" r:id="rId17"/>
    <p:sldId id="1978" r:id="rId18"/>
    <p:sldId id="1979" r:id="rId19"/>
    <p:sldId id="1982" r:id="rId20"/>
    <p:sldId id="1981" r:id="rId21"/>
    <p:sldId id="1983" r:id="rId22"/>
    <p:sldId id="269" r:id="rId23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5"/>
            <p14:sldId id="1966"/>
            <p14:sldId id="1967"/>
            <p14:sldId id="1975"/>
            <p14:sldId id="1972"/>
            <p14:sldId id="1973"/>
            <p14:sldId id="1980"/>
            <p14:sldId id="1968"/>
            <p14:sldId id="1984"/>
            <p14:sldId id="1969"/>
            <p14:sldId id="1978"/>
            <p14:sldId id="1979"/>
            <p14:sldId id="1982"/>
            <p14:sldId id="1981"/>
            <p14:sldId id="198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sindhu Thummala" userId="eb9367fcd65389a6" providerId="LiveId" clId="{E65097EA-05E5-46F8-BEA3-50A7CD480E76}"/>
    <pc:docChg chg="custSel addSld modSld modSection">
      <pc:chgData name="Satyasindhu Thummala" userId="eb9367fcd65389a6" providerId="LiveId" clId="{E65097EA-05E5-46F8-BEA3-50A7CD480E76}" dt="2021-04-15T17:30:43.914" v="124" actId="20577"/>
      <pc:docMkLst>
        <pc:docMk/>
      </pc:docMkLst>
      <pc:sldChg chg="modSp mod">
        <pc:chgData name="Satyasindhu Thummala" userId="eb9367fcd65389a6" providerId="LiveId" clId="{E65097EA-05E5-46F8-BEA3-50A7CD480E76}" dt="2021-04-15T17:29:31.199" v="15" actId="20577"/>
        <pc:sldMkLst>
          <pc:docMk/>
          <pc:sldMk cId="2230496058" sldId="1966"/>
        </pc:sldMkLst>
        <pc:spChg chg="mod">
          <ac:chgData name="Satyasindhu Thummala" userId="eb9367fcd65389a6" providerId="LiveId" clId="{E65097EA-05E5-46F8-BEA3-50A7CD480E76}" dt="2021-04-15T17:29:31.199" v="15" actId="20577"/>
          <ac:spMkLst>
            <pc:docMk/>
            <pc:sldMk cId="2230496058" sldId="1966"/>
            <ac:spMk id="3" creationId="{CACD41E4-8399-42DD-9391-AF2B9E102D5F}"/>
          </ac:spMkLst>
        </pc:spChg>
      </pc:sldChg>
      <pc:sldChg chg="modSp mod">
        <pc:chgData name="Satyasindhu Thummala" userId="eb9367fcd65389a6" providerId="LiveId" clId="{E65097EA-05E5-46F8-BEA3-50A7CD480E76}" dt="2021-04-15T17:30:43.914" v="124" actId="20577"/>
        <pc:sldMkLst>
          <pc:docMk/>
          <pc:sldMk cId="2762409191" sldId="1967"/>
        </pc:sldMkLst>
        <pc:spChg chg="mod">
          <ac:chgData name="Satyasindhu Thummala" userId="eb9367fcd65389a6" providerId="LiveId" clId="{E65097EA-05E5-46F8-BEA3-50A7CD480E76}" dt="2021-04-15T17:30:43.914" v="124" actId="20577"/>
          <ac:spMkLst>
            <pc:docMk/>
            <pc:sldMk cId="2762409191" sldId="1967"/>
            <ac:spMk id="3" creationId="{62AA841B-5855-4014-AF43-A7C4939CE2EE}"/>
          </ac:spMkLst>
        </pc:spChg>
      </pc:sldChg>
      <pc:sldChg chg="addSp delSp modSp new mod">
        <pc:chgData name="Satyasindhu Thummala" userId="eb9367fcd65389a6" providerId="LiveId" clId="{E65097EA-05E5-46F8-BEA3-50A7CD480E76}" dt="2021-04-15T08:56:04.790" v="6"/>
        <pc:sldMkLst>
          <pc:docMk/>
          <pc:sldMk cId="4264156416" sldId="1977"/>
        </pc:sldMkLst>
        <pc:picChg chg="add del mod">
          <ac:chgData name="Satyasindhu Thummala" userId="eb9367fcd65389a6" providerId="LiveId" clId="{E65097EA-05E5-46F8-BEA3-50A7CD480E76}" dt="2021-04-15T08:56:03.576" v="5" actId="478"/>
          <ac:picMkLst>
            <pc:docMk/>
            <pc:sldMk cId="4264156416" sldId="1977"/>
            <ac:picMk id="4" creationId="{6F0A0D8B-B221-4571-A62A-A4EE20F20D4D}"/>
          </ac:picMkLst>
        </pc:picChg>
        <pc:picChg chg="add mod">
          <ac:chgData name="Satyasindhu Thummala" userId="eb9367fcd65389a6" providerId="LiveId" clId="{E65097EA-05E5-46F8-BEA3-50A7CD480E76}" dt="2021-04-15T08:56:04.790" v="6"/>
          <ac:picMkLst>
            <pc:docMk/>
            <pc:sldMk cId="4264156416" sldId="1977"/>
            <ac:picMk id="6" creationId="{0DF71F01-BDB0-4E01-94AB-48782B8833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people/alan_kay.htm" TargetMode="External"/><Relationship Id="rId2" Type="http://schemas.openxmlformats.org/officeDocument/2006/relationships/hyperlink" Target="https://www.computerhope.com/jargon/x/xparc.htm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www.computerhope.com/jargon/s/software.htm" TargetMode="External"/><Relationship Id="rId5" Type="http://schemas.openxmlformats.org/officeDocument/2006/relationships/hyperlink" Target="https://www.computerhope.com/history/1981.htm" TargetMode="External"/><Relationship Id="rId4" Type="http://schemas.openxmlformats.org/officeDocument/2006/relationships/hyperlink" Target="https://www.computerhope.com/people/douglas_engelbart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?path=/kafka/2.7.0/kafka-2.7.0-src.tgz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1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2D65-2DD3-47E8-9B6B-6A7A23F9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Kafka Producer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6D01-3C2C-409E-A34B-4384F33D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168401"/>
            <a:ext cx="6667500" cy="307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Configurations needed by producer to interface with Kafka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bootstarp_server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topic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value_serializer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 of send method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A90A-7D3D-435A-B6BA-41FC0D43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F11C-F426-47D8-82C0-61503DD0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Kafka producer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D0FB2-47B5-4EA8-BAED-56CBB40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B3C1E-9C52-400E-B90C-D8C25689B7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169581"/>
            <a:ext cx="7886700" cy="3871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6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16E-C8F5-4319-BCF9-0AD504D6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               Kafka </a:t>
            </a:r>
            <a:r>
              <a:rPr lang="en-US" sz="2800" dirty="0">
                <a:latin typeface="+mn-lt"/>
              </a:rPr>
              <a:t>consumer coding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363E-5AB0-47F1-8D43-0DBBE5AC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8016"/>
            <a:ext cx="6311900" cy="33647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Configurations needed by consumer to interface with Kafka server</a:t>
            </a:r>
            <a:r>
              <a:rPr lang="en-IN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Bootstrap_server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Topic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Auto_offset_reset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Group_id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C4095-4D8D-44F1-ABC4-3D0F5E5A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851-B149-4141-A4C4-4375D3CE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latin typeface="Arial Black" panose="020B0A04020102020204" pitchFamily="34" charset="0"/>
              </a:rPr>
              <a:t>Kafka consumer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DD2B5-AE51-4ECF-9D64-A76CCE22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3" y="1010093"/>
            <a:ext cx="7251404" cy="39340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49435-ECB0-46F3-93B9-24D92B1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6F15-97BB-41B1-9382-7732AA55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                    output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D50D9-B4B7-4B3E-81C5-90DAFCED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2" y="1041992"/>
            <a:ext cx="7517218" cy="38276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D44C6-E3D6-417C-809E-8D688B44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D4B3-2699-44C4-92CF-CFDCBF30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    client and Kafka running on the different machines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F503-60DD-4A5F-A312-FC75B087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 required are :</a:t>
            </a:r>
          </a:p>
          <a:p>
            <a:r>
              <a:rPr lang="en-US" dirty="0"/>
              <a:t>  server properties should be updated by adding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1600" dirty="0"/>
              <a:t>advertised. Listeners=PLAINTEXT://[ip.address]:9092</a:t>
            </a:r>
          </a:p>
          <a:p>
            <a:pPr marL="0" indent="0">
              <a:buNone/>
            </a:pPr>
            <a:r>
              <a:rPr lang="en-US" sz="1600" dirty="0"/>
              <a:t>                 listeners=PLAINTEXT://0.0.0.0:9092</a:t>
            </a:r>
          </a:p>
          <a:p>
            <a:r>
              <a:rPr lang="en-US" dirty="0"/>
              <a:t> Ip address of the system where Kafka server is running.</a:t>
            </a:r>
          </a:p>
          <a:p>
            <a:r>
              <a:rPr lang="en-US" dirty="0"/>
              <a:t>On client system </a:t>
            </a:r>
          </a:p>
          <a:p>
            <a:pPr marL="0" indent="0">
              <a:buNone/>
            </a:pPr>
            <a:r>
              <a:rPr lang="en-US" sz="1800" dirty="0"/>
              <a:t>            bootstrap_server address should be change from local host to </a:t>
            </a:r>
            <a:r>
              <a:rPr lang="en-US" sz="1800" dirty="0" err="1"/>
              <a:t>ip</a:t>
            </a:r>
            <a:r>
              <a:rPr lang="en-US" sz="1800" dirty="0"/>
              <a:t> address of machine that is holding Kafka server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9E1E-BAB5-4915-B4B4-1C7DF482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D25-B04B-4D44-835D-D7992E44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467833"/>
          </a:xfrm>
        </p:spPr>
        <p:txBody>
          <a:bodyPr/>
          <a:lstStyle/>
          <a:p>
            <a:r>
              <a:rPr lang="en-US" dirty="0"/>
              <a:t>                              producer on different machine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EC2C0-7832-4DAC-8943-988964CC9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" y="666750"/>
            <a:ext cx="7863881" cy="4191000"/>
          </a:xfrm>
        </p:spPr>
      </p:pic>
    </p:spTree>
    <p:extLst>
      <p:ext uri="{BB962C8B-B14F-4D97-AF65-F5344CB8AC3E}">
        <p14:creationId xmlns:p14="http://schemas.microsoft.com/office/powerpoint/2010/main" val="250729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4D2C-629D-4D61-9C75-6252696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client on different machine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13ACA-2DBF-4FCE-92A1-3FB516A0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" y="666750"/>
            <a:ext cx="7807890" cy="4191000"/>
          </a:xfrm>
        </p:spPr>
      </p:pic>
    </p:spTree>
    <p:extLst>
      <p:ext uri="{BB962C8B-B14F-4D97-AF65-F5344CB8AC3E}">
        <p14:creationId xmlns:p14="http://schemas.microsoft.com/office/powerpoint/2010/main" val="29950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733339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Building a GUI for viewing data from Apache Kafka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3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entor Name: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Vimal Komath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            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 no	: 954963	                                                                 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90623" y="3946843"/>
            <a:ext cx="2428637" cy="1055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Nandyala Naveen Kumar Reddy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PS#99003604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Electrical and Electronics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971946" y="3950818"/>
            <a:ext cx="2303425" cy="1055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Satyasindhu Thummala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PS#99003534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Electrical and Electronics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588312" y="3880714"/>
            <a:ext cx="2428637" cy="1055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Vikram Hedge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PS#99003597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Electrical and Electronics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B862F-4E6F-43F2-8703-421BB52D7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52" y="2286001"/>
            <a:ext cx="1214319" cy="153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503DC-96AA-4783-888B-35F906BE61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" y="2350337"/>
            <a:ext cx="1274571" cy="1532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002EA8-3F7F-407D-9A4B-D39E05BE7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4" y="2250369"/>
            <a:ext cx="1214319" cy="15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FF3E-3700-48BB-A3FC-618D4A47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                        </a:t>
            </a:r>
            <a:r>
              <a:rPr lang="en-US" sz="2800" dirty="0">
                <a:latin typeface="Arial Black" panose="020B0A04020102020204" pitchFamily="34" charset="0"/>
              </a:rPr>
              <a:t>Apache Kafka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2B3E-3136-45ED-A869-EF12D1B6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385887"/>
            <a:ext cx="69723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Kafka?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Kafka is a messaging system that is designed to be fast, scalable, and durable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22635"/>
                </a:solidFill>
                <a:cs typeface="Times New Roman" panose="02020603050405020304" pitchFamily="18" charset="0"/>
              </a:rPr>
              <a:t>Why Kafka?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22635"/>
                </a:solidFill>
                <a:cs typeface="Times New Roman" panose="02020603050405020304" pitchFamily="18" charset="0"/>
              </a:rPr>
              <a:t>  </a:t>
            </a:r>
            <a:r>
              <a:rPr lang="en-US" sz="18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real-time streaming data pipelines</a:t>
            </a:r>
            <a:endParaRPr lang="en-US" sz="1800" dirty="0">
              <a:solidFill>
                <a:srgbClr val="222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14E0-CFE6-4A3F-A953-67E8235E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E4A59-42D4-43B9-8B3A-90F306AB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2273300"/>
            <a:ext cx="1833562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5DF7-7EB1-4DB6-8DC1-B3F4034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of Kafka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41E4-8399-42DD-9391-AF2B9E10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Producers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Kafka cluster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consumers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CB4E7-548D-4F95-9706-DC0BA76A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4C213-2634-4BE9-BB41-45A261DA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43" y="1503759"/>
            <a:ext cx="513707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21E4-D2C0-4EBF-81C1-D42D090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3600" dirty="0">
                <a:latin typeface="+mn-lt"/>
              </a:rPr>
              <a:t>Kafka cluster 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841B-5855-4014-AF43-A7C4939C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3604023"/>
          </a:xfrm>
        </p:spPr>
        <p:txBody>
          <a:bodyPr/>
          <a:lstStyle/>
          <a:p>
            <a:r>
              <a:rPr lang="en-US" dirty="0"/>
              <a:t>Brokers</a:t>
            </a:r>
          </a:p>
          <a:p>
            <a:r>
              <a:rPr lang="en-US" dirty="0"/>
              <a:t>Cluster               </a:t>
            </a:r>
          </a:p>
          <a:p>
            <a:r>
              <a:rPr lang="en-US" dirty="0"/>
              <a:t>Topic </a:t>
            </a:r>
          </a:p>
          <a:p>
            <a:r>
              <a:rPr lang="en-US" dirty="0"/>
              <a:t>Partitions</a:t>
            </a:r>
          </a:p>
          <a:p>
            <a:r>
              <a:rPr lang="en-US" dirty="0"/>
              <a:t>Replication factor</a:t>
            </a:r>
          </a:p>
          <a:p>
            <a:r>
              <a:rPr lang="en-US" dirty="0"/>
              <a:t>Zookeeper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C63E1-6001-4500-A7A1-F099E4B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06642-390A-4272-993E-31C36B93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1028699"/>
            <a:ext cx="5340350" cy="36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C182-9B0B-4B6D-9AA6-E73CF42C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147FA-424E-41E5-9872-F6E7D5CA4B0F}"/>
              </a:ext>
            </a:extLst>
          </p:cNvPr>
          <p:cNvSpPr txBox="1"/>
          <p:nvPr/>
        </p:nvSpPr>
        <p:spPr>
          <a:xfrm>
            <a:off x="699911" y="673835"/>
            <a:ext cx="86247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GUI:</a:t>
            </a:r>
          </a:p>
          <a:p>
            <a:endParaRPr lang="en-US" sz="2000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The GUI was first developed at </a:t>
            </a:r>
            <a: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  <a:hlinkClick r:id="rId2"/>
              </a:rPr>
              <a:t>Xerox PARC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by </a:t>
            </a:r>
            <a: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  <a:hlinkClick r:id="rId3"/>
              </a:rPr>
              <a:t>Alan Kay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  <a:hlinkClick r:id="rId4"/>
              </a:rPr>
              <a:t>Douglas Engelbart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and a group of other </a:t>
            </a:r>
            <a:r>
              <a:rPr lang="en-US" sz="1800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researchersin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  <a:hlinkClick r:id="rId5"/>
              </a:rPr>
              <a:t>1981</a:t>
            </a:r>
            <a:r>
              <a:rPr lang="en-US" sz="1800" dirty="0">
                <a:solidFill>
                  <a:srgbClr val="2C87F0"/>
                </a:solidFill>
                <a:latin typeface="Verdana" panose="020B0604030504040204" pitchFamily="34" charset="0"/>
              </a:rPr>
              <a:t> .</a:t>
            </a:r>
            <a:b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800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GUI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(graphical user interface) is a system of interactive visual components for computer </a:t>
            </a:r>
            <a:r>
              <a:rPr lang="en-US" sz="1800" b="0" i="0" u="none" strike="noStrike" dirty="0">
                <a:solidFill>
                  <a:srgbClr val="2C87F0"/>
                </a:solidFill>
                <a:effectLst/>
                <a:latin typeface="Verdana" panose="020B0604030504040204" pitchFamily="34" charset="0"/>
                <a:hlinkClick r:id="rId6"/>
              </a:rPr>
              <a:t>software</a:t>
            </a:r>
            <a:r>
              <a:rPr lang="en-US" sz="1800" u="none" strike="noStrike" dirty="0">
                <a:solidFill>
                  <a:srgbClr val="454545"/>
                </a:solidFill>
                <a:latin typeface="Verdana" panose="020B0604030504040204" pitchFamily="34" charset="0"/>
              </a:rPr>
              <a:t> .</a:t>
            </a:r>
          </a:p>
          <a:p>
            <a:endParaRPr lang="en-US" sz="1800" u="none" strike="noStrike" dirty="0">
              <a:solidFill>
                <a:srgbClr val="454545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A GUI displays objects that convey information, and represent actions that can be taken by the user.</a:t>
            </a:r>
          </a:p>
          <a:p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 </a:t>
            </a:r>
            <a:endParaRPr lang="en-US" sz="1800" dirty="0">
              <a:solidFill>
                <a:srgbClr val="454545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The objects change color, size, or visibility when the user interacts with them.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0309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2F9A-CCBC-45E3-A8BA-5E48722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2" y="51077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Software install: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F-30C1-4C1C-A17C-7359CDBF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3086"/>
            <a:ext cx="7886700" cy="3263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PyCharm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QT Designer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Pip3 install pyqt5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Pip3 install pyqt5-tools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249C-8038-451A-9F92-312C3AB2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9D6E-B76B-45E4-89F6-03E27621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2" y="307777"/>
            <a:ext cx="8047517" cy="273844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Kafka server install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BBFE-7921-4EB2-818F-4A646E06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2" y="793898"/>
            <a:ext cx="7967109" cy="340960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Roboto"/>
              </a:rPr>
              <a:t>Source download: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Roboto"/>
                <a:hlinkClick r:id="rId2"/>
              </a:rPr>
              <a:t>kafka-2.7.0-src.tgz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Roboto"/>
              </a:rPr>
              <a:t> </a:t>
            </a:r>
          </a:p>
          <a:p>
            <a:r>
              <a:rPr lang="en-IN" sz="1800" dirty="0"/>
              <a:t>Zookeeper command:</a:t>
            </a:r>
          </a:p>
          <a:p>
            <a:pPr marL="0" indent="0">
              <a:buNone/>
            </a:pPr>
            <a:r>
              <a:rPr lang="en-IN" sz="1800" dirty="0"/>
              <a:t>  c:\kafka&gt;.\bin\windows\zookeeper-server - start.bat.\config\zookeeper.properties</a:t>
            </a:r>
          </a:p>
          <a:p>
            <a:r>
              <a:rPr lang="en-IN" sz="1800" dirty="0"/>
              <a:t>Server command:</a:t>
            </a:r>
          </a:p>
          <a:p>
            <a:pPr marL="0" indent="0">
              <a:buNone/>
            </a:pPr>
            <a:r>
              <a:rPr lang="en-IN" sz="1800" dirty="0"/>
              <a:t>    c:\kafka&gt;.\bin\windows\kafka-server-start.bat.\config\zookeeper.properties</a:t>
            </a:r>
          </a:p>
          <a:p>
            <a:r>
              <a:rPr lang="en-IN" sz="1800" dirty="0"/>
              <a:t> Kafka manager:</a:t>
            </a:r>
          </a:p>
          <a:p>
            <a:pPr marL="0" indent="0">
              <a:buNone/>
            </a:pPr>
            <a:r>
              <a:rPr lang="en-IN" sz="1800" dirty="0"/>
              <a:t> c:\kafka&gt;.\bin\windows\kafka –topic.bat –create –zookeeper localhost:2181 –replication –factor 1 –partition 1 –topic TestTopic</a:t>
            </a:r>
          </a:p>
          <a:p>
            <a:pPr marL="0" indent="0">
              <a:buNone/>
            </a:pPr>
            <a:r>
              <a:rPr lang="en-IN" sz="1800" dirty="0"/>
              <a:t>C:\kafka&gt;.\bin\windows\kafka –topic.bat –list –zookeeper localhost:2181</a:t>
            </a:r>
          </a:p>
          <a:p>
            <a:r>
              <a:rPr lang="en-IN" sz="1800" dirty="0"/>
              <a:t>List:</a:t>
            </a:r>
          </a:p>
          <a:p>
            <a:pPr marL="0" indent="0">
              <a:buNone/>
            </a:pPr>
            <a:r>
              <a:rPr lang="en-IN" sz="1800" dirty="0"/>
              <a:t>C:\kafka&gt;.\bin\windows\kafka –console –producer.bat –broker-list localhost:9092 –topic TestTopic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2A8EA-A589-4DF0-BEDF-23F27EA8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EEE-DB34-4958-85E6-56F6E537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9361"/>
            <a:ext cx="7886700" cy="832513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latin typeface="Arial Black" panose="020B0A04020102020204" pitchFamily="34" charset="0"/>
              </a:rPr>
              <a:t>Kafka server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2358-985C-4D62-945C-58A8DB647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2" y="882502"/>
            <a:ext cx="7962457" cy="4061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8FEAD-D3DD-4288-B8A3-2CC8812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251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527</Words>
  <Application>Microsoft Office PowerPoint</Application>
  <PresentationFormat>On-screen Show (16:9)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</vt:lpstr>
      <vt:lpstr>Roboto</vt:lpstr>
      <vt:lpstr>Times New Roman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                           Apache Kafka</vt:lpstr>
      <vt:lpstr>              Main components of Kafka</vt:lpstr>
      <vt:lpstr>                          Kafka cluster </vt:lpstr>
      <vt:lpstr>PowerPoint Presentation</vt:lpstr>
      <vt:lpstr>Software install:</vt:lpstr>
      <vt:lpstr>Kafka server install:</vt:lpstr>
      <vt:lpstr>                         Kafka server</vt:lpstr>
      <vt:lpstr>                Kafka Producer coding</vt:lpstr>
      <vt:lpstr>                          Kafka producer</vt:lpstr>
      <vt:lpstr>                Kafka consumer coding</vt:lpstr>
      <vt:lpstr>                      Kafka consumer </vt:lpstr>
      <vt:lpstr>                    output</vt:lpstr>
      <vt:lpstr>     client and Kafka running on the different machines</vt:lpstr>
      <vt:lpstr>                              producer on different machine</vt:lpstr>
      <vt:lpstr>                                   client on different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Satyasindhu Thummala</cp:lastModifiedBy>
  <cp:revision>164</cp:revision>
  <dcterms:created xsi:type="dcterms:W3CDTF">2020-09-04T19:07:05Z</dcterms:created>
  <dcterms:modified xsi:type="dcterms:W3CDTF">2021-04-28T12:54:13Z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