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4" r:id="rId1"/>
    <p:sldMasterId id="2147484454" r:id="rId2"/>
    <p:sldMasterId id="2147484626" r:id="rId3"/>
    <p:sldMasterId id="2147484747" r:id="rId4"/>
    <p:sldMasterId id="2147484784" r:id="rId5"/>
  </p:sldMasterIdLst>
  <p:notesMasterIdLst>
    <p:notesMasterId r:id="rId15"/>
  </p:notesMasterIdLst>
  <p:handoutMasterIdLst>
    <p:handoutMasterId r:id="rId16"/>
  </p:handoutMasterIdLst>
  <p:sldIdLst>
    <p:sldId id="9148" r:id="rId6"/>
    <p:sldId id="256475" r:id="rId7"/>
    <p:sldId id="256480" r:id="rId8"/>
    <p:sldId id="256473" r:id="rId9"/>
    <p:sldId id="256481" r:id="rId10"/>
    <p:sldId id="256476" r:id="rId11"/>
    <p:sldId id="256477" r:id="rId12"/>
    <p:sldId id="256478" r:id="rId13"/>
    <p:sldId id="2564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HB" initials="MH" lastIdx="1" clrIdx="0">
    <p:extLst>
      <p:ext uri="{19B8F6BF-5375-455C-9EA6-DF929625EA0E}">
        <p15:presenceInfo xmlns:p15="http://schemas.microsoft.com/office/powerpoint/2012/main" userId="S::Mahesh.HB@Ltts.com::fb0bc607-e46a-4228-a3db-a9792f9a8f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F72"/>
    <a:srgbClr val="F8C300"/>
    <a:srgbClr val="0556CD"/>
    <a:srgbClr val="00B0F0"/>
    <a:srgbClr val="002340"/>
    <a:srgbClr val="404040"/>
    <a:srgbClr val="0077BD"/>
    <a:srgbClr val="6D6E71"/>
    <a:srgbClr val="63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456" y="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F038-8553-42A4-8204-9F81ACA35D4C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FDCA-0925-4820-A6F9-25BFC7B9E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1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8189-49C5-4F5F-A0D1-2A79EBB5CDE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6D0D1-8359-4A6B-ACF1-2CEB325EB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7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A55E-ED85-427D-B009-5090EE868FB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16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Pradeep / Ajay – Update MFA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D0D1-8359-4A6B-ACF1-2CEB325EBB0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Pradeep / Ajay – Update MFA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D0D1-8359-4A6B-ACF1-2CEB325EBB0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9400"/>
            <a:ext cx="7279339" cy="438056"/>
          </a:xfrm>
          <a:prstGeom prst="rect">
            <a:avLst/>
          </a:prstGeom>
        </p:spPr>
        <p:txBody>
          <a:bodyPr lIns="82571" tIns="41323" rIns="82571" bIns="41323"/>
          <a:lstStyle>
            <a:lvl1pPr algn="l">
              <a:defRPr lang="en-US" sz="2933" b="0" kern="1200" dirty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2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793" y="89263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1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735928" y="1786591"/>
            <a:ext cx="937741" cy="991132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542501" y="3280153"/>
            <a:ext cx="917355" cy="993073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793" y="89263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7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58080" y="83904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958105" y="1249681"/>
            <a:ext cx="6932059" cy="954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8080" y="249044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958105" y="2901077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8080" y="467835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958105" y="5088989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7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9083" y="856340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9108" y="1215095"/>
            <a:ext cx="6932059" cy="747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83" y="2127276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89108" y="2486031"/>
            <a:ext cx="6932059" cy="10937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89083" y="373558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89108" y="4094337"/>
            <a:ext cx="6932059" cy="97269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9083" y="52153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89108" y="5574100"/>
            <a:ext cx="6932059" cy="100728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15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/>
        </p:nvSpPr>
        <p:spPr>
          <a:xfrm>
            <a:off x="843280" y="922745"/>
            <a:ext cx="10759440" cy="376355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297046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103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4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137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6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114563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31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02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1" y="207403"/>
            <a:ext cx="7279339" cy="438056"/>
          </a:xfrm>
          <a:prstGeom prst="rect">
            <a:avLst/>
          </a:prstGeom>
        </p:spPr>
        <p:txBody>
          <a:bodyPr lIns="90273" tIns="45141" rIns="90273" bIns="45141"/>
          <a:lstStyle>
            <a:lvl1pPr algn="r">
              <a:defRPr lang="en-US" sz="2267" b="0" kern="1200" dirty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952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3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8" y="864682"/>
            <a:ext cx="11368587" cy="458236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814234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016582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814234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016582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814234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016582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7513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7513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7513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94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09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4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97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887290" y="2418280"/>
            <a:ext cx="4471181" cy="206228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090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3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49700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12294" y="2199399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0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-16933" y="418194"/>
            <a:ext cx="7213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308" tIns="44662" rIns="89308" bIns="44662"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0" y="1058777"/>
            <a:ext cx="7196667" cy="54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308" tIns="44662" rIns="89308" bIns="44662"/>
          <a:lstStyle>
            <a:lvl1pPr>
              <a:defRPr sz="3733" b="0">
                <a:latin typeface="Calibr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085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30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371224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2097" y="2481427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/>
        </p:nvSpPr>
        <p:spPr>
          <a:xfrm rot="10800000">
            <a:off x="7435186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70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/>
        </p:nvSpPr>
        <p:spPr>
          <a:xfrm rot="1617703">
            <a:off x="8699871" y="-513075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5" y="4872689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5" y="5479295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3652305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23688"/>
            <a:ext cx="12157925" cy="57072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83686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09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6676" y="6581380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09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Confidential | L&amp;T Technology Services | © 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09"/>
            <a:fld id="{D1AD548E-8EA6-684F-9B89-4E9F5DC57BB8}" type="slidenum">
              <a:rPr lang="en-US" sz="1200">
                <a:solidFill>
                  <a:srgbClr val="A5A5A5">
                    <a:lumMod val="75000"/>
                  </a:srgbClr>
                </a:solidFill>
              </a:rPr>
              <a:pPr algn="r" defTabSz="914309"/>
              <a:t>‹#›</a:t>
            </a:fld>
            <a:endParaRPr lang="en-US" sz="1200" dirty="0">
              <a:solidFill>
                <a:srgbClr val="A5A5A5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11712" y="6609623"/>
            <a:ext cx="113685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13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9907-00B6-46CD-9DF9-A5BD1484CD4A}" type="datetimeFigureOut">
              <a:rPr lang="en-GB" smtClean="0">
                <a:solidFill>
                  <a:prstClr val="black"/>
                </a:solidFill>
              </a:rPr>
              <a:pPr/>
              <a:t>16/04/2021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B9E-2FC9-4EB5-98FB-40F0333D73E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latin typeface="Calibri" pitchFamily="34" charset="0"/>
              </a:defRPr>
            </a:lvl1pPr>
            <a:lvl2pPr marL="609378" indent="0">
              <a:buNone/>
              <a:defRPr sz="2400"/>
            </a:lvl2pPr>
            <a:lvl3pPr marL="1218752" indent="0">
              <a:buNone/>
              <a:defRPr sz="2133"/>
            </a:lvl3pPr>
            <a:lvl4pPr marL="1828129" indent="0">
              <a:buNone/>
              <a:defRPr sz="1867"/>
            </a:lvl4pPr>
            <a:lvl5pPr marL="2437502" indent="0">
              <a:buNone/>
              <a:defRPr sz="1867"/>
            </a:lvl5pPr>
            <a:lvl6pPr marL="3046880" indent="0">
              <a:buNone/>
              <a:defRPr sz="1867"/>
            </a:lvl6pPr>
            <a:lvl7pPr marL="3656255" indent="0">
              <a:buNone/>
              <a:defRPr sz="1867"/>
            </a:lvl7pPr>
            <a:lvl8pPr marL="4265631" indent="0">
              <a:buNone/>
              <a:defRPr sz="1867"/>
            </a:lvl8pPr>
            <a:lvl9pPr marL="4875007" indent="0">
              <a:buNone/>
              <a:defRPr sz="18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484707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9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66968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654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7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080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8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828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302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02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291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1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735928" y="1786591"/>
            <a:ext cx="937741" cy="991132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542501" y="3280153"/>
            <a:ext cx="917355" cy="993073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3651513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7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58080" y="83904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958105" y="1249681"/>
            <a:ext cx="6932059" cy="954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8080" y="249044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958105" y="2901077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8080" y="467835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958105" y="5088989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5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9083" y="856340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9108" y="1215095"/>
            <a:ext cx="6932059" cy="747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83" y="2127276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89108" y="2486031"/>
            <a:ext cx="6932059" cy="10937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89083" y="373558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89108" y="4094337"/>
            <a:ext cx="6932059" cy="97269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9083" y="52153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89108" y="5574100"/>
            <a:ext cx="6932059" cy="100728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28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260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/>
        </p:nvSpPr>
        <p:spPr>
          <a:xfrm>
            <a:off x="843280" y="922745"/>
            <a:ext cx="10759440" cy="376355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012773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  <a:prstGeom prst="rect">
            <a:avLst/>
          </a:prstGeom>
        </p:spPr>
        <p:txBody>
          <a:bodyPr lIns="91392" tIns="45696" rIns="91392" bIns="45696"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23" y="5"/>
            <a:ext cx="10084477" cy="914400"/>
          </a:xfrm>
          <a:prstGeom prst="rect">
            <a:avLst/>
          </a:prstGeom>
        </p:spPr>
        <p:txBody>
          <a:bodyPr lIns="91392" tIns="45696" rIns="91392" bIns="45696"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866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325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4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6647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6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114563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0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3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8" y="864682"/>
            <a:ext cx="11368587" cy="458236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814234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016582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814234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016582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814234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016582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7513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7513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7513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138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00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4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887290" y="2418280"/>
            <a:ext cx="4471181" cy="206228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867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3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49700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12294" y="2199399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1131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371223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35206" y="2531700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/>
        </p:nvSpPr>
        <p:spPr>
          <a:xfrm rot="10800000">
            <a:off x="7435185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93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/>
        </p:nvSpPr>
        <p:spPr>
          <a:xfrm rot="1617703">
            <a:off x="8699870" y="-513075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4" y="4872689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4" y="5479295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" y="3827879"/>
            <a:ext cx="3206611" cy="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84" y="1387475"/>
            <a:ext cx="10606616" cy="4191000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94023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83687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 defTabSz="91378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7497" y="6581381"/>
            <a:ext cx="614596" cy="276812"/>
          </a:xfrm>
          <a:prstGeom prst="rect">
            <a:avLst/>
          </a:prstGeom>
          <a:noFill/>
        </p:spPr>
        <p:txBody>
          <a:bodyPr wrap="square" lIns="91384" tIns="45691" rIns="91384" bIns="45691" rtlCol="0">
            <a:spAutoFit/>
          </a:bodyPr>
          <a:lstStyle/>
          <a:p>
            <a:pPr algn="r" defTabSz="913780"/>
            <a:fld id="{D1AD548E-8EA6-684F-9B89-4E9F5DC57BB8}" type="slidenum">
              <a:rPr lang="en-US" sz="1199" smtClean="0">
                <a:solidFill>
                  <a:srgbClr val="A5A5A5">
                    <a:lumMod val="75000"/>
                  </a:srgbClr>
                </a:solidFill>
              </a:rPr>
              <a:pPr algn="r" defTabSz="913780"/>
              <a:t>‹#›</a:t>
            </a:fld>
            <a:endParaRPr lang="en-US" sz="1199" dirty="0">
              <a:solidFill>
                <a:srgbClr val="A5A5A5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1" y="2"/>
            <a:ext cx="11379200" cy="673820"/>
          </a:xfrm>
        </p:spPr>
        <p:txBody>
          <a:bodyPr anchor="b">
            <a:normAutofit/>
          </a:bodyPr>
          <a:lstStyle>
            <a:lvl1pPr>
              <a:defRPr sz="3199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1" y="889000"/>
            <a:ext cx="11379200" cy="5588000"/>
          </a:xfrm>
        </p:spPr>
        <p:txBody>
          <a:bodyPr>
            <a:normAutofit/>
          </a:bodyPr>
          <a:lstStyle>
            <a:lvl1pPr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5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24"/>
              <a:endParaRPr lang="en-IN" sz="2399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24"/>
              <a:endParaRPr lang="en-IN" sz="2399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11711" y="6609623"/>
            <a:ext cx="11368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2725" y="6581006"/>
            <a:ext cx="3828179" cy="276812"/>
          </a:xfrm>
          <a:prstGeom prst="rect">
            <a:avLst/>
          </a:prstGeom>
          <a:noFill/>
        </p:spPr>
        <p:txBody>
          <a:bodyPr wrap="none" lIns="91384" tIns="45691" rIns="91384" bIns="45691" rtlCol="0">
            <a:spAutoFit/>
          </a:bodyPr>
          <a:lstStyle/>
          <a:p>
            <a:pPr algn="ctr" defTabSz="913801">
              <a:defRPr/>
            </a:pPr>
            <a:r>
              <a:rPr lang="en-US" sz="1199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val="373143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9400"/>
            <a:ext cx="7279339" cy="438056"/>
          </a:xfrm>
          <a:prstGeom prst="rect">
            <a:avLst/>
          </a:prstGeom>
        </p:spPr>
        <p:txBody>
          <a:bodyPr lIns="82571" tIns="41323" rIns="82571" bIns="41323"/>
          <a:lstStyle>
            <a:lvl1pPr algn="l">
              <a:defRPr lang="en-US" sz="2933" b="0" kern="1200" dirty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8003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ntdow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28637" y="4495802"/>
            <a:ext cx="4929187" cy="12003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 b="1">
                <a:solidFill>
                  <a:srgbClr val="F2F2F2"/>
                </a:solidFill>
                <a:latin typeface="Trebuchet MS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35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968"/>
            <a:ext cx="10972800" cy="817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17232"/>
            <a:fld id="{5D38369B-1438-4186-9A37-3579A702310C}" type="datetime4">
              <a:rPr lang="en-US" sz="2400" smtClean="0">
                <a:solidFill>
                  <a:prstClr val="black"/>
                </a:solidFill>
              </a:rPr>
              <a:pPr defTabSz="1217232"/>
              <a:t>April 16, 2021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17232"/>
            <a:r>
              <a:rPr lang="en-US" sz="2400" dirty="0" err="1">
                <a:solidFill>
                  <a:prstClr val="black"/>
                </a:solidFill>
              </a:rPr>
              <a:t>L&amp;T</a:t>
            </a:r>
            <a:r>
              <a:rPr lang="en-US" sz="2400" dirty="0">
                <a:solidFill>
                  <a:prstClr val="black"/>
                </a:solidFill>
              </a:rPr>
              <a:t> Technology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17232"/>
            <a:fld id="{4FAB1727-24F4-4269-8A27-589872B71699}" type="slidenum">
              <a:rPr lang="en-US" sz="2400" smtClean="0">
                <a:solidFill>
                  <a:prstClr val="black"/>
                </a:solidFill>
              </a:rPr>
              <a:pPr defTabSz="1217232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9600" y="3530600"/>
            <a:ext cx="3048000" cy="243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5"/>
          </p:nvPr>
        </p:nvSpPr>
        <p:spPr>
          <a:xfrm>
            <a:off x="3759200" y="990600"/>
            <a:ext cx="7823200" cy="497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609600" y="990600"/>
            <a:ext cx="3048000" cy="243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13147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66969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655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07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99132" y="3731183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7" y="3519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2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207853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val="1467879337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901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3473826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88927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93" name="Group 192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74337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47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9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66968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654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7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0018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414867" y="372533"/>
            <a:ext cx="11328400" cy="56726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2017</a:t>
            </a:r>
          </a:p>
        </p:txBody>
      </p:sp>
    </p:spTree>
    <p:extLst>
      <p:ext uri="{BB962C8B-B14F-4D97-AF65-F5344CB8AC3E}">
        <p14:creationId xmlns:p14="http://schemas.microsoft.com/office/powerpoint/2010/main" val="16667638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2017</a:t>
            </a:r>
          </a:p>
        </p:txBody>
      </p:sp>
    </p:spTree>
    <p:extLst>
      <p:ext uri="{BB962C8B-B14F-4D97-AF65-F5344CB8AC3E}">
        <p14:creationId xmlns:p14="http://schemas.microsoft.com/office/powerpoint/2010/main" val="1761320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2017</a:t>
            </a:r>
          </a:p>
        </p:txBody>
      </p:sp>
    </p:spTree>
    <p:extLst>
      <p:ext uri="{BB962C8B-B14F-4D97-AF65-F5344CB8AC3E}">
        <p14:creationId xmlns:p14="http://schemas.microsoft.com/office/powerpoint/2010/main" val="17570103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sz="1867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47167" y="839047"/>
            <a:ext cx="7041983" cy="3181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57283" y="1249680"/>
            <a:ext cx="7032881" cy="7452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847166" y="2339759"/>
            <a:ext cx="7041983" cy="3536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63685" y="2796192"/>
            <a:ext cx="7025463" cy="74556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861932" y="3825849"/>
            <a:ext cx="6996737" cy="28154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869642" y="4288847"/>
            <a:ext cx="6989027" cy="68523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5046194" y="5874907"/>
            <a:ext cx="6929337" cy="677565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10098500" y="5871134"/>
            <a:ext cx="1606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6805251" y="602377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8370780" y="600736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9991896" y="600736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5659985" y="5566007"/>
            <a:ext cx="11980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7262524" y="5553571"/>
            <a:ext cx="114967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10599498" y="5549032"/>
            <a:ext cx="92025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8867409" y="5549032"/>
            <a:ext cx="1049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50009" y="5547819"/>
            <a:ext cx="240000" cy="259416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336859" y="5540047"/>
            <a:ext cx="240000" cy="264421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48584" y="5554932"/>
            <a:ext cx="240000" cy="242648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8583230" y="5540051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8587466" y="5540045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5338829" y="6049915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6999837" y="6042380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8509528" y="6039507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10284795" y="6034147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69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94" algn="l"/>
              </a:tabLst>
              <a:defRPr lang="en-IN" sz="16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70760" y="930664"/>
            <a:ext cx="6931069" cy="3386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801" y="1407796"/>
            <a:ext cx="6932059" cy="6320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1873" y="2282866"/>
            <a:ext cx="6957048" cy="3004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7319" y="2709060"/>
            <a:ext cx="6932059" cy="85419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5588" y="3795275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69833" y="4280703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4982" y="5235793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530" y="5748344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97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94" algn="l"/>
              </a:tabLst>
              <a:defRPr lang="en-IN" sz="1867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32317" y="1016000"/>
            <a:ext cx="6872816" cy="55647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26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843280" y="922745"/>
            <a:ext cx="10759440" cy="3763556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241294" algn="l"/>
              </a:tabLst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782058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36713"/>
            <a:ext cx="12192000" cy="5744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4796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220755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87911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424" y="2537472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3195831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1424" y="385418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451254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1424" y="517090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582926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034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114563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95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8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346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78137" y="1028733"/>
            <a:ext cx="2880320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3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332318" y="776818"/>
            <a:ext cx="11527367" cy="5803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838629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8" y="924985"/>
            <a:ext cx="11527367" cy="5516033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769259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411708" y="864682"/>
            <a:ext cx="11368587" cy="458236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814234" y="184186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8016582" y="184186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3814234" y="3476105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8016582" y="3476105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3814234" y="511900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016582" y="511900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7513" y="2741039"/>
            <a:ext cx="2153055" cy="328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7513" y="4409872"/>
            <a:ext cx="2153055" cy="328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37513" y="6035472"/>
            <a:ext cx="2153055" cy="328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81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82720" y="448056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038240" y="240792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281948" y="448056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537468" y="240792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9762508" y="448056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813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0780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1092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31404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164444" y="1463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67564" y="1463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7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887290" y="2418280"/>
            <a:ext cx="4471181" cy="206228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54371" y="4765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390764" y="177292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685644" y="177292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1003128" y="3886201"/>
            <a:ext cx="2237912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4937855" y="3886201"/>
            <a:ext cx="2237912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473535" y="3886201"/>
            <a:ext cx="2237912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21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7159271" y="3518"/>
            <a:ext cx="5032727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589877" y="-1"/>
            <a:ext cx="4602124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1160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497842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3201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3201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2521714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27073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227073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4545586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250945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0945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6569458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74817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74817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8593330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298689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98689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10617202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0322561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0322561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5663186" y="985520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5368545" y="20324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368545" y="242866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3202435" y="597408"/>
            <a:ext cx="863597" cy="5134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8300998" y="633709"/>
            <a:ext cx="863597" cy="5062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4253255" y="1648229"/>
            <a:ext cx="863597" cy="30332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7289061" y="1645645"/>
            <a:ext cx="863597" cy="3038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5265191" y="2660165"/>
            <a:ext cx="863597" cy="1009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6277126" y="2657581"/>
            <a:ext cx="863597" cy="1014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1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218440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99136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696721" y="3729145"/>
            <a:ext cx="1666240" cy="304376"/>
          </a:xfrm>
          <a:prstGeom prst="rect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96721" y="42168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569976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550672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212081" y="3729145"/>
            <a:ext cx="1666240" cy="304376"/>
          </a:xfrm>
          <a:prstGeom prst="rect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212081" y="42168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940816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921512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920481" y="3729145"/>
            <a:ext cx="1666240" cy="304376"/>
          </a:xfrm>
          <a:prstGeom prst="rect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8920481" y="42168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4647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573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96580"/>
            <a:ext cx="10972800" cy="103909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911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3324D5D-05E9-46D4-A82A-613C7BA281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24401" y="6516422"/>
            <a:ext cx="2743200" cy="365125"/>
          </a:xfrm>
          <a:prstGeom prst="rect">
            <a:avLst/>
          </a:prstGeom>
        </p:spPr>
        <p:txBody>
          <a:bodyPr/>
          <a:lstStyle/>
          <a:p>
            <a:fld id="{CCBED543-A4FD-4886-A3C8-45593E3A2F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535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EED-9925-4826-BC42-DCD80A05FE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46D-BEC4-42B6-9037-5EACF6EDBB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24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452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4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371224" y="1007109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302097" y="2481428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7" y="4872689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7" y="5479295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" y="3827879"/>
            <a:ext cx="3206611" cy="767308"/>
          </a:xfrm>
          <a:prstGeom prst="rect">
            <a:avLst/>
          </a:prstGeom>
        </p:spPr>
      </p:pic>
      <p:sp>
        <p:nvSpPr>
          <p:cNvPr id="118" name="Parallelogram 5"/>
          <p:cNvSpPr/>
          <p:nvPr userDrawn="1"/>
        </p:nvSpPr>
        <p:spPr>
          <a:xfrm rot="10800000">
            <a:off x="7435187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48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19" name="Rectangle 2"/>
          <p:cNvSpPr/>
          <p:nvPr userDrawn="1"/>
        </p:nvSpPr>
        <p:spPr>
          <a:xfrm rot="1617703">
            <a:off x="8699872" y="-513075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67506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2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15"/>
            <a:endParaRPr lang="en-IN" sz="1799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66969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41655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07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5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" y="3530452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3" y="3731183"/>
            <a:ext cx="2240485" cy="336380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6" y="3519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2" y="0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6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5708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8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1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287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4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8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220756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5" y="1879114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5" y="253747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5" y="319583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5" y="3854190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5" y="451254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5" y="517090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5" y="582926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220756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6" y="1879114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6" y="253747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6" y="3195832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6" y="3854190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6" y="451254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6" y="517090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6" y="582926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929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2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15"/>
            <a:endParaRPr lang="en-IN" sz="1799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5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" y="3530452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6" y="3519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2" y="0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49700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5412295" y="2199399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2044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6" y="1007107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5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978125" y="6581381"/>
            <a:ext cx="4265755" cy="277340"/>
          </a:xfrm>
          <a:prstGeom prst="rect">
            <a:avLst/>
          </a:prstGeom>
          <a:noFill/>
        </p:spPr>
        <p:txBody>
          <a:bodyPr wrap="none" lIns="91384" tIns="45692" rIns="91384" bIns="45692" rtlCol="0">
            <a:spAutoFit/>
          </a:bodyPr>
          <a:lstStyle/>
          <a:p>
            <a:pPr marL="0" marR="0" lvl="0" indent="0" algn="ctr" defTabSz="913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576510" y="3519"/>
            <a:ext cx="6615492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2" y="0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599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3470680"/>
            <a:ext cx="4470400" cy="8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2B008-581F-467C-B66B-4F6142288658}"/>
              </a:ext>
            </a:extLst>
          </p:cNvPr>
          <p:cNvSpPr/>
          <p:nvPr userDrawn="1"/>
        </p:nvSpPr>
        <p:spPr>
          <a:xfrm>
            <a:off x="0" y="0"/>
            <a:ext cx="12192000" cy="11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281" name="Group 280"/>
          <p:cNvGrpSpPr/>
          <p:nvPr userDrawn="1"/>
        </p:nvGrpSpPr>
        <p:grpSpPr bwMode="gray">
          <a:xfrm>
            <a:off x="-1" y="1"/>
            <a:ext cx="12183353" cy="6629401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64000" y="0"/>
            <a:ext cx="11379200" cy="1171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64000" y="1401600"/>
            <a:ext cx="11379200" cy="50754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488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441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35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BC38-0EEA-447E-81D2-CF9552460D4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83EE-826E-479C-8D5A-25EBE713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55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>
            <a:spLocks noGrp="1"/>
          </p:cNvSpPr>
          <p:nvPr>
            <p:ph type="title"/>
          </p:nvPr>
        </p:nvSpPr>
        <p:spPr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2667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928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12" y="195244"/>
            <a:ext cx="11620581" cy="9175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6701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1121"/>
            <a:ext cx="11379200" cy="48306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10899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333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83687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5" tIns="45672" rIns="91345" bIns="45672" rtlCol="0" anchor="ctr"/>
          <a:lstStyle/>
          <a:p>
            <a:pPr algn="ctr" defTabSz="913326"/>
            <a:endParaRPr lang="en-US" sz="1865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89498" y="6581383"/>
            <a:ext cx="3243004" cy="276774"/>
          </a:xfrm>
          <a:prstGeom prst="rect">
            <a:avLst/>
          </a:prstGeom>
          <a:noFill/>
        </p:spPr>
        <p:txBody>
          <a:bodyPr wrap="none" lIns="91345" tIns="45672" rIns="91345" bIns="45672" rtlCol="0">
            <a:spAutoFit/>
          </a:bodyPr>
          <a:lstStyle/>
          <a:p>
            <a:pPr algn="ctr" defTabSz="913326">
              <a:defRPr/>
            </a:pPr>
            <a:r>
              <a:rPr lang="en-US" sz="1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Confidential | L&amp;T Technology Services | © 2019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37495" y="6581382"/>
            <a:ext cx="614596" cy="276774"/>
          </a:xfrm>
          <a:prstGeom prst="rect">
            <a:avLst/>
          </a:prstGeom>
          <a:noFill/>
        </p:spPr>
        <p:txBody>
          <a:bodyPr wrap="square" lIns="91345" tIns="45672" rIns="91345" bIns="45672" rtlCol="0">
            <a:spAutoFit/>
          </a:bodyPr>
          <a:lstStyle/>
          <a:p>
            <a:pPr algn="r" defTabSz="913326"/>
            <a:fld id="{D1AD548E-8EA6-684F-9B89-4E9F5DC57BB8}" type="slidenum">
              <a:rPr lang="en-US" sz="1199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913326"/>
              <a:t>‹#›</a:t>
            </a:fld>
            <a:endParaRPr lang="en-US" sz="1199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196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</p:spPr>
        <p:txBody>
          <a:bodyPr>
            <a:normAutofit/>
          </a:bodyPr>
          <a:lstStyle>
            <a:lvl1pPr>
              <a:defRPr sz="319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9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712" y="6572045"/>
            <a:ext cx="113685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77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rgbClr val="003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18164E-2BEE-704C-86B6-C88914F79899}"/>
              </a:ext>
            </a:extLst>
          </p:cNvPr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8" name="Parallelogram 2">
              <a:extLst>
                <a:ext uri="{FF2B5EF4-FFF2-40B4-BE49-F238E27FC236}">
                  <a16:creationId xmlns:a16="http://schemas.microsoft.com/office/drawing/2014/main" id="{845B1ADF-6CF5-2D4E-BAB2-F5EE8E2D949A}"/>
                </a:ext>
              </a:extLst>
            </p:cNvPr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solidFill>
              <a:srgbClr val="FAC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9" name="Parallelogram 2">
              <a:extLst>
                <a:ext uri="{FF2B5EF4-FFF2-40B4-BE49-F238E27FC236}">
                  <a16:creationId xmlns:a16="http://schemas.microsoft.com/office/drawing/2014/main" id="{1C13B0FB-02A9-EF46-B8FA-D459C919D84F}"/>
                </a:ext>
              </a:extLst>
            </p:cNvPr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solidFill>
              <a:srgbClr val="FAC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80485FD-7C4A-624A-BA17-F658F01614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42741-D0E9-6C42-A3FF-DF41BFA447AF}"/>
              </a:ext>
            </a:extLst>
          </p:cNvPr>
          <p:cNvSpPr txBox="1"/>
          <p:nvPr userDrawn="1"/>
        </p:nvSpPr>
        <p:spPr>
          <a:xfrm>
            <a:off x="3622564" y="6581383"/>
            <a:ext cx="4976873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32"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</p:spTree>
    <p:extLst>
      <p:ext uri="{BB962C8B-B14F-4D97-AF65-F5344CB8AC3E}">
        <p14:creationId xmlns:p14="http://schemas.microsoft.com/office/powerpoint/2010/main" val="31380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6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18816" y="6146814"/>
            <a:ext cx="12210815" cy="753183"/>
          </a:xfrm>
          <a:prstGeom prst="rect">
            <a:avLst/>
          </a:prstGeom>
          <a:solidFill>
            <a:srgbClr val="003F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0107" tIns="55104" rIns="110107" bIns="55104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304800" y="6375400"/>
            <a:ext cx="1930400" cy="3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prstClr val="white"/>
                </a:solidFill>
                <a:latin typeface="Trebuchet MS" pitchFamily="34" charset="0"/>
              </a:rPr>
              <a:t>  </a:t>
            </a:r>
            <a:fld id="{1188C95E-9C91-4411-BD08-1220A2DC95AE}" type="datetime4">
              <a:rPr lang="en-US" sz="1067">
                <a:solidFill>
                  <a:prstClr val="white"/>
                </a:solidFill>
                <a:latin typeface="Trebuchet MS" pitchFamily="34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April 16, 2021</a:t>
            </a:fld>
            <a:r>
              <a:rPr lang="en-US" sz="1067" dirty="0">
                <a:solidFill>
                  <a:prstClr val="white"/>
                </a:solidFill>
                <a:latin typeface="Trebuchet MS" pitchFamily="34" charset="0"/>
              </a:rPr>
              <a:t> | </a:t>
            </a:r>
            <a:fld id="{1EE56010-CB45-4E42-896F-A4F85F074124}" type="slidenum">
              <a:rPr lang="en-US" sz="1067">
                <a:solidFill>
                  <a:prstClr val="white"/>
                </a:solidFill>
                <a:latin typeface="Trebuchet MS" pitchFamily="34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67" dirty="0">
                <a:solidFill>
                  <a:prstClr val="white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3149600" y="6375400"/>
            <a:ext cx="3861701" cy="3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defTabSz="10891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latin typeface="Trebuchet MS" pitchFamily="34" charset="0"/>
              </a:rPr>
              <a:t>Confidential | L&amp;T Technology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8699" y="6246856"/>
            <a:ext cx="3556908" cy="5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8" r:id="rId3"/>
    <p:sldLayoutId id="2147484439" r:id="rId4"/>
    <p:sldLayoutId id="2147484440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5pPr>
      <a:lvl6pPr marL="562153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6pPr>
      <a:lvl7pPr marL="1124467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7pPr>
      <a:lvl8pPr marL="1686738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8pPr>
      <a:lvl9pPr marL="2248985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9pPr>
    </p:titleStyle>
    <p:bodyStyle>
      <a:lvl1pPr marL="413980" indent="-413980" algn="l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Arial" pitchFamily="34" charset="0"/>
        </a:defRPr>
      </a:lvl1pPr>
      <a:lvl2pPr marL="904296" indent="-343642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Arial" pitchFamily="34" charset="0"/>
        </a:defRPr>
      </a:lvl2pPr>
      <a:lvl3pPr marL="1398657" indent="-2712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3pPr>
      <a:lvl4pPr marL="1959323" indent="-271291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Arial" pitchFamily="34" charset="0"/>
        </a:defRPr>
      </a:lvl4pPr>
      <a:lvl5pPr marL="2524041" indent="-271291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5pPr>
      <a:lvl6pPr marL="3092352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6pPr>
      <a:lvl7pPr marL="3654579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7pPr>
      <a:lvl8pPr marL="4216816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8pPr>
      <a:lvl9pPr marL="4779070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83683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Restricted Circulation | L&amp;T Technology Services | ©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 defTabSz="914354"/>
              <a:t>‹#›</a:t>
            </a:fld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19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148081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28589" marR="0" lvl="1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28589" marR="0" lvl="2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89" marR="0" lvl="3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28589" marR="0" lvl="4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4540" y="89263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  <p:sldLayoutId id="2147484466" r:id="rId12"/>
    <p:sldLayoutId id="2147484467" r:id="rId13"/>
    <p:sldLayoutId id="2147484468" r:id="rId14"/>
    <p:sldLayoutId id="2147484469" r:id="rId15"/>
    <p:sldLayoutId id="2147484470" r:id="rId16"/>
    <p:sldLayoutId id="2147484471" r:id="rId17"/>
    <p:sldLayoutId id="2147484472" r:id="rId18"/>
    <p:sldLayoutId id="2147484473" r:id="rId19"/>
    <p:sldLayoutId id="2147484474" r:id="rId20"/>
    <p:sldLayoutId id="2147484475" r:id="rId21"/>
    <p:sldLayoutId id="2147484476" r:id="rId22"/>
    <p:sldLayoutId id="2147484477" r:id="rId23"/>
    <p:sldLayoutId id="2147484478" r:id="rId2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1867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83683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914354"/>
              <a:t>‹#›</a:t>
            </a:fld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19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148081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28589" marR="0" lvl="1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28589" marR="0" lvl="2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89" marR="0" lvl="3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28589" marR="0" lvl="4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D75FC2-201E-428E-9AF8-9DBF8CFF037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4537" y="89265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29" r:id="rId3"/>
    <p:sldLayoutId id="2147484630" r:id="rId4"/>
    <p:sldLayoutId id="2147484631" r:id="rId5"/>
    <p:sldLayoutId id="2147484632" r:id="rId6"/>
    <p:sldLayoutId id="2147484633" r:id="rId7"/>
    <p:sldLayoutId id="2147484634" r:id="rId8"/>
    <p:sldLayoutId id="2147484635" r:id="rId9"/>
    <p:sldLayoutId id="2147484636" r:id="rId10"/>
    <p:sldLayoutId id="2147484637" r:id="rId11"/>
    <p:sldLayoutId id="2147484638" r:id="rId12"/>
    <p:sldLayoutId id="2147484639" r:id="rId13"/>
    <p:sldLayoutId id="2147484640" r:id="rId14"/>
    <p:sldLayoutId id="2147484641" r:id="rId15"/>
    <p:sldLayoutId id="2147484642" r:id="rId16"/>
    <p:sldLayoutId id="2147484643" r:id="rId17"/>
    <p:sldLayoutId id="2147484644" r:id="rId18"/>
    <p:sldLayoutId id="2147484645" r:id="rId19"/>
    <p:sldLayoutId id="2147484646" r:id="rId20"/>
    <p:sldLayoutId id="2147484647" r:id="rId2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1867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304800" y="6375400"/>
            <a:ext cx="1930400" cy="3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</a:t>
            </a:r>
            <a:fld id="{1188C95E-9C91-4411-BD08-1220A2DC95AE}" type="datetime4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April 16, 2021</a:t>
            </a:fld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| </a:t>
            </a:r>
            <a:fld id="{1EE56010-CB45-4E42-896F-A4F85F074124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3149600" y="6375400"/>
            <a:ext cx="3861701" cy="3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marL="0" marR="0" lvl="0" indent="0" algn="l" defTabSz="10892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Confidential | L&amp;T Technology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93" y="6246856"/>
            <a:ext cx="3556908" cy="53494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60525" y="6417893"/>
            <a:ext cx="5072412" cy="369330"/>
          </a:xfrm>
          <a:prstGeom prst="rect">
            <a:avLst/>
          </a:prstGeom>
          <a:noFill/>
        </p:spPr>
        <p:txBody>
          <a:bodyPr wrap="none" lIns="121919" tIns="60959" rIns="121919" bIns="60959" rtlCol="0">
            <a:spAutoFit/>
          </a:bodyPr>
          <a:lstStyle/>
          <a:p>
            <a:pPr marL="0" marR="0" lvl="0" indent="0" algn="ctr" defTabSz="1219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60410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8" r:id="rId1"/>
    <p:sldLayoutId id="2147484749" r:id="rId2"/>
    <p:sldLayoutId id="2147484750" r:id="rId3"/>
    <p:sldLayoutId id="2147484751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  <p:sldLayoutId id="2147484760" r:id="rId12"/>
    <p:sldLayoutId id="2147484761" r:id="rId13"/>
    <p:sldLayoutId id="2147484762" r:id="rId14"/>
    <p:sldLayoutId id="2147484763" r:id="rId15"/>
    <p:sldLayoutId id="2147484764" r:id="rId16"/>
    <p:sldLayoutId id="2147484765" r:id="rId17"/>
    <p:sldLayoutId id="2147484766" r:id="rId18"/>
    <p:sldLayoutId id="2147484767" r:id="rId19"/>
    <p:sldLayoutId id="2147484768" r:id="rId20"/>
    <p:sldLayoutId id="2147484769" r:id="rId21"/>
    <p:sldLayoutId id="2147484770" r:id="rId22"/>
    <p:sldLayoutId id="2147484771" r:id="rId23"/>
    <p:sldLayoutId id="2147484772" r:id="rId24"/>
    <p:sldLayoutId id="2147484773" r:id="rId25"/>
    <p:sldLayoutId id="2147484774" r:id="rId26"/>
    <p:sldLayoutId id="2147484775" r:id="rId27"/>
    <p:sldLayoutId id="2147484776" r:id="rId28"/>
    <p:sldLayoutId id="2147484777" r:id="rId29"/>
    <p:sldLayoutId id="2147484778" r:id="rId30"/>
    <p:sldLayoutId id="2147484779" r:id="rId31"/>
    <p:sldLayoutId id="2147484780" r:id="rId32"/>
    <p:sldLayoutId id="2147484781" r:id="rId33"/>
    <p:sldLayoutId id="2147484782" r:id="rId3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5pPr>
      <a:lvl6pPr marL="562167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6pPr>
      <a:lvl7pPr marL="1124495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7pPr>
      <a:lvl8pPr marL="1686780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8pPr>
      <a:lvl9pPr marL="2249041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9pPr>
    </p:titleStyle>
    <p:bodyStyle>
      <a:lvl1pPr marL="413991" indent="-413991" algn="l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Arial" pitchFamily="34" charset="0"/>
        </a:defRPr>
      </a:lvl1pPr>
      <a:lvl2pPr marL="904319" indent="-343651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Arial" pitchFamily="34" charset="0"/>
        </a:defRPr>
      </a:lvl2pPr>
      <a:lvl3pPr marL="1398692" indent="-27129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3pPr>
      <a:lvl4pPr marL="1959372" indent="-271297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Arial" pitchFamily="34" charset="0"/>
        </a:defRPr>
      </a:lvl4pPr>
      <a:lvl5pPr marL="2524104" indent="-271297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5pPr>
      <a:lvl6pPr marL="3092429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6pPr>
      <a:lvl7pPr marL="3654670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7pPr>
      <a:lvl8pPr marL="4216921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8pPr>
      <a:lvl9pPr marL="4779189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83684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2" rIns="91384" bIns="45692" rtlCol="0" anchor="ctr"/>
          <a:lstStyle/>
          <a:p>
            <a:pPr algn="ctr" defTabSz="913892"/>
            <a:endParaRPr lang="en-US" sz="1866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949215" y="6581381"/>
            <a:ext cx="4323576" cy="277340"/>
          </a:xfrm>
          <a:prstGeom prst="rect">
            <a:avLst/>
          </a:prstGeom>
          <a:noFill/>
        </p:spPr>
        <p:txBody>
          <a:bodyPr wrap="none" lIns="91384" tIns="45692" rIns="91384" bIns="45692" rtlCol="0">
            <a:spAutoFit/>
          </a:bodyPr>
          <a:lstStyle/>
          <a:p>
            <a:pPr algn="ctr" defTabSz="913892">
              <a:defRPr/>
            </a:pPr>
            <a:r>
              <a:rPr lang="en-US" sz="1199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37495" y="6581380"/>
            <a:ext cx="614596" cy="276997"/>
          </a:xfrm>
          <a:prstGeom prst="rect">
            <a:avLst/>
          </a:prstGeom>
          <a:noFill/>
        </p:spPr>
        <p:txBody>
          <a:bodyPr wrap="square" lIns="91384" tIns="45692" rIns="91384" bIns="45692" rtlCol="0">
            <a:spAutoFit/>
          </a:bodyPr>
          <a:lstStyle/>
          <a:p>
            <a:pPr algn="r" defTabSz="913892"/>
            <a:fld id="{D1AD548E-8EA6-684F-9B89-4E9F5DC57BB8}" type="slidenum">
              <a:rPr lang="en-US" sz="1199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913892"/>
              <a:t>‹#›</a:t>
            </a:fld>
            <a:endParaRPr lang="en-US" sz="1199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20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1" y="1148082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474" marR="0" lvl="0" indent="-228474" algn="l" defTabSz="91389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420" marR="0" lvl="1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2365" marR="0" lvl="2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599312" marR="0" lvl="3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6259" marR="0" lvl="4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24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5" r:id="rId1"/>
    <p:sldLayoutId id="2147484786" r:id="rId2"/>
    <p:sldLayoutId id="2147484787" r:id="rId3"/>
    <p:sldLayoutId id="2147484788" r:id="rId4"/>
    <p:sldLayoutId id="2147484789" r:id="rId5"/>
    <p:sldLayoutId id="2147484790" r:id="rId6"/>
    <p:sldLayoutId id="2147484791" r:id="rId7"/>
    <p:sldLayoutId id="2147484792" r:id="rId8"/>
    <p:sldLayoutId id="2147484793" r:id="rId9"/>
    <p:sldLayoutId id="2147484794" r:id="rId10"/>
    <p:sldLayoutId id="2147484795" r:id="rId11"/>
    <p:sldLayoutId id="2147484796" r:id="rId12"/>
    <p:sldLayoutId id="2147484797" r:id="rId13"/>
    <p:sldLayoutId id="2147484798" r:id="rId14"/>
    <p:sldLayoutId id="2147484803" r:id="rId15"/>
  </p:sldLayoutIdLst>
  <p:hf sldNum="0" hdr="0" dt="0"/>
  <p:txStyles>
    <p:titleStyle>
      <a:lvl1pPr algn="l" defTabSz="913892" rtl="0" eaLnBrk="1" latinLnBrk="0" hangingPunct="1">
        <a:lnSpc>
          <a:spcPct val="90000"/>
        </a:lnSpc>
        <a:spcBef>
          <a:spcPct val="0"/>
        </a:spcBef>
        <a:buNone/>
        <a:defRPr sz="3198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474" marR="0" indent="-228474" algn="l" defTabSz="913892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2799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420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2399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1999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312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1866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259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186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204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970151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8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884044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3892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0839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7785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1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1676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198623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5571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8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9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9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plane, outdoor, airplane&#10;&#10;Description automatically generated">
            <a:extLst>
              <a:ext uri="{FF2B5EF4-FFF2-40B4-BE49-F238E27FC236}">
                <a16:creationId xmlns:a16="http://schemas.microsoft.com/office/drawing/2014/main" id="{D21D2DBB-65E2-4356-BABB-01EF95229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DB05183-802C-41C3-984B-8EC89BCF33C6}"/>
              </a:ext>
            </a:extLst>
          </p:cNvPr>
          <p:cNvSpPr/>
          <p:nvPr/>
        </p:nvSpPr>
        <p:spPr>
          <a:xfrm>
            <a:off x="-15885" y="1196"/>
            <a:ext cx="12222108" cy="6858000"/>
          </a:xfrm>
          <a:prstGeom prst="rect">
            <a:avLst/>
          </a:prstGeom>
          <a:solidFill>
            <a:srgbClr val="002060">
              <a:alpha val="43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B3AF658-2EBE-4815-AEAC-BE422F506189}"/>
              </a:ext>
            </a:extLst>
          </p:cNvPr>
          <p:cNvSpPr txBox="1">
            <a:spLocks noChangeArrowheads="1"/>
          </p:cNvSpPr>
          <p:nvPr/>
        </p:nvSpPr>
        <p:spPr>
          <a:xfrm>
            <a:off x="995068" y="2828010"/>
            <a:ext cx="10312743" cy="64742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F72"/>
                </a:solidFill>
                <a:latin typeface="Trebuchet MS" pitchFamily="34" charset="0"/>
                <a:ea typeface="+mj-ea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F72"/>
                </a:solidFill>
                <a:latin typeface="Trebuchet MS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F72"/>
                </a:solidFill>
                <a:latin typeface="Trebuchet MS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F72"/>
                </a:solidFill>
                <a:latin typeface="Trebuchet MS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3F72"/>
                </a:solidFill>
                <a:latin typeface="Trebuchet MS" pitchFamily="34" charset="0"/>
                <a:cs typeface="Tahoma" pitchFamily="34" charset="0"/>
              </a:defRPr>
            </a:lvl5pPr>
            <a:lvl6pPr marL="457107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Trebuchet MS" pitchFamily="34" charset="0"/>
              </a:defRPr>
            </a:lvl6pPr>
            <a:lvl7pPr marL="914218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Trebuchet MS" pitchFamily="34" charset="0"/>
              </a:defRPr>
            </a:lvl7pPr>
            <a:lvl8pPr marL="1371328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Trebuchet MS" pitchFamily="34" charset="0"/>
              </a:defRPr>
            </a:lvl8pPr>
            <a:lvl9pPr marL="1828437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7" b="1" dirty="0">
                <a:solidFill>
                  <a:srgbClr val="FFFFFF"/>
                </a:solidFill>
                <a:latin typeface="Calibri"/>
              </a:rPr>
              <a:t>E2 SPDA : Synergy and DOORS analysis Tool </a:t>
            </a:r>
            <a:endParaRPr kumimoji="0" lang="en-IN" sz="36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Tahoma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0B9430-54EC-41C4-B046-5993ECA1665D}"/>
              </a:ext>
            </a:extLst>
          </p:cNvPr>
          <p:cNvGrpSpPr/>
          <p:nvPr/>
        </p:nvGrpSpPr>
        <p:grpSpPr bwMode="gray">
          <a:xfrm>
            <a:off x="995068" y="1931056"/>
            <a:ext cx="934717" cy="912867"/>
            <a:chOff x="-3330575" y="3005138"/>
            <a:chExt cx="1533526" cy="1620837"/>
          </a:xfrm>
          <a:solidFill>
            <a:srgbClr val="FFCC29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5726C57-E183-4B5D-BC10-F31F492D97AD}"/>
                </a:ext>
              </a:extLst>
            </p:cNvPr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7" tIns="45673" rIns="91347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B812861-E6D7-4E52-9CB1-F2EC0DB6B128}"/>
                </a:ext>
              </a:extLst>
            </p:cNvPr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7" tIns="45673" rIns="91347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1B1D1A-68AE-4635-A597-2ED0215B5B7B}"/>
              </a:ext>
            </a:extLst>
          </p:cNvPr>
          <p:cNvGrpSpPr/>
          <p:nvPr/>
        </p:nvGrpSpPr>
        <p:grpSpPr bwMode="gray">
          <a:xfrm>
            <a:off x="10369027" y="3634391"/>
            <a:ext cx="938784" cy="914400"/>
            <a:chOff x="2301081" y="6662108"/>
            <a:chExt cx="1500188" cy="1624012"/>
          </a:xfrm>
          <a:solidFill>
            <a:srgbClr val="FFCC29"/>
          </a:solidFill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D862FAD-D771-4FAA-9E18-96A2C901425F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7" tIns="45673" rIns="91347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FCFDAFDE-A8BE-416C-82A9-74C719AB2FAE}"/>
                </a:ext>
              </a:extLst>
            </p:cNvPr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7" tIns="45673" rIns="91347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A37488A-3DC5-47E1-A774-0B803F86B45E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7" tIns="45673" rIns="91347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19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AC39-9985-DD44-9CED-C19EC114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24" y="-718"/>
            <a:ext cx="11379200" cy="6738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/>
              <a:t>Objective of the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9DE6B-EF57-46F5-9B8D-0BB2D89D39B2}"/>
              </a:ext>
            </a:extLst>
          </p:cNvPr>
          <p:cNvSpPr/>
          <p:nvPr/>
        </p:nvSpPr>
        <p:spPr>
          <a:xfrm>
            <a:off x="374951" y="776603"/>
            <a:ext cx="11480273" cy="5624197"/>
          </a:xfrm>
          <a:prstGeom prst="rect">
            <a:avLst/>
          </a:prstGeom>
          <a:solidFill>
            <a:srgbClr val="5069AC">
              <a:alpha val="38000"/>
            </a:srgbClr>
          </a:solidFill>
          <a:ln w="38100">
            <a:solidFill>
              <a:srgbClr val="F8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4665-DE47-4B75-AD4D-62810758FA55}"/>
              </a:ext>
            </a:extLst>
          </p:cNvPr>
          <p:cNvSpPr txBox="1"/>
          <p:nvPr/>
        </p:nvSpPr>
        <p:spPr>
          <a:xfrm>
            <a:off x="515780" y="804456"/>
            <a:ext cx="100677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Identifies the gaps between Synergy artefacts and DOORS</a:t>
            </a: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Helps in traceability mismatches in DOORS as compared to Synergy Artefacts</a:t>
            </a: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Helps in improving the quality of test artifacts which are escaped through oversight</a:t>
            </a: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Identifies the missing files in Synergy compared to DOORS attributes</a:t>
            </a: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Helps in reducing the Certification risks</a:t>
            </a: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Reduces the  human efforts up to 80% </a:t>
            </a: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Navigates to the actual mismatches as the generated report indicates which are all are of mismatches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STKaiti"/>
              <a:cs typeface="Calibri" panose="020F0502020204030204" pitchFamily="34" charset="0"/>
            </a:endParaRP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IN" sz="2800" b="1" dirty="0">
              <a:solidFill>
                <a:schemeClr val="bg1"/>
              </a:solidFill>
              <a:latin typeface="Calibri"/>
              <a:ea typeface="STKait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CB65-211D-4A7C-868C-1E4534FE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09169-B93F-4BB6-8327-9C2311791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92" y="89263"/>
            <a:ext cx="2019553" cy="56623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0420F4-2AFC-4BC9-B193-B8C4C4BF980C}"/>
              </a:ext>
            </a:extLst>
          </p:cNvPr>
          <p:cNvSpPr/>
          <p:nvPr/>
        </p:nvSpPr>
        <p:spPr>
          <a:xfrm>
            <a:off x="649357" y="1046922"/>
            <a:ext cx="6599582" cy="50093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00CEAC7-EAD7-4E99-9CC5-1593460B7BDA}"/>
              </a:ext>
            </a:extLst>
          </p:cNvPr>
          <p:cNvSpPr/>
          <p:nvPr/>
        </p:nvSpPr>
        <p:spPr>
          <a:xfrm>
            <a:off x="1196719" y="1612936"/>
            <a:ext cx="1585732" cy="1157468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703AA-5E4F-4310-82A7-802647413992}"/>
              </a:ext>
            </a:extLst>
          </p:cNvPr>
          <p:cNvSpPr txBox="1"/>
          <p:nvPr/>
        </p:nvSpPr>
        <p:spPr>
          <a:xfrm>
            <a:off x="1196719" y="1879153"/>
            <a:ext cx="1336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DOORS extract </a:t>
            </a:r>
          </a:p>
          <a:p>
            <a:r>
              <a:rPr lang="en-IN" sz="1000" dirty="0"/>
              <a:t>Spreadsheet(s)(*.</a:t>
            </a:r>
            <a:r>
              <a:rPr lang="en-IN" sz="1000" dirty="0" err="1"/>
              <a:t>xls</a:t>
            </a:r>
            <a:r>
              <a:rPr lang="en-IN" sz="1000" dirty="0"/>
              <a:t>)</a:t>
            </a:r>
          </a:p>
          <a:p>
            <a:r>
              <a:rPr lang="en-IN" sz="1000" dirty="0"/>
              <a:t>Main app SVCP</a:t>
            </a:r>
          </a:p>
          <a:p>
            <a:r>
              <a:rPr lang="en-IN" sz="1000" dirty="0"/>
              <a:t>Module SVCP</a:t>
            </a:r>
          </a:p>
          <a:p>
            <a:r>
              <a:rPr lang="en-IN" sz="1000" dirty="0"/>
              <a:t>TPS SVCP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AB80A-D652-426E-8C5B-6FAF8C6C03E4}"/>
              </a:ext>
            </a:extLst>
          </p:cNvPr>
          <p:cNvSpPr/>
          <p:nvPr/>
        </p:nvSpPr>
        <p:spPr>
          <a:xfrm>
            <a:off x="2951546" y="2961026"/>
            <a:ext cx="1620456" cy="1157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9B07273-01A2-41F2-B8A2-7D8BEF3E39A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2782451" y="2191670"/>
            <a:ext cx="979323" cy="769356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BAF986F2-E5EA-4683-9044-EF02ECAAF882}"/>
              </a:ext>
            </a:extLst>
          </p:cNvPr>
          <p:cNvSpPr/>
          <p:nvPr/>
        </p:nvSpPr>
        <p:spPr>
          <a:xfrm>
            <a:off x="5269156" y="3251476"/>
            <a:ext cx="1585732" cy="939478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7076D-B095-4AB7-B4A3-7B25C9F6BEA2}"/>
              </a:ext>
            </a:extLst>
          </p:cNvPr>
          <p:cNvSpPr txBox="1"/>
          <p:nvPr/>
        </p:nvSpPr>
        <p:spPr>
          <a:xfrm>
            <a:off x="5213323" y="3450173"/>
            <a:ext cx="155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Generates raw report </a:t>
            </a:r>
          </a:p>
          <a:p>
            <a:pPr algn="ctr"/>
            <a:r>
              <a:rPr lang="en-IN" sz="1200" dirty="0"/>
              <a:t>on mismatches</a:t>
            </a:r>
          </a:p>
          <a:p>
            <a:pPr algn="ctr"/>
            <a:r>
              <a:rPr lang="en-IN" sz="1200" dirty="0"/>
              <a:t>(*.</a:t>
            </a:r>
            <a:r>
              <a:rPr lang="en-IN" sz="1200" dirty="0" err="1"/>
              <a:t>xls</a:t>
            </a:r>
            <a:r>
              <a:rPr lang="en-IN" sz="1200" dirty="0"/>
              <a:t>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067041-EB04-43E6-BAFF-8A5F4108B516}"/>
              </a:ext>
            </a:extLst>
          </p:cNvPr>
          <p:cNvCxnSpPr>
            <a:cxnSpLocks/>
          </p:cNvCxnSpPr>
          <p:nvPr/>
        </p:nvCxnSpPr>
        <p:spPr>
          <a:xfrm>
            <a:off x="4562052" y="3725500"/>
            <a:ext cx="714375" cy="3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A1C1F16-5EC6-4AFD-ABA1-74C938F8569E}"/>
              </a:ext>
            </a:extLst>
          </p:cNvPr>
          <p:cNvSpPr/>
          <p:nvPr/>
        </p:nvSpPr>
        <p:spPr>
          <a:xfrm>
            <a:off x="1196719" y="4320847"/>
            <a:ext cx="1585732" cy="1291341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208DB-AC01-4C52-808E-17861D239F30}"/>
              </a:ext>
            </a:extLst>
          </p:cNvPr>
          <p:cNvSpPr txBox="1"/>
          <p:nvPr/>
        </p:nvSpPr>
        <p:spPr>
          <a:xfrm>
            <a:off x="1173055" y="4529014"/>
            <a:ext cx="13605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Synergy dump files</a:t>
            </a:r>
          </a:p>
          <a:p>
            <a:r>
              <a:rPr lang="en-IN" sz="1000" dirty="0"/>
              <a:t>Test cases</a:t>
            </a:r>
          </a:p>
          <a:p>
            <a:r>
              <a:rPr lang="en-IN" sz="1000" dirty="0"/>
              <a:t>Test scripts</a:t>
            </a:r>
          </a:p>
          <a:p>
            <a:r>
              <a:rPr lang="en-IN" sz="1000" dirty="0"/>
              <a:t>Test results</a:t>
            </a:r>
          </a:p>
          <a:p>
            <a:r>
              <a:rPr lang="en-IN" sz="1000" dirty="0"/>
              <a:t>Checklists…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504FD05-ADAD-430F-9EB9-57CBC829ED8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82451" y="4118493"/>
            <a:ext cx="979323" cy="833334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8F7CF-DC1B-4839-8650-5C99BC0B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869" y="3352928"/>
            <a:ext cx="1581809" cy="7655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B07909-2A65-4104-913B-B7939830B864}"/>
              </a:ext>
            </a:extLst>
          </p:cNvPr>
          <p:cNvSpPr txBox="1"/>
          <p:nvPr/>
        </p:nvSpPr>
        <p:spPr>
          <a:xfrm>
            <a:off x="2193990" y="1108896"/>
            <a:ext cx="353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/>
              <a:t>Synergy and DOORS analysis Tool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84167-C13F-4984-AA66-CB81BE47C2A0}"/>
              </a:ext>
            </a:extLst>
          </p:cNvPr>
          <p:cNvSpPr txBox="1"/>
          <p:nvPr/>
        </p:nvSpPr>
        <p:spPr>
          <a:xfrm>
            <a:off x="3080217" y="2961026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Tool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1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2A2C6-1E47-498F-A863-9FB22533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/>
              <a:t>Procedure to run the Tool</a:t>
            </a:r>
            <a:endParaRPr lang="en-IN" b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3A5D1-3667-4B47-9EB6-063CFAAABA7E}"/>
              </a:ext>
            </a:extLst>
          </p:cNvPr>
          <p:cNvSpPr/>
          <p:nvPr/>
        </p:nvSpPr>
        <p:spPr>
          <a:xfrm>
            <a:off x="374951" y="776603"/>
            <a:ext cx="10208591" cy="5624197"/>
          </a:xfrm>
          <a:prstGeom prst="rect">
            <a:avLst/>
          </a:prstGeom>
          <a:solidFill>
            <a:srgbClr val="5069AC">
              <a:alpha val="38000"/>
            </a:srgbClr>
          </a:solidFill>
          <a:ln w="38100">
            <a:solidFill>
              <a:srgbClr val="F8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C5811-E938-4A16-8838-FD0BAA6BB98C}"/>
              </a:ext>
            </a:extLst>
          </p:cNvPr>
          <p:cNvSpPr txBox="1"/>
          <p:nvPr/>
        </p:nvSpPr>
        <p:spPr>
          <a:xfrm>
            <a:off x="515780" y="804456"/>
            <a:ext cx="99269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Extract Main app software SVCP (Software Verification Cases and Procedures) from doors with the following attribute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ID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DS10793/327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In-links at depth 1</a:t>
            </a:r>
            <a:endParaRPr lang="en-IN" sz="1400" b="1" dirty="0">
              <a:solidFill>
                <a:schemeClr val="bg1"/>
              </a:solidFill>
              <a:latin typeface="Calibri"/>
              <a:ea typeface="STKaiti"/>
              <a:cs typeface="Calibri" panose="020F0502020204030204" pitchFamily="34" charset="0"/>
            </a:endParaRP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Out-links at depth 1</a:t>
            </a:r>
            <a:endParaRPr lang="en-IN" sz="1400" b="1" dirty="0">
              <a:solidFill>
                <a:schemeClr val="bg1"/>
              </a:solidFill>
              <a:latin typeface="Calibri"/>
              <a:ea typeface="STKaiti"/>
              <a:cs typeface="Calibri" panose="020F0502020204030204" pitchFamily="34" charset="0"/>
            </a:endParaRP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Out-links at depth 2</a:t>
            </a:r>
            <a:endParaRPr lang="en-IN" sz="1400" b="1" dirty="0">
              <a:solidFill>
                <a:schemeClr val="bg1"/>
              </a:solidFill>
              <a:latin typeface="Calibri"/>
              <a:ea typeface="STKaiti"/>
              <a:cs typeface="Calibri" panose="020F0502020204030204" pitchFamily="34" charset="0"/>
            </a:endParaRPr>
          </a:p>
          <a:p>
            <a:pPr marL="342900" marR="0" lvl="0" indent="-34290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Extract Module SVCP from doors with the following attribute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ID	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DS10793/327 - E2 SPDA Software Verification Cases and Procedures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In-links at depth 1</a:t>
            </a:r>
            <a:endParaRPr lang="en-US" sz="1400" b="1" dirty="0">
              <a:solidFill>
                <a:schemeClr val="bg1"/>
              </a:solidFill>
              <a:latin typeface="Calibri"/>
              <a:ea typeface="STKaiti"/>
              <a:cs typeface="Calibri" panose="020F0502020204030204" pitchFamily="34" charset="0"/>
            </a:endParaRP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In-links at depth 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STKaiti"/>
              <a:cs typeface="Calibri" panose="020F0502020204030204" pitchFamily="34" charset="0"/>
            </a:endParaRP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Out-links at depth 1</a:t>
            </a:r>
            <a:endParaRPr lang="en-US" sz="1400" b="1" dirty="0">
              <a:solidFill>
                <a:schemeClr val="bg1"/>
              </a:solidFill>
              <a:latin typeface="Calibri"/>
              <a:ea typeface="STKaiti"/>
              <a:cs typeface="Calibri" panose="020F0502020204030204" pitchFamily="34" charset="0"/>
            </a:endParaRP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Out-links at depth 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STKaiti"/>
              <a:cs typeface="Calibri" panose="020F0502020204030204" pitchFamily="34" charset="0"/>
            </a:endParaRP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Extract TPS SVCP surrogate from doors with following attribute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IN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ID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IN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In-links at depth 1</a:t>
            </a:r>
          </a:p>
          <a:p>
            <a:pPr marL="742950" lvl="1" indent="-285750" defTabSz="914354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IN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Out-links at depth 1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Select above 3 input .xlsx files in Tools GUI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Enter the Main app SVCP baseline version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Click Validate Inputs button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Once validation passed 'Run' button will be enabled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Click 'run' button and give the synergy dump path.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Wait for the execution to complete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'error log' file contains the errors which are all occurs while executing the tool.</a:t>
            </a:r>
          </a:p>
          <a:p>
            <a:pPr marL="342900" indent="-342900" defTabSz="91435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'Output file' file contain verification matrix and path will be provided in the GUI bottom.</a:t>
            </a:r>
            <a:endParaRPr lang="en-IN" sz="1400" b="1" dirty="0">
              <a:solidFill>
                <a:schemeClr val="bg1"/>
              </a:solidFill>
              <a:latin typeface="Calibri"/>
              <a:ea typeface="STKaiti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6160C-91E4-40ED-9BAC-8003BD5B69EF}"/>
              </a:ext>
            </a:extLst>
          </p:cNvPr>
          <p:cNvSpPr txBox="1"/>
          <p:nvPr/>
        </p:nvSpPr>
        <p:spPr>
          <a:xfrm>
            <a:off x="5820355" y="2759103"/>
            <a:ext cx="358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Convert this into Flow chart- Slide#3</a:t>
            </a:r>
          </a:p>
        </p:txBody>
      </p:sp>
    </p:spTree>
    <p:extLst>
      <p:ext uri="{BB962C8B-B14F-4D97-AF65-F5344CB8AC3E}">
        <p14:creationId xmlns:p14="http://schemas.microsoft.com/office/powerpoint/2010/main" val="374966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AC39-9985-DD44-9CED-C19EC114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24" y="-718"/>
            <a:ext cx="11379200" cy="6738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/>
              <a:t>Main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90CD3-0A67-4B60-93E3-117671C247F9}"/>
              </a:ext>
            </a:extLst>
          </p:cNvPr>
          <p:cNvSpPr/>
          <p:nvPr/>
        </p:nvSpPr>
        <p:spPr>
          <a:xfrm>
            <a:off x="6779200" y="1033850"/>
            <a:ext cx="5096615" cy="5062150"/>
          </a:xfrm>
          <a:prstGeom prst="rect">
            <a:avLst/>
          </a:prstGeom>
          <a:solidFill>
            <a:srgbClr val="5069AC">
              <a:alpha val="38000"/>
            </a:srgbClr>
          </a:solidFill>
          <a:ln w="38100">
            <a:solidFill>
              <a:srgbClr val="F8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22DEE-7510-4E7E-9EC5-4C7374F56D01}"/>
              </a:ext>
            </a:extLst>
          </p:cNvPr>
          <p:cNvSpPr txBox="1"/>
          <p:nvPr/>
        </p:nvSpPr>
        <p:spPr>
          <a:xfrm>
            <a:off x="6779200" y="1072100"/>
            <a:ext cx="502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chemeClr val="accent3"/>
                </a:solidFill>
                <a:latin typeface="Calibri"/>
                <a:ea typeface="STKaiti"/>
                <a:cs typeface="Calibri" panose="020F0502020204030204" pitchFamily="34" charset="0"/>
              </a:rPr>
              <a:t>Tool uses the DOORS and Synergy artefacts and generate the reports on below gaps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STKaiti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C8DA07-E075-47CA-A799-D4745FFBACA2}"/>
              </a:ext>
            </a:extLst>
          </p:cNvPr>
          <p:cNvSpPr txBox="1"/>
          <p:nvPr/>
        </p:nvSpPr>
        <p:spPr>
          <a:xfrm>
            <a:off x="6747395" y="1916173"/>
            <a:ext cx="46923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marR="0" lvl="0" indent="-179388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SVCP Mismatches- 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SVCP ID’s not linked to TPS ID’s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SVCP not linked to Requirements</a:t>
            </a:r>
          </a:p>
          <a:p>
            <a:pPr marL="179388" marR="0" lvl="0" indent="-179388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Script Mismatches-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Mismatch between Synergy version and Manual versions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SVCP ID not linked to Scripts</a:t>
            </a:r>
          </a:p>
          <a:p>
            <a:pPr marL="179388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5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Test Result Mismatches-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Test Case count mismatch between scripts and results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Version mismatch between scripts and results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Time stamp mismatch between scripts and results</a:t>
            </a:r>
          </a:p>
          <a:p>
            <a:pPr marL="179388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5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Review checklists Mismatches-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SVCP not found in review checklists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Scripts not found in review checklists</a:t>
            </a:r>
          </a:p>
          <a:p>
            <a:pPr marL="636588" lvl="1" indent="-179388" defTabSz="914354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Results not found in review checklists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A1B6D-BC44-49A9-9193-9AE585C923AB}"/>
              </a:ext>
            </a:extLst>
          </p:cNvPr>
          <p:cNvSpPr txBox="1"/>
          <p:nvPr/>
        </p:nvSpPr>
        <p:spPr>
          <a:xfrm>
            <a:off x="371976" y="706872"/>
            <a:ext cx="502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chemeClr val="accent3"/>
                </a:solidFill>
                <a:latin typeface="Calibri"/>
                <a:ea typeface="STKaiti"/>
                <a:cs typeface="Calibri" panose="020F0502020204030204" pitchFamily="34" charset="0"/>
              </a:rPr>
              <a:t>User Interface of the Tool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STKaiti"/>
              <a:cs typeface="Calibri" panose="020F0502020204030204" pitchFamily="34" charset="0"/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8F31551-E662-4C5B-B9EE-AE0AEB07BC67}"/>
              </a:ext>
            </a:extLst>
          </p:cNvPr>
          <p:cNvSpPr/>
          <p:nvPr/>
        </p:nvSpPr>
        <p:spPr>
          <a:xfrm rot="10800000">
            <a:off x="5948803" y="3015505"/>
            <a:ext cx="798591" cy="46912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12719-A5CC-42EA-9021-933AB70E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4" y="1038798"/>
            <a:ext cx="5386977" cy="50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2A2C6-1E47-498F-A863-9FB22533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/>
              <a:t>Tool Demo – Selecting the input files from DOORS</a:t>
            </a:r>
            <a:endParaRPr lang="en-IN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F597D-733E-42BE-B4D5-1ACF7322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3" y="907257"/>
            <a:ext cx="3543300" cy="2521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6C6F1-3125-4479-AB20-69998432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2" y="3930939"/>
            <a:ext cx="3543301" cy="2323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8B041-551D-47EA-9A45-DE83D2261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2" y="958364"/>
            <a:ext cx="3584956" cy="25545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2D547C-D179-404A-9306-7ED15241CDAA}"/>
              </a:ext>
            </a:extLst>
          </p:cNvPr>
          <p:cNvSpPr txBox="1"/>
          <p:nvPr/>
        </p:nvSpPr>
        <p:spPr>
          <a:xfrm>
            <a:off x="4160181" y="1017448"/>
            <a:ext cx="2779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Step1: select Main</a:t>
            </a:r>
            <a:r>
              <a:rPr lang="en-US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App</a:t>
            </a:r>
            <a:r>
              <a:rPr lang="en-US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 software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SVCP from doors with the specified attributes mentioned in  slide #4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1372812-189C-46C7-A7BD-A6BE53B9BB5D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16200000" flipH="1">
            <a:off x="2037299" y="3676794"/>
            <a:ext cx="501939" cy="635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9DF3E9-A37C-4A10-969B-A8FB78F197BB}"/>
              </a:ext>
            </a:extLst>
          </p:cNvPr>
          <p:cNvSpPr txBox="1"/>
          <p:nvPr/>
        </p:nvSpPr>
        <p:spPr>
          <a:xfrm>
            <a:off x="4347972" y="3512870"/>
            <a:ext cx="2779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Step2: select Module</a:t>
            </a:r>
            <a:r>
              <a:rPr lang="en-US" b="1" dirty="0">
                <a:solidFill>
                  <a:schemeClr val="bg1"/>
                </a:solidFill>
                <a:latin typeface="Calibri"/>
                <a:ea typeface="STKaiti"/>
                <a:cs typeface="Calibri" panose="020F050202020403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SVCP from doors with the specified attributes mentioned in  slide #4</a:t>
            </a:r>
            <a:endParaRPr lang="en-IN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B729C6-50EC-41AA-8E72-7D61EB8C604D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4063093" y="3512870"/>
            <a:ext cx="5044587" cy="157991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79D194-038F-467F-98E1-B26067593BEC}"/>
              </a:ext>
            </a:extLst>
          </p:cNvPr>
          <p:cNvSpPr txBox="1"/>
          <p:nvPr/>
        </p:nvSpPr>
        <p:spPr>
          <a:xfrm>
            <a:off x="9300972" y="4113034"/>
            <a:ext cx="2779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Step3: select TPS SVCP from doors with the specified attributes mentioned in  slide #4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91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2A2C6-1E47-498F-A863-9FB22533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/>
              <a:t>Tool Demo – Validating and selecting the synergy local path</a:t>
            </a:r>
            <a:endParaRPr lang="en-IN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C430BA-C426-4E9E-ADE6-C5055D1EC89F}"/>
              </a:ext>
            </a:extLst>
          </p:cNvPr>
          <p:cNvSpPr txBox="1"/>
          <p:nvPr/>
        </p:nvSpPr>
        <p:spPr>
          <a:xfrm>
            <a:off x="2049964" y="574704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Fig - 5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9BC36-CCE8-483D-9960-48E2886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" y="937559"/>
            <a:ext cx="4060330" cy="2264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480A3-1F24-4ADC-9008-2409BB62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90019"/>
            <a:ext cx="4088544" cy="2471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F6A6F-DADC-4C4D-9E1D-15BFAFA84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734" y="1053126"/>
            <a:ext cx="3252486" cy="26982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44225F-AD4C-4DE7-A7BC-D57311203457}"/>
              </a:ext>
            </a:extLst>
          </p:cNvPr>
          <p:cNvSpPr txBox="1"/>
          <p:nvPr/>
        </p:nvSpPr>
        <p:spPr>
          <a:xfrm>
            <a:off x="4494944" y="1053126"/>
            <a:ext cx="2779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 4: Enter SVCP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basline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 version and press “Validate inputs”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6DA6D5-5B6F-4786-B9A8-FDC47D3C221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2080025" y="3544772"/>
            <a:ext cx="688044" cy="245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77104A-CD65-46B9-B60A-AA4337CF8B52}"/>
              </a:ext>
            </a:extLst>
          </p:cNvPr>
          <p:cNvSpPr txBox="1"/>
          <p:nvPr/>
        </p:nvSpPr>
        <p:spPr>
          <a:xfrm>
            <a:off x="4521530" y="3673486"/>
            <a:ext cx="2779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 5: If inputs are valid it will direct to press “Run” Button</a:t>
            </a:r>
            <a:endParaRPr lang="en-IN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77B3A7E-AA8A-4758-B708-4A237081EC2D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4469544" y="3751400"/>
            <a:ext cx="5326433" cy="137435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FA0FE1-27A9-4D3B-92F3-2BD1099CCE27}"/>
              </a:ext>
            </a:extLst>
          </p:cNvPr>
          <p:cNvSpPr txBox="1"/>
          <p:nvPr/>
        </p:nvSpPr>
        <p:spPr>
          <a:xfrm>
            <a:off x="9006160" y="5203665"/>
            <a:ext cx="2779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 6: Upon pressing “Run” button specify the synergy dump path in the pop-up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2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394E-B523-407F-BD15-CB93526D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Tool Demo – Execution status and Report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87C16-5CAB-48B4-A138-D446682E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60" y="958491"/>
            <a:ext cx="5388559" cy="3548573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3DCD559-33D4-4F94-AF00-417DF19E7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64644"/>
              </p:ext>
            </p:extLst>
          </p:nvPr>
        </p:nvGraphicFramePr>
        <p:xfrm>
          <a:off x="8764380" y="55697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570" imgH="771690" progId="Excel.Sheet.8">
                  <p:embed/>
                </p:oleObj>
              </mc:Choice>
              <mc:Fallback>
                <p:oleObj name="Worksheet" showAsIcon="1" r:id="rId3" imgW="914570" imgH="77169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4380" y="55697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2DF956C-6F49-4E06-9196-76B9BFD651A8}"/>
              </a:ext>
            </a:extLst>
          </p:cNvPr>
          <p:cNvSpPr txBox="1"/>
          <p:nvPr/>
        </p:nvSpPr>
        <p:spPr>
          <a:xfrm>
            <a:off x="9564998" y="5569720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Generated Report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B9026-34C7-42D9-A5DB-D2C6C578E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958491"/>
            <a:ext cx="5046747" cy="35910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E14BD4-0FA4-4BCF-A6CE-DF153A34236B}"/>
              </a:ext>
            </a:extLst>
          </p:cNvPr>
          <p:cNvSpPr txBox="1"/>
          <p:nvPr/>
        </p:nvSpPr>
        <p:spPr>
          <a:xfrm>
            <a:off x="406400" y="4834212"/>
            <a:ext cx="2779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 7: once the synergy path is selected execution status turns Yellow indicating “IN PROGRESS”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AEDA5A9-B43E-4FC5-ADDC-207D5D8D154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 flipH="1" flipV="1">
            <a:off x="5868417" y="1568421"/>
            <a:ext cx="42479" cy="5919766"/>
          </a:xfrm>
          <a:prstGeom prst="bentConnector3">
            <a:avLst>
              <a:gd name="adj1" fmla="val -53814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2ABAF9-3CBF-40EA-A48C-00159E79BD4E}"/>
              </a:ext>
            </a:extLst>
          </p:cNvPr>
          <p:cNvSpPr txBox="1"/>
          <p:nvPr/>
        </p:nvSpPr>
        <p:spPr>
          <a:xfrm>
            <a:off x="6182574" y="4927075"/>
            <a:ext cx="2779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TKaiti"/>
                <a:cs typeface="Calibri" panose="020F0502020204030204" pitchFamily="34" charset="0"/>
              </a:rPr>
              <a:t>Step 8: Upon completion, GUI shows the no of mismatches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42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6A4A9-325C-4981-95F5-C452A235ECEE}"/>
              </a:ext>
            </a:extLst>
          </p:cNvPr>
          <p:cNvSpPr txBox="1"/>
          <p:nvPr/>
        </p:nvSpPr>
        <p:spPr>
          <a:xfrm rot="19720273">
            <a:off x="4390299" y="3036585"/>
            <a:ext cx="260167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Thank you</a:t>
            </a:r>
            <a:endParaRPr lang="en-IN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99382"/>
      </p:ext>
    </p:extLst>
  </p:cSld>
  <p:clrMapOvr>
    <a:masterClrMapping/>
  </p:clrMapOvr>
</p:sld>
</file>

<file path=ppt/theme/theme1.xml><?xml version="1.0" encoding="utf-8"?>
<a:theme xmlns:a="http://schemas.openxmlformats.org/drawingml/2006/main" name="27_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&amp;T corpor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&amp;T corporate" id="{AEF60B88-4E2F-4923-A1C8-9E293E5D8657}" vid="{4129E372-CE5B-41E2-A41F-BD1B9DE6AD9A}"/>
    </a:ext>
  </a:extLst>
</a:theme>
</file>

<file path=ppt/theme/theme3.xml><?xml version="1.0" encoding="utf-8"?>
<a:theme xmlns:a="http://schemas.openxmlformats.org/drawingml/2006/main" name="Theme1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E27F7A0-563D-4CD1-8B33-0784A6F8A015}" vid="{9E450C51-AD63-4D67-A60F-D525C712A637}"/>
    </a:ext>
  </a:extLst>
</a:theme>
</file>

<file path=ppt/theme/theme4.xml><?xml version="1.0" encoding="utf-8"?>
<a:theme xmlns:a="http://schemas.openxmlformats.org/drawingml/2006/main" name="1_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pro Master Colors">
    <a:dk1>
      <a:sysClr val="windowText" lastClr="000000"/>
    </a:dk1>
    <a:lt1>
      <a:srgbClr val="FFFFFF"/>
    </a:lt1>
    <a:dk2>
      <a:srgbClr val="3C3D48"/>
    </a:dk2>
    <a:lt2>
      <a:srgbClr val="CFD0D7"/>
    </a:lt2>
    <a:accent1>
      <a:srgbClr val="03A2DF"/>
    </a:accent1>
    <a:accent2>
      <a:srgbClr val="81C240"/>
    </a:accent2>
    <a:accent3>
      <a:srgbClr val="A757A0"/>
    </a:accent3>
    <a:accent4>
      <a:srgbClr val="FECD07"/>
    </a:accent4>
    <a:accent5>
      <a:srgbClr val="EE2D30"/>
    </a:accent5>
    <a:accent6>
      <a:srgbClr val="A1A2B1"/>
    </a:accent6>
    <a:hlink>
      <a:srgbClr val="81C240"/>
    </a:hlink>
    <a:folHlink>
      <a:srgbClr val="68CF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39403</TotalTime>
  <Words>576</Words>
  <Application>Microsoft Office PowerPoint</Application>
  <PresentationFormat>Widescreen</PresentationFormat>
  <Paragraphs>88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Gill Sans MT</vt:lpstr>
      <vt:lpstr>Trebuchet MS</vt:lpstr>
      <vt:lpstr>27_TS</vt:lpstr>
      <vt:lpstr>L&amp;T corporate</vt:lpstr>
      <vt:lpstr>Theme1</vt:lpstr>
      <vt:lpstr>1_TS</vt:lpstr>
      <vt:lpstr>2_L&amp;T Theme 2</vt:lpstr>
      <vt:lpstr>Worksheet</vt:lpstr>
      <vt:lpstr>PowerPoint Presentation</vt:lpstr>
      <vt:lpstr>Objective of the Tool</vt:lpstr>
      <vt:lpstr>Flow Chart</vt:lpstr>
      <vt:lpstr>Procedure to run the Tool</vt:lpstr>
      <vt:lpstr>Main Screen</vt:lpstr>
      <vt:lpstr>Tool Demo – Selecting the input files from DOORS</vt:lpstr>
      <vt:lpstr>Tool Demo – Validating and selecting the synergy local path</vt:lpstr>
      <vt:lpstr>Tool Demo – Execution status and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</dc:title>
  <dc:creator>Sudeep Kishan B K</dc:creator>
  <cp:lastModifiedBy>Mahesh HB</cp:lastModifiedBy>
  <cp:revision>1738</cp:revision>
  <dcterms:created xsi:type="dcterms:W3CDTF">2018-07-16T11:49:38Z</dcterms:created>
  <dcterms:modified xsi:type="dcterms:W3CDTF">2021-04-16T15:10:08Z</dcterms:modified>
</cp:coreProperties>
</file>