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4" r:id="rId1"/>
    <p:sldMasterId id="2147484454" r:id="rId2"/>
    <p:sldMasterId id="2147484626" r:id="rId3"/>
    <p:sldMasterId id="2147484747" r:id="rId4"/>
    <p:sldMasterId id="2147484784" r:id="rId5"/>
  </p:sldMasterIdLst>
  <p:notesMasterIdLst>
    <p:notesMasterId r:id="rId17"/>
  </p:notesMasterIdLst>
  <p:handoutMasterIdLst>
    <p:handoutMasterId r:id="rId18"/>
  </p:handoutMasterIdLst>
  <p:sldIdLst>
    <p:sldId id="2234" r:id="rId6"/>
    <p:sldId id="256475" r:id="rId7"/>
    <p:sldId id="256480" r:id="rId8"/>
    <p:sldId id="256486" r:id="rId9"/>
    <p:sldId id="256481" r:id="rId10"/>
    <p:sldId id="256482" r:id="rId11"/>
    <p:sldId id="256487" r:id="rId12"/>
    <p:sldId id="256483" r:id="rId13"/>
    <p:sldId id="256485" r:id="rId14"/>
    <p:sldId id="256484" r:id="rId15"/>
    <p:sldId id="21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HB" initials="MH" lastIdx="1" clrIdx="0">
    <p:extLst>
      <p:ext uri="{19B8F6BF-5375-455C-9EA6-DF929625EA0E}">
        <p15:presenceInfo xmlns:p15="http://schemas.microsoft.com/office/powerpoint/2012/main" userId="S::Mahesh.HB@Ltts.com::fb0bc607-e46a-4228-a3db-a9792f9a8f89" providerId="AD"/>
      </p:ext>
    </p:extLst>
  </p:cmAuthor>
  <p:cmAuthor id="2" name="Ganeshkumar N" initials="GN" lastIdx="1" clrIdx="1">
    <p:extLst>
      <p:ext uri="{19B8F6BF-5375-455C-9EA6-DF929625EA0E}">
        <p15:presenceInfo xmlns:p15="http://schemas.microsoft.com/office/powerpoint/2012/main" userId="S::Ganeshkumar.N@Ltts.com::f51ceef9-7e82-450a-9fc9-5d882010c0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F72"/>
    <a:srgbClr val="F8C300"/>
    <a:srgbClr val="0556CD"/>
    <a:srgbClr val="00B0F0"/>
    <a:srgbClr val="002340"/>
    <a:srgbClr val="404040"/>
    <a:srgbClr val="0077BD"/>
    <a:srgbClr val="6D6E71"/>
    <a:srgbClr val="63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96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228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F038-8553-42A4-8204-9F81ACA35D4C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FDCA-0925-4820-A6F9-25BFC7B9E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1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8189-49C5-4F5F-A0D1-2A79EBB5CDE8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D0D1-8359-4A6B-ACF1-2CEB325EB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62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BITE Studio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this tool objective is to develop a Next Gen user friendly tool/application with modern user interfaces to easily analyse and decode the BITE fault records, hence improving the analysis capability and significantly reducing SME time.​ This tool helps to decode the raw NVM data and get user understandable info to interpret, analyse and visualize NVM raw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6D0D1-8359-4A6B-ACF1-2CEB325EB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26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Pradeep / Ajay – Update MFA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6D0D1-8359-4A6B-ACF1-2CEB325EBB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9400"/>
            <a:ext cx="7279339" cy="438056"/>
          </a:xfrm>
          <a:prstGeom prst="rect">
            <a:avLst/>
          </a:prstGeom>
        </p:spPr>
        <p:txBody>
          <a:bodyPr lIns="82571" tIns="41323" rIns="82571" bIns="41323"/>
          <a:lstStyle>
            <a:lvl1pPr algn="l">
              <a:defRPr lang="en-US" sz="2933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2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793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2501" y="3280153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5793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1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7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8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7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3" y="856340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8" y="1215095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3" y="2127276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8" y="2486031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3" y="373558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8" y="4094337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3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8" y="5574100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15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843280" y="922745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US" sz="3733" b="1" dirty="0">
              <a:solidFill>
                <a:prstClr val="black"/>
              </a:solidFill>
            </a:endParaRPr>
          </a:p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97046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103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137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3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1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0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1" y="207403"/>
            <a:ext cx="7279339" cy="438056"/>
          </a:xfrm>
          <a:prstGeom prst="rect">
            <a:avLst/>
          </a:prstGeom>
        </p:spPr>
        <p:txBody>
          <a:bodyPr lIns="90273" tIns="45141" rIns="90273" bIns="45141"/>
          <a:lstStyle>
            <a:lvl1pPr algn="r">
              <a:defRPr lang="en-US" sz="2267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952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8" y="864682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9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0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897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0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90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9700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2294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0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-16933" y="418194"/>
            <a:ext cx="7213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308" tIns="44662" rIns="89308" bIns="44662"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0" y="1058777"/>
            <a:ext cx="7196667" cy="54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308" tIns="44662" rIns="89308" bIns="44662"/>
          <a:lstStyle>
            <a:lvl1pPr>
              <a:defRPr sz="3733" b="0">
                <a:latin typeface="Calibr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085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0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371224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02097" y="2481427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70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/>
        </p:nvSpPr>
        <p:spPr>
          <a:xfrm rot="10800000">
            <a:off x="7435186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70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/>
        </p:nvSpPr>
        <p:spPr>
          <a:xfrm rot="1617703">
            <a:off x="8699871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5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5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3652305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23688"/>
            <a:ext cx="12157925" cy="5707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83686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09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6676" y="6581380"/>
            <a:ext cx="3228639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09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Confidential | L&amp;T Technology Services | © 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09"/>
            <a:fld id="{D1AD548E-8EA6-684F-9B89-4E9F5DC57BB8}" type="slidenum">
              <a:rPr lang="en-US" sz="1200">
                <a:solidFill>
                  <a:srgbClr val="A5A5A5">
                    <a:lumMod val="75000"/>
                  </a:srgbClr>
                </a:solidFill>
              </a:rPr>
              <a:pPr algn="r" defTabSz="914309"/>
              <a:t>‹#›</a:t>
            </a:fld>
            <a:endParaRPr lang="en-US" sz="1200" dirty="0">
              <a:solidFill>
                <a:srgbClr val="A5A5A5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3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11712" y="6609623"/>
            <a:ext cx="113685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9907-00B6-46CD-9DF9-A5BD1484CD4A}" type="datetimeFigureOut">
              <a:rPr lang="en-GB" smtClean="0">
                <a:solidFill>
                  <a:prstClr val="black"/>
                </a:solidFill>
              </a:rPr>
              <a:pPr/>
              <a:t>14/04/2021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3B9E-2FC9-4EB5-98FB-40F0333D73E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latin typeface="Calibri" pitchFamily="34" charset="0"/>
              </a:defRPr>
            </a:lvl1pPr>
            <a:lvl2pPr marL="609378" indent="0">
              <a:buNone/>
              <a:defRPr sz="2400"/>
            </a:lvl2pPr>
            <a:lvl3pPr marL="1218752" indent="0">
              <a:buNone/>
              <a:defRPr sz="2133"/>
            </a:lvl3pPr>
            <a:lvl4pPr marL="1828129" indent="0">
              <a:buNone/>
              <a:defRPr sz="1867"/>
            </a:lvl4pPr>
            <a:lvl5pPr marL="2437502" indent="0">
              <a:buNone/>
              <a:defRPr sz="1867"/>
            </a:lvl5pPr>
            <a:lvl6pPr marL="3046880" indent="0">
              <a:buNone/>
              <a:defRPr sz="1867"/>
            </a:lvl6pPr>
            <a:lvl7pPr marL="3656255" indent="0">
              <a:buNone/>
              <a:defRPr sz="1867"/>
            </a:lvl7pPr>
            <a:lvl8pPr marL="4265631" indent="0">
              <a:buNone/>
              <a:defRPr sz="1867"/>
            </a:lvl8pPr>
            <a:lvl9pPr marL="4875007" indent="0">
              <a:buNone/>
              <a:defRPr sz="18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484707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8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080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828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302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0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291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1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35928" y="1786591"/>
            <a:ext cx="937741" cy="991132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542501" y="3280153"/>
            <a:ext cx="917355" cy="993073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3651513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7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noProof="0" dirty="0"/>
            </a:lvl1pPr>
          </a:lstStyle>
          <a:p>
            <a:pPr marL="0" lvl="0" indent="0"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58080" y="839047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958105" y="1249681"/>
            <a:ext cx="6932059" cy="9546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8080" y="249044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958105" y="2901077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8080" y="467835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958105" y="5088989"/>
            <a:ext cx="6932059" cy="150836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5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9083" y="856340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89108" y="1215095"/>
            <a:ext cx="6932059" cy="747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083" y="2127276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89108" y="2486031"/>
            <a:ext cx="6932059" cy="109374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89083" y="3735583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89108" y="4094337"/>
            <a:ext cx="6932059" cy="97269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9083" y="5215345"/>
            <a:ext cx="6931069" cy="338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67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289108" y="5574100"/>
            <a:ext cx="6932059" cy="1007281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8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/>
        </p:nvSpPr>
        <p:spPr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 smtClean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32317" y="1016000"/>
            <a:ext cx="6872816" cy="55647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60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/>
        </p:nvSpPr>
        <p:spPr>
          <a:xfrm>
            <a:off x="843280" y="922745"/>
            <a:ext cx="10759440" cy="3763556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US" sz="3733" b="1" dirty="0">
              <a:solidFill>
                <a:srgbClr val="000000"/>
              </a:solidFill>
            </a:endParaRPr>
          </a:p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012773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  <a:prstGeom prst="rect">
            <a:avLst/>
          </a:prstGeom>
        </p:spPr>
        <p:txBody>
          <a:bodyPr lIns="91392" tIns="45696" rIns="91392" bIns="45696"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23" y="5"/>
            <a:ext cx="10084477" cy="914400"/>
          </a:xfrm>
          <a:prstGeom prst="rect">
            <a:avLst/>
          </a:prstGeom>
        </p:spPr>
        <p:txBody>
          <a:bodyPr lIns="91392" tIns="45696" rIns="91392" bIns="45696"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866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3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325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4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6647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6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114563" y="1028733"/>
            <a:ext cx="4704523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0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3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8" y="864682"/>
            <a:ext cx="11368587" cy="458236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814234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016582" y="184186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814234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016582" y="3476105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3814234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016582" y="5119000"/>
            <a:ext cx="3543300" cy="1227667"/>
          </a:xfr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37513" y="2741039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7513" y="44098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7513" y="6035472"/>
            <a:ext cx="2153055" cy="328488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138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1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82720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038240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28194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7537468" y="240792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9762508" y="4480561"/>
            <a:ext cx="170648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00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4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10780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1092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7314044" y="518160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16444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267564" y="1463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20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887290" y="2418280"/>
            <a:ext cx="4471181" cy="206228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5254371" y="476504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9076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8685644" y="1772921"/>
            <a:ext cx="1462640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03128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493785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8473535" y="3886201"/>
            <a:ext cx="2237912" cy="4064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86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36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49700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2294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131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371223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35206" y="2531700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Parallelogram 5"/>
          <p:cNvSpPr/>
          <p:nvPr/>
        </p:nvSpPr>
        <p:spPr>
          <a:xfrm rot="10800000">
            <a:off x="7435185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93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7" name="Rectangle 2"/>
          <p:cNvSpPr/>
          <p:nvPr/>
        </p:nvSpPr>
        <p:spPr>
          <a:xfrm rot="1617703">
            <a:off x="8699870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4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4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" y="3827879"/>
            <a:ext cx="3206611" cy="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284" y="1387475"/>
            <a:ext cx="10606616" cy="4191000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94023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83687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 defTabSz="91378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7497" y="6581381"/>
            <a:ext cx="614596" cy="276812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algn="r" defTabSz="913780"/>
            <a:fld id="{D1AD548E-8EA6-684F-9B89-4E9F5DC57BB8}" type="slidenum">
              <a:rPr lang="en-US" sz="1199" smtClean="0">
                <a:solidFill>
                  <a:srgbClr val="A5A5A5">
                    <a:lumMod val="75000"/>
                  </a:srgbClr>
                </a:solidFill>
              </a:rPr>
              <a:pPr algn="r" defTabSz="913780"/>
              <a:t>‹#›</a:t>
            </a:fld>
            <a:endParaRPr lang="en-US" sz="1199" dirty="0">
              <a:solidFill>
                <a:srgbClr val="A5A5A5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6401" y="2"/>
            <a:ext cx="11379200" cy="673820"/>
          </a:xfrm>
        </p:spPr>
        <p:txBody>
          <a:bodyPr anchor="b">
            <a:normAutofit/>
          </a:bodyPr>
          <a:lstStyle>
            <a:lvl1pPr>
              <a:defRPr sz="3199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1" y="889000"/>
            <a:ext cx="11379200" cy="5588000"/>
          </a:xfrm>
        </p:spPr>
        <p:txBody>
          <a:bodyPr>
            <a:normAutofit/>
          </a:bodyPr>
          <a:lstStyle>
            <a:lvl1pPr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5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24"/>
              <a:endParaRPr lang="en-IN" sz="2399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24"/>
              <a:endParaRPr lang="en-IN" sz="2399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11711" y="6609623"/>
            <a:ext cx="11368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2725" y="6581006"/>
            <a:ext cx="3828179" cy="276812"/>
          </a:xfrm>
          <a:prstGeom prst="rect">
            <a:avLst/>
          </a:prstGeom>
          <a:noFill/>
        </p:spPr>
        <p:txBody>
          <a:bodyPr wrap="none" lIns="91384" tIns="45691" rIns="91384" bIns="45691" rtlCol="0">
            <a:spAutoFit/>
          </a:bodyPr>
          <a:lstStyle/>
          <a:p>
            <a:pPr algn="ctr" defTabSz="913801">
              <a:defRPr/>
            </a:pPr>
            <a:r>
              <a:rPr lang="en-US" sz="1199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val="373143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9400"/>
            <a:ext cx="7279339" cy="438056"/>
          </a:xfrm>
          <a:prstGeom prst="rect">
            <a:avLst/>
          </a:prstGeom>
        </p:spPr>
        <p:txBody>
          <a:bodyPr lIns="82571" tIns="41323" rIns="82571" bIns="41323"/>
          <a:lstStyle>
            <a:lvl1pPr algn="l">
              <a:defRPr lang="en-US" sz="2933" b="0" kern="1200" dirty="0">
                <a:solidFill>
                  <a:schemeClr val="bg1"/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8003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ntdow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528637" y="4495802"/>
            <a:ext cx="4929187" cy="12003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 b="1">
                <a:solidFill>
                  <a:srgbClr val="F2F2F2"/>
                </a:solidFill>
                <a:latin typeface="Trebuchet MS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5333"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5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968"/>
            <a:ext cx="10972800" cy="817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17232"/>
            <a:fld id="{5D38369B-1438-4186-9A37-3579A702310C}" type="datetime4">
              <a:rPr lang="en-US" sz="2400" smtClean="0">
                <a:solidFill>
                  <a:prstClr val="black"/>
                </a:solidFill>
              </a:rPr>
              <a:pPr defTabSz="1217232"/>
              <a:t>April 14, 2021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6183"/>
          </a:xfrm>
          <a:prstGeom prst="rect">
            <a:avLst/>
          </a:prstGeom>
        </p:spPr>
        <p:txBody>
          <a:bodyPr/>
          <a:lstStyle/>
          <a:p>
            <a:pPr defTabSz="1217232"/>
            <a:r>
              <a:rPr lang="en-US" sz="2400" dirty="0" err="1">
                <a:solidFill>
                  <a:prstClr val="black"/>
                </a:solidFill>
              </a:rPr>
              <a:t>L&amp;T</a:t>
            </a:r>
            <a:r>
              <a:rPr lang="en-US" sz="2400" dirty="0">
                <a:solidFill>
                  <a:prstClr val="black"/>
                </a:solidFill>
              </a:rPr>
              <a:t> Technology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6183"/>
          </a:xfrm>
          <a:prstGeom prst="rect">
            <a:avLst/>
          </a:prstGeom>
        </p:spPr>
        <p:txBody>
          <a:bodyPr/>
          <a:lstStyle/>
          <a:p>
            <a:pPr defTabSz="1217232"/>
            <a:fld id="{4FAB1727-24F4-4269-8A27-589872B71699}" type="slidenum">
              <a:rPr lang="en-US" sz="2400" smtClean="0">
                <a:solidFill>
                  <a:prstClr val="black"/>
                </a:solidFill>
              </a:rPr>
              <a:pPr defTabSz="1217232"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9600" y="3530600"/>
            <a:ext cx="30480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5"/>
          </p:nvPr>
        </p:nvSpPr>
        <p:spPr>
          <a:xfrm>
            <a:off x="3759200" y="990600"/>
            <a:ext cx="7823200" cy="497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990600"/>
            <a:ext cx="3048000" cy="2438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1314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9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5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3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7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7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2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207853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2016</a:t>
            </a:r>
          </a:p>
        </p:txBody>
      </p:sp>
    </p:spTree>
    <p:extLst>
      <p:ext uri="{BB962C8B-B14F-4D97-AF65-F5344CB8AC3E}">
        <p14:creationId xmlns:p14="http://schemas.microsoft.com/office/powerpoint/2010/main" val="1467879337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901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347382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88927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93" name="Group 19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174337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FFFFFF">
                  <a:alpha val="470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4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9" name="Group 87"/>
            <p:cNvGrpSpPr/>
            <p:nvPr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66968" y="1007106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41654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/>
        </p:nvSpPr>
        <p:spPr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7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0018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414867" y="372533"/>
            <a:ext cx="11328400" cy="56726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6667638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4867" y="372533"/>
            <a:ext cx="11328400" cy="56726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761320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2017</a:t>
            </a:r>
          </a:p>
        </p:txBody>
      </p:sp>
    </p:spTree>
    <p:extLst>
      <p:ext uri="{BB962C8B-B14F-4D97-AF65-F5344CB8AC3E}">
        <p14:creationId xmlns:p14="http://schemas.microsoft.com/office/powerpoint/2010/main" val="17570103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803833"/>
            <a:ext cx="4919133" cy="5777548"/>
          </a:xfrm>
          <a:prstGeom prst="trapezoid">
            <a:avLst>
              <a:gd name="adj" fmla="val 18115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804336"/>
            <a:ext cx="4847167" cy="5777045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28589" indent="-228589">
              <a:buFont typeface="Arial" panose="020B0604020202020204" pitchFamily="34" charset="0"/>
              <a:buNone/>
              <a:defRPr lang="en-IN" sz="1867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47167" y="839047"/>
            <a:ext cx="7041983" cy="3181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57283" y="1249680"/>
            <a:ext cx="7032881" cy="745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847166" y="2339759"/>
            <a:ext cx="7041983" cy="3536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63685" y="2796192"/>
            <a:ext cx="7025463" cy="74556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861932" y="3825849"/>
            <a:ext cx="6996737" cy="2815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869642" y="4288847"/>
            <a:ext cx="6989027" cy="68523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5046194" y="5874907"/>
            <a:ext cx="6929337" cy="677565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10098500" y="5871134"/>
            <a:ext cx="1606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6805251" y="602377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8370780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9991896" y="6007363"/>
            <a:ext cx="0" cy="355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5659985" y="5566007"/>
            <a:ext cx="11980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7262524" y="5553571"/>
            <a:ext cx="11496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10599498" y="5549032"/>
            <a:ext cx="9202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8867409" y="5549032"/>
            <a:ext cx="1049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50009" y="5547819"/>
            <a:ext cx="240000" cy="25941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336859" y="5540047"/>
            <a:ext cx="240000" cy="26442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048584" y="5554932"/>
            <a:ext cx="240000" cy="242648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8583230" y="5540051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8587466" y="5540045"/>
            <a:ext cx="267061" cy="26876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5338829" y="6049915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6999837" y="6042380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8509528" y="6039507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10284795" y="6034147"/>
            <a:ext cx="1234016" cy="345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69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6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0760" y="930664"/>
            <a:ext cx="6931069" cy="3386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801" y="1407796"/>
            <a:ext cx="6932059" cy="6320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1873" y="2282866"/>
            <a:ext cx="6957048" cy="3004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19" y="2709060"/>
            <a:ext cx="6932059" cy="854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5588" y="3795275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9833" y="4280703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4982" y="5235793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530" y="574834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467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867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32317" y="1016000"/>
            <a:ext cx="6872816" cy="55647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26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843280" y="922745"/>
            <a:ext cx="10759440" cy="3763556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US" sz="3733" b="1" dirty="0">
              <a:solidFill>
                <a:schemeClr val="tx1"/>
              </a:solidFill>
            </a:endParaRPr>
          </a:p>
          <a:p>
            <a:pPr algn="ctr"/>
            <a:endParaRPr lang="en-IN" sz="240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779781" y="859243"/>
            <a:ext cx="10759440" cy="3763556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241294" algn="l"/>
              </a:tabLst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97328" y="4874260"/>
            <a:ext cx="9870672" cy="139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7177" indent="0">
              <a:buNone/>
              <a:defRPr sz="1467"/>
            </a:lvl2pPr>
            <a:lvl3pPr marL="914353" indent="0">
              <a:buNone/>
              <a:defRPr sz="1467"/>
            </a:lvl3pPr>
            <a:lvl4pPr marL="1371531" indent="0">
              <a:buNone/>
              <a:defRPr sz="1467"/>
            </a:lvl4pPr>
            <a:lvl5pPr marL="1828709" indent="0">
              <a:buNone/>
              <a:defRPr sz="1467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782058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36713"/>
            <a:ext cx="12192000" cy="5744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220755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4" y="187911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4" y="253747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4" y="3195831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4" y="385418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4" y="451254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4" y="517090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4" y="5829267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220755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5" y="1879113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5" y="2537472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5" y="3195831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5" y="3854189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5" y="4512548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5" y="517090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5" y="5829267"/>
            <a:ext cx="538509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4796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034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114563" y="102873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576054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406400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6576053" y="1508787"/>
            <a:ext cx="5113536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95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88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346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78137" y="1028733"/>
            <a:ext cx="2880320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3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332318" y="776818"/>
            <a:ext cx="11527367" cy="580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838629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332318" y="924985"/>
            <a:ext cx="11527367" cy="5516033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769259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85767" y="178988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385767" y="3432784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385767" y="5075679"/>
            <a:ext cx="2689021" cy="1305667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411708" y="864682"/>
            <a:ext cx="11368587" cy="458236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3762175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7981816" y="1426680"/>
            <a:ext cx="3656787" cy="285389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814234" y="184186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8016582" y="184186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3814234" y="3476105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8016582" y="3476105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3814234" y="511900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016582" y="5119000"/>
            <a:ext cx="3543300" cy="122766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7513" y="2741039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7513" y="4409872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37513" y="6035472"/>
            <a:ext cx="2153055" cy="328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8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4670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82720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7022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49374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7172672" y="2915926"/>
            <a:ext cx="2399995" cy="2399993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9407869" y="1981199"/>
            <a:ext cx="2400000" cy="24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038240" y="240792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81948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537468" y="240792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9762508" y="4480561"/>
            <a:ext cx="170648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13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98050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0780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403206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508362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6135188" y="2032207"/>
            <a:ext cx="1718491" cy="1718488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186747" y="3302200"/>
            <a:ext cx="1718493" cy="1718493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1092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314044" y="518160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16444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67564" y="1463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7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40587" y="2418279"/>
            <a:ext cx="4471187" cy="2062287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887290" y="2418280"/>
            <a:ext cx="4471181" cy="206228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7433987" y="2418279"/>
            <a:ext cx="4471187" cy="2062287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54371" y="476504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390764" y="177292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8685644" y="1772921"/>
            <a:ext cx="146264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33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1003128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937855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8473535" y="3886201"/>
            <a:ext cx="2237912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 b="1">
                <a:solidFill>
                  <a:schemeClr val="bg1"/>
                </a:solidFill>
              </a:defRPr>
            </a:lvl1pPr>
            <a:lvl2pPr marL="457177" indent="0">
              <a:buFont typeface="Arial" panose="020B0604020202020204" pitchFamily="34" charset="0"/>
              <a:buNone/>
              <a:defRPr sz="1333"/>
            </a:lvl2pPr>
            <a:lvl3pPr marL="914353" indent="0">
              <a:buFont typeface="Arial" panose="020B0604020202020204" pitchFamily="34" charset="0"/>
              <a:buNone/>
              <a:defRPr sz="1333"/>
            </a:lvl3pPr>
            <a:lvl4pPr marL="1371531" indent="0">
              <a:buFont typeface="Arial" panose="020B0604020202020204" pitchFamily="34" charset="0"/>
              <a:buNone/>
              <a:defRPr sz="1333"/>
            </a:lvl4pPr>
            <a:lvl5pPr marL="1828709" indent="0">
              <a:buFont typeface="Arial" panose="020B0604020202020204" pitchFamily="34" charset="0"/>
              <a:buNone/>
              <a:defRPr sz="1333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21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7159271" y="3518"/>
            <a:ext cx="5032727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589877" y="-1"/>
            <a:ext cx="4602124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867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1049700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5412294" y="2199399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1160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49784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3201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3201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2521714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27073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227073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4545586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250945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0945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6569458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4817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74817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8593330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298689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298689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10617202" y="3596639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0322561" y="464354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0322561" y="503978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5663186" y="985520"/>
            <a:ext cx="1137919" cy="954617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368545" y="20324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368545" y="242866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3202435" y="597408"/>
            <a:ext cx="863597" cy="5134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8300998" y="633709"/>
            <a:ext cx="863597" cy="5062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4253255" y="1648229"/>
            <a:ext cx="863597" cy="3033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7289061" y="1645645"/>
            <a:ext cx="863597" cy="3038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5265191" y="2660165"/>
            <a:ext cx="863597" cy="1009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6277126" y="2657581"/>
            <a:ext cx="863597" cy="1014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1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218440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6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1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99136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69672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9672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56997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55067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21208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21208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9408162" y="3180080"/>
            <a:ext cx="975359" cy="385656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9215122" y="2418081"/>
            <a:ext cx="1137919" cy="1147656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2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920481" y="3729145"/>
            <a:ext cx="1666240" cy="304376"/>
          </a:xfrm>
          <a:prstGeom prst="rect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8920481" y="4216825"/>
            <a:ext cx="1666240" cy="3043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333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4647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2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73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96580"/>
            <a:ext cx="10972800" cy="103909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91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24D5D-05E9-46D4-A82A-613C7BA281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24401" y="6516422"/>
            <a:ext cx="2743200" cy="365125"/>
          </a:xfrm>
          <a:prstGeom prst="rect">
            <a:avLst/>
          </a:prstGeom>
        </p:spPr>
        <p:txBody>
          <a:bodyPr/>
          <a:lstStyle/>
          <a:p>
            <a:fld id="{CCBED543-A4FD-4886-A3C8-45593E3A2F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535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EED-9925-4826-BC42-DCD80A05FE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46D-BEC4-42B6-9037-5EACF6EDBB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24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452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371224" y="1007109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302097" y="2481428"/>
            <a:ext cx="1042539" cy="1128589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48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7" y="4872689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7" y="5479295"/>
            <a:ext cx="4858623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 dirty="0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" y="3827879"/>
            <a:ext cx="3206611" cy="767308"/>
          </a:xfrm>
          <a:prstGeom prst="rect">
            <a:avLst/>
          </a:prstGeom>
        </p:spPr>
      </p:pic>
      <p:sp>
        <p:nvSpPr>
          <p:cNvPr id="118" name="Parallelogram 5"/>
          <p:cNvSpPr/>
          <p:nvPr userDrawn="1"/>
        </p:nvSpPr>
        <p:spPr>
          <a:xfrm rot="10800000">
            <a:off x="7435187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48"/>
            <a:endParaRPr lang="en-US" sz="1797" dirty="0">
              <a:solidFill>
                <a:prstClr val="white"/>
              </a:solidFill>
            </a:endParaRPr>
          </a:p>
        </p:txBody>
      </p:sp>
      <p:sp>
        <p:nvSpPr>
          <p:cNvPr id="119" name="Rectangle 2"/>
          <p:cNvSpPr/>
          <p:nvPr userDrawn="1"/>
        </p:nvSpPr>
        <p:spPr>
          <a:xfrm rot="1617703">
            <a:off x="8699872" y="-513075"/>
            <a:ext cx="410509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67506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15"/>
            <a:endParaRPr lang="en-IN" sz="1799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66969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41655" y="2481425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" y="3530452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399133" y="3731183"/>
            <a:ext cx="2240485" cy="336380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324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333" baseline="0" dirty="0"/>
            </a:lvl1pPr>
          </a:lstStyle>
          <a:p>
            <a:r>
              <a:rPr lang="en-IN" sz="1866" dirty="0"/>
              <a:t>Click icon to add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570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8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1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87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836714"/>
            <a:ext cx="12192000" cy="5744667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198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5" y="1220756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425" y="1879114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1425" y="2537473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11425" y="3195832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425" y="3854190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11425" y="4512549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11425" y="517090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11425" y="5829268"/>
            <a:ext cx="4704523" cy="384043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6" y="1220756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72916" y="1879114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72916" y="2537473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72916" y="3195832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72916" y="3854190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72916" y="4512549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372916" y="517090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372916" y="5829268"/>
            <a:ext cx="538509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32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929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2"/>
            <a:ext cx="12192000" cy="655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15"/>
            <a:endParaRPr lang="en-IN" sz="179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474" y="1323939"/>
            <a:ext cx="3528087" cy="1325563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" y="3530452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50620" y="3719371"/>
            <a:ext cx="2592000" cy="389157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915"/>
              <a:endParaRPr lang="en-IN" sz="1799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5756786" y="3519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defTabSz="913915"/>
            <a:endParaRPr lang="en-IN" sz="1799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dirty="0"/>
            </a:lvl1pPr>
          </a:lstStyle>
          <a:p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49700" y="1007107"/>
            <a:ext cx="1065707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412295" y="2199399"/>
            <a:ext cx="996725" cy="107899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932"/>
              <a:endParaRPr lang="en-IN" sz="1797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044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6" y="1007107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5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4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4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399"/>
            </a:lvl1pPr>
            <a:lvl2pPr marL="456946" indent="0">
              <a:buNone/>
              <a:defRPr/>
            </a:lvl2pPr>
            <a:lvl3pPr marL="913891" indent="0">
              <a:buNone/>
              <a:defRPr/>
            </a:lvl3pPr>
            <a:lvl4pPr marL="1370838" indent="0">
              <a:buNone/>
              <a:defRPr/>
            </a:lvl4pPr>
            <a:lvl5pPr marL="1827785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8125" y="6581381"/>
            <a:ext cx="4265755" cy="277340"/>
          </a:xfrm>
          <a:prstGeom prst="rect">
            <a:avLst/>
          </a:prstGeom>
          <a:noFill/>
        </p:spPr>
        <p:txBody>
          <a:bodyPr wrap="none" lIns="91384" tIns="45692" rIns="91384" bIns="45692" rtlCol="0">
            <a:spAutoFit/>
          </a:bodyPr>
          <a:lstStyle/>
          <a:p>
            <a:pPr marL="0" marR="0" lvl="0" indent="0" algn="ctr" defTabSz="913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576510" y="3519"/>
            <a:ext cx="6615492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121848" tIns="60924" rIns="121848" bIns="609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2" y="0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599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3470680"/>
            <a:ext cx="4470400" cy="8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769"/>
            <a:ext cx="12192000" cy="58036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" y="795868"/>
            <a:ext cx="12183353" cy="5793001"/>
            <a:chOff x="0" y="596900"/>
            <a:chExt cx="9144000" cy="4344751"/>
          </a:xfrm>
        </p:grpSpPr>
        <p:grpSp>
          <p:nvGrpSpPr>
            <p:cNvPr id="13" name="Group 87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89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685766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1142942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600120" indent="-228589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2057298" indent="-228589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2B008-581F-467C-B66B-4F6142288658}"/>
              </a:ext>
            </a:extLst>
          </p:cNvPr>
          <p:cNvSpPr/>
          <p:nvPr userDrawn="1"/>
        </p:nvSpPr>
        <p:spPr>
          <a:xfrm>
            <a:off x="0" y="0"/>
            <a:ext cx="12192000" cy="112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grpSp>
        <p:nvGrpSpPr>
          <p:cNvPr id="281" name="Group 280"/>
          <p:cNvGrpSpPr/>
          <p:nvPr userDrawn="1"/>
        </p:nvGrpSpPr>
        <p:grpSpPr bwMode="gray">
          <a:xfrm>
            <a:off x="-1" y="1"/>
            <a:ext cx="12183353" cy="6629401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64000" y="0"/>
            <a:ext cx="11379200" cy="1171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64000" y="1401600"/>
            <a:ext cx="11379200" cy="50754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488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44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5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BC38-0EEA-447E-81D2-CF9552460D4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83EE-826E-479C-8D5A-25EBE7137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5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406400" y="2"/>
            <a:ext cx="11379200" cy="673820"/>
          </a:xfrm>
        </p:spPr>
        <p:txBody>
          <a:bodyPr anchor="b">
            <a:normAutofit/>
          </a:bodyPr>
          <a:lstStyle>
            <a:lvl1pPr>
              <a:defRPr sz="2667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928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12" y="195244"/>
            <a:ext cx="11620581" cy="9175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6701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11424" y="1028733"/>
            <a:ext cx="2880320" cy="384043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72915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35360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78137" y="1028733"/>
            <a:ext cx="2880320" cy="384043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39628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899972" y="1028733"/>
            <a:ext cx="2880320" cy="384043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467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361463" y="102873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467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367808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8375285" y="1508787"/>
            <a:ext cx="3385344" cy="4968213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467" smtClean="0"/>
            </a:lvl1pPr>
            <a:lvl2pPr>
              <a:defRPr lang="en-US" sz="1467" smtClean="0"/>
            </a:lvl2pPr>
            <a:lvl3pPr>
              <a:defRPr lang="en-US" sz="1467" smtClean="0"/>
            </a:lvl3pPr>
            <a:lvl4pPr>
              <a:defRPr lang="en-US" sz="1467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1121"/>
            <a:ext cx="11379200" cy="48306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10899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333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003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18164E-2BEE-704C-86B6-C88914F79899}"/>
              </a:ext>
            </a:extLst>
          </p:cNvPr>
          <p:cNvGrpSpPr/>
          <p:nvPr userDrawn="1"/>
        </p:nvGrpSpPr>
        <p:grpSpPr bwMode="gray"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8" name="Parallelogram 2">
              <a:extLst>
                <a:ext uri="{FF2B5EF4-FFF2-40B4-BE49-F238E27FC236}">
                  <a16:creationId xmlns:a16="http://schemas.microsoft.com/office/drawing/2014/main" id="{845B1ADF-6CF5-2D4E-BAB2-F5EE8E2D949A}"/>
                </a:ext>
              </a:extLst>
            </p:cNvPr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solidFill>
              <a:srgbClr val="FAC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 dirty="0"/>
            </a:p>
          </p:txBody>
        </p:sp>
        <p:sp>
          <p:nvSpPr>
            <p:cNvPr id="9" name="Parallelogram 2">
              <a:extLst>
                <a:ext uri="{FF2B5EF4-FFF2-40B4-BE49-F238E27FC236}">
                  <a16:creationId xmlns:a16="http://schemas.microsoft.com/office/drawing/2014/main" id="{1C13B0FB-02A9-EF46-B8FA-D459C919D84F}"/>
                </a:ext>
              </a:extLst>
            </p:cNvPr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solidFill>
              <a:srgbClr val="FAC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80485FD-7C4A-624A-BA17-F658F0161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6400" y="2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42741-D0E9-6C42-A3FF-DF41BFA447AF}"/>
              </a:ext>
            </a:extLst>
          </p:cNvPr>
          <p:cNvSpPr txBox="1"/>
          <p:nvPr userDrawn="1"/>
        </p:nvSpPr>
        <p:spPr>
          <a:xfrm>
            <a:off x="3622564" y="6581383"/>
            <a:ext cx="4976873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32"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</p:spTree>
    <p:extLst>
      <p:ext uri="{BB962C8B-B14F-4D97-AF65-F5344CB8AC3E}">
        <p14:creationId xmlns:p14="http://schemas.microsoft.com/office/powerpoint/2010/main" val="3138080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55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69"/>
            <a:endParaRPr lang="en-IN" sz="1799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1" y="0"/>
            <a:ext cx="12183353" cy="6553200"/>
            <a:chOff x="-1" y="0"/>
            <a:chExt cx="9137515" cy="4914900"/>
          </a:xfrm>
        </p:grpSpPr>
        <p:grpSp>
          <p:nvGrpSpPr>
            <p:cNvPr id="24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371224" y="1007107"/>
            <a:ext cx="1065706" cy="1126383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886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886"/>
              <a:endParaRPr lang="en-IN" sz="1797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302096" y="2481425"/>
            <a:ext cx="1042539" cy="1128590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886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886"/>
              <a:endParaRPr lang="en-IN" sz="1797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2886"/>
              <a:endParaRPr lang="en-IN" sz="1797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8314" y="4872689"/>
            <a:ext cx="4858622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/>
              <a:t>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8314" y="5479295"/>
            <a:ext cx="4858622" cy="463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IN"/>
              <a:t>Designation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" y="3827880"/>
            <a:ext cx="3206611" cy="767308"/>
          </a:xfrm>
          <a:prstGeom prst="rect">
            <a:avLst/>
          </a:prstGeom>
        </p:spPr>
      </p:pic>
      <p:sp>
        <p:nvSpPr>
          <p:cNvPr id="118" name="Parallelogram 5"/>
          <p:cNvSpPr/>
          <p:nvPr userDrawn="1"/>
        </p:nvSpPr>
        <p:spPr>
          <a:xfrm rot="10800000">
            <a:off x="7435185" y="-2"/>
            <a:ext cx="4764740" cy="6656539"/>
          </a:xfrm>
          <a:custGeom>
            <a:avLst/>
            <a:gdLst>
              <a:gd name="connsiteX0" fmla="*/ 0 w 5265174"/>
              <a:gd name="connsiteY0" fmla="*/ 4876397 h 4876397"/>
              <a:gd name="connsiteX1" fmla="*/ 0 w 5265174"/>
              <a:gd name="connsiteY1" fmla="*/ 0 h 4876397"/>
              <a:gd name="connsiteX2" fmla="*/ 5265174 w 5265174"/>
              <a:gd name="connsiteY2" fmla="*/ 0 h 4876397"/>
              <a:gd name="connsiteX3" fmla="*/ 5265174 w 5265174"/>
              <a:gd name="connsiteY3" fmla="*/ 4876397 h 4876397"/>
              <a:gd name="connsiteX4" fmla="*/ 0 w 5265174"/>
              <a:gd name="connsiteY4" fmla="*/ 4876397 h 4876397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1504335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545690 w 5265174"/>
              <a:gd name="connsiteY3" fmla="*/ 4891145 h 4891145"/>
              <a:gd name="connsiteX4" fmla="*/ 0 w 5265174"/>
              <a:gd name="connsiteY4" fmla="*/ 4876397 h 4891145"/>
              <a:gd name="connsiteX0" fmla="*/ 0 w 5265174"/>
              <a:gd name="connsiteY0" fmla="*/ 4876397 h 4891145"/>
              <a:gd name="connsiteX1" fmla="*/ 0 w 5265174"/>
              <a:gd name="connsiteY1" fmla="*/ 0 h 4891145"/>
              <a:gd name="connsiteX2" fmla="*/ 5265174 w 5265174"/>
              <a:gd name="connsiteY2" fmla="*/ 0 h 4891145"/>
              <a:gd name="connsiteX3" fmla="*/ 796413 w 5265174"/>
              <a:gd name="connsiteY3" fmla="*/ 4891145 h 4891145"/>
              <a:gd name="connsiteX4" fmla="*/ 0 w 5265174"/>
              <a:gd name="connsiteY4" fmla="*/ 4876397 h 4891145"/>
              <a:gd name="connsiteX0" fmla="*/ 0 w 3347884"/>
              <a:gd name="connsiteY0" fmla="*/ 4905894 h 4920642"/>
              <a:gd name="connsiteX1" fmla="*/ 0 w 3347884"/>
              <a:gd name="connsiteY1" fmla="*/ 29497 h 4920642"/>
              <a:gd name="connsiteX2" fmla="*/ 3347884 w 3347884"/>
              <a:gd name="connsiteY2" fmla="*/ 0 h 4920642"/>
              <a:gd name="connsiteX3" fmla="*/ 796413 w 3347884"/>
              <a:gd name="connsiteY3" fmla="*/ 4920642 h 4920642"/>
              <a:gd name="connsiteX4" fmla="*/ 0 w 3347884"/>
              <a:gd name="connsiteY4" fmla="*/ 4905894 h 4920642"/>
              <a:gd name="connsiteX0" fmla="*/ 0 w 3569109"/>
              <a:gd name="connsiteY0" fmla="*/ 4876397 h 4891145"/>
              <a:gd name="connsiteX1" fmla="*/ 0 w 3569109"/>
              <a:gd name="connsiteY1" fmla="*/ 0 h 4891145"/>
              <a:gd name="connsiteX2" fmla="*/ 3569109 w 3569109"/>
              <a:gd name="connsiteY2" fmla="*/ 0 h 4891145"/>
              <a:gd name="connsiteX3" fmla="*/ 796413 w 3569109"/>
              <a:gd name="connsiteY3" fmla="*/ 4891145 h 4891145"/>
              <a:gd name="connsiteX4" fmla="*/ 0 w 3569109"/>
              <a:gd name="connsiteY4" fmla="*/ 4876397 h 4891145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796413 w 3614515"/>
              <a:gd name="connsiteY3" fmla="*/ 4913848 h 4913848"/>
              <a:gd name="connsiteX4" fmla="*/ 0 w 3614515"/>
              <a:gd name="connsiteY4" fmla="*/ 4899100 h 4913848"/>
              <a:gd name="connsiteX0" fmla="*/ 0 w 3614515"/>
              <a:gd name="connsiteY0" fmla="*/ 4899100 h 4913848"/>
              <a:gd name="connsiteX1" fmla="*/ 0 w 3614515"/>
              <a:gd name="connsiteY1" fmla="*/ 22703 h 4913848"/>
              <a:gd name="connsiteX2" fmla="*/ 3614515 w 3614515"/>
              <a:gd name="connsiteY2" fmla="*/ 0 h 4913848"/>
              <a:gd name="connsiteX3" fmla="*/ 1046146 w 3614515"/>
              <a:gd name="connsiteY3" fmla="*/ 4913848 h 4913848"/>
              <a:gd name="connsiteX4" fmla="*/ 0 w 3614515"/>
              <a:gd name="connsiteY4" fmla="*/ 4899100 h 4913848"/>
              <a:gd name="connsiteX0" fmla="*/ 0 w 3637218"/>
              <a:gd name="connsiteY0" fmla="*/ 4876397 h 4891145"/>
              <a:gd name="connsiteX1" fmla="*/ 0 w 3637218"/>
              <a:gd name="connsiteY1" fmla="*/ 0 h 4891145"/>
              <a:gd name="connsiteX2" fmla="*/ 3637218 w 3637218"/>
              <a:gd name="connsiteY2" fmla="*/ 0 h 4891145"/>
              <a:gd name="connsiteX3" fmla="*/ 1046146 w 3637218"/>
              <a:gd name="connsiteY3" fmla="*/ 4891145 h 4891145"/>
              <a:gd name="connsiteX4" fmla="*/ 0 w 3637218"/>
              <a:gd name="connsiteY4" fmla="*/ 4876397 h 4891145"/>
              <a:gd name="connsiteX0" fmla="*/ 0 w 3617965"/>
              <a:gd name="connsiteY0" fmla="*/ 4884098 h 4898846"/>
              <a:gd name="connsiteX1" fmla="*/ 0 w 3617965"/>
              <a:gd name="connsiteY1" fmla="*/ 7701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884098 h 4898846"/>
              <a:gd name="connsiteX1" fmla="*/ 0 w 3617965"/>
              <a:gd name="connsiteY1" fmla="*/ 11552 h 4898846"/>
              <a:gd name="connsiteX2" fmla="*/ 3617965 w 3617965"/>
              <a:gd name="connsiteY2" fmla="*/ 0 h 4898846"/>
              <a:gd name="connsiteX3" fmla="*/ 1046146 w 3617965"/>
              <a:gd name="connsiteY3" fmla="*/ 4898846 h 4898846"/>
              <a:gd name="connsiteX4" fmla="*/ 0 w 3617965"/>
              <a:gd name="connsiteY4" fmla="*/ 4884098 h 4898846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6146 w 3617965"/>
              <a:gd name="connsiteY3" fmla="*/ 4898846 h 4907201"/>
              <a:gd name="connsiteX4" fmla="*/ 0 w 3617965"/>
              <a:gd name="connsiteY4" fmla="*/ 4907201 h 4907201"/>
              <a:gd name="connsiteX0" fmla="*/ 0 w 3617965"/>
              <a:gd name="connsiteY0" fmla="*/ 4907201 h 4907201"/>
              <a:gd name="connsiteX1" fmla="*/ 0 w 3617965"/>
              <a:gd name="connsiteY1" fmla="*/ 11552 h 4907201"/>
              <a:gd name="connsiteX2" fmla="*/ 3617965 w 3617965"/>
              <a:gd name="connsiteY2" fmla="*/ 0 h 4907201"/>
              <a:gd name="connsiteX3" fmla="*/ 1042296 w 3617965"/>
              <a:gd name="connsiteY3" fmla="*/ 4906547 h 4907201"/>
              <a:gd name="connsiteX4" fmla="*/ 0 w 3617965"/>
              <a:gd name="connsiteY4" fmla="*/ 4907201 h 490720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42296 w 3617965"/>
              <a:gd name="connsiteY3" fmla="*/ 4923137 h 4923791"/>
              <a:gd name="connsiteX4" fmla="*/ 0 w 3617965"/>
              <a:gd name="connsiteY4" fmla="*/ 4923791 h 4923791"/>
              <a:gd name="connsiteX0" fmla="*/ 0 w 3617965"/>
              <a:gd name="connsiteY0" fmla="*/ 4923791 h 4923791"/>
              <a:gd name="connsiteX1" fmla="*/ 0 w 3617965"/>
              <a:gd name="connsiteY1" fmla="*/ 0 h 4923791"/>
              <a:gd name="connsiteX2" fmla="*/ 3617965 w 3617965"/>
              <a:gd name="connsiteY2" fmla="*/ 16590 h 4923791"/>
              <a:gd name="connsiteX3" fmla="*/ 1054436 w 3617965"/>
              <a:gd name="connsiteY3" fmla="*/ 4923137 h 4923791"/>
              <a:gd name="connsiteX4" fmla="*/ 0 w 3617965"/>
              <a:gd name="connsiteY4" fmla="*/ 4923791 h 492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65" h="4923791">
                <a:moveTo>
                  <a:pt x="0" y="4923791"/>
                </a:moveTo>
                <a:lnTo>
                  <a:pt x="0" y="0"/>
                </a:lnTo>
                <a:lnTo>
                  <a:pt x="3617965" y="16590"/>
                </a:lnTo>
                <a:lnTo>
                  <a:pt x="1054436" y="4923137"/>
                </a:lnTo>
                <a:lnTo>
                  <a:pt x="0" y="4923791"/>
                </a:lnTo>
                <a:close/>
              </a:path>
            </a:pathLst>
          </a:cu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86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119" name="Rectangle 2"/>
          <p:cNvSpPr/>
          <p:nvPr userDrawn="1"/>
        </p:nvSpPr>
        <p:spPr>
          <a:xfrm rot="1617703">
            <a:off x="8699869" y="-513074"/>
            <a:ext cx="410510" cy="7667075"/>
          </a:xfrm>
          <a:custGeom>
            <a:avLst/>
            <a:gdLst>
              <a:gd name="connsiteX0" fmla="*/ 0 w 382137"/>
              <a:gd name="connsiteY0" fmla="*/ 0 h 5595822"/>
              <a:gd name="connsiteX1" fmla="*/ 382137 w 382137"/>
              <a:gd name="connsiteY1" fmla="*/ 0 h 5595822"/>
              <a:gd name="connsiteX2" fmla="*/ 382137 w 382137"/>
              <a:gd name="connsiteY2" fmla="*/ 5595822 h 5595822"/>
              <a:gd name="connsiteX3" fmla="*/ 0 w 382137"/>
              <a:gd name="connsiteY3" fmla="*/ 5595822 h 5595822"/>
              <a:gd name="connsiteX4" fmla="*/ 0 w 382137"/>
              <a:gd name="connsiteY4" fmla="*/ 0 h 559582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2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0 w 382137"/>
              <a:gd name="connsiteY0" fmla="*/ 0 h 5705302"/>
              <a:gd name="connsiteX1" fmla="*/ 382137 w 382137"/>
              <a:gd name="connsiteY1" fmla="*/ 0 h 5705302"/>
              <a:gd name="connsiteX2" fmla="*/ 382137 w 382137"/>
              <a:gd name="connsiteY2" fmla="*/ 5595821 h 5705302"/>
              <a:gd name="connsiteX3" fmla="*/ 55691 w 382137"/>
              <a:gd name="connsiteY3" fmla="*/ 5705302 h 5705302"/>
              <a:gd name="connsiteX4" fmla="*/ 0 w 382137"/>
              <a:gd name="connsiteY4" fmla="*/ 0 h 5705302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6446 w 326446"/>
              <a:gd name="connsiteY2" fmla="*/ 5604332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01907 w 326446"/>
              <a:gd name="connsiteY2" fmla="*/ 5586190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92156 w 326446"/>
              <a:gd name="connsiteY0" fmla="*/ 0 h 5713813"/>
              <a:gd name="connsiteX1" fmla="*/ 326446 w 326446"/>
              <a:gd name="connsiteY1" fmla="*/ 8511 h 5713813"/>
              <a:gd name="connsiteX2" fmla="*/ 320259 w 326446"/>
              <a:gd name="connsiteY2" fmla="*/ 5592167 h 5713813"/>
              <a:gd name="connsiteX3" fmla="*/ 0 w 326446"/>
              <a:gd name="connsiteY3" fmla="*/ 5713813 h 5713813"/>
              <a:gd name="connsiteX4" fmla="*/ 292156 w 326446"/>
              <a:gd name="connsiteY4" fmla="*/ 0 h 5713813"/>
              <a:gd name="connsiteX0" fmla="*/ 273592 w 307882"/>
              <a:gd name="connsiteY0" fmla="*/ 0 h 5750306"/>
              <a:gd name="connsiteX1" fmla="*/ 307882 w 307882"/>
              <a:gd name="connsiteY1" fmla="*/ 8511 h 5750306"/>
              <a:gd name="connsiteX2" fmla="*/ 301695 w 307882"/>
              <a:gd name="connsiteY2" fmla="*/ 5592167 h 5750306"/>
              <a:gd name="connsiteX3" fmla="*/ 0 w 307882"/>
              <a:gd name="connsiteY3" fmla="*/ 5750306 h 5750306"/>
              <a:gd name="connsiteX4" fmla="*/ 273592 w 307882"/>
              <a:gd name="connsiteY4" fmla="*/ 0 h 5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82" h="5750306">
                <a:moveTo>
                  <a:pt x="273592" y="0"/>
                </a:moveTo>
                <a:lnTo>
                  <a:pt x="307882" y="8511"/>
                </a:lnTo>
                <a:cubicBezTo>
                  <a:pt x="305820" y="1869730"/>
                  <a:pt x="303757" y="3730948"/>
                  <a:pt x="301695" y="5592167"/>
                </a:cubicBezTo>
                <a:lnTo>
                  <a:pt x="0" y="5750306"/>
                </a:lnTo>
                <a:lnTo>
                  <a:pt x="273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69"/>
            <a:endParaRPr lang="en-IN" sz="1799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3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theme" Target="../theme/theme4.xml"/><Relationship Id="rId8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8816" y="6146814"/>
            <a:ext cx="12210815" cy="753183"/>
          </a:xfrm>
          <a:prstGeom prst="rect">
            <a:avLst/>
          </a:prstGeom>
          <a:solidFill>
            <a:srgbClr val="003F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0107" tIns="55104" rIns="110107" bIns="55104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304800" y="6375400"/>
            <a:ext cx="1930400" cy="3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 </a:t>
            </a:r>
            <a:fld id="{1188C95E-9C91-4411-BD08-1220A2DC95AE}" type="datetime4">
              <a:rPr lang="en-US" sz="1067">
                <a:solidFill>
                  <a:prstClr val="white"/>
                </a:solidFill>
                <a:latin typeface="Trebuchet MS" pitchFamily="34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April 14, 2021</a:t>
            </a:fld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| </a:t>
            </a:r>
            <a:fld id="{1EE56010-CB45-4E42-896F-A4F85F074124}" type="slidenum">
              <a:rPr lang="en-US" sz="1067">
                <a:solidFill>
                  <a:prstClr val="white"/>
                </a:solidFill>
                <a:latin typeface="Trebuchet MS" pitchFamily="34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67" dirty="0">
                <a:solidFill>
                  <a:prstClr val="white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3149600" y="6375400"/>
            <a:ext cx="3861701" cy="3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defTabSz="10891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Trebuchet MS" pitchFamily="34" charset="0"/>
              </a:rPr>
              <a:t>Confidential | L&amp;T Technology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8699" y="6246856"/>
            <a:ext cx="3556908" cy="5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8" r:id="rId3"/>
    <p:sldLayoutId id="2147484439" r:id="rId4"/>
    <p:sldLayoutId id="2147484440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5pPr>
      <a:lvl6pPr marL="562153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6pPr>
      <a:lvl7pPr marL="1124467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7pPr>
      <a:lvl8pPr marL="1686738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8pPr>
      <a:lvl9pPr marL="2248985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9pPr>
    </p:titleStyle>
    <p:bodyStyle>
      <a:lvl1pPr marL="413980" indent="-413980" algn="l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Arial" pitchFamily="34" charset="0"/>
        </a:defRPr>
      </a:lvl1pPr>
      <a:lvl2pPr marL="904296" indent="-343642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Arial" pitchFamily="34" charset="0"/>
        </a:defRPr>
      </a:lvl2pPr>
      <a:lvl3pPr marL="1398657" indent="-2712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3pPr>
      <a:lvl4pPr marL="1959323" indent="-271291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Arial" pitchFamily="34" charset="0"/>
        </a:defRPr>
      </a:lvl4pPr>
      <a:lvl5pPr marL="2524041" indent="-271291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5pPr>
      <a:lvl6pPr marL="3092352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6pPr>
      <a:lvl7pPr marL="3654579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7pPr>
      <a:lvl8pPr marL="4216816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8pPr>
      <a:lvl9pPr marL="4779070" indent="-281084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Restricted Circulation | L&amp;T Technology Services | ©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r" defTabSz="914354"/>
              <a:t>‹#›</a:t>
            </a:fld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28589" marR="0" lvl="1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589" marR="0" lvl="2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89" marR="0" lvl="3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589" marR="0" lvl="4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6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40" y="89263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  <p:sldLayoutId id="2147484466" r:id="rId12"/>
    <p:sldLayoutId id="2147484467" r:id="rId13"/>
    <p:sldLayoutId id="2147484468" r:id="rId14"/>
    <p:sldLayoutId id="2147484469" r:id="rId15"/>
    <p:sldLayoutId id="2147484470" r:id="rId16"/>
    <p:sldLayoutId id="2147484471" r:id="rId17"/>
    <p:sldLayoutId id="2147484472" r:id="rId18"/>
    <p:sldLayoutId id="2147484473" r:id="rId19"/>
    <p:sldLayoutId id="2147484474" r:id="rId20"/>
    <p:sldLayoutId id="2147484475" r:id="rId21"/>
    <p:sldLayoutId id="2147484476" r:id="rId22"/>
    <p:sldLayoutId id="2147484477" r:id="rId23"/>
    <p:sldLayoutId id="2147484478" r:id="rId2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6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83683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7495" y="6581379"/>
            <a:ext cx="614596" cy="27699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r" defTabSz="914354"/>
            <a:fld id="{D1AD548E-8EA6-684F-9B89-4E9F5DC57BB8}" type="slidenum">
              <a:rPr lang="en-US" sz="12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14354"/>
              <a:t>‹#›</a:t>
            </a:fld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19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148081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28589" marR="0" lvl="1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589" marR="0" lvl="2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89" marR="0" lvl="3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589" marR="0" lvl="4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75FC2-201E-428E-9AF8-9DBF8CFF037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4537" y="89265"/>
            <a:ext cx="2019553" cy="56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  <p:sldLayoutId id="2147484638" r:id="rId12"/>
    <p:sldLayoutId id="2147484639" r:id="rId13"/>
    <p:sldLayoutId id="2147484640" r:id="rId14"/>
    <p:sldLayoutId id="2147484641" r:id="rId15"/>
    <p:sldLayoutId id="2147484642" r:id="rId16"/>
    <p:sldLayoutId id="2147484643" r:id="rId17"/>
    <p:sldLayoutId id="2147484644" r:id="rId18"/>
    <p:sldLayoutId id="2147484645" r:id="rId19"/>
    <p:sldLayoutId id="2147484646" r:id="rId20"/>
    <p:sldLayoutId id="2147484647" r:id="rId2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20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1867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23"/>
        </a:buBlip>
        <a:tabLst>
          <a:tab pos="241294" algn="l"/>
        </a:tabLst>
        <a:defRPr lang="en-US"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304800" y="6375400"/>
            <a:ext cx="1930400" cy="3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 </a:t>
            </a:r>
            <a:fld id="{1188C95E-9C91-4411-BD08-1220A2DC95AE}" type="datetime4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April 14, 2021</a:t>
            </a:fld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| </a:t>
            </a:r>
            <a:fld id="{1EE56010-CB45-4E42-896F-A4F85F074124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3149600" y="6375400"/>
            <a:ext cx="3861701" cy="3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107" tIns="55104" rIns="110107" bIns="55104"/>
          <a:lstStyle/>
          <a:p>
            <a:pPr marL="0" marR="0" lvl="0" indent="0" algn="l" defTabSz="10892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Confidential | L&amp;T Technology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93" y="6246856"/>
            <a:ext cx="3556908" cy="53494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60525" y="6417893"/>
            <a:ext cx="5072412" cy="369330"/>
          </a:xfrm>
          <a:prstGeom prst="rect">
            <a:avLst/>
          </a:prstGeom>
          <a:noFill/>
        </p:spPr>
        <p:txBody>
          <a:bodyPr wrap="none" lIns="121919" tIns="60959" rIns="121919" bIns="60959" rtlCol="0">
            <a:spAutoFit/>
          </a:bodyPr>
          <a:lstStyle/>
          <a:p>
            <a:pPr marL="0" marR="0" lvl="0" indent="0" algn="ctr" defTabSz="1219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Restricted Circulation | L&amp;T Technology Services | © 2020</a:t>
            </a:r>
          </a:p>
        </p:txBody>
      </p:sp>
    </p:spTree>
    <p:extLst>
      <p:ext uri="{BB962C8B-B14F-4D97-AF65-F5344CB8AC3E}">
        <p14:creationId xmlns:p14="http://schemas.microsoft.com/office/powerpoint/2010/main" val="360410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  <p:sldLayoutId id="2147484760" r:id="rId12"/>
    <p:sldLayoutId id="2147484761" r:id="rId13"/>
    <p:sldLayoutId id="2147484762" r:id="rId14"/>
    <p:sldLayoutId id="2147484763" r:id="rId15"/>
    <p:sldLayoutId id="2147484764" r:id="rId16"/>
    <p:sldLayoutId id="2147484765" r:id="rId17"/>
    <p:sldLayoutId id="2147484766" r:id="rId18"/>
    <p:sldLayoutId id="2147484767" r:id="rId19"/>
    <p:sldLayoutId id="2147484768" r:id="rId20"/>
    <p:sldLayoutId id="2147484769" r:id="rId21"/>
    <p:sldLayoutId id="2147484770" r:id="rId22"/>
    <p:sldLayoutId id="2147484771" r:id="rId23"/>
    <p:sldLayoutId id="2147484772" r:id="rId24"/>
    <p:sldLayoutId id="2147484773" r:id="rId25"/>
    <p:sldLayoutId id="2147484774" r:id="rId26"/>
    <p:sldLayoutId id="2147484775" r:id="rId27"/>
    <p:sldLayoutId id="2147484776" r:id="rId28"/>
    <p:sldLayoutId id="2147484777" r:id="rId29"/>
    <p:sldLayoutId id="2147484778" r:id="rId30"/>
    <p:sldLayoutId id="2147484779" r:id="rId31"/>
    <p:sldLayoutId id="2147484780" r:id="rId32"/>
    <p:sldLayoutId id="2147484781" r:id="rId33"/>
    <p:sldLayoutId id="2147484782" r:id="rId3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5pPr>
      <a:lvl6pPr marL="562167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6pPr>
      <a:lvl7pPr marL="1124495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7pPr>
      <a:lvl8pPr marL="1686780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8pPr>
      <a:lvl9pPr marL="2249041"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34" charset="0"/>
        </a:defRPr>
      </a:lvl9pPr>
    </p:titleStyle>
    <p:bodyStyle>
      <a:lvl1pPr marL="413991" indent="-413991" algn="l" rtl="0" eaLnBrk="0" fontAlgn="base" hangingPunct="0">
        <a:spcBef>
          <a:spcPct val="20000"/>
        </a:spcBef>
        <a:spcAft>
          <a:spcPct val="0"/>
        </a:spcAft>
        <a:buChar char="•"/>
        <a:defRPr sz="4400">
          <a:solidFill>
            <a:schemeClr val="tx1"/>
          </a:solidFill>
          <a:latin typeface="Arial" pitchFamily="34" charset="0"/>
        </a:defRPr>
      </a:lvl1pPr>
      <a:lvl2pPr marL="904319" indent="-343651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Arial" pitchFamily="34" charset="0"/>
        </a:defRPr>
      </a:lvl2pPr>
      <a:lvl3pPr marL="1398692" indent="-27129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3pPr>
      <a:lvl4pPr marL="1959372" indent="-27129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Arial" pitchFamily="34" charset="0"/>
        </a:defRPr>
      </a:lvl4pPr>
      <a:lvl5pPr marL="2524104" indent="-27129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5pPr>
      <a:lvl6pPr marL="3092429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6pPr>
      <a:lvl7pPr marL="3654670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7pPr>
      <a:lvl8pPr marL="4216921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8pPr>
      <a:lvl9pPr marL="4779189" indent="-281090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83684"/>
            <a:ext cx="12192000" cy="27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 defTabSz="913892"/>
            <a:endParaRPr lang="en-US" sz="1866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49215" y="6581381"/>
            <a:ext cx="4323576" cy="277340"/>
          </a:xfrm>
          <a:prstGeom prst="rect">
            <a:avLst/>
          </a:prstGeom>
          <a:noFill/>
        </p:spPr>
        <p:txBody>
          <a:bodyPr wrap="none" lIns="91384" tIns="45692" rIns="91384" bIns="45692" rtlCol="0">
            <a:spAutoFit/>
          </a:bodyPr>
          <a:lstStyle/>
          <a:p>
            <a:pPr algn="ctr" defTabSz="913892">
              <a:defRPr/>
            </a:pPr>
            <a:r>
              <a:rPr lang="en-US" sz="1199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37495" y="6581380"/>
            <a:ext cx="614596" cy="276997"/>
          </a:xfrm>
          <a:prstGeom prst="rect">
            <a:avLst/>
          </a:prstGeom>
          <a:noFill/>
        </p:spPr>
        <p:txBody>
          <a:bodyPr wrap="square" lIns="91384" tIns="45692" rIns="91384" bIns="45692" rtlCol="0">
            <a:spAutoFit/>
          </a:bodyPr>
          <a:lstStyle/>
          <a:p>
            <a:pPr algn="r" defTabSz="913892"/>
            <a:fld id="{D1AD548E-8EA6-684F-9B89-4E9F5DC57BB8}" type="slidenum">
              <a:rPr lang="en-US" sz="1199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913892"/>
              <a:t>‹#›</a:t>
            </a:fld>
            <a:endParaRPr lang="en-US" sz="1199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332" y="633676"/>
            <a:ext cx="11525339" cy="144093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15"/>
              <a:endParaRPr lang="en-IN" sz="17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406400" y="172720"/>
            <a:ext cx="11176000" cy="460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1" y="1148082"/>
            <a:ext cx="10972800" cy="49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474" marR="0" lvl="0" indent="-228474" algn="l" defTabSz="91389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420" marR="0" lvl="1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2365" marR="0" lvl="2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599312" marR="0" lvl="3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6259" marR="0" lvl="4" indent="-228474" algn="l" defTabSz="913892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2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5" r:id="rId1"/>
    <p:sldLayoutId id="2147484786" r:id="rId2"/>
    <p:sldLayoutId id="2147484787" r:id="rId3"/>
    <p:sldLayoutId id="2147484788" r:id="rId4"/>
    <p:sldLayoutId id="2147484789" r:id="rId5"/>
    <p:sldLayoutId id="2147484790" r:id="rId6"/>
    <p:sldLayoutId id="2147484791" r:id="rId7"/>
    <p:sldLayoutId id="2147484792" r:id="rId8"/>
    <p:sldLayoutId id="2147484793" r:id="rId9"/>
    <p:sldLayoutId id="2147484794" r:id="rId10"/>
    <p:sldLayoutId id="2147484795" r:id="rId11"/>
    <p:sldLayoutId id="2147484796" r:id="rId12"/>
    <p:sldLayoutId id="2147484797" r:id="rId13"/>
    <p:sldLayoutId id="2147484803" r:id="rId14"/>
    <p:sldLayoutId id="2147484804" r:id="rId15"/>
  </p:sldLayoutIdLst>
  <p:hf sldNum="0" hdr="0" dt="0"/>
  <p:txStyles>
    <p:titleStyle>
      <a:lvl1pPr algn="l" defTabSz="913892" rtl="0" eaLnBrk="1" latinLnBrk="0" hangingPunct="1">
        <a:lnSpc>
          <a:spcPct val="90000"/>
        </a:lnSpc>
        <a:spcBef>
          <a:spcPct val="0"/>
        </a:spcBef>
        <a:buNone/>
        <a:defRPr sz="3198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474" marR="0" indent="-228474" algn="l" defTabSz="913892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27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420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23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999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312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866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259" marR="0" indent="-228474" algn="l" defTabSz="91389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>
          <a:tab pos="241172" algn="l"/>
        </a:tabLst>
        <a:defRPr lang="en-US" sz="186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204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970151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8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884044" indent="-228474" algn="l" defTabSz="9138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3892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0839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7785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1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1676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8623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5571" algn="l" defTabSz="913892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2DE3AB5-B574-457F-BB83-083A512B55CB}"/>
              </a:ext>
            </a:extLst>
          </p:cNvPr>
          <p:cNvSpPr/>
          <p:nvPr/>
        </p:nvSpPr>
        <p:spPr>
          <a:xfrm>
            <a:off x="2765707" y="3537442"/>
            <a:ext cx="4731263" cy="737922"/>
          </a:xfrm>
          <a:prstGeom prst="parallelogram">
            <a:avLst>
              <a:gd name="adj" fmla="val 61000"/>
            </a:avLst>
          </a:prstGeom>
          <a:noFill/>
          <a:ln w="25400">
            <a:solidFill>
              <a:srgbClr val="055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76"/>
            <a:endParaRPr lang="en-IN" sz="17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3FCD8-E7FD-475E-AB8F-2DA9F48799B3}"/>
              </a:ext>
            </a:extLst>
          </p:cNvPr>
          <p:cNvSpPr/>
          <p:nvPr/>
        </p:nvSpPr>
        <p:spPr>
          <a:xfrm>
            <a:off x="-6638" y="4075"/>
            <a:ext cx="11506311" cy="359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476"/>
            <a:endParaRPr lang="en-IN" sz="1799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5C755-BDBE-4AF9-AE1C-0765346B5D82}"/>
              </a:ext>
            </a:extLst>
          </p:cNvPr>
          <p:cNvSpPr txBox="1"/>
          <p:nvPr/>
        </p:nvSpPr>
        <p:spPr>
          <a:xfrm>
            <a:off x="7245" y="6191792"/>
            <a:ext cx="6012646" cy="33815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913476"/>
            <a:r>
              <a:rPr lang="en-US" sz="1598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Larsen &amp; Toubro                  </a:t>
            </a:r>
            <a:r>
              <a:rPr lang="en-US" sz="1598" b="1" i="1" dirty="0">
                <a:solidFill>
                  <a:srgbClr val="FFFFFF"/>
                </a:solidFill>
                <a:latin typeface="Calibri"/>
              </a:rPr>
              <a:t>                             </a:t>
            </a:r>
            <a:r>
              <a:rPr lang="en-US" sz="1198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all about Imagineering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6" y="3573994"/>
            <a:ext cx="2342198" cy="6890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ACE0B8-1671-4C2C-97CA-92FC978A4F95}"/>
              </a:ext>
            </a:extLst>
          </p:cNvPr>
          <p:cNvSpPr txBox="1"/>
          <p:nvPr/>
        </p:nvSpPr>
        <p:spPr>
          <a:xfrm>
            <a:off x="3876143" y="2455991"/>
            <a:ext cx="2993955" cy="3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476"/>
            <a:r>
              <a:rPr lang="en-IN" sz="1598" b="1" i="1" dirty="0">
                <a:solidFill>
                  <a:srgbClr val="5C5B5E"/>
                </a:solidFill>
                <a:latin typeface="Candara" panose="020E05020303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Redefining Aerospace, together.. </a:t>
            </a:r>
            <a:endParaRPr lang="en-IN" sz="1598" b="1" i="1" dirty="0">
              <a:solidFill>
                <a:srgbClr val="0070C0"/>
              </a:solidFill>
              <a:latin typeface="Candara" panose="020E0502030303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93D186-7A39-42E6-9196-DE318D66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49" y="1060724"/>
            <a:ext cx="5396984" cy="2079062"/>
          </a:xfrm>
        </p:spPr>
        <p:txBody>
          <a:bodyPr/>
          <a:lstStyle/>
          <a:p>
            <a:r>
              <a:rPr lang="en-IN" sz="399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Collins Aerospace</a:t>
            </a:r>
          </a:p>
        </p:txBody>
      </p:sp>
      <p:pic>
        <p:nvPicPr>
          <p:cNvPr id="18" name="Picture Placeholder 17" descr="A picture containing plane, sky, airplane, ground&#10;&#10;Description automatically generated">
            <a:extLst>
              <a:ext uri="{FF2B5EF4-FFF2-40B4-BE49-F238E27FC236}">
                <a16:creationId xmlns:a16="http://schemas.microsoft.com/office/drawing/2014/main" id="{36110589-15C6-465E-AF09-D1BCC87EEE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r="2282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C183D9-64C3-4DF4-959E-AF7999A5BC22}"/>
              </a:ext>
            </a:extLst>
          </p:cNvPr>
          <p:cNvSpPr/>
          <p:nvPr/>
        </p:nvSpPr>
        <p:spPr>
          <a:xfrm>
            <a:off x="1278238" y="1384369"/>
            <a:ext cx="4110530" cy="368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476"/>
            <a:r>
              <a:rPr lang="en-US" sz="1799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/>
                <a:cs typeface="Segoe UI Semibold" panose="020B0702040204020203" pitchFamily="34" charset="0"/>
              </a:rPr>
              <a:t>Providing </a:t>
            </a:r>
            <a:r>
              <a:rPr lang="en-US" sz="1799" b="1" i="1" dirty="0">
                <a:solidFill>
                  <a:srgbClr val="004581"/>
                </a:solidFill>
                <a:latin typeface="Calibri Light"/>
                <a:cs typeface="Segoe UI Semibold" panose="020B0702040204020203" pitchFamily="34" charset="0"/>
              </a:rPr>
              <a:t>The Best</a:t>
            </a:r>
            <a:r>
              <a:rPr lang="en-US" sz="1799" dirty="0">
                <a:solidFill>
                  <a:srgbClr val="004581"/>
                </a:solidFill>
                <a:latin typeface="Calibri Light"/>
                <a:cs typeface="Segoe UI Semibold" panose="020B0702040204020203" pitchFamily="34" charset="0"/>
              </a:rPr>
              <a:t> </a:t>
            </a:r>
            <a:r>
              <a:rPr lang="en-US" sz="1799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/>
                <a:cs typeface="Segoe UI Semibold" panose="020B0702040204020203" pitchFamily="34" charset="0"/>
              </a:rPr>
              <a:t>Engineering Services to</a:t>
            </a:r>
            <a:endParaRPr lang="en-IN" sz="1799" dirty="0">
              <a:solidFill>
                <a:srgbClr val="000000">
                  <a:lumMod val="75000"/>
                  <a:lumOff val="25000"/>
                </a:srgbClr>
              </a:solidFill>
              <a:latin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3CE9C-C447-4C82-8DA5-546E0AD303BA}"/>
              </a:ext>
            </a:extLst>
          </p:cNvPr>
          <p:cNvSpPr txBox="1"/>
          <p:nvPr/>
        </p:nvSpPr>
        <p:spPr>
          <a:xfrm>
            <a:off x="473114" y="4638053"/>
            <a:ext cx="6112935" cy="1141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6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SCA Automation Tool</a:t>
            </a:r>
            <a:br>
              <a:rPr lang="en-US" sz="2405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4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Interpret, Analyze and Visualize NVM data </a:t>
            </a:r>
            <a:endParaRPr lang="en-US" sz="1603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80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00A2D-2ABF-4948-82D2-9E1DA0201918}"/>
              </a:ext>
            </a:extLst>
          </p:cNvPr>
          <p:cNvSpPr txBox="1"/>
          <p:nvPr/>
        </p:nvSpPr>
        <p:spPr>
          <a:xfrm>
            <a:off x="3002131" y="587406"/>
            <a:ext cx="3860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u="sng" dirty="0">
                <a:highlight>
                  <a:srgbClr val="FFFF00"/>
                </a:highlight>
              </a:rPr>
              <a:t>1 Python Programmer</a:t>
            </a:r>
          </a:p>
        </p:txBody>
      </p:sp>
    </p:spTree>
    <p:extLst>
      <p:ext uri="{BB962C8B-B14F-4D97-AF65-F5344CB8AC3E}">
        <p14:creationId xmlns:p14="http://schemas.microsoft.com/office/powerpoint/2010/main" val="238968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6BB1-AC15-40CB-AB0B-A5490240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F73C7-6AB8-489E-B612-3B9416C9E53E}"/>
              </a:ext>
            </a:extLst>
          </p:cNvPr>
          <p:cNvSpPr txBox="1"/>
          <p:nvPr/>
        </p:nvSpPr>
        <p:spPr>
          <a:xfrm>
            <a:off x="4651513" y="1243053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Ganesh/Samba/Nithin and Mahesh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7D0DC-B47A-4424-AB20-2FBC815958AA}"/>
              </a:ext>
            </a:extLst>
          </p:cNvPr>
          <p:cNvSpPr txBox="1"/>
          <p:nvPr/>
        </p:nvSpPr>
        <p:spPr>
          <a:xfrm>
            <a:off x="971550" y="1951671"/>
            <a:ext cx="7642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be done:</a:t>
            </a:r>
          </a:p>
          <a:p>
            <a:r>
              <a:rPr lang="en-US" dirty="0">
                <a:solidFill>
                  <a:schemeClr val="bg1"/>
                </a:solidFill>
              </a:rPr>
              <a:t>Slide update – Mahesh and Ganesh</a:t>
            </a:r>
          </a:p>
          <a:p>
            <a:r>
              <a:rPr lang="en-US" dirty="0">
                <a:solidFill>
                  <a:schemeClr val="bg1"/>
                </a:solidFill>
              </a:rPr>
              <a:t>Standalone trigger using Jenkins - Mahesh</a:t>
            </a:r>
          </a:p>
          <a:p>
            <a:r>
              <a:rPr lang="en-US" dirty="0">
                <a:solidFill>
                  <a:schemeClr val="bg1"/>
                </a:solidFill>
              </a:rPr>
              <a:t>Dashboard : Diagram  development – ET and Mahesh</a:t>
            </a:r>
          </a:p>
          <a:p>
            <a:r>
              <a:rPr lang="en-US" dirty="0">
                <a:solidFill>
                  <a:schemeClr val="bg1"/>
                </a:solidFill>
              </a:rPr>
              <a:t>Combined report -  Samba and Nithin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ECD</a:t>
            </a:r>
            <a:r>
              <a:rPr lang="en-US" dirty="0">
                <a:solidFill>
                  <a:schemeClr val="bg1"/>
                </a:solidFill>
              </a:rPr>
              <a:t>: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April 2021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5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7832" y="5874413"/>
            <a:ext cx="2980578" cy="66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869"/>
            <a:r>
              <a:rPr lang="en-IN" sz="3731" b="1" cap="all">
                <a:solidFill>
                  <a:srgbClr val="004581"/>
                </a:solidFill>
              </a:rPr>
              <a:t>Thank You</a:t>
            </a:r>
            <a:endParaRPr lang="en-IN" sz="3731" b="1">
              <a:solidFill>
                <a:srgbClr val="00458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" y="-23081"/>
            <a:ext cx="12184754" cy="5872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3" y="5874413"/>
            <a:ext cx="3204705" cy="7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AC39-9985-DD44-9CED-C19EC114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24" y="-718"/>
            <a:ext cx="11379200" cy="6738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2DD9-0D42-4E1D-837D-37779CC1009F}"/>
              </a:ext>
            </a:extLst>
          </p:cNvPr>
          <p:cNvSpPr txBox="1"/>
          <p:nvPr/>
        </p:nvSpPr>
        <p:spPr>
          <a:xfrm>
            <a:off x="635430" y="867905"/>
            <a:ext cx="10926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</a:rPr>
              <a:t>Goal: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Improve the efficiency and Productivity of SW development and verification activities.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3E56-606F-4EFF-9496-129FA104551B}"/>
              </a:ext>
            </a:extLst>
          </p:cNvPr>
          <p:cNvSpPr txBox="1"/>
          <p:nvPr/>
        </p:nvSpPr>
        <p:spPr>
          <a:xfrm>
            <a:off x="599604" y="2564745"/>
            <a:ext cx="109263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</a:rPr>
              <a:t>Objective: </a:t>
            </a:r>
          </a:p>
          <a:p>
            <a:r>
              <a:rPr lang="en-IN" sz="2800" dirty="0">
                <a:solidFill>
                  <a:schemeClr val="bg1"/>
                </a:solidFill>
              </a:rPr>
              <a:t>	 The Objective of this solution to improve efficiency of DO178 Software Structural Coverage process and availability of the coverage data and accuracy of the data. Objective is to improve </a:t>
            </a:r>
            <a:r>
              <a:rPr lang="en-IN" sz="2800" dirty="0">
                <a:solidFill>
                  <a:srgbClr val="FF0000"/>
                </a:solidFill>
              </a:rPr>
              <a:t>15-20% </a:t>
            </a:r>
            <a:r>
              <a:rPr lang="en-IN" sz="2800" dirty="0">
                <a:solidFill>
                  <a:schemeClr val="bg1"/>
                </a:solidFill>
              </a:rPr>
              <a:t>of SCA effort by implementing this framework to any existing or New programs. This will also enable the access to multi location team and reduce in software capital cost.</a:t>
            </a:r>
          </a:p>
        </p:txBody>
      </p:sp>
    </p:spTree>
    <p:extLst>
      <p:ext uri="{BB962C8B-B14F-4D97-AF65-F5344CB8AC3E}">
        <p14:creationId xmlns:p14="http://schemas.microsoft.com/office/powerpoint/2010/main" val="28329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2F61-5D86-421F-8B80-D656CBE0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(Architecture)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1987A-48FC-4D7C-83C2-96F7BF842422}"/>
              </a:ext>
            </a:extLst>
          </p:cNvPr>
          <p:cNvSpPr txBox="1"/>
          <p:nvPr/>
        </p:nvSpPr>
        <p:spPr>
          <a:xfrm>
            <a:off x="5859262" y="79900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Mahesh to clean-up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6654E31-2AFF-4C4B-8E1B-FEB2E864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989239"/>
            <a:ext cx="7055757" cy="51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2F61-5D86-421F-8B80-D656CBE0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(Architecture)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26BE-FA38-4BB5-A750-195964C7CD87}"/>
              </a:ext>
            </a:extLst>
          </p:cNvPr>
          <p:cNvSpPr txBox="1"/>
          <p:nvPr/>
        </p:nvSpPr>
        <p:spPr>
          <a:xfrm>
            <a:off x="9441933" y="1022074"/>
            <a:ext cx="31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Samba to create a SCA Automation framework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283A9EB-A2AE-46FE-A6AC-646BC5AC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884512"/>
            <a:ext cx="8658772" cy="5043322"/>
          </a:xfrm>
          <a:prstGeom prst="rect">
            <a:avLst/>
          </a:prstGeom>
        </p:spPr>
      </p:pic>
      <p:pic>
        <p:nvPicPr>
          <p:cNvPr id="4" name="Picture 3" descr="A white board with writing&#10;&#10;Description automatically generated with low confidence">
            <a:extLst>
              <a:ext uri="{FF2B5EF4-FFF2-40B4-BE49-F238E27FC236}">
                <a16:creationId xmlns:a16="http://schemas.microsoft.com/office/drawing/2014/main" id="{AD76AE94-8269-44F3-86F1-D8C6EE5F6F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r="15804" b="6203"/>
          <a:stretch/>
        </p:blipFill>
        <p:spPr>
          <a:xfrm>
            <a:off x="670457" y="84916"/>
            <a:ext cx="9257549" cy="5751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51987A-48FC-4D7C-83C2-96F7BF842422}"/>
              </a:ext>
            </a:extLst>
          </p:cNvPr>
          <p:cNvSpPr txBox="1"/>
          <p:nvPr/>
        </p:nvSpPr>
        <p:spPr>
          <a:xfrm>
            <a:off x="5859262" y="79900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Mahesh to clean-up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63047-931F-4AF7-875C-DDC90CDB3600}"/>
              </a:ext>
            </a:extLst>
          </p:cNvPr>
          <p:cNvSpPr txBox="1"/>
          <p:nvPr/>
        </p:nvSpPr>
        <p:spPr>
          <a:xfrm>
            <a:off x="5470124" y="2158754"/>
            <a:ext cx="224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Samba/Nithin-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FA81A-64A3-49F5-AA90-74BB359633C9}"/>
              </a:ext>
            </a:extLst>
          </p:cNvPr>
          <p:cNvSpPr txBox="1"/>
          <p:nvPr/>
        </p:nvSpPr>
        <p:spPr>
          <a:xfrm>
            <a:off x="3852309" y="3960583"/>
            <a:ext cx="354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IN" dirty="0" err="1">
                <a:highlight>
                  <a:srgbClr val="FFFF00"/>
                </a:highlight>
              </a:rPr>
              <a:t>ackup</a:t>
            </a:r>
            <a:r>
              <a:rPr lang="en-IN" dirty="0">
                <a:highlight>
                  <a:srgbClr val="FFFF00"/>
                </a:highlight>
              </a:rPr>
              <a:t> slide refer slide#3 for update on framework diagram</a:t>
            </a:r>
          </a:p>
        </p:txBody>
      </p:sp>
    </p:spTree>
    <p:extLst>
      <p:ext uri="{BB962C8B-B14F-4D97-AF65-F5344CB8AC3E}">
        <p14:creationId xmlns:p14="http://schemas.microsoft.com/office/powerpoint/2010/main" val="31877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271F-3767-4A33-B55D-0EF29CE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Features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C9200C-94E2-4584-8536-C77CC654BBFA}"/>
              </a:ext>
            </a:extLst>
          </p:cNvPr>
          <p:cNvGrpSpPr/>
          <p:nvPr/>
        </p:nvGrpSpPr>
        <p:grpSpPr>
          <a:xfrm>
            <a:off x="1831579" y="2080563"/>
            <a:ext cx="8431857" cy="2227199"/>
            <a:chOff x="2342091" y="2679497"/>
            <a:chExt cx="7598980" cy="22282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C4AEFB6-CC13-4E6B-B559-15D88991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091" y="2679497"/>
              <a:ext cx="7598980" cy="22282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2D4CF1-DC15-4116-B842-EB8ABE8F59AF}"/>
                </a:ext>
              </a:extLst>
            </p:cNvPr>
            <p:cNvSpPr/>
            <p:nvPr/>
          </p:nvSpPr>
          <p:spPr>
            <a:xfrm>
              <a:off x="2657645" y="3004771"/>
              <a:ext cx="820354" cy="7397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DA2394-76DD-4261-9F1F-F22FBD6C6C01}"/>
                </a:ext>
              </a:extLst>
            </p:cNvPr>
            <p:cNvSpPr/>
            <p:nvPr/>
          </p:nvSpPr>
          <p:spPr>
            <a:xfrm>
              <a:off x="3873889" y="3858682"/>
              <a:ext cx="820354" cy="7397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46993-9591-436F-AF06-A8D93D3912A4}"/>
                </a:ext>
              </a:extLst>
            </p:cNvPr>
            <p:cNvSpPr/>
            <p:nvPr/>
          </p:nvSpPr>
          <p:spPr>
            <a:xfrm>
              <a:off x="5115910" y="2988732"/>
              <a:ext cx="820354" cy="7397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73CCEE-7A6A-4833-B11E-8C40D7B95E5D}"/>
                </a:ext>
              </a:extLst>
            </p:cNvPr>
            <p:cNvSpPr/>
            <p:nvPr/>
          </p:nvSpPr>
          <p:spPr>
            <a:xfrm>
              <a:off x="6349398" y="3874557"/>
              <a:ext cx="820354" cy="7397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DA4A8-0B7E-4E87-913A-AFACFBC30A89}"/>
                </a:ext>
              </a:extLst>
            </p:cNvPr>
            <p:cNvSpPr/>
            <p:nvPr/>
          </p:nvSpPr>
          <p:spPr>
            <a:xfrm>
              <a:off x="7606698" y="3004771"/>
              <a:ext cx="820354" cy="73979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5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5AC126-F91E-4F0A-A354-D35C93FA845F}"/>
                </a:ext>
              </a:extLst>
            </p:cNvPr>
            <p:cNvSpPr/>
            <p:nvPr/>
          </p:nvSpPr>
          <p:spPr>
            <a:xfrm>
              <a:off x="8868761" y="3858682"/>
              <a:ext cx="820354" cy="7397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6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7F08F-8052-4931-8FEF-CF7CCD5B005F}"/>
              </a:ext>
            </a:extLst>
          </p:cNvPr>
          <p:cNvSpPr/>
          <p:nvPr/>
        </p:nvSpPr>
        <p:spPr>
          <a:xfrm>
            <a:off x="991135" y="799582"/>
            <a:ext cx="31214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TIO &amp; FDC files Check-in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FDC files setup at one time in SVN server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Allows continuous  check-in of TIO files from different Test Env teams from anywhere in SVN server 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RTRT setup with Jenkins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Tigger the Jenkins Job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2529F-3F66-4AFC-96DC-9FD47DBC17A8}"/>
              </a:ext>
            </a:extLst>
          </p:cNvPr>
          <p:cNvSpPr/>
          <p:nvPr/>
        </p:nvSpPr>
        <p:spPr>
          <a:xfrm>
            <a:off x="1866587" y="4253511"/>
            <a:ext cx="297045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SCA report Generation for each test environment wise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test environment wise report automatically when there is addition/change/modify the TIO in SVN server 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Test environment wise report automatically by EOD.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send RTRT report each environment wise to test team and required stakeholders through email whenever there is change in report  </a:t>
            </a:r>
            <a:endParaRPr lang="en-IN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7388B-0F46-4601-A039-3F6FE20AEEA8}"/>
              </a:ext>
            </a:extLst>
          </p:cNvPr>
          <p:cNvSpPr/>
          <p:nvPr/>
        </p:nvSpPr>
        <p:spPr>
          <a:xfrm>
            <a:off x="5284654" y="4385194"/>
            <a:ext cx="32000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Combined SCA report Generation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combined report automatically when there is addition/change/modify the TIO in SVN server 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combined report automatically by EOD.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send combined RTRT report to test team and required stakeholders through email whenever there is change in report  </a:t>
            </a:r>
            <a:endParaRPr lang="en-IN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749071-F975-4FC3-8A64-E5DB207339A5}"/>
              </a:ext>
            </a:extLst>
          </p:cNvPr>
          <p:cNvSpPr/>
          <p:nvPr/>
        </p:nvSpPr>
        <p:spPr>
          <a:xfrm>
            <a:off x="8715267" y="4676704"/>
            <a:ext cx="325536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Partial Coverage Analysis report Generation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partial coverage analysis </a:t>
            </a: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report for each test environment wise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Option to generate the partial  Overall coverage analysis report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D20731-E907-4C90-BB3F-972CEE848BE5}"/>
              </a:ext>
            </a:extLst>
          </p:cNvPr>
          <p:cNvSpPr/>
          <p:nvPr/>
        </p:nvSpPr>
        <p:spPr>
          <a:xfrm>
            <a:off x="4252968" y="780597"/>
            <a:ext cx="27738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Combined SCA Report inputs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Set up the batch file to generate combined report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RTRT setup with Jenkins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Tigger the Jenkins Job to generate combined Report</a:t>
            </a:r>
          </a:p>
          <a:p>
            <a:pPr marL="268288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F4332-C17A-438C-B747-0E799D3E7173}"/>
              </a:ext>
            </a:extLst>
          </p:cNvPr>
          <p:cNvSpPr/>
          <p:nvPr/>
        </p:nvSpPr>
        <p:spPr>
          <a:xfrm>
            <a:off x="7589762" y="802805"/>
            <a:ext cx="267367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cs typeface="Arial" panose="020B0604020202020204" pitchFamily="34" charset="0"/>
              </a:rPr>
              <a:t>Coverage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Set up the Jenkin plugin to generate </a:t>
            </a:r>
            <a:r>
              <a:rPr lang="en-IN" sz="1100" b="1" dirty="0">
                <a:solidFill>
                  <a:schemeClr val="bg1"/>
                </a:solidFill>
                <a:cs typeface="Arial" panose="020B0604020202020204" pitchFamily="34" charset="0"/>
              </a:rPr>
              <a:t>Coverage Analysis report for each test environment wise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  <a:cs typeface="Arial" panose="020B0604020202020204" pitchFamily="34" charset="0"/>
              </a:rPr>
              <a:t>Set up the batch file to generate over all </a:t>
            </a:r>
            <a:r>
              <a:rPr lang="en-IN" sz="1100" b="1" dirty="0">
                <a:solidFill>
                  <a:schemeClr val="bg1"/>
                </a:solidFill>
                <a:cs typeface="Arial" panose="020B0604020202020204" pitchFamily="34" charset="0"/>
              </a:rPr>
              <a:t>Coverage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847D9-EDB3-4C00-8171-5E48E4675629}"/>
              </a:ext>
            </a:extLst>
          </p:cNvPr>
          <p:cNvSpPr txBox="1"/>
          <p:nvPr/>
        </p:nvSpPr>
        <p:spPr>
          <a:xfrm>
            <a:off x="10582182" y="2592279"/>
            <a:ext cx="12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2FC76-89F3-407E-A000-7744B62EABF4}"/>
              </a:ext>
            </a:extLst>
          </p:cNvPr>
          <p:cNvSpPr txBox="1"/>
          <p:nvPr/>
        </p:nvSpPr>
        <p:spPr>
          <a:xfrm>
            <a:off x="9864572" y="5922886"/>
            <a:ext cx="191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Excel based report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6DBEB-C766-41A6-9DD4-FC2FDAE5DEE5}"/>
              </a:ext>
            </a:extLst>
          </p:cNvPr>
          <p:cNvSpPr txBox="1"/>
          <p:nvPr/>
        </p:nvSpPr>
        <p:spPr>
          <a:xfrm>
            <a:off x="0" y="2948866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One RTRT license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D45D83-10EA-46E1-9455-3F0A17516748}"/>
              </a:ext>
            </a:extLst>
          </p:cNvPr>
          <p:cNvSpPr txBox="1"/>
          <p:nvPr/>
        </p:nvSpPr>
        <p:spPr>
          <a:xfrm>
            <a:off x="142044" y="364280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Scalability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4678E-AA30-414C-85BC-C518B5B75C0C}"/>
              </a:ext>
            </a:extLst>
          </p:cNvPr>
          <p:cNvSpPr txBox="1"/>
          <p:nvPr/>
        </p:nvSpPr>
        <p:spPr>
          <a:xfrm>
            <a:off x="0" y="43811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2273-57E4-4F3A-9A19-B21C16E9DE99}"/>
              </a:ext>
            </a:extLst>
          </p:cNvPr>
          <p:cNvSpPr txBox="1"/>
          <p:nvPr/>
        </p:nvSpPr>
        <p:spPr>
          <a:xfrm>
            <a:off x="0" y="494190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98F12-84D0-482D-BDEA-337EFE6F0C15}"/>
              </a:ext>
            </a:extLst>
          </p:cNvPr>
          <p:cNvSpPr txBox="1"/>
          <p:nvPr/>
        </p:nvSpPr>
        <p:spPr>
          <a:xfrm>
            <a:off x="5859262" y="79900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Ganesh to clean-up</a:t>
            </a:r>
          </a:p>
        </p:txBody>
      </p:sp>
    </p:spTree>
    <p:extLst>
      <p:ext uri="{BB962C8B-B14F-4D97-AF65-F5344CB8AC3E}">
        <p14:creationId xmlns:p14="http://schemas.microsoft.com/office/powerpoint/2010/main" val="229101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F002-E880-407C-88D2-AB2EB60A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1FAA9CC-2A6D-4FE9-921E-7827504F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868016"/>
            <a:ext cx="11379199" cy="54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F002-E880-407C-88D2-AB2EB60A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E663B-9CA0-4DA2-A6C5-008FD0877206}"/>
              </a:ext>
            </a:extLst>
          </p:cNvPr>
          <p:cNvSpPr txBox="1"/>
          <p:nvPr/>
        </p:nvSpPr>
        <p:spPr>
          <a:xfrm>
            <a:off x="6999110" y="1092471"/>
            <a:ext cx="4831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Nithin will create the dashboard and provide input to application for development.</a:t>
            </a:r>
          </a:p>
        </p:txBody>
      </p:sp>
      <p:pic>
        <p:nvPicPr>
          <p:cNvPr id="6" name="Picture 5" descr="A white board with writing&#10;&#10;Description automatically generated with low confidence">
            <a:extLst>
              <a:ext uri="{FF2B5EF4-FFF2-40B4-BE49-F238E27FC236}">
                <a16:creationId xmlns:a16="http://schemas.microsoft.com/office/drawing/2014/main" id="{0A4AEE1E-43D8-4747-943B-12A568D0E1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698" t="5334" r="65957" b="8174"/>
          <a:stretch/>
        </p:blipFill>
        <p:spPr>
          <a:xfrm>
            <a:off x="-5526155" y="702902"/>
            <a:ext cx="10209474" cy="59316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67C166-DB72-4181-A5D7-D122221B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6" y="1092471"/>
            <a:ext cx="10472620" cy="54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CA81B-80FD-42B0-830E-B7284B9C686F}"/>
              </a:ext>
            </a:extLst>
          </p:cNvPr>
          <p:cNvSpPr txBox="1"/>
          <p:nvPr/>
        </p:nvSpPr>
        <p:spPr>
          <a:xfrm>
            <a:off x="5211192" y="1695636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Mahesh to clean-up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5F4D9-FE88-4331-9E72-00511AAE92D6}"/>
              </a:ext>
            </a:extLst>
          </p:cNvPr>
          <p:cNvSpPr txBox="1"/>
          <p:nvPr/>
        </p:nvSpPr>
        <p:spPr>
          <a:xfrm>
            <a:off x="3852309" y="3960583"/>
            <a:ext cx="354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IN" dirty="0" err="1">
                <a:highlight>
                  <a:srgbClr val="FFFF00"/>
                </a:highlight>
              </a:rPr>
              <a:t>ackup</a:t>
            </a:r>
            <a:r>
              <a:rPr lang="en-IN" dirty="0">
                <a:highlight>
                  <a:srgbClr val="FFFF00"/>
                </a:highlight>
              </a:rPr>
              <a:t> slide refer slide#6 for update on Dashboard diagram</a:t>
            </a:r>
          </a:p>
        </p:txBody>
      </p:sp>
    </p:spTree>
    <p:extLst>
      <p:ext uri="{BB962C8B-B14F-4D97-AF65-F5344CB8AC3E}">
        <p14:creationId xmlns:p14="http://schemas.microsoft.com/office/powerpoint/2010/main" val="97840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DBBC-90DF-487F-81D6-CA44C96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B1F3-2740-46EB-89B1-8D215DAF420F}"/>
              </a:ext>
            </a:extLst>
          </p:cNvPr>
          <p:cNvSpPr txBox="1"/>
          <p:nvPr/>
        </p:nvSpPr>
        <p:spPr>
          <a:xfrm>
            <a:off x="4222143" y="824285"/>
            <a:ext cx="45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Actual Tool snapshots.. As needed..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399E-ECAB-463A-8738-1357872A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193617"/>
            <a:ext cx="5229847" cy="257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0FCCE-E9F5-4853-BA28-F79F9F05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87" y="1193616"/>
            <a:ext cx="5229847" cy="257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DCCC0-62E1-4E54-991D-A9A525531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865907"/>
            <a:ext cx="5229847" cy="257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3ADC51-FA4A-4CD7-860D-0C33756F2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84865"/>
            <a:ext cx="5229847" cy="25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DBBC-90DF-487F-81D6-CA44C96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B1F3-2740-46EB-89B1-8D215DAF420F}"/>
              </a:ext>
            </a:extLst>
          </p:cNvPr>
          <p:cNvSpPr txBox="1"/>
          <p:nvPr/>
        </p:nvSpPr>
        <p:spPr>
          <a:xfrm>
            <a:off x="4222143" y="824285"/>
            <a:ext cx="450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Actual Tool snapshots.. As needed..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3C46C-98EB-4ABB-B670-FAE5755D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74494"/>
            <a:ext cx="5021943" cy="350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28BC9-72DF-4DFB-A59D-4B41C0FB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1674494"/>
            <a:ext cx="5965372" cy="35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9046"/>
      </p:ext>
    </p:extLst>
  </p:cSld>
  <p:clrMapOvr>
    <a:masterClrMapping/>
  </p:clrMapOvr>
</p:sld>
</file>

<file path=ppt/theme/theme1.xml><?xml version="1.0" encoding="utf-8"?>
<a:theme xmlns:a="http://schemas.openxmlformats.org/drawingml/2006/main" name="27_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&amp;T corpor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&amp;T corporate" id="{AEF60B88-4E2F-4923-A1C8-9E293E5D8657}" vid="{4129E372-CE5B-41E2-A41F-BD1B9DE6AD9A}"/>
    </a:ext>
  </a:extLst>
</a:theme>
</file>

<file path=ppt/theme/theme3.xml><?xml version="1.0" encoding="utf-8"?>
<a:theme xmlns:a="http://schemas.openxmlformats.org/drawingml/2006/main" name="Theme1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E27F7A0-563D-4CD1-8B33-0784A6F8A015}" vid="{9E450C51-AD63-4D67-A60F-D525C712A637}"/>
    </a:ext>
  </a:extLst>
</a:theme>
</file>

<file path=ppt/theme/theme4.xml><?xml version="1.0" encoding="utf-8"?>
<a:theme xmlns:a="http://schemas.openxmlformats.org/drawingml/2006/main" name="1_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pro Master Colors">
    <a:dk1>
      <a:sysClr val="windowText" lastClr="000000"/>
    </a:dk1>
    <a:lt1>
      <a:srgbClr val="FFFFFF"/>
    </a:lt1>
    <a:dk2>
      <a:srgbClr val="3C3D48"/>
    </a:dk2>
    <a:lt2>
      <a:srgbClr val="CFD0D7"/>
    </a:lt2>
    <a:accent1>
      <a:srgbClr val="03A2DF"/>
    </a:accent1>
    <a:accent2>
      <a:srgbClr val="81C240"/>
    </a:accent2>
    <a:accent3>
      <a:srgbClr val="A757A0"/>
    </a:accent3>
    <a:accent4>
      <a:srgbClr val="FECD07"/>
    </a:accent4>
    <a:accent5>
      <a:srgbClr val="EE2D30"/>
    </a:accent5>
    <a:accent6>
      <a:srgbClr val="A1A2B1"/>
    </a:accent6>
    <a:hlink>
      <a:srgbClr val="81C240"/>
    </a:hlink>
    <a:folHlink>
      <a:srgbClr val="68CF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46152</TotalTime>
  <Words>580</Words>
  <Application>Microsoft Office PowerPoint</Application>
  <PresentationFormat>Widescreen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Gill Sans MT</vt:lpstr>
      <vt:lpstr>Segoe UI Semibold</vt:lpstr>
      <vt:lpstr>Trebuchet MS</vt:lpstr>
      <vt:lpstr>27_TS</vt:lpstr>
      <vt:lpstr>L&amp;T corporate</vt:lpstr>
      <vt:lpstr>Theme1</vt:lpstr>
      <vt:lpstr>1_TS</vt:lpstr>
      <vt:lpstr>2_L&amp;T Theme 2</vt:lpstr>
      <vt:lpstr>Collins Aerospace</vt:lpstr>
      <vt:lpstr>Overview</vt:lpstr>
      <vt:lpstr>Framework (Architecture)</vt:lpstr>
      <vt:lpstr>Framework (Architecture)</vt:lpstr>
      <vt:lpstr>Tool Features</vt:lpstr>
      <vt:lpstr>Dashboard</vt:lpstr>
      <vt:lpstr>Dashboard</vt:lpstr>
      <vt:lpstr>Snapshots</vt:lpstr>
      <vt:lpstr>Snapshots</vt:lpstr>
      <vt:lpstr>Business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</dc:title>
  <dc:creator>Sudeep Kishan B K</dc:creator>
  <cp:lastModifiedBy>Mahesh HB</cp:lastModifiedBy>
  <cp:revision>1720</cp:revision>
  <dcterms:created xsi:type="dcterms:W3CDTF">2018-07-16T11:49:38Z</dcterms:created>
  <dcterms:modified xsi:type="dcterms:W3CDTF">2021-04-14T15:14:30Z</dcterms:modified>
</cp:coreProperties>
</file>