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16" r:id="rId5"/>
    <p:sldId id="319" r:id="rId6"/>
    <p:sldId id="1034" r:id="rId7"/>
    <p:sldId id="1053" r:id="rId8"/>
    <p:sldId id="1042" r:id="rId9"/>
    <p:sldId id="1046" r:id="rId10"/>
    <p:sldId id="1035" r:id="rId11"/>
    <p:sldId id="1054" r:id="rId12"/>
    <p:sldId id="1055" r:id="rId13"/>
    <p:sldId id="1056" r:id="rId14"/>
    <p:sldId id="1052" r:id="rId15"/>
    <p:sldId id="1015" r:id="rId16"/>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316"/>
          </p14:sldIdLst>
        </p14:section>
        <p14:section name="Agenda" id="{F629FF5A-E722-4961-A36D-BFD4D42C6B19}">
          <p14:sldIdLst>
            <p14:sldId id="319"/>
            <p14:sldId id="1034"/>
            <p14:sldId id="1053"/>
            <p14:sldId id="1042"/>
          </p14:sldIdLst>
        </p14:section>
        <p14:section name="Untitled Section" id="{D4DD6827-3914-4E6B-88D8-A12DA8E2905A}">
          <p14:sldIdLst>
            <p14:sldId id="1046"/>
            <p14:sldId id="1035"/>
            <p14:sldId id="1054"/>
            <p14:sldId id="1055"/>
            <p14:sldId id="1056"/>
            <p14:sldId id="1052"/>
            <p14:sldId id="101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 id="3" name="Mohammed Ijaz" initials="MI" lastIdx="1" clrIdx="2">
    <p:extLst>
      <p:ext uri="{19B8F6BF-5375-455C-9EA6-DF929625EA0E}">
        <p15:presenceInfo xmlns:p15="http://schemas.microsoft.com/office/powerpoint/2012/main" userId="S::mohammed.ijaz@ltts.com::dcc77172-a2cb-4a44-835a-90c6d6ac88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EFBD4-7459-42AE-99C1-ABB78C8C580D}" v="2776" dt="2021-03-22T08:03:39.881"/>
    <p1510:client id="{0C1C74B0-5386-4F53-9E38-F220CECAC6ED}" v="1" dt="2021-03-24T04:10:17.938"/>
    <p1510:client id="{21EABCD4-D060-4B64-938E-2DB09AC94150}" v="941" dt="2021-03-22T07:59:58.136"/>
    <p1510:client id="{3A720CC7-37C1-4B9F-B505-B69FA7A1C8D1}" v="156" dt="2021-03-18T04:14:02.290"/>
    <p1510:client id="{58B94214-D412-4556-8F3B-D69CC7E4CBAC}" v="9" dt="2021-03-23T06:20:03.254"/>
    <p1510:client id="{5A4D3AF5-3568-4C9C-8ADE-71772945F453}" v="839" dt="2021-03-17T18:28:27.036"/>
    <p1510:client id="{6DFD2133-B7F1-451C-9928-9855EC68D4E4}" v="409" dt="2021-03-18T04:10:01.137"/>
    <p1510:client id="{77F7FDBE-45B4-44A5-8212-73F4AF15EEF3}" v="10" dt="2021-03-22T08:04:24.806"/>
    <p1510:client id="{9CED819E-C93E-453F-994B-4DDC4B04D79B}" v="106" dt="2021-03-22T08:41:13.647"/>
    <p1510:client id="{A515EAC1-717B-4E21-AA94-315FAC0994B5}" v="142" dt="2021-03-22T08:42:16.125"/>
    <p1510:client id="{B13728EA-F706-47E2-8763-0DAA5BB0106F}" v="33" dt="2021-03-22T08:20:08.076"/>
    <p1510:client id="{C1DF5C91-4BD3-4F4E-A4D6-B7A38E86E782}" v="51" dt="2021-03-18T03:45:16.263"/>
    <p1510:client id="{C23FB7F2-394C-4C18-B956-F217ED6F2C23}" v="144" dt="2021-03-22T06:31:14.213"/>
    <p1510:client id="{C2B44AF2-F1D9-4EED-91BB-816B7C8808C4}" v="2888" dt="2021-03-17T18:12:06.716"/>
    <p1510:client id="{C373D362-72F5-4AF2-BF3C-15B211E2180C}" v="15" dt="2021-03-18T03:32:35.860"/>
    <p1510:client id="{CCA191DA-A218-4641-B22A-10901FC8AE33}" v="65" dt="2021-03-18T11:05:53.011"/>
    <p1510:client id="{D6781370-15A0-475E-A119-47FA6E41E7F2}" v="597" dt="2021-03-17T17:27:13.214"/>
    <p1510:client id="{DC3EEA26-7DCB-4C64-9764-C38E2B0D5C4C}" v="1977" dt="2021-03-22T07:08:28.512"/>
    <p1510:client id="{EA723DC0-A44A-458C-9E79-F9FF91DDB62F}" v="1074" dt="2021-03-22T07:16:29.172"/>
    <p1510:client id="{F015A272-FFF9-49B0-BD68-3755345CFA0F}" v="646" dt="2021-03-17T18:29:45.508"/>
    <p1510:client id="{FD7D99D3-8A54-41A7-8F3B-EE1B3098B57D}" v="1891" dt="2021-03-22T07:00:22.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2" autoAdjust="0"/>
    <p:restoredTop sz="95768"/>
  </p:normalViewPr>
  <p:slideViewPr>
    <p:cSldViewPr snapToGrid="0">
      <p:cViewPr varScale="1">
        <p:scale>
          <a:sx n="116" d="100"/>
          <a:sy n="116" d="100"/>
        </p:scale>
        <p:origin x="3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ya Kumar Panda" userId="8S+SVlkLyDz6evaXbEdOxxdOqeyFGNCKfNpaJUvCu5I=" providerId="None" clId="Web-{0C1C74B0-5386-4F53-9E38-F220CECAC6ED}"/>
    <pc:docChg chg="delSld modSection">
      <pc:chgData name="Amiya Kumar Panda" userId="8S+SVlkLyDz6evaXbEdOxxdOqeyFGNCKfNpaJUvCu5I=" providerId="None" clId="Web-{0C1C74B0-5386-4F53-9E38-F220CECAC6ED}" dt="2021-03-24T04:10:17.938" v="0"/>
      <pc:docMkLst>
        <pc:docMk/>
      </pc:docMkLst>
      <pc:sldChg chg="del">
        <pc:chgData name="Amiya Kumar Panda" userId="8S+SVlkLyDz6evaXbEdOxxdOqeyFGNCKfNpaJUvCu5I=" providerId="None" clId="Web-{0C1C74B0-5386-4F53-9E38-F220CECAC6ED}" dt="2021-03-24T04:10:17.938" v="0"/>
        <pc:sldMkLst>
          <pc:docMk/>
          <pc:sldMk cId="426975179" sldId="11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13-05-2021</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dirty="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9627" y="953804"/>
            <a:ext cx="5330410" cy="669433"/>
          </a:xfrm>
        </p:spPr>
        <p:txBody>
          <a:bodyPr/>
          <a:lstStyle/>
          <a:p>
            <a:pPr algn="l"/>
            <a:r>
              <a:rPr lang="en-US" sz="2400" b="1" dirty="0">
                <a:cs typeface="Calibri"/>
              </a:rPr>
              <a:t>Shadow project </a:t>
            </a:r>
            <a:r>
              <a:rPr lang="en-US" sz="2400" b="1" dirty="0" smtClean="0">
                <a:cs typeface="Calibri"/>
              </a:rPr>
              <a:t>Final-Review</a:t>
            </a:r>
            <a:endParaRPr lang="en-US" dirty="0"/>
          </a:p>
        </p:txBody>
      </p:sp>
      <p:sp>
        <p:nvSpPr>
          <p:cNvPr id="5" name="Text Placeholder 4"/>
          <p:cNvSpPr>
            <a:spLocks noGrp="1"/>
          </p:cNvSpPr>
          <p:nvPr>
            <p:ph type="body" sz="quarter" idx="10"/>
          </p:nvPr>
        </p:nvSpPr>
        <p:spPr>
          <a:xfrm>
            <a:off x="1169627" y="1854410"/>
            <a:ext cx="3643967" cy="347682"/>
          </a:xfrm>
        </p:spPr>
        <p:txBody>
          <a:bodyPr/>
          <a:lstStyle/>
          <a:p>
            <a:r>
              <a:rPr lang="en-US" b="1" dirty="0"/>
              <a:t> </a:t>
            </a:r>
          </a:p>
        </p:txBody>
      </p:sp>
      <p:pic>
        <p:nvPicPr>
          <p:cNvPr id="11" name="Picture Placeholder 10"/>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8104" y="3572539"/>
            <a:ext cx="2211573" cy="1134139"/>
          </a:xfrm>
          <a:prstGeom prst="rect">
            <a:avLst/>
          </a:prstGeom>
        </p:spPr>
      </p:pic>
    </p:spTree>
    <p:extLst>
      <p:ext uri="{BB962C8B-B14F-4D97-AF65-F5344CB8AC3E}">
        <p14:creationId xmlns:p14="http://schemas.microsoft.com/office/powerpoint/2010/main" val="11910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 tool and Jenkins Integration</a:t>
            </a:r>
            <a:endParaRPr lang="en-IN" dirty="0"/>
          </a:p>
        </p:txBody>
      </p:sp>
      <p:sp>
        <p:nvSpPr>
          <p:cNvPr id="3" name="Content Placeholder 2"/>
          <p:cNvSpPr>
            <a:spLocks noGrp="1"/>
          </p:cNvSpPr>
          <p:nvPr>
            <p:ph idx="1"/>
          </p:nvPr>
        </p:nvSpPr>
        <p:spPr/>
        <p:txBody>
          <a:bodyPr/>
          <a:lstStyle/>
          <a:p>
            <a:r>
              <a:rPr lang="en-US" dirty="0" smtClean="0"/>
              <a:t>The document states that how to placed the </a:t>
            </a:r>
            <a:r>
              <a:rPr lang="en-US" dirty="0" err="1" smtClean="0"/>
              <a:t>tio</a:t>
            </a:r>
            <a:r>
              <a:rPr lang="en-US" dirty="0" smtClean="0"/>
              <a:t> and FDC folder in Jenkins so that if anything changes the Jenkins trigger automatically and integrate with python so that it automatically plots </a:t>
            </a:r>
            <a:r>
              <a:rPr lang="en-US" smtClean="0"/>
              <a:t>the graph.</a:t>
            </a:r>
          </a:p>
          <a:p>
            <a:endParaRPr lang="en-IN" dirty="0"/>
          </a:p>
        </p:txBody>
      </p:sp>
    </p:spTree>
    <p:extLst>
      <p:ext uri="{BB962C8B-B14F-4D97-AF65-F5344CB8AC3E}">
        <p14:creationId xmlns:p14="http://schemas.microsoft.com/office/powerpoint/2010/main" val="259002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F85-210F-4ACE-A43E-0FC8F2C09C3B}"/>
              </a:ext>
            </a:extLst>
          </p:cNvPr>
          <p:cNvSpPr>
            <a:spLocks noGrp="1"/>
          </p:cNvSpPr>
          <p:nvPr>
            <p:ph type="title"/>
          </p:nvPr>
        </p:nvSpPr>
        <p:spPr/>
        <p:txBody>
          <a:bodyPr/>
          <a:lstStyle/>
          <a:p>
            <a:r>
              <a:rPr lang="en-US" dirty="0" smtClean="0">
                <a:latin typeface="Calibri"/>
                <a:cs typeface="Calibri"/>
              </a:rPr>
              <a:t>Learnings</a:t>
            </a:r>
            <a:endParaRPr lang="en-US" dirty="0"/>
          </a:p>
        </p:txBody>
      </p:sp>
      <p:sp>
        <p:nvSpPr>
          <p:cNvPr id="6" name="Content Placeholder 5">
            <a:extLst>
              <a:ext uri="{FF2B5EF4-FFF2-40B4-BE49-F238E27FC236}">
                <a16:creationId xmlns:a16="http://schemas.microsoft.com/office/drawing/2014/main" id="{6C9D709D-9A63-445F-A67F-BB53414FFCBE}"/>
              </a:ext>
            </a:extLst>
          </p:cNvPr>
          <p:cNvSpPr>
            <a:spLocks noGrp="1"/>
          </p:cNvSpPr>
          <p:nvPr>
            <p:ph idx="1"/>
          </p:nvPr>
        </p:nvSpPr>
        <p:spPr/>
        <p:txBody>
          <a:bodyPr vert="horz" lIns="68579" tIns="34289" rIns="68579" bIns="34289" rtlCol="0" anchor="t">
            <a:normAutofit/>
          </a:bodyPr>
          <a:lstStyle/>
          <a:p>
            <a:pPr marL="285750" indent="-285750">
              <a:buFont typeface="Wingdings,Sans-Serif"/>
              <a:buChar char="§"/>
            </a:pPr>
            <a:r>
              <a:rPr lang="en-US" dirty="0" smtClean="0">
                <a:cs typeface="Calibri"/>
              </a:rPr>
              <a:t>Applying python in building the real world application is so fascinating because you learn a lot with it.</a:t>
            </a:r>
          </a:p>
          <a:p>
            <a:pPr marL="285750" indent="-285750">
              <a:buFont typeface="Wingdings,Sans-Serif"/>
              <a:buChar char="§"/>
            </a:pPr>
            <a:r>
              <a:rPr lang="en-US" dirty="0" smtClean="0">
                <a:cs typeface="Calibri"/>
              </a:rPr>
              <a:t>Learning new software which exist like Jenkins Automation tool.</a:t>
            </a:r>
          </a:p>
          <a:p>
            <a:pPr marL="285750" indent="-285750">
              <a:buFont typeface="Wingdings,Sans-Serif"/>
              <a:buChar char="§"/>
            </a:pPr>
            <a:r>
              <a:rPr lang="en-US" dirty="0" smtClean="0">
                <a:cs typeface="Calibri"/>
              </a:rPr>
              <a:t>Debugging and understanding the code helps to learn what are the best practices others have applied in the code.</a:t>
            </a:r>
          </a:p>
          <a:p>
            <a:pPr marL="0" indent="0">
              <a:buNone/>
            </a:pPr>
            <a:endParaRPr lang="en-US" dirty="0">
              <a:cs typeface="Calibri"/>
            </a:endParaRPr>
          </a:p>
        </p:txBody>
      </p:sp>
    </p:spTree>
    <p:extLst>
      <p:ext uri="{BB962C8B-B14F-4D97-AF65-F5344CB8AC3E}">
        <p14:creationId xmlns:p14="http://schemas.microsoft.com/office/powerpoint/2010/main" val="407954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dirty="0">
                <a:solidFill>
                  <a:schemeClr val="bg2"/>
                </a:solidFill>
              </a:rPr>
              <a:t>Thank </a:t>
            </a:r>
            <a:r>
              <a:rPr lang="en-IN" sz="4000" b="1" dirty="0">
                <a:solidFill>
                  <a:srgbClr val="FFC000"/>
                </a:solidFill>
              </a:rPr>
              <a:t>You</a:t>
            </a:r>
            <a:r>
              <a:rPr lang="en-IN" sz="4000" b="1" dirty="0">
                <a:solidFill>
                  <a:schemeClr val="bg2"/>
                </a:solidFill>
              </a:rPr>
              <a:t> !</a:t>
            </a:r>
          </a:p>
        </p:txBody>
      </p:sp>
      <p:pic>
        <p:nvPicPr>
          <p:cNvPr id="4" name="Picture 3">
            <a:hlinkClick r:id="" action="ppaction://noaction"/>
            <a:extLst>
              <a:ext uri="{FF2B5EF4-FFF2-40B4-BE49-F238E27FC236}">
                <a16:creationId xmlns:a16="http://schemas.microsoft.com/office/drawing/2014/main" id="{E64500E8-6DE5-420E-A176-916B47731F3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42097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a:off x="46089" y="616244"/>
            <a:ext cx="8976467" cy="4308500"/>
          </a:xfrm>
        </p:spPr>
      </p:pic>
      <p:sp>
        <p:nvSpPr>
          <p:cNvPr id="3" name="Title 2"/>
          <p:cNvSpPr>
            <a:spLocks noGrp="1"/>
          </p:cNvSpPr>
          <p:nvPr>
            <p:ph type="title"/>
          </p:nvPr>
        </p:nvSpPr>
        <p:spPr>
          <a:xfrm>
            <a:off x="205562" y="0"/>
            <a:ext cx="8534400" cy="505365"/>
          </a:xfrm>
        </p:spPr>
        <p:txBody>
          <a:bodyPr/>
          <a:lstStyle/>
          <a:p>
            <a:r>
              <a:rPr lang="en-IN" b="1" dirty="0"/>
              <a:t>Agenda </a:t>
            </a:r>
          </a:p>
        </p:txBody>
      </p:sp>
      <p:sp>
        <p:nvSpPr>
          <p:cNvPr id="4" name="Text Placeholder 3"/>
          <p:cNvSpPr>
            <a:spLocks noGrp="1"/>
          </p:cNvSpPr>
          <p:nvPr>
            <p:ph type="body" sz="quarter" idx="12"/>
          </p:nvPr>
        </p:nvSpPr>
        <p:spPr/>
        <p:txBody>
          <a:bodyPr/>
          <a:lstStyle/>
          <a:p>
            <a:r>
              <a:rPr lang="en-IN" dirty="0" smtClean="0">
                <a:cs typeface="Calibri"/>
              </a:rPr>
              <a:t>Synergy Tool Enhancement</a:t>
            </a:r>
            <a:endParaRPr lang="en-IN" dirty="0">
              <a:cs typeface="Calibri"/>
            </a:endParaRPr>
          </a:p>
        </p:txBody>
      </p:sp>
      <p:sp>
        <p:nvSpPr>
          <p:cNvPr id="5" name="Text Placeholder 4"/>
          <p:cNvSpPr>
            <a:spLocks noGrp="1"/>
          </p:cNvSpPr>
          <p:nvPr>
            <p:ph type="body" sz="quarter" idx="13"/>
          </p:nvPr>
        </p:nvSpPr>
        <p:spPr>
          <a:xfrm>
            <a:off x="683568" y="1411054"/>
            <a:ext cx="3528392" cy="288032"/>
          </a:xfrm>
        </p:spPr>
        <p:txBody>
          <a:bodyPr/>
          <a:lstStyle/>
          <a:p>
            <a:r>
              <a:rPr lang="en-IN" dirty="0">
                <a:cs typeface="Calibri"/>
              </a:rPr>
              <a:t> </a:t>
            </a:r>
            <a:r>
              <a:rPr lang="en-IN" dirty="0" smtClean="0">
                <a:cs typeface="Calibri"/>
              </a:rPr>
              <a:t>Python Scripting</a:t>
            </a:r>
            <a:endParaRPr lang="en-IN" dirty="0">
              <a:hlinkClick r:id="" action="ppaction://noaction"/>
            </a:endParaRPr>
          </a:p>
        </p:txBody>
      </p:sp>
      <p:sp>
        <p:nvSpPr>
          <p:cNvPr id="6" name="Text Placeholder 5"/>
          <p:cNvSpPr>
            <a:spLocks noGrp="1"/>
          </p:cNvSpPr>
          <p:nvPr>
            <p:ph type="body" sz="quarter" idx="14"/>
          </p:nvPr>
        </p:nvSpPr>
        <p:spPr>
          <a:xfrm>
            <a:off x="683568" y="1906854"/>
            <a:ext cx="3528392" cy="288032"/>
          </a:xfrm>
        </p:spPr>
        <p:txBody>
          <a:bodyPr/>
          <a:lstStyle/>
          <a:p>
            <a:r>
              <a:rPr lang="en-US" dirty="0" smtClean="0">
                <a:cs typeface="Calibri"/>
              </a:rPr>
              <a:t>Configuring Jenkins</a:t>
            </a:r>
            <a:endParaRPr lang="en-IN" dirty="0">
              <a:cs typeface="Calibri"/>
            </a:endParaRPr>
          </a:p>
        </p:txBody>
      </p:sp>
      <p:sp>
        <p:nvSpPr>
          <p:cNvPr id="7" name="Text Placeholder 6"/>
          <p:cNvSpPr>
            <a:spLocks noGrp="1"/>
          </p:cNvSpPr>
          <p:nvPr>
            <p:ph type="body" sz="quarter" idx="15"/>
          </p:nvPr>
        </p:nvSpPr>
        <p:spPr>
          <a:xfrm>
            <a:off x="683568" y="2391405"/>
            <a:ext cx="3528392" cy="288032"/>
          </a:xfrm>
        </p:spPr>
        <p:txBody>
          <a:bodyPr/>
          <a:lstStyle/>
          <a:p>
            <a:r>
              <a:rPr lang="en-IN" dirty="0" smtClean="0">
                <a:cs typeface="Calibri"/>
              </a:rPr>
              <a:t>SCA tool Analysis</a:t>
            </a:r>
            <a:endParaRPr lang="en-IN" dirty="0">
              <a:cs typeface="Calibri"/>
            </a:endParaRPr>
          </a:p>
        </p:txBody>
      </p:sp>
      <p:sp>
        <p:nvSpPr>
          <p:cNvPr id="8" name="Text Placeholder 7"/>
          <p:cNvSpPr>
            <a:spLocks noGrp="1"/>
          </p:cNvSpPr>
          <p:nvPr>
            <p:ph type="body" sz="quarter" idx="16"/>
          </p:nvPr>
        </p:nvSpPr>
        <p:spPr>
          <a:xfrm>
            <a:off x="679974" y="2890174"/>
            <a:ext cx="3528392" cy="288032"/>
          </a:xfrm>
        </p:spPr>
        <p:txBody>
          <a:bodyPr/>
          <a:lstStyle/>
          <a:p>
            <a:r>
              <a:rPr lang="en-IN" dirty="0" smtClean="0">
                <a:cs typeface="Calibri"/>
              </a:rPr>
              <a:t>Learnings</a:t>
            </a:r>
            <a:endParaRPr lang="en-IN" dirty="0">
              <a:cs typeface="Calibri"/>
            </a:endParaRPr>
          </a:p>
        </p:txBody>
      </p:sp>
      <p:sp>
        <p:nvSpPr>
          <p:cNvPr id="12" name="Text Placeholder 11"/>
          <p:cNvSpPr>
            <a:spLocks noGrp="1"/>
          </p:cNvSpPr>
          <p:nvPr>
            <p:ph type="body" sz="quarter" idx="20"/>
          </p:nvPr>
        </p:nvSpPr>
        <p:spPr/>
        <p:txBody>
          <a:bodyPr/>
          <a:lstStyle/>
          <a:p>
            <a:endParaRPr lang="en-IN" dirty="0"/>
          </a:p>
        </p:txBody>
      </p:sp>
      <p:sp>
        <p:nvSpPr>
          <p:cNvPr id="13" name="Text Placeholder 12"/>
          <p:cNvSpPr>
            <a:spLocks noGrp="1"/>
          </p:cNvSpPr>
          <p:nvPr>
            <p:ph type="body" sz="quarter" idx="21"/>
          </p:nvPr>
        </p:nvSpPr>
        <p:spPr/>
        <p:txBody>
          <a:bodyPr/>
          <a:lstStyle/>
          <a:p>
            <a:endParaRPr lang="en-IN"/>
          </a:p>
        </p:txBody>
      </p:sp>
      <p:sp>
        <p:nvSpPr>
          <p:cNvPr id="14" name="Text Placeholder 13"/>
          <p:cNvSpPr>
            <a:spLocks noGrp="1"/>
          </p:cNvSpPr>
          <p:nvPr>
            <p:ph type="body" sz="quarter" idx="22"/>
          </p:nvPr>
        </p:nvSpPr>
        <p:spPr/>
        <p:txBody>
          <a:bodyPr/>
          <a:lstStyle/>
          <a:p>
            <a:endParaRPr lang="en-IN"/>
          </a:p>
        </p:txBody>
      </p:sp>
      <p:sp>
        <p:nvSpPr>
          <p:cNvPr id="15" name="Text Placeholder 14"/>
          <p:cNvSpPr>
            <a:spLocks noGrp="1"/>
          </p:cNvSpPr>
          <p:nvPr>
            <p:ph type="body" sz="quarter" idx="23"/>
          </p:nvPr>
        </p:nvSpPr>
        <p:spPr/>
        <p:txBody>
          <a:bodyPr/>
          <a:lstStyle/>
          <a:p>
            <a:endParaRPr lang="en-IN"/>
          </a:p>
        </p:txBody>
      </p:sp>
      <p:sp>
        <p:nvSpPr>
          <p:cNvPr id="16" name="Text Placeholder 15"/>
          <p:cNvSpPr>
            <a:spLocks noGrp="1"/>
          </p:cNvSpPr>
          <p:nvPr>
            <p:ph type="body" sz="quarter" idx="24"/>
          </p:nvPr>
        </p:nvSpPr>
        <p:spPr/>
        <p:txBody>
          <a:bodyPr/>
          <a:lstStyle/>
          <a:p>
            <a:endParaRPr lang="en-IN"/>
          </a:p>
        </p:txBody>
      </p:sp>
    </p:spTree>
    <p:extLst>
      <p:ext uri="{BB962C8B-B14F-4D97-AF65-F5344CB8AC3E}">
        <p14:creationId xmlns:p14="http://schemas.microsoft.com/office/powerpoint/2010/main" val="393680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562" y="0"/>
            <a:ext cx="8534400" cy="505365"/>
          </a:xfrm>
        </p:spPr>
        <p:txBody>
          <a:bodyPr/>
          <a:lstStyle/>
          <a:p>
            <a:r>
              <a:rPr lang="en-IN" b="1" dirty="0">
                <a:latin typeface="Calibri"/>
                <a:cs typeface="Calibri"/>
              </a:rPr>
              <a:t>Project Title: </a:t>
            </a:r>
            <a:r>
              <a:rPr lang="en-IN" b="1" dirty="0" smtClean="0">
                <a:latin typeface="Calibri"/>
                <a:cs typeface="Calibri"/>
              </a:rPr>
              <a:t>Synergy Tool Enhancement</a:t>
            </a:r>
            <a:endParaRPr lang="en-IN" b="1" dirty="0"/>
          </a:p>
        </p:txBody>
      </p:sp>
      <p:sp>
        <p:nvSpPr>
          <p:cNvPr id="5" name="TextBox 4">
            <a:extLst>
              <a:ext uri="{FF2B5EF4-FFF2-40B4-BE49-F238E27FC236}">
                <a16:creationId xmlns:a16="http://schemas.microsoft.com/office/drawing/2014/main" id="{44E98DEE-201A-4415-B800-2B790CAD2163}"/>
              </a:ext>
            </a:extLst>
          </p:cNvPr>
          <p:cNvSpPr txBox="1"/>
          <p:nvPr/>
        </p:nvSpPr>
        <p:spPr>
          <a:xfrm>
            <a:off x="400825" y="1293779"/>
            <a:ext cx="8143874"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t>Synergy tool identifies the gaps between synergy and artefacts and DOORS</a:t>
            </a:r>
            <a:endParaRPr lang="en-IN" sz="1400" dirty="0"/>
          </a:p>
          <a:p>
            <a:pPr marL="285750" indent="-285750">
              <a:buFont typeface="Arial" panose="020B0604020202020204" pitchFamily="34" charset="0"/>
              <a:buChar char="•"/>
            </a:pPr>
            <a:r>
              <a:rPr lang="en-IN" sz="1400" dirty="0" smtClean="0"/>
              <a:t>Helps traceability mismatches in Doors </a:t>
            </a:r>
          </a:p>
          <a:p>
            <a:pPr marL="285750" indent="-285750">
              <a:buFont typeface="Arial" panose="020B0604020202020204" pitchFamily="34" charset="0"/>
              <a:buChar char="•"/>
            </a:pPr>
            <a:r>
              <a:rPr lang="en-US" sz="1400" dirty="0" smtClean="0"/>
              <a:t>Helps improving the quality of the test artifacts which are escaped through oversight</a:t>
            </a:r>
            <a:endParaRPr lang="en-IN" sz="1400" dirty="0"/>
          </a:p>
          <a:p>
            <a:pPr marL="285750" indent="-285750">
              <a:buFont typeface="Wingdings" panose="05000000000000000000" pitchFamily="2" charset="2"/>
              <a:buChar char="Ø"/>
            </a:pPr>
            <a:r>
              <a:rPr lang="en-IN" sz="1400" dirty="0" smtClean="0"/>
              <a:t>Helps in improving the Artefacts</a:t>
            </a:r>
          </a:p>
          <a:p>
            <a:pPr marL="285750" indent="-285750">
              <a:buFont typeface="Wingdings" panose="05000000000000000000" pitchFamily="2" charset="2"/>
              <a:buChar char="Ø"/>
            </a:pPr>
            <a:r>
              <a:rPr lang="en-IN" sz="1400" dirty="0" smtClean="0"/>
              <a:t>Navigate to the actual mismatches as the generated report indicates which are all are the mismatches</a:t>
            </a:r>
            <a:endParaRPr lang="en-IN" sz="1400" dirty="0"/>
          </a:p>
        </p:txBody>
      </p:sp>
    </p:spTree>
    <p:extLst>
      <p:ext uri="{BB962C8B-B14F-4D97-AF65-F5344CB8AC3E}">
        <p14:creationId xmlns:p14="http://schemas.microsoft.com/office/powerpoint/2010/main" val="133237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562" y="0"/>
            <a:ext cx="8534400" cy="505365"/>
          </a:xfrm>
        </p:spPr>
        <p:txBody>
          <a:bodyPr/>
          <a:lstStyle/>
          <a:p>
            <a:r>
              <a:rPr lang="en-IN" b="1" dirty="0" smtClean="0">
                <a:latin typeface="Calibri"/>
                <a:cs typeface="Calibri"/>
              </a:rPr>
              <a:t>Python Scripting of Synergy tool</a:t>
            </a:r>
            <a:endParaRPr lang="en-IN" b="1" dirty="0"/>
          </a:p>
        </p:txBody>
      </p:sp>
      <p:sp>
        <p:nvSpPr>
          <p:cNvPr id="2" name="TextBox 1">
            <a:extLst>
              <a:ext uri="{FF2B5EF4-FFF2-40B4-BE49-F238E27FC236}">
                <a16:creationId xmlns:a16="http://schemas.microsoft.com/office/drawing/2014/main" id="{C4006FFB-918A-4CE1-88D7-F016467AE17E}"/>
              </a:ext>
            </a:extLst>
          </p:cNvPr>
          <p:cNvSpPr txBox="1"/>
          <p:nvPr/>
        </p:nvSpPr>
        <p:spPr>
          <a:xfrm>
            <a:off x="450057" y="714375"/>
            <a:ext cx="8158162" cy="287771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At first I have to write a script which searches the keyword </a:t>
            </a:r>
            <a:r>
              <a:rPr lang="en-US" sz="1400" b="1" dirty="0" smtClean="0"/>
              <a:t>E2 SPDA </a:t>
            </a:r>
            <a:r>
              <a:rPr lang="en-US" sz="1400" dirty="0" smtClean="0"/>
              <a:t>in synergy tool python file and remove them from that code.</a:t>
            </a:r>
          </a:p>
          <a:p>
            <a:pPr marL="285750" indent="-285750">
              <a:buFont typeface="Arial" panose="020B0604020202020204" pitchFamily="34" charset="0"/>
              <a:buChar char="•"/>
            </a:pPr>
            <a:r>
              <a:rPr lang="en-US" sz="1400" dirty="0" smtClean="0"/>
              <a:t>Need to find the error in synergy tools python script.</a:t>
            </a:r>
          </a:p>
          <a:p>
            <a:pPr marL="628650" lvl="1" indent="-285750">
              <a:buFont typeface="Arial" panose="020B0604020202020204" pitchFamily="34" charset="0"/>
              <a:buChar char="•"/>
            </a:pPr>
            <a:r>
              <a:rPr lang="en-US" sz="1400" dirty="0" smtClean="0"/>
              <a:t>The first error I encountered is its not accepting the excel file, the problem is its </a:t>
            </a:r>
            <a:r>
              <a:rPr lang="en-US" sz="1400" dirty="0" err="1" smtClean="0"/>
              <a:t>xlrd</a:t>
            </a:r>
            <a:r>
              <a:rPr lang="en-US" sz="1400" dirty="0" smtClean="0"/>
              <a:t> library has end the excel file reading feature so I  need to convert into openpyxl library.</a:t>
            </a:r>
          </a:p>
          <a:p>
            <a:pPr marL="628650" lvl="1" indent="-285750">
              <a:buFont typeface="Arial" panose="020B0604020202020204" pitchFamily="34" charset="0"/>
              <a:buChar char="•"/>
            </a:pPr>
            <a:r>
              <a:rPr lang="en-US" sz="1400" dirty="0" smtClean="0"/>
              <a:t>The synergy code is written in python 2.7 version so need to run in same </a:t>
            </a:r>
            <a:r>
              <a:rPr lang="en-US" sz="1400" dirty="0" err="1" smtClean="0"/>
              <a:t>verison</a:t>
            </a:r>
            <a:endParaRPr lang="en-US" sz="1400" dirty="0" smtClean="0"/>
          </a:p>
          <a:p>
            <a:pPr marL="628650" lvl="1" indent="-285750">
              <a:buFont typeface="Arial" panose="020B0604020202020204" pitchFamily="34" charset="0"/>
              <a:buChar char="•"/>
            </a:pPr>
            <a:r>
              <a:rPr lang="en-US" sz="1400" dirty="0" smtClean="0"/>
              <a:t>After debugging and resolving the errors in python script need to make the executable file i.e. exe format</a:t>
            </a:r>
          </a:p>
          <a:p>
            <a:pPr marL="285750" indent="-285750">
              <a:buFont typeface="Arial" panose="020B0604020202020204" pitchFamily="34" charset="0"/>
              <a:buChar char="•"/>
            </a:pPr>
            <a:r>
              <a:rPr lang="en-US" sz="1400" dirty="0" smtClean="0"/>
              <a:t>To make the python file to executable you need to install </a:t>
            </a:r>
            <a:r>
              <a:rPr lang="en-US" sz="1400" dirty="0" err="1" smtClean="0"/>
              <a:t>pyinstaller</a:t>
            </a:r>
            <a:r>
              <a:rPr lang="en-US" sz="1400" dirty="0" smtClean="0"/>
              <a:t> library to work in python 2.7 version.</a:t>
            </a:r>
          </a:p>
          <a:p>
            <a:pPr marL="285750" indent="-285750">
              <a:buFont typeface="Arial" panose="020B0604020202020204" pitchFamily="34" charset="0"/>
              <a:buChar char="•"/>
            </a:pPr>
            <a:r>
              <a:rPr lang="en-US" sz="1400" dirty="0" smtClean="0"/>
              <a:t>The previous version of synergy tool has the size of 35MB but after the modification and replacing the </a:t>
            </a:r>
            <a:r>
              <a:rPr lang="en-US" sz="1400" dirty="0" err="1" smtClean="0"/>
              <a:t>xlrd</a:t>
            </a:r>
            <a:r>
              <a:rPr lang="en-US" sz="1400" dirty="0" smtClean="0"/>
              <a:t> library with openpyxl the size becomes 12MB so there is a drastic change in the synergy tool executable.</a:t>
            </a:r>
          </a:p>
          <a:p>
            <a:endParaRPr lang="en-US" dirty="0" smtClean="0"/>
          </a:p>
          <a:p>
            <a:pPr marL="6286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14811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562" y="0"/>
            <a:ext cx="8534400" cy="505365"/>
          </a:xfrm>
        </p:spPr>
        <p:txBody>
          <a:bodyPr/>
          <a:lstStyle/>
          <a:p>
            <a:r>
              <a:rPr lang="en-IN" b="1" dirty="0" smtClean="0">
                <a:latin typeface="Calibri"/>
                <a:cs typeface="Calibri"/>
              </a:rPr>
              <a:t>Synergy tool Main Screen</a:t>
            </a:r>
            <a:endParaRPr lang="en-IN" b="1" dirty="0"/>
          </a:p>
        </p:txBody>
      </p:sp>
      <p:sp>
        <p:nvSpPr>
          <p:cNvPr id="26" name="TextBox 25">
            <a:extLst>
              <a:ext uri="{FF2B5EF4-FFF2-40B4-BE49-F238E27FC236}">
                <a16:creationId xmlns:a16="http://schemas.microsoft.com/office/drawing/2014/main" id="{86E69596-8517-44B5-81E6-774180AEE6DE}"/>
              </a:ext>
            </a:extLst>
          </p:cNvPr>
          <p:cNvSpPr txBox="1"/>
          <p:nvPr/>
        </p:nvSpPr>
        <p:spPr>
          <a:xfrm>
            <a:off x="342899" y="851312"/>
            <a:ext cx="85917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dirty="0">
              <a:cs typeface="Calibri"/>
            </a:endParaRPr>
          </a:p>
        </p:txBody>
      </p:sp>
      <p:pic>
        <p:nvPicPr>
          <p:cNvPr id="6" name="Picture 5">
            <a:extLst>
              <a:ext uri="{FF2B5EF4-FFF2-40B4-BE49-F238E27FC236}">
                <a16:creationId xmlns:a16="http://schemas.microsoft.com/office/drawing/2014/main" id="{AE012719-A5CC-42EA-9021-933AB70EE739}"/>
              </a:ext>
            </a:extLst>
          </p:cNvPr>
          <p:cNvPicPr>
            <a:picLocks noChangeAspect="1"/>
          </p:cNvPicPr>
          <p:nvPr/>
        </p:nvPicPr>
        <p:blipFill>
          <a:blip r:embed="rId2"/>
          <a:stretch>
            <a:fillRect/>
          </a:stretch>
        </p:blipFill>
        <p:spPr>
          <a:xfrm>
            <a:off x="449938" y="807150"/>
            <a:ext cx="4022824" cy="3780253"/>
          </a:xfrm>
          <a:prstGeom prst="rect">
            <a:avLst/>
          </a:prstGeom>
        </p:spPr>
      </p:pic>
      <p:sp>
        <p:nvSpPr>
          <p:cNvPr id="8" name="TextBox 7">
            <a:extLst>
              <a:ext uri="{FF2B5EF4-FFF2-40B4-BE49-F238E27FC236}">
                <a16:creationId xmlns:a16="http://schemas.microsoft.com/office/drawing/2014/main" id="{55C8DA07-E075-47CA-A799-D4745FFBACA2}"/>
              </a:ext>
            </a:extLst>
          </p:cNvPr>
          <p:cNvSpPr txBox="1"/>
          <p:nvPr/>
        </p:nvSpPr>
        <p:spPr>
          <a:xfrm>
            <a:off x="4693043" y="807150"/>
            <a:ext cx="4304653" cy="3816429"/>
          </a:xfrm>
          <a:prstGeom prst="rect">
            <a:avLst/>
          </a:prstGeom>
          <a:noFill/>
        </p:spPr>
        <p:txBody>
          <a:bodyPr wrap="square" rtlCol="0">
            <a:spAutoFit/>
          </a:bodyPr>
          <a:lstStyle/>
          <a:p>
            <a:pPr marL="179388" marR="0" lvl="0" indent="-179388" algn="l" defTabSz="91435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1500" b="1" i="0" u="none" strike="noStrike" kern="1200" cap="none" spc="0" normalizeH="0" baseline="0" noProof="0" dirty="0">
                <a:ln>
                  <a:noFill/>
                </a:ln>
                <a:effectLst/>
                <a:uLnTx/>
                <a:uFillTx/>
                <a:latin typeface="Calibri"/>
                <a:ea typeface="STKaiti"/>
                <a:cs typeface="Calibri" panose="020F0502020204030204" pitchFamily="34" charset="0"/>
              </a:rPr>
              <a:t>SVCP Mismatches- </a:t>
            </a:r>
          </a:p>
          <a:p>
            <a:pPr marL="636588" lvl="1" indent="-179388" defTabSz="914354" fontAlgn="base">
              <a:spcBef>
                <a:spcPct val="0"/>
              </a:spcBef>
              <a:spcAft>
                <a:spcPct val="0"/>
              </a:spcAft>
              <a:buFont typeface="Arial" panose="020B0604020202020204" pitchFamily="34" charset="0"/>
              <a:buChar char="•"/>
              <a:defRPr/>
            </a:pPr>
            <a:r>
              <a:rPr lang="en-IN" sz="1400" b="1" dirty="0">
                <a:latin typeface="Calibri"/>
                <a:ea typeface="STKaiti"/>
                <a:cs typeface="Calibri" panose="020F0502020204030204" pitchFamily="34" charset="0"/>
              </a:rPr>
              <a:t>SVCP ID’s not linked to TPS ID’s</a:t>
            </a:r>
          </a:p>
          <a:p>
            <a:pPr marL="636588" lvl="1" indent="-179388" defTabSz="914354" fontAlgn="base">
              <a:spcBef>
                <a:spcPct val="0"/>
              </a:spcBef>
              <a:spcAft>
                <a:spcPct val="0"/>
              </a:spcAft>
              <a:buFont typeface="Arial" panose="020B0604020202020204" pitchFamily="34" charset="0"/>
              <a:buChar char="•"/>
              <a:defRPr/>
            </a:pPr>
            <a:r>
              <a:rPr lang="en-IN" sz="1400" b="1" dirty="0">
                <a:latin typeface="Calibri"/>
                <a:ea typeface="STKaiti"/>
                <a:cs typeface="Calibri" panose="020F0502020204030204" pitchFamily="34" charset="0"/>
              </a:rPr>
              <a:t>SVCP not linked to Requirements</a:t>
            </a:r>
          </a:p>
          <a:p>
            <a:pPr marL="179388" marR="0" lvl="0" indent="-179388" algn="l" defTabSz="914354"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500" b="1" dirty="0">
                <a:latin typeface="Calibri"/>
                <a:ea typeface="STKaiti"/>
                <a:cs typeface="Calibri" panose="020F0502020204030204" pitchFamily="34" charset="0"/>
              </a:rPr>
              <a:t>Script Mismatches-</a:t>
            </a:r>
          </a:p>
          <a:p>
            <a:pPr marL="636588" lvl="1" indent="-179388" defTabSz="914354" fontAlgn="base">
              <a:spcBef>
                <a:spcPct val="0"/>
              </a:spcBef>
              <a:spcAft>
                <a:spcPct val="0"/>
              </a:spcAft>
              <a:buFont typeface="Arial" panose="020B0604020202020204" pitchFamily="34" charset="0"/>
              <a:buChar char="•"/>
              <a:defRPr/>
            </a:pPr>
            <a:r>
              <a:rPr lang="en-US" sz="1400" b="1" dirty="0">
                <a:latin typeface="Calibri"/>
                <a:ea typeface="STKaiti"/>
                <a:cs typeface="Calibri" panose="020F0502020204030204" pitchFamily="34" charset="0"/>
              </a:rPr>
              <a:t>Mismatch between Synergy version and Manual versions</a:t>
            </a:r>
          </a:p>
          <a:p>
            <a:pPr marL="636588" lvl="1" indent="-179388" defTabSz="914354" fontAlgn="base">
              <a:spcBef>
                <a:spcPct val="0"/>
              </a:spcBef>
              <a:spcAft>
                <a:spcPct val="0"/>
              </a:spcAft>
              <a:buFont typeface="Arial" panose="020B0604020202020204" pitchFamily="34" charset="0"/>
              <a:buChar char="•"/>
              <a:defRPr/>
            </a:pPr>
            <a:r>
              <a:rPr lang="en-US" sz="1400" b="1" dirty="0">
                <a:latin typeface="Calibri"/>
                <a:ea typeface="STKaiti"/>
                <a:cs typeface="Calibri" panose="020F0502020204030204" pitchFamily="34" charset="0"/>
              </a:rPr>
              <a:t>SVCP ID not linked to Scripts</a:t>
            </a:r>
          </a:p>
          <a:p>
            <a:pPr marL="179388" indent="-179388" defTabSz="914354" fontAlgn="base">
              <a:spcBef>
                <a:spcPct val="0"/>
              </a:spcBef>
              <a:spcAft>
                <a:spcPct val="0"/>
              </a:spcAft>
              <a:buFont typeface="Arial" panose="020B0604020202020204" pitchFamily="34" charset="0"/>
              <a:buChar char="•"/>
              <a:defRPr/>
            </a:pPr>
            <a:r>
              <a:rPr lang="en-US" sz="1500" b="1" dirty="0">
                <a:latin typeface="Calibri"/>
                <a:ea typeface="STKaiti"/>
                <a:cs typeface="Calibri" panose="020F0502020204030204" pitchFamily="34" charset="0"/>
              </a:rPr>
              <a:t>Test Result Mismatches-</a:t>
            </a:r>
          </a:p>
          <a:p>
            <a:pPr marL="636588" lvl="1" indent="-179388" defTabSz="914354" fontAlgn="base">
              <a:spcBef>
                <a:spcPct val="0"/>
              </a:spcBef>
              <a:spcAft>
                <a:spcPct val="0"/>
              </a:spcAft>
              <a:buFont typeface="Arial" panose="020B0604020202020204" pitchFamily="34" charset="0"/>
              <a:buChar char="•"/>
              <a:defRPr/>
            </a:pPr>
            <a:r>
              <a:rPr lang="en-US" sz="1400" b="1" dirty="0">
                <a:latin typeface="Calibri"/>
                <a:ea typeface="STKaiti"/>
                <a:cs typeface="Calibri" panose="020F0502020204030204" pitchFamily="34" charset="0"/>
              </a:rPr>
              <a:t>Test Case count mismatch between scripts and results</a:t>
            </a:r>
          </a:p>
          <a:p>
            <a:pPr marL="636588" lvl="1" indent="-179388" defTabSz="914354" fontAlgn="base">
              <a:spcBef>
                <a:spcPct val="0"/>
              </a:spcBef>
              <a:spcAft>
                <a:spcPct val="0"/>
              </a:spcAft>
              <a:buFont typeface="Arial" panose="020B0604020202020204" pitchFamily="34" charset="0"/>
              <a:buChar char="•"/>
              <a:defRPr/>
            </a:pPr>
            <a:r>
              <a:rPr lang="en-US" sz="1400" b="1" dirty="0">
                <a:latin typeface="Calibri"/>
                <a:ea typeface="STKaiti"/>
                <a:cs typeface="Calibri" panose="020F0502020204030204" pitchFamily="34" charset="0"/>
              </a:rPr>
              <a:t>Version mismatch between scripts and results</a:t>
            </a:r>
          </a:p>
          <a:p>
            <a:pPr marL="636588" lvl="1" indent="-179388" defTabSz="914354" fontAlgn="base">
              <a:spcBef>
                <a:spcPct val="0"/>
              </a:spcBef>
              <a:spcAft>
                <a:spcPct val="0"/>
              </a:spcAft>
              <a:buFont typeface="Arial" panose="020B0604020202020204" pitchFamily="34" charset="0"/>
              <a:buChar char="•"/>
              <a:defRPr/>
            </a:pPr>
            <a:r>
              <a:rPr lang="en-US" sz="1400" b="1" dirty="0">
                <a:latin typeface="Calibri"/>
                <a:ea typeface="STKaiti"/>
                <a:cs typeface="Calibri" panose="020F0502020204030204" pitchFamily="34" charset="0"/>
              </a:rPr>
              <a:t>Time stamp mismatch between scripts and results</a:t>
            </a:r>
          </a:p>
          <a:p>
            <a:pPr marL="179388" indent="-179388" defTabSz="914354" fontAlgn="base">
              <a:spcBef>
                <a:spcPct val="0"/>
              </a:spcBef>
              <a:spcAft>
                <a:spcPct val="0"/>
              </a:spcAft>
              <a:buFont typeface="Arial" panose="020B0604020202020204" pitchFamily="34" charset="0"/>
              <a:buChar char="•"/>
              <a:defRPr/>
            </a:pPr>
            <a:r>
              <a:rPr lang="en-US" sz="1500" b="1" dirty="0">
                <a:latin typeface="Calibri"/>
                <a:ea typeface="STKaiti"/>
                <a:cs typeface="Calibri" panose="020F0502020204030204" pitchFamily="34" charset="0"/>
              </a:rPr>
              <a:t>Review checklists Mismatches-</a:t>
            </a:r>
          </a:p>
          <a:p>
            <a:pPr marL="636588" lvl="1" indent="-179388" defTabSz="914354" fontAlgn="base">
              <a:spcBef>
                <a:spcPct val="0"/>
              </a:spcBef>
              <a:spcAft>
                <a:spcPct val="0"/>
              </a:spcAft>
              <a:buFont typeface="Arial" panose="020B0604020202020204" pitchFamily="34" charset="0"/>
              <a:buChar char="•"/>
              <a:defRPr/>
            </a:pPr>
            <a:r>
              <a:rPr lang="en-US" sz="1400" b="1" dirty="0">
                <a:latin typeface="Calibri"/>
                <a:ea typeface="STKaiti"/>
                <a:cs typeface="Calibri" panose="020F0502020204030204" pitchFamily="34" charset="0"/>
              </a:rPr>
              <a:t>SVCP not found in review checklists</a:t>
            </a:r>
          </a:p>
          <a:p>
            <a:pPr marL="636588" lvl="1" indent="-179388" defTabSz="914354" fontAlgn="base">
              <a:spcBef>
                <a:spcPct val="0"/>
              </a:spcBef>
              <a:spcAft>
                <a:spcPct val="0"/>
              </a:spcAft>
              <a:buFont typeface="Arial" panose="020B0604020202020204" pitchFamily="34" charset="0"/>
              <a:buChar char="•"/>
              <a:defRPr/>
            </a:pPr>
            <a:r>
              <a:rPr lang="en-US" sz="1400" b="1" dirty="0">
                <a:latin typeface="Calibri"/>
                <a:ea typeface="STKaiti"/>
                <a:cs typeface="Calibri" panose="020F0502020204030204" pitchFamily="34" charset="0"/>
              </a:rPr>
              <a:t>Scripts not found in review checklists</a:t>
            </a:r>
          </a:p>
          <a:p>
            <a:pPr marL="636588" lvl="1" indent="-179388" defTabSz="914354" fontAlgn="base">
              <a:spcBef>
                <a:spcPct val="0"/>
              </a:spcBef>
              <a:spcAft>
                <a:spcPct val="0"/>
              </a:spcAft>
              <a:buFont typeface="Arial" panose="020B0604020202020204" pitchFamily="34" charset="0"/>
              <a:buChar char="•"/>
              <a:defRPr/>
            </a:pPr>
            <a:r>
              <a:rPr lang="en-US" sz="1400" b="1" dirty="0">
                <a:latin typeface="Calibri"/>
                <a:ea typeface="STKaiti"/>
                <a:cs typeface="Calibri" panose="020F0502020204030204" pitchFamily="34" charset="0"/>
              </a:rPr>
              <a:t>Results not found in review checklists</a:t>
            </a:r>
          </a:p>
        </p:txBody>
      </p:sp>
    </p:spTree>
    <p:extLst>
      <p:ext uri="{BB962C8B-B14F-4D97-AF65-F5344CB8AC3E}">
        <p14:creationId xmlns:p14="http://schemas.microsoft.com/office/powerpoint/2010/main" val="19807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128" y="103632"/>
            <a:ext cx="8477834" cy="401733"/>
          </a:xfrm>
        </p:spPr>
        <p:txBody>
          <a:bodyPr>
            <a:normAutofit fontScale="90000"/>
          </a:bodyPr>
          <a:lstStyle/>
          <a:p>
            <a:r>
              <a:rPr lang="en-US" b="1" dirty="0" smtClean="0"/>
              <a:t>Jenkins Software Configuration</a:t>
            </a:r>
            <a:endParaRPr lang="en-IN" b="1" dirty="0"/>
          </a:p>
        </p:txBody>
      </p:sp>
      <p:sp>
        <p:nvSpPr>
          <p:cNvPr id="4" name="Rectangle 3"/>
          <p:cNvSpPr/>
          <p:nvPr/>
        </p:nvSpPr>
        <p:spPr>
          <a:xfrm>
            <a:off x="262128" y="750677"/>
            <a:ext cx="8388096" cy="1962076"/>
          </a:xfrm>
          <a:prstGeom prst="rect">
            <a:avLst/>
          </a:prstGeom>
        </p:spPr>
        <p:txBody>
          <a:bodyPr wrap="square">
            <a:spAutoFit/>
          </a:bodyPr>
          <a:lstStyle/>
          <a:p>
            <a:pPr marL="285750" indent="-285750">
              <a:buFont typeface="Arial" panose="020B0604020202020204" pitchFamily="34" charset="0"/>
              <a:buChar char="•"/>
            </a:pPr>
            <a:r>
              <a:rPr lang="en-US" dirty="0"/>
              <a:t>Jenkins is a free and open source automation server. It helps automate the parts of software development related to building, testing, and deploying, facilitating continuous integration and continuous delivery</a:t>
            </a:r>
            <a:r>
              <a:rPr lang="en-US" dirty="0" smtClean="0"/>
              <a:t>.</a:t>
            </a:r>
          </a:p>
          <a:p>
            <a:pPr marL="285750" indent="-285750">
              <a:buFont typeface="Arial" panose="020B0604020202020204" pitchFamily="34" charset="0"/>
              <a:buChar char="•"/>
            </a:pPr>
            <a:r>
              <a:rPr lang="en-US" dirty="0"/>
              <a:t>Plugins have been released for Jenkins that extend its use to projects written in languages other than Java. Plugins are available for integrating Jenkins with most version control systems and bug databases</a:t>
            </a:r>
            <a:r>
              <a:rPr lang="en-US" dirty="0" smtClean="0"/>
              <a:t>.</a:t>
            </a:r>
          </a:p>
          <a:p>
            <a:pPr marL="628650" lvl="1" indent="-285750">
              <a:buFont typeface="Wingdings" panose="05000000000000000000" pitchFamily="2" charset="2"/>
              <a:buChar char="Ø"/>
            </a:pPr>
            <a:r>
              <a:rPr lang="en-US" dirty="0" smtClean="0"/>
              <a:t>From installation to configuration, so that if there is changes in the folder it will trigger it within the time schedules </a:t>
            </a:r>
          </a:p>
          <a:p>
            <a:pPr marL="628650" lvl="1" indent="-285750">
              <a:buFont typeface="Wingdings" panose="05000000000000000000" pitchFamily="2" charset="2"/>
              <a:buChar char="Ø"/>
            </a:pPr>
            <a:r>
              <a:rPr lang="en-US" dirty="0" smtClean="0"/>
              <a:t>There are various obstacles while installing the software but it’s the matter of time and hence rectified.</a:t>
            </a:r>
          </a:p>
          <a:p>
            <a:pPr marL="628650" lvl="1" indent="-285750">
              <a:buFont typeface="Wingdings" panose="05000000000000000000" pitchFamily="2" charset="2"/>
              <a:buChar char="Ø"/>
            </a:pPr>
            <a:r>
              <a:rPr lang="en-US" dirty="0" smtClean="0"/>
              <a:t>The plugin name </a:t>
            </a:r>
            <a:r>
              <a:rPr lang="en-US" b="1" dirty="0" err="1" smtClean="0"/>
              <a:t>FSTrigger</a:t>
            </a:r>
            <a:r>
              <a:rPr lang="en-US" dirty="0" smtClean="0"/>
              <a:t>  is the plugin which trigger automatically when there is any changes in the folder or files </a:t>
            </a:r>
            <a:endParaRPr lang="en-IN" dirty="0"/>
          </a:p>
        </p:txBody>
      </p:sp>
    </p:spTree>
    <p:extLst>
      <p:ext uri="{BB962C8B-B14F-4D97-AF65-F5344CB8AC3E}">
        <p14:creationId xmlns:p14="http://schemas.microsoft.com/office/powerpoint/2010/main" val="96565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C1F5-E94B-43BA-9BD8-B40C563E8743}"/>
              </a:ext>
            </a:extLst>
          </p:cNvPr>
          <p:cNvSpPr>
            <a:spLocks noGrp="1"/>
          </p:cNvSpPr>
          <p:nvPr>
            <p:ph type="title"/>
          </p:nvPr>
        </p:nvSpPr>
        <p:spPr/>
        <p:txBody>
          <a:bodyPr/>
          <a:lstStyle/>
          <a:p>
            <a:r>
              <a:rPr lang="en-US" dirty="0" smtClean="0"/>
              <a:t>SCA Tool Analysis</a:t>
            </a:r>
            <a:endParaRPr lang="en-US" dirty="0"/>
          </a:p>
        </p:txBody>
      </p:sp>
      <p:sp>
        <p:nvSpPr>
          <p:cNvPr id="3" name="Content Placeholder 2">
            <a:extLst>
              <a:ext uri="{FF2B5EF4-FFF2-40B4-BE49-F238E27FC236}">
                <a16:creationId xmlns:a16="http://schemas.microsoft.com/office/drawing/2014/main" id="{37CA7D13-FBFE-45E4-A443-46D3BB83F4C1}"/>
              </a:ext>
            </a:extLst>
          </p:cNvPr>
          <p:cNvSpPr>
            <a:spLocks noGrp="1"/>
          </p:cNvSpPr>
          <p:nvPr>
            <p:ph idx="1"/>
          </p:nvPr>
        </p:nvSpPr>
        <p:spPr>
          <a:xfrm>
            <a:off x="304800" y="666749"/>
            <a:ext cx="8534400" cy="1334771"/>
          </a:xfrm>
        </p:spPr>
        <p:txBody>
          <a:bodyPr vert="horz" lIns="68579" tIns="34289" rIns="68579" bIns="34289" rtlCol="0" anchor="t">
            <a:normAutofit/>
          </a:bodyPr>
          <a:lstStyle/>
          <a:p>
            <a:pPr>
              <a:buFont typeface="Arial" panose="020B0604020202020204" pitchFamily="34" charset="0"/>
              <a:buChar char="•"/>
            </a:pPr>
            <a:r>
              <a:rPr lang="en-US" sz="1400" dirty="0" smtClean="0">
                <a:cs typeface="Calibri"/>
              </a:rPr>
              <a:t>This tool is used to take the reports which are generated from Jenkins software and the data is </a:t>
            </a:r>
            <a:r>
              <a:rPr lang="en-US" sz="1400" dirty="0" err="1" smtClean="0">
                <a:cs typeface="Calibri"/>
              </a:rPr>
              <a:t>exctracted</a:t>
            </a:r>
            <a:r>
              <a:rPr lang="en-US" sz="1400" dirty="0" smtClean="0">
                <a:cs typeface="Calibri"/>
              </a:rPr>
              <a:t> from html file and placed it in Excel format.</a:t>
            </a:r>
          </a:p>
          <a:p>
            <a:pPr>
              <a:buFont typeface="Arial" panose="020B0604020202020204" pitchFamily="34" charset="0"/>
              <a:buChar char="•"/>
            </a:pPr>
            <a:r>
              <a:rPr lang="en-US" sz="1400" dirty="0" smtClean="0">
                <a:cs typeface="Calibri"/>
              </a:rPr>
              <a:t>The excel format contains multiple sheet but we need to analyze the “Summary” sheet and plot the graph on that basis.</a:t>
            </a:r>
          </a:p>
          <a:p>
            <a:pPr>
              <a:buFont typeface="Arial" panose="020B0604020202020204" pitchFamily="34" charset="0"/>
              <a:buChar char="•"/>
            </a:pPr>
            <a:r>
              <a:rPr lang="en-US" sz="1400" dirty="0" smtClean="0">
                <a:cs typeface="Calibri"/>
              </a:rPr>
              <a:t>Combining data of all excel  workbook and plotting the graph.</a:t>
            </a:r>
          </a:p>
          <a:p>
            <a:pPr>
              <a:buFont typeface="Arial" panose="020B0604020202020204" pitchFamily="34" charset="0"/>
              <a:buChar char="•"/>
            </a:pPr>
            <a:endParaRPr lang="en-US" sz="1400" dirty="0" smtClean="0">
              <a:cs typeface="Calibri"/>
            </a:endParaRPr>
          </a:p>
          <a:p>
            <a:pPr>
              <a:buFont typeface="Arial" panose="020B0604020202020204" pitchFamily="34" charset="0"/>
              <a:buChar char="•"/>
            </a:pPr>
            <a:endParaRPr lang="en-US" sz="1400" dirty="0" smtClean="0">
              <a:cs typeface="Calibri"/>
            </a:endParaRPr>
          </a:p>
          <a:p>
            <a:pPr>
              <a:buFont typeface="Arial" panose="020B0604020202020204" pitchFamily="34" charset="0"/>
              <a:buChar char="•"/>
            </a:pPr>
            <a:endParaRPr lang="en-US" sz="1400" dirty="0" smtClean="0">
              <a:cs typeface="Calibri"/>
            </a:endParaRPr>
          </a:p>
          <a:p>
            <a:pPr>
              <a:buFont typeface="Arial" panose="020B0604020202020204" pitchFamily="34" charset="0"/>
              <a:buChar char="•"/>
            </a:pPr>
            <a:endParaRPr lang="en-US" sz="1400" dirty="0" smtClean="0">
              <a:cs typeface="Calibri"/>
            </a:endParaRPr>
          </a:p>
          <a:p>
            <a:pPr>
              <a:buFont typeface="Arial" panose="020B0604020202020204" pitchFamily="34" charset="0"/>
              <a:buChar char="•"/>
            </a:pPr>
            <a:endParaRPr lang="en-US" sz="1400" dirty="0">
              <a:cs typeface="Calibri"/>
            </a:endParaRPr>
          </a:p>
          <a:p>
            <a:pPr marL="342900" lvl="1" indent="0">
              <a:buNone/>
            </a:pPr>
            <a:endParaRPr lang="en-US" dirty="0">
              <a:cs typeface="Calibri"/>
            </a:endParaRPr>
          </a:p>
          <a:p>
            <a:pPr marL="513715" lvl="1" indent="-170815"/>
            <a:endParaRPr lang="en-US" dirty="0">
              <a:cs typeface="Calibri"/>
            </a:endParaRPr>
          </a:p>
        </p:txBody>
      </p:sp>
      <p:pic>
        <p:nvPicPr>
          <p:cNvPr id="4" name="Picture 3"/>
          <p:cNvPicPr>
            <a:picLocks noChangeAspect="1"/>
          </p:cNvPicPr>
          <p:nvPr/>
        </p:nvPicPr>
        <p:blipFill>
          <a:blip r:embed="rId2"/>
          <a:stretch>
            <a:fillRect/>
          </a:stretch>
        </p:blipFill>
        <p:spPr>
          <a:xfrm>
            <a:off x="2032731" y="2001521"/>
            <a:ext cx="5256155" cy="2613056"/>
          </a:xfrm>
          <a:prstGeom prst="rect">
            <a:avLst/>
          </a:prstGeom>
        </p:spPr>
      </p:pic>
    </p:spTree>
    <p:extLst>
      <p:ext uri="{BB962C8B-B14F-4D97-AF65-F5344CB8AC3E}">
        <p14:creationId xmlns:p14="http://schemas.microsoft.com/office/powerpoint/2010/main" val="61783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 Tool Enhancement</a:t>
            </a:r>
            <a:endParaRPr lang="en-IN" dirty="0"/>
          </a:p>
        </p:txBody>
      </p:sp>
      <p:sp>
        <p:nvSpPr>
          <p:cNvPr id="3" name="Content Placeholder 2"/>
          <p:cNvSpPr>
            <a:spLocks noGrp="1"/>
          </p:cNvSpPr>
          <p:nvPr>
            <p:ph idx="1"/>
          </p:nvPr>
        </p:nvSpPr>
        <p:spPr/>
        <p:txBody>
          <a:bodyPr/>
          <a:lstStyle/>
          <a:p>
            <a:r>
              <a:rPr lang="en-US" dirty="0" smtClean="0"/>
              <a:t>SCA Stands for Static coverage analysis </a:t>
            </a:r>
          </a:p>
          <a:p>
            <a:r>
              <a:rPr lang="en-US" dirty="0" smtClean="0"/>
              <a:t>This tool generate </a:t>
            </a:r>
            <a:r>
              <a:rPr lang="en-US" dirty="0" err="1" smtClean="0"/>
              <a:t>tio</a:t>
            </a:r>
            <a:r>
              <a:rPr lang="en-US" dirty="0" smtClean="0"/>
              <a:t> and FDC files and output of this is Excel multiple workbooks like SITE, EMULATOR, HSIT each states that how many coverage are passed and how many are remaining </a:t>
            </a:r>
          </a:p>
          <a:p>
            <a:r>
              <a:rPr lang="en-US" dirty="0" smtClean="0"/>
              <a:t>This time what enhancement is done, the GUI takes four excel data i.e. the summary sheet of excel workbook and on the basis of that it plot the graph and display it in html file and it automatically opens in browser with the graphs and labelling displayed in the browser.</a:t>
            </a:r>
          </a:p>
          <a:p>
            <a:r>
              <a:rPr lang="en-US" dirty="0" smtClean="0"/>
              <a:t>The graph consist of percentage covered divided by total number of Nodes.</a:t>
            </a:r>
          </a:p>
          <a:p>
            <a:pPr marL="0" indent="0">
              <a:buNone/>
            </a:pPr>
            <a:endParaRPr lang="en-IN" dirty="0"/>
          </a:p>
        </p:txBody>
      </p:sp>
    </p:spTree>
    <p:extLst>
      <p:ext uri="{BB962C8B-B14F-4D97-AF65-F5344CB8AC3E}">
        <p14:creationId xmlns:p14="http://schemas.microsoft.com/office/powerpoint/2010/main" val="23625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 Codes and Display</a:t>
            </a:r>
            <a:endParaRPr lang="en-IN" dirty="0"/>
          </a:p>
        </p:txBody>
      </p:sp>
      <p:sp>
        <p:nvSpPr>
          <p:cNvPr id="3" name="Content Placeholder 2"/>
          <p:cNvSpPr>
            <a:spLocks noGrp="1"/>
          </p:cNvSpPr>
          <p:nvPr>
            <p:ph idx="1"/>
          </p:nvPr>
        </p:nvSpPr>
        <p:spPr/>
        <p:txBody>
          <a:bodyPr/>
          <a:lstStyle/>
          <a:p>
            <a:r>
              <a:rPr lang="en-US" dirty="0" smtClean="0"/>
              <a:t>SCA code consist of different libraries like tkinter for GUI formation , openpyxl for opening the excel workbook and matplotlib for plotting he graph.</a:t>
            </a:r>
          </a:p>
          <a:p>
            <a:endParaRPr lang="en-US" dirty="0" smtClean="0"/>
          </a:p>
          <a:p>
            <a:endParaRPr lang="en-IN" dirty="0"/>
          </a:p>
        </p:txBody>
      </p:sp>
    </p:spTree>
    <p:extLst>
      <p:ext uri="{BB962C8B-B14F-4D97-AF65-F5344CB8AC3E}">
        <p14:creationId xmlns:p14="http://schemas.microsoft.com/office/powerpoint/2010/main" val="3207822069"/>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urse Material Template" id="{2DC3314E-09D4-40CF-9044-E273712DE6C0}" vid="{26C40158-059D-4EE8-B795-2B48017EB7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49C3B21729434C834F03C10CFD3EE7" ma:contentTypeVersion="4" ma:contentTypeDescription="Create a new document." ma:contentTypeScope="" ma:versionID="688e8f9fcffff0fe5dbdcdfddd9e0e03">
  <xsd:schema xmlns:xsd="http://www.w3.org/2001/XMLSchema" xmlns:xs="http://www.w3.org/2001/XMLSchema" xmlns:p="http://schemas.microsoft.com/office/2006/metadata/properties" xmlns:ns2="3f90b35a-c7f5-466e-bdce-aad1192bcad3" xmlns:ns3="abad16e2-75b5-4d02-890c-30395bfef711" targetNamespace="http://schemas.microsoft.com/office/2006/metadata/properties" ma:root="true" ma:fieldsID="5f608fe462d41f1ab978cdb3142ac064" ns2:_="" ns3:_="">
    <xsd:import namespace="3f90b35a-c7f5-466e-bdce-aad1192bcad3"/>
    <xsd:import namespace="abad16e2-75b5-4d02-890c-30395bfef7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0b35a-c7f5-466e-bdce-aad1192bca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bad16e2-75b5-4d02-890c-30395bfef7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0B9548-FE58-4485-B5D9-973899E1873F}">
  <ds:schemaRefs>
    <ds:schemaRef ds:uri="http://www.w3.org/XML/1998/namespace"/>
    <ds:schemaRef ds:uri="http://purl.org/dc/dcmitype/"/>
    <ds:schemaRef ds:uri="http://schemas.microsoft.com/office/infopath/2007/PartnerControls"/>
    <ds:schemaRef ds:uri="http://purl.org/dc/terms/"/>
    <ds:schemaRef ds:uri="abad16e2-75b5-4d02-890c-30395bfef711"/>
    <ds:schemaRef ds:uri="http://schemas.microsoft.com/office/2006/documentManagement/types"/>
    <ds:schemaRef ds:uri="http://purl.org/dc/elements/1.1/"/>
    <ds:schemaRef ds:uri="3f90b35a-c7f5-466e-bdce-aad1192bcad3"/>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4AC07C51-6059-4827-AD54-DEC5A7B60B50}">
  <ds:schemaRefs>
    <ds:schemaRef ds:uri="http://schemas.microsoft.com/sharepoint/v3/contenttype/forms"/>
  </ds:schemaRefs>
</ds:datastoreItem>
</file>

<file path=customXml/itemProps3.xml><?xml version="1.0" encoding="utf-8"?>
<ds:datastoreItem xmlns:ds="http://schemas.openxmlformats.org/officeDocument/2006/customXml" ds:itemID="{6995522C-ED6F-4259-8751-4BC79E98E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0b35a-c7f5-466e-bdce-aad1192bcad3"/>
    <ds:schemaRef ds:uri="abad16e2-75b5-4d02-890c-30395bfef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GEA_Presentation_Template</Template>
  <TotalTime>980</TotalTime>
  <Words>750</Words>
  <Application>Microsoft Office PowerPoint</Application>
  <PresentationFormat>On-screen Show (16:9)</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STKaiti</vt:lpstr>
      <vt:lpstr>Wingdings</vt:lpstr>
      <vt:lpstr>Wingdings,Sans-Serif</vt:lpstr>
      <vt:lpstr>L&amp;T Theme 2</vt:lpstr>
      <vt:lpstr>Shadow project Final-Review</vt:lpstr>
      <vt:lpstr>Agenda </vt:lpstr>
      <vt:lpstr>Project Title: Synergy Tool Enhancement</vt:lpstr>
      <vt:lpstr>Python Scripting of Synergy tool</vt:lpstr>
      <vt:lpstr>Synergy tool Main Screen</vt:lpstr>
      <vt:lpstr>Jenkins Software Configuration</vt:lpstr>
      <vt:lpstr>SCA Tool Analysis</vt:lpstr>
      <vt:lpstr>SCA Tool Enhancement</vt:lpstr>
      <vt:lpstr>SCA Codes and Display</vt:lpstr>
      <vt:lpstr>SCA tool and Jenkins Integration</vt:lpstr>
      <vt:lpstr>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Systems and Overview</dc:title>
  <dc:creator>Apoorva N</dc:creator>
  <cp:lastModifiedBy>acer</cp:lastModifiedBy>
  <cp:revision>1796</cp:revision>
  <dcterms:created xsi:type="dcterms:W3CDTF">2021-01-04T11:04:11Z</dcterms:created>
  <dcterms:modified xsi:type="dcterms:W3CDTF">2021-05-13T06:04:53Z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0x010100EE49C3B21729434C834F03C10CFD3EE7</vt:lpwstr>
  </property>
  <property fmtid="{D5CDD505-2E9C-101B-9397-08002B2CF9AE}" pid="3" name="MSIP_Label_4b5591f2-6b23-403d-aa5f-b6d577f5e572_Enabled">
    <vt:lpwstr>true</vt:lpwstr>
  </property>
  <property fmtid="{D5CDD505-2E9C-101B-9397-08002B2CF9AE}" pid="4" name="MSIP_Label_4b5591f2-6b23-403d-aa5f-b6d577f5e572_SetDate">
    <vt:lpwstr>2021-03-17T11:20:46Z</vt:lpwstr>
  </property>
  <property fmtid="{D5CDD505-2E9C-101B-9397-08002B2CF9AE}" pid="5" name="MSIP_Label_4b5591f2-6b23-403d-aa5f-b6d577f5e572_Method">
    <vt:lpwstr>Standard</vt:lpwstr>
  </property>
  <property fmtid="{D5CDD505-2E9C-101B-9397-08002B2CF9AE}" pid="6" name="MSIP_Label_4b5591f2-6b23-403d-aa5f-b6d577f5e572_Name">
    <vt:lpwstr>4b5591f2-6b23-403d-aa5f-b6d577f5e572</vt:lpwstr>
  </property>
  <property fmtid="{D5CDD505-2E9C-101B-9397-08002B2CF9AE}" pid="7" name="MSIP_Label_4b5591f2-6b23-403d-aa5f-b6d577f5e572_SiteId">
    <vt:lpwstr>311b3378-8e8a-4b5e-a33f-e80a3d8ba60a</vt:lpwstr>
  </property>
  <property fmtid="{D5CDD505-2E9C-101B-9397-08002B2CF9AE}" pid="8" name="MSIP_Label_4b5591f2-6b23-403d-aa5f-b6d577f5e572_ActionId">
    <vt:lpwstr>b42e037b-8286-417f-8645-000041674694</vt:lpwstr>
  </property>
  <property fmtid="{D5CDD505-2E9C-101B-9397-08002B2CF9AE}" pid="9" name="MSIP_Label_4b5591f2-6b23-403d-aa5f-b6d577f5e572_ContentBits">
    <vt:lpwstr>0</vt:lpwstr>
  </property>
</Properties>
</file>