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885E-2A15-44E5-98D6-1ED53429AE9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761C-C892-451E-B4BF-5704D1AC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1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885E-2A15-44E5-98D6-1ED53429AE9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761C-C892-451E-B4BF-5704D1AC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885E-2A15-44E5-98D6-1ED53429AE9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761C-C892-451E-B4BF-5704D1AC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13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12610" y="0"/>
            <a:ext cx="12183353" cy="65532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735928" y="1786591"/>
            <a:ext cx="937741" cy="991132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9542501" y="3280153"/>
            <a:ext cx="917355" cy="993073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905691" y="2177108"/>
            <a:ext cx="8442885" cy="1577177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905691" y="2178051"/>
            <a:ext cx="8414933" cy="1576916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marL="457177" indent="0" algn="ctr">
              <a:buFontTx/>
              <a:buNone/>
              <a:defRPr/>
            </a:lvl2pPr>
            <a:lvl3pPr marL="914353" indent="0" algn="ctr">
              <a:buFontTx/>
              <a:buNone/>
              <a:defRPr/>
            </a:lvl3pPr>
            <a:lvl4pPr marL="1371531" indent="0" algn="ctr">
              <a:buFontTx/>
              <a:buNone/>
              <a:defRPr/>
            </a:lvl4pPr>
            <a:lvl5pPr marL="1828709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3974166" y="6581380"/>
            <a:ext cx="4273668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1219108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74498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3038983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66968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6641654" y="2481425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32675" y="1007106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399132" y="3731182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6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3974166" y="6581380"/>
            <a:ext cx="4273668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1219108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1351840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36713"/>
            <a:ext cx="12192000" cy="5744667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867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220755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424" y="1879113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1424" y="2537472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11424" y="3195831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4" y="3854189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4" y="4512548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4" y="5170907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4" y="5829267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220755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2915" y="1879113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72915" y="2537472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72915" y="3195831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72915" y="3854189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72915" y="4512548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372915" y="5170907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72915" y="5829267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77191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885E-2A15-44E5-98D6-1ED53429AE9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761C-C892-451E-B4BF-5704D1AC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6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885E-2A15-44E5-98D6-1ED53429AE9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761C-C892-451E-B4BF-5704D1AC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885E-2A15-44E5-98D6-1ED53429AE9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761C-C892-451E-B4BF-5704D1AC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885E-2A15-44E5-98D6-1ED53429AE9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761C-C892-451E-B4BF-5704D1AC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885E-2A15-44E5-98D6-1ED53429AE9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761C-C892-451E-B4BF-5704D1AC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3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885E-2A15-44E5-98D6-1ED53429AE9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761C-C892-451E-B4BF-5704D1AC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9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885E-2A15-44E5-98D6-1ED53429AE9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761C-C892-451E-B4BF-5704D1AC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885E-2A15-44E5-98D6-1ED53429AE9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761C-C892-451E-B4BF-5704D1AC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0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885E-2A15-44E5-98D6-1ED53429AE9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3761C-C892-451E-B4BF-5704D1AC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9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oubegacalledhewantshisfedoraback.files.wordpress.com/2011/10/350z_undercarriage_0011.jpg?w=300&amp;h=142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drivparts.com/parts-matter/learning-center/driver-education-and-vehicle-safety/drivetrain-guide.html" TargetMode="Externa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>
                <a:cs typeface="Calibri"/>
              </a:rPr>
              <a:t>POWERTRAIN</a:t>
            </a:r>
          </a:p>
        </p:txBody>
      </p:sp>
    </p:spTree>
    <p:extLst>
      <p:ext uri="{BB962C8B-B14F-4D97-AF65-F5344CB8AC3E}">
        <p14:creationId xmlns:p14="http://schemas.microsoft.com/office/powerpoint/2010/main" val="373954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67" b="1" dirty="0">
                <a:latin typeface="Calibri"/>
                <a:cs typeface="Calibri"/>
              </a:rPr>
              <a:t>POWERTRAIN:</a:t>
            </a:r>
            <a:endParaRPr lang="en-US" sz="2667" dirty="0">
              <a:latin typeface="Calibri"/>
              <a:cs typeface="Calibri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328" y="877824"/>
            <a:ext cx="10049256" cy="5980176"/>
          </a:xfrm>
        </p:spPr>
        <p:txBody>
          <a:bodyPr/>
          <a:lstStyle/>
          <a:p>
            <a:r>
              <a:rPr lang="en-US" dirty="0"/>
              <a:t>The powertrain encompasses every component that converts the engine’s power into movement.</a:t>
            </a:r>
          </a:p>
          <a:p>
            <a:r>
              <a:rPr lang="en-US" dirty="0"/>
              <a:t>This includes: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engine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Transmission,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driveshaft,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Differentials,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Axles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Basically anything from the engine through to the rotating wheels.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73" y="1796387"/>
            <a:ext cx="4497554" cy="21288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59366" y="6612673"/>
            <a:ext cx="7253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source: </a:t>
            </a:r>
            <a:r>
              <a:rPr lang="en-US" sz="1000" dirty="0">
                <a:hlinkClick r:id="rId3"/>
              </a:rPr>
              <a:t>https://loubegacalledhewantshisfedoraback.files.wordpress.com/2011/10/350z_undercarriage_0011.jpg?w=300&amp;h=142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463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67" b="1" dirty="0">
                <a:latin typeface="Calibri"/>
                <a:cs typeface="Calibri"/>
              </a:rPr>
              <a:t>Different Driving Mode:</a:t>
            </a:r>
            <a:endParaRPr lang="en-US" sz="2667" dirty="0">
              <a:latin typeface="Calibri"/>
              <a:cs typeface="Calibri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17" y="997180"/>
            <a:ext cx="4917598" cy="239279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75" y="4025591"/>
            <a:ext cx="4872291" cy="23707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976" y="997181"/>
            <a:ext cx="4727878" cy="2300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976" y="3734447"/>
            <a:ext cx="5270171" cy="25643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9536" y="6528815"/>
            <a:ext cx="11756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6"/>
              </a:rPr>
              <a:t>https://www.drivparts.com/parts-matter/learning-center/driver-education-and-vehicle-safety/drivetrain-guide.html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9842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Its’ what that move engine power to the wheels</a:t>
            </a:r>
          </a:p>
        </p:txBody>
      </p:sp>
    </p:spTree>
    <p:extLst>
      <p:ext uri="{BB962C8B-B14F-4D97-AF65-F5344CB8AC3E}">
        <p14:creationId xmlns:p14="http://schemas.microsoft.com/office/powerpoint/2010/main" val="154090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59503" y="1271740"/>
            <a:ext cx="7107213" cy="892577"/>
          </a:xfrm>
        </p:spPr>
        <p:txBody>
          <a:bodyPr/>
          <a:lstStyle/>
          <a:p>
            <a:pPr algn="l"/>
            <a:r>
              <a:rPr lang="en-US" sz="3200" b="1" dirty="0"/>
              <a:t>Automotive Systems and Overview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59503" y="2472547"/>
            <a:ext cx="4858623" cy="463576"/>
          </a:xfrm>
        </p:spPr>
        <p:txBody>
          <a:bodyPr/>
          <a:lstStyle/>
          <a:p>
            <a:r>
              <a:rPr lang="en-US" b="1" dirty="0"/>
              <a:t> 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806" y="4763386"/>
            <a:ext cx="2948764" cy="151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8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083" y="1"/>
            <a:ext cx="11379200" cy="673820"/>
          </a:xfrm>
        </p:spPr>
        <p:txBody>
          <a:bodyPr/>
          <a:lstStyle/>
          <a:p>
            <a:r>
              <a:rPr lang="en-IN" b="1" dirty="0"/>
              <a:t>Agenda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>
                <a:hlinkClick r:id="" action="ppaction://noaction"/>
              </a:rPr>
              <a:t>Session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hlinkClick r:id="" action="ppaction://noaction"/>
              </a:rPr>
              <a:t>Session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>
                <a:hlinkClick r:id="" action="ppaction://noaction"/>
              </a:rPr>
              <a:t>Session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>
                <a:hlinkClick r:id="" action="ppaction://noaction"/>
              </a:rPr>
              <a:t>Session 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>
                <a:hlinkClick r:id="" action="ppaction://noaction"/>
              </a:rPr>
              <a:t>Session 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>
                <a:hlinkClick r:id="" action="ppaction://noaction"/>
              </a:rPr>
              <a:t>Session 6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>
                <a:hlinkClick r:id="" action="ppaction://noaction"/>
              </a:rPr>
              <a:t>Summary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0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25B9D8E-D4C2-4961-ADF9-DA5396893A9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73170" y="920151"/>
          <a:ext cx="11616674" cy="5757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543474852"/>
                    </a:ext>
                  </a:extLst>
                </a:gridCol>
                <a:gridCol w="3077399">
                  <a:extLst>
                    <a:ext uri="{9D8B030D-6E8A-4147-A177-3AD203B41FA5}">
                      <a16:colId xmlns:a16="http://schemas.microsoft.com/office/drawing/2014/main" val="1740443591"/>
                    </a:ext>
                  </a:extLst>
                </a:gridCol>
                <a:gridCol w="1897683">
                  <a:extLst>
                    <a:ext uri="{9D8B030D-6E8A-4147-A177-3AD203B41FA5}">
                      <a16:colId xmlns:a16="http://schemas.microsoft.com/office/drawing/2014/main" val="38114055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8522037"/>
                    </a:ext>
                  </a:extLst>
                </a:gridCol>
                <a:gridCol w="1688592">
                  <a:extLst>
                    <a:ext uri="{9D8B030D-6E8A-4147-A177-3AD203B41FA5}">
                      <a16:colId xmlns:a16="http://schemas.microsoft.com/office/drawing/2014/main" val="3952243467"/>
                    </a:ext>
                  </a:extLst>
                </a:gridCol>
              </a:tblGrid>
              <a:tr h="397095"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>
                          <a:effectLst/>
                        </a:rPr>
                        <a:t>Type 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>
                          <a:effectLst/>
                        </a:rPr>
                        <a:t>Definition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>
                          <a:effectLst/>
                        </a:rPr>
                        <a:t>Advantage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>
                          <a:effectLst/>
                        </a:rPr>
                        <a:t>Disadvantage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>
                          <a:effectLst/>
                        </a:rPr>
                        <a:t>Vehicles used in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754182197"/>
                  </a:ext>
                </a:extLst>
              </a:tr>
              <a:tr h="1406768"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>
                          <a:effectLst/>
                        </a:rPr>
                        <a:t>DC series motor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Arial"/>
                        <a:buChar char="•"/>
                      </a:pPr>
                      <a:r>
                        <a:rPr lang="en-US" sz="1500" dirty="0">
                          <a:effectLst/>
                        </a:rPr>
                        <a:t>It was the most widely used motor for traction application in the early 1900s. </a:t>
                      </a:r>
                    </a:p>
                    <a:p>
                      <a:pPr marL="342900" lvl="0" indent="-342900" algn="just">
                        <a:buFont typeface="Arial"/>
                        <a:buChar char="•"/>
                      </a:pPr>
                      <a:r>
                        <a:rPr lang="en-US" sz="1500" dirty="0">
                          <a:effectLst/>
                        </a:rPr>
                        <a:t>It contains brushes and commutators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buNone/>
                      </a:pPr>
                      <a:r>
                        <a:rPr lang="en-US" sz="1500" dirty="0">
                          <a:effectLst/>
                        </a:rPr>
                        <a:t>DC motor delivers a good high accelerating during overload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Arial"/>
                        <a:buChar char="•"/>
                      </a:pPr>
                      <a:r>
                        <a:rPr lang="en-US" sz="1500" dirty="0">
                          <a:effectLst/>
                        </a:rPr>
                        <a:t>Bulky structure</a:t>
                      </a:r>
                    </a:p>
                    <a:p>
                      <a:pPr marL="342900" lvl="0" indent="-342900" algn="just">
                        <a:buFont typeface="Arial"/>
                        <a:buChar char="•"/>
                      </a:pPr>
                      <a:r>
                        <a:rPr lang="en-US" sz="1500" dirty="0">
                          <a:effectLst/>
                        </a:rPr>
                        <a:t>High maintenance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171450" lvl="0" indent="-171450" algn="just">
                        <a:buFont typeface="Arial"/>
                        <a:buChar char="•"/>
                      </a:pPr>
                      <a:r>
                        <a:rPr lang="en-US" sz="1500" dirty="0">
                          <a:effectLst/>
                        </a:rPr>
                        <a:t>Indian railways</a:t>
                      </a:r>
                    </a:p>
                    <a:p>
                      <a:pPr marL="171450" lvl="0" indent="-171450" algn="just">
                        <a:buFont typeface="Arial"/>
                        <a:buChar char="•"/>
                      </a:pPr>
                      <a:r>
                        <a:rPr lang="en-US" sz="1500" dirty="0">
                          <a:effectLst/>
                        </a:rPr>
                        <a:t>Tesla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84680826"/>
                  </a:ext>
                </a:extLst>
              </a:tr>
              <a:tr h="1895812"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>
                          <a:effectLst/>
                        </a:rPr>
                        <a:t>Brushless DC motors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None/>
                      </a:pPr>
                      <a:r>
                        <a:rPr lang="en-US" sz="1500" dirty="0">
                          <a:effectLst/>
                        </a:rPr>
                        <a:t>It is called brushless because it does </a:t>
                      </a:r>
                      <a:endParaRPr lang="en-US" sz="2400" dirty="0"/>
                    </a:p>
                    <a:p>
                      <a:pPr marL="342900" lvl="0" indent="-342900" algn="just">
                        <a:buNone/>
                      </a:pPr>
                      <a:r>
                        <a:rPr lang="en-US" sz="1500" dirty="0">
                          <a:effectLst/>
                        </a:rPr>
                        <a:t>not have the commutator and brush </a:t>
                      </a:r>
                      <a:endParaRPr lang="en-US" sz="2400"/>
                    </a:p>
                    <a:p>
                      <a:pPr marL="342900" lvl="0" indent="-342900" algn="just">
                        <a:buNone/>
                      </a:pPr>
                      <a:r>
                        <a:rPr lang="en-US" sz="1500" dirty="0">
                          <a:effectLst/>
                        </a:rPr>
                        <a:t>arrangement.</a:t>
                      </a:r>
                      <a:endParaRPr lang="en-US" sz="2400" dirty="0"/>
                    </a:p>
                    <a:p>
                      <a:pPr marL="342900" lvl="0" indent="-342900" algn="just">
                        <a:buNone/>
                      </a:pPr>
                      <a:r>
                        <a:rPr lang="en-US" sz="1500" dirty="0">
                          <a:effectLst/>
                        </a:rPr>
                        <a:t>The commutation is done </a:t>
                      </a:r>
                      <a:endParaRPr lang="en-US" sz="2400" dirty="0"/>
                    </a:p>
                    <a:p>
                      <a:pPr marL="342900" lvl="0" indent="-342900" algn="just">
                        <a:buNone/>
                      </a:pPr>
                      <a:r>
                        <a:rPr lang="en-US" sz="1500" dirty="0">
                          <a:effectLst/>
                        </a:rPr>
                        <a:t>electronically in this motor because of</a:t>
                      </a:r>
                      <a:endParaRPr lang="en-US" sz="2400" dirty="0"/>
                    </a:p>
                    <a:p>
                      <a:pPr marL="342900" lvl="0" indent="-342900" algn="just">
                        <a:buNone/>
                      </a:pPr>
                      <a:r>
                        <a:rPr lang="en-US" sz="1500" dirty="0">
                          <a:effectLst/>
                        </a:rPr>
                        <a:t>this BLDC motors are maintenance</a:t>
                      </a:r>
                      <a:endParaRPr lang="en-US" sz="2400" dirty="0"/>
                    </a:p>
                    <a:p>
                      <a:pPr marL="342900" lvl="0" indent="-342900" algn="just">
                        <a:buNone/>
                      </a:pPr>
                      <a:r>
                        <a:rPr lang="en-US" sz="1500" dirty="0">
                          <a:effectLst/>
                        </a:rPr>
                        <a:t>free. </a:t>
                      </a:r>
                      <a:endParaRPr lang="en-US" sz="2400" dirty="0"/>
                    </a:p>
                    <a:p>
                      <a:pPr algn="just"/>
                      <a:endParaRPr lang="en-US" sz="1500" dirty="0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342900" lvl="0" indent="-342900" algn="just"/>
                      <a:r>
                        <a:rPr lang="en-US" sz="1500" dirty="0">
                          <a:effectLst/>
                        </a:rPr>
                        <a:t>Increased efficiency</a:t>
                      </a:r>
                      <a:endParaRPr lang="en-US" sz="2400"/>
                    </a:p>
                    <a:p>
                      <a:pPr marL="342900" lvl="0" indent="-342900" algn="just"/>
                      <a:r>
                        <a:rPr lang="en-US" sz="1500" dirty="0">
                          <a:effectLst/>
                        </a:rPr>
                        <a:t>Reduced noise</a:t>
                      </a:r>
                    </a:p>
                    <a:p>
                      <a:pPr marL="342900" lvl="0" indent="-342900" algn="just"/>
                      <a:r>
                        <a:rPr lang="en-US" sz="1500" dirty="0">
                          <a:effectLst/>
                        </a:rPr>
                        <a:t>No sparking effect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342900" lvl="0" indent="-342900" algn="just"/>
                      <a:r>
                        <a:rPr lang="en-US" sz="1500" dirty="0">
                          <a:effectLst/>
                        </a:rPr>
                        <a:t>Short constant</a:t>
                      </a:r>
                      <a:endParaRPr lang="en-US" sz="2400" dirty="0"/>
                    </a:p>
                    <a:p>
                      <a:pPr marL="342900" lvl="0" indent="-342900" algn="just">
                        <a:buNone/>
                      </a:pPr>
                      <a:r>
                        <a:rPr lang="en-US" sz="1500" dirty="0">
                          <a:effectLst/>
                        </a:rPr>
                        <a:t>power range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342900" lvl="0" indent="-342900" algn="just"/>
                      <a:r>
                        <a:rPr lang="en-US" sz="1500" dirty="0">
                          <a:effectLst/>
                        </a:rPr>
                        <a:t>Electric vehicles</a:t>
                      </a:r>
                    </a:p>
                    <a:p>
                      <a:pPr marL="342900" lvl="0" indent="-342900" algn="just"/>
                      <a:r>
                        <a:rPr lang="en-US" sz="1500" dirty="0">
                          <a:effectLst/>
                        </a:rPr>
                        <a:t>Volta automotive</a:t>
                      </a:r>
                    </a:p>
                    <a:p>
                      <a:pPr marL="342900" lvl="0" indent="-342900" algn="just"/>
                      <a:r>
                        <a:rPr lang="en-US" sz="1500" dirty="0">
                          <a:effectLst/>
                        </a:rPr>
                        <a:t>Speego vehicles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56215156"/>
                  </a:ext>
                </a:extLst>
              </a:tr>
              <a:tr h="1895812"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>
                          <a:effectLst/>
                        </a:rPr>
                        <a:t>Permanent magnet synchronous motor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342900" lvl="0" indent="-342900" algn="just"/>
                      <a:r>
                        <a:rPr lang="en-US" sz="1500" dirty="0">
                          <a:effectLst/>
                        </a:rPr>
                        <a:t>This motor is also similar to BLDC</a:t>
                      </a:r>
                      <a:endParaRPr lang="en-US" sz="2400" dirty="0"/>
                    </a:p>
                    <a:p>
                      <a:pPr marL="342900" lvl="0" indent="-342900" algn="just">
                        <a:buNone/>
                      </a:pPr>
                      <a:r>
                        <a:rPr lang="en-US" sz="1500" dirty="0">
                          <a:effectLst/>
                        </a:rPr>
                        <a:t>motor which has permanent magnets</a:t>
                      </a:r>
                    </a:p>
                    <a:p>
                      <a:pPr marL="342900" lvl="0" indent="-342900" algn="just">
                        <a:buNone/>
                      </a:pPr>
                      <a:r>
                        <a:rPr lang="en-US" sz="1500" dirty="0">
                          <a:effectLst/>
                        </a:rPr>
                        <a:t>on the rotor. The difference is that</a:t>
                      </a:r>
                      <a:endParaRPr lang="en-US" sz="2400" dirty="0"/>
                    </a:p>
                    <a:p>
                      <a:pPr marL="342900" lvl="0" indent="-342900" algn="just">
                        <a:buNone/>
                      </a:pPr>
                      <a:r>
                        <a:rPr lang="en-US" sz="1500" dirty="0">
                          <a:effectLst/>
                        </a:rPr>
                        <a:t>PMSM has sinusoidal back EMF</a:t>
                      </a:r>
                      <a:endParaRPr lang="en-US" sz="2400" dirty="0"/>
                    </a:p>
                    <a:p>
                      <a:pPr marL="342900" lvl="0" indent="-342900" algn="just">
                        <a:buNone/>
                      </a:pPr>
                      <a:r>
                        <a:rPr lang="en-US" sz="1500" dirty="0">
                          <a:effectLst/>
                        </a:rPr>
                        <a:t>whereas BLDC has trapezoidal back</a:t>
                      </a:r>
                      <a:endParaRPr lang="en-US" sz="2400" dirty="0"/>
                    </a:p>
                    <a:p>
                      <a:pPr marL="342900" lvl="0" indent="-342900" algn="just">
                        <a:buNone/>
                      </a:pPr>
                      <a:r>
                        <a:rPr lang="en-US" sz="1500" dirty="0">
                          <a:effectLst/>
                        </a:rPr>
                        <a:t>EMF. </a:t>
                      </a:r>
                      <a:endParaRPr lang="en-US" sz="2400" dirty="0"/>
                    </a:p>
                    <a:p>
                      <a:pPr algn="just"/>
                      <a:endParaRPr lang="en-US" sz="1500" dirty="0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342900" lvl="0" indent="-342900" algn="just"/>
                      <a:r>
                        <a:rPr lang="en-US" sz="1500" dirty="0">
                          <a:effectLst/>
                        </a:rPr>
                        <a:t>Efficient</a:t>
                      </a:r>
                    </a:p>
                    <a:p>
                      <a:pPr marL="342900" lvl="0" indent="-342900" algn="just"/>
                      <a:r>
                        <a:rPr lang="en-US" sz="1500" dirty="0">
                          <a:effectLst/>
                        </a:rPr>
                        <a:t>High torque even at</a:t>
                      </a:r>
                    </a:p>
                    <a:p>
                      <a:pPr marL="342900" lvl="0" indent="-342900" algn="just">
                        <a:buNone/>
                      </a:pPr>
                      <a:r>
                        <a:rPr lang="en-US" sz="1500" dirty="0">
                          <a:effectLst/>
                        </a:rPr>
                        <a:t>low speed</a:t>
                      </a:r>
                      <a:endParaRPr lang="en-US" sz="24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342900" lvl="0" indent="-342900" algn="just"/>
                      <a:r>
                        <a:rPr lang="en-US" sz="1500" dirty="0">
                          <a:effectLst/>
                        </a:rPr>
                        <a:t>Cost is too high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342900" lvl="0" indent="-342900" algn="just"/>
                      <a:r>
                        <a:rPr lang="en-US" sz="1500" dirty="0">
                          <a:effectLst/>
                        </a:rPr>
                        <a:t>Toyota Prius</a:t>
                      </a:r>
                      <a:endParaRPr lang="en-US" sz="1500" dirty="0" err="1">
                        <a:effectLst/>
                      </a:endParaRPr>
                    </a:p>
                    <a:p>
                      <a:pPr marL="342900" lvl="0" indent="-342900" algn="just"/>
                      <a:r>
                        <a:rPr lang="en-US" sz="1500" dirty="0">
                          <a:effectLst/>
                        </a:rPr>
                        <a:t>Ford focus electric</a:t>
                      </a:r>
                    </a:p>
                    <a:p>
                      <a:pPr marL="342900" lvl="0" indent="-342900" algn="just"/>
                      <a:r>
                        <a:rPr lang="en-US" sz="1500" dirty="0">
                          <a:effectLst/>
                        </a:rPr>
                        <a:t>BMW I3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56844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9FB213-24FD-442E-A308-B9CDE230DCFD}"/>
              </a:ext>
            </a:extLst>
          </p:cNvPr>
          <p:cNvSpPr txBox="1"/>
          <p:nvPr/>
        </p:nvSpPr>
        <p:spPr>
          <a:xfrm>
            <a:off x="4080295" y="-1117121"/>
            <a:ext cx="365760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3716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185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POWERTRAIN:</vt:lpstr>
      <vt:lpstr>Different Driving Mode:</vt:lpstr>
      <vt:lpstr>TRANSMISSION:</vt:lpstr>
      <vt:lpstr>Automotive Systems and Overview </vt:lpstr>
      <vt:lpstr>Agenda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Ujjawal Kumar</dc:creator>
  <cp:lastModifiedBy>Ujjawal Kumar</cp:lastModifiedBy>
  <cp:revision>5</cp:revision>
  <dcterms:created xsi:type="dcterms:W3CDTF">2021-03-17T12:47:22Z</dcterms:created>
  <dcterms:modified xsi:type="dcterms:W3CDTF">2021-03-17T13:22:17Z</dcterms:modified>
</cp:coreProperties>
</file>