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1993" r:id="rId5"/>
    <p:sldId id="1979" r:id="rId6"/>
    <p:sldId id="1995" r:id="rId7"/>
    <p:sldId id="2002" r:id="rId8"/>
    <p:sldId id="2016" r:id="rId9"/>
    <p:sldId id="2017" r:id="rId10"/>
    <p:sldId id="2014" r:id="rId11"/>
    <p:sldId id="2008" r:id="rId12"/>
    <p:sldId id="2015" r:id="rId13"/>
    <p:sldId id="1971" r:id="rId14"/>
    <p:sldId id="2013" r:id="rId15"/>
    <p:sldId id="2007" r:id="rId16"/>
    <p:sldId id="1996" r:id="rId17"/>
    <p:sldId id="2005" r:id="rId18"/>
    <p:sldId id="2011" r:id="rId19"/>
    <p:sldId id="1997" r:id="rId20"/>
    <p:sldId id="2006" r:id="rId21"/>
    <p:sldId id="2009" r:id="rId22"/>
    <p:sldId id="1972" r:id="rId23"/>
    <p:sldId id="2037" r:id="rId24"/>
    <p:sldId id="2036" r:id="rId25"/>
    <p:sldId id="2038" r:id="rId26"/>
    <p:sldId id="2024" r:id="rId27"/>
    <p:sldId id="2025" r:id="rId28"/>
    <p:sldId id="2026" r:id="rId29"/>
    <p:sldId id="1998" r:id="rId30"/>
    <p:sldId id="2018" r:id="rId31"/>
    <p:sldId id="2029" r:id="rId32"/>
    <p:sldId id="2027" r:id="rId33"/>
    <p:sldId id="2028" r:id="rId34"/>
    <p:sldId id="2019" r:id="rId35"/>
    <p:sldId id="2030" r:id="rId36"/>
    <p:sldId id="2031" r:id="rId37"/>
    <p:sldId id="2000" r:id="rId38"/>
    <p:sldId id="2032" r:id="rId39"/>
    <p:sldId id="2035" r:id="rId40"/>
    <p:sldId id="2034" r:id="rId41"/>
    <p:sldId id="2033" r:id="rId42"/>
    <p:sldId id="2012" r:id="rId43"/>
    <p:sldId id="269" r:id="rId4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1993"/>
            <p14:sldId id="1979"/>
            <p14:sldId id="1995"/>
            <p14:sldId id="2002"/>
            <p14:sldId id="2016"/>
            <p14:sldId id="2017"/>
            <p14:sldId id="2014"/>
            <p14:sldId id="2008"/>
            <p14:sldId id="2015"/>
            <p14:sldId id="1971"/>
            <p14:sldId id="2013"/>
            <p14:sldId id="2007"/>
            <p14:sldId id="1996"/>
            <p14:sldId id="2005"/>
            <p14:sldId id="2011"/>
            <p14:sldId id="1997"/>
            <p14:sldId id="2006"/>
            <p14:sldId id="2009"/>
            <p14:sldId id="1972"/>
            <p14:sldId id="2037"/>
            <p14:sldId id="2036"/>
            <p14:sldId id="2038"/>
            <p14:sldId id="2024"/>
            <p14:sldId id="2025"/>
            <p14:sldId id="2026"/>
            <p14:sldId id="1998"/>
            <p14:sldId id="2018"/>
            <p14:sldId id="2029"/>
            <p14:sldId id="2027"/>
            <p14:sldId id="2028"/>
            <p14:sldId id="2019"/>
            <p14:sldId id="2030"/>
            <p14:sldId id="2031"/>
            <p14:sldId id="2000"/>
            <p14:sldId id="2032"/>
            <p14:sldId id="2035"/>
            <p14:sldId id="2034"/>
            <p14:sldId id="2033"/>
            <p14:sldId id="2012"/>
          </p14:sldIdLst>
        </p14:section>
        <p14:section name="Project Detailing" id="{AE277C95-68F2-4D3F-BE70-E85082A6F729}">
          <p14:sldIdLst>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p:scale>
          <a:sx n="98" d="100"/>
          <a:sy n="98" d="100"/>
        </p:scale>
        <p:origin x="51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13-05-2021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7"/>
          <p:cNvGrpSpPr/>
          <p:nvPr userDrawn="1"/>
        </p:nvGrpSpPr>
        <p:grpSpPr bwMode="gray">
          <a:xfrm>
            <a:off x="200227" y="755330"/>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grpSp>
        <p:nvGrpSpPr>
          <p:cNvPr id="5" name="Group 10"/>
          <p:cNvGrpSpPr/>
          <p:nvPr userDrawn="1"/>
        </p:nvGrpSpPr>
        <p:grpSpPr bwMode="gray">
          <a:xfrm>
            <a:off x="4981241"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sp>
        <p:nvSpPr>
          <p:cNvPr id="2" name="Title 1"/>
          <p:cNvSpPr>
            <a:spLocks noGrp="1"/>
          </p:cNvSpPr>
          <p:nvPr userDrawn="1">
            <p:ph type="title" hasCustomPrompt="1"/>
          </p:nvPr>
        </p:nvSpPr>
        <p:spPr bwMode="gray">
          <a:xfrm>
            <a:off x="999507" y="755330"/>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1"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sz="1800" dirty="0"/>
          </a:p>
        </p:txBody>
      </p:sp>
      <p:grpSp>
        <p:nvGrpSpPr>
          <p:cNvPr id="6" name="Group 5"/>
          <p:cNvGrpSpPr>
            <a:grpSpLocks noChangeAspect="1"/>
          </p:cNvGrpSpPr>
          <p:nvPr userDrawn="1"/>
        </p:nvGrpSpPr>
        <p:grpSpPr bwMode="gray">
          <a:xfrm>
            <a:off x="299349" y="2798387"/>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grpSp>
      <p:sp>
        <p:nvSpPr>
          <p:cNvPr id="23" name="Text Placeholder 1030"/>
          <p:cNvSpPr>
            <a:spLocks noGrp="1"/>
          </p:cNvSpPr>
          <p:nvPr userDrawn="1">
            <p:ph type="body" sz="quarter" idx="10" hasCustomPrompt="1"/>
          </p:nvPr>
        </p:nvSpPr>
        <p:spPr bwMode="gray">
          <a:xfrm>
            <a:off x="299350" y="3484735"/>
            <a:ext cx="3643967" cy="347682"/>
          </a:xfrm>
          <a:prstGeom prst="rect">
            <a:avLst/>
          </a:prstGeom>
        </p:spPr>
        <p:txBody>
          <a:bodyPr anchor="ct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50" y="3939689"/>
            <a:ext cx="3643967" cy="347682"/>
          </a:xfrm>
          <a:prstGeom prst="rect">
            <a:avLst/>
          </a:prstGeom>
        </p:spPr>
        <p:txBody>
          <a:bodyPr anchor="ctr">
            <a:normAutofit/>
          </a:bodyP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Designation </a:t>
            </a:r>
            <a:endParaRPr lang="en-IN" dirty="0"/>
          </a:p>
        </p:txBody>
      </p:sp>
      <p:sp>
        <p:nvSpPr>
          <p:cNvPr id="26" name="Parallelogram 25"/>
          <p:cNvSpPr/>
          <p:nvPr userDrawn="1"/>
        </p:nvSpPr>
        <p:spPr bwMode="gray">
          <a:xfrm>
            <a:off x="4317590" y="2639"/>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sz="1800" dirty="0">
              <a:solidFill>
                <a:schemeClr val="tx1"/>
              </a:solidFill>
            </a:endParaRPr>
          </a:p>
        </p:txBody>
      </p:sp>
      <p:sp>
        <p:nvSpPr>
          <p:cNvPr id="28" name="Picture Placeholder 3"/>
          <p:cNvSpPr>
            <a:spLocks noGrp="1"/>
          </p:cNvSpPr>
          <p:nvPr userDrawn="1">
            <p:ph type="pic" sz="quarter" idx="14" hasCustomPrompt="1"/>
          </p:nvPr>
        </p:nvSpPr>
        <p:spPr bwMode="gray">
          <a:xfrm>
            <a:off x="4379514"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86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80625" y="4936035"/>
            <a:ext cx="3205251" cy="207748"/>
          </a:xfrm>
          <a:prstGeom prst="rect">
            <a:avLst/>
          </a:prstGeom>
          <a:noFill/>
        </p:spPr>
        <p:txBody>
          <a:bodyPr wrap="none" lIns="68579" tIns="34289" rIns="68579" bIns="34289" rtlCol="0">
            <a:spAutoFit/>
          </a:bodyPr>
          <a:lstStyle/>
          <a:p>
            <a:pPr algn="ctr" defTabSz="914331">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650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 id="2147483728" r:id="rId26"/>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8"/>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pport.openecu.com/doc_user/openecu_user_guide_simulink_chunk/tool_canape.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he-best-manuals-online.com/products/electronic-technician-et2019a-for-all-caterpillar-models-diagnostics-software-latest-version-2019-online-installation-service?variant=20809425387579"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ecoursesonline.iasri.res.in/mod/page/view.php?id=10101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995" y="1145191"/>
            <a:ext cx="5330410" cy="981321"/>
          </a:xfrm>
        </p:spPr>
        <p:txBody>
          <a:bodyPr>
            <a:normAutofit fontScale="90000"/>
          </a:bodyPr>
          <a:lstStyle/>
          <a:p>
            <a:pPr algn="l"/>
            <a:r>
              <a:rPr lang="en-IN" sz="3300" b="1" dirty="0"/>
              <a:t>Shadow Project – CAT Embedded</a:t>
            </a:r>
            <a:r>
              <a:rPr lang="en-US" sz="2400" b="1" dirty="0"/>
              <a:t> </a:t>
            </a:r>
          </a:p>
        </p:txBody>
      </p:sp>
      <p:sp>
        <p:nvSpPr>
          <p:cNvPr id="5" name="Text Placeholder 4"/>
          <p:cNvSpPr>
            <a:spLocks noGrp="1"/>
          </p:cNvSpPr>
          <p:nvPr>
            <p:ph type="body" sz="quarter" idx="10"/>
          </p:nvPr>
        </p:nvSpPr>
        <p:spPr>
          <a:xfrm>
            <a:off x="1169628" y="1854410"/>
            <a:ext cx="3643967" cy="347682"/>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8105" y="3572540"/>
            <a:ext cx="2225486" cy="1134139"/>
          </a:xfrm>
          <a:prstGeom prst="rect">
            <a:avLst/>
          </a:prstGeom>
        </p:spPr>
      </p:pic>
      <p:sp>
        <p:nvSpPr>
          <p:cNvPr id="6" name="TextBox 5"/>
          <p:cNvSpPr txBox="1"/>
          <p:nvPr/>
        </p:nvSpPr>
        <p:spPr>
          <a:xfrm>
            <a:off x="1169628" y="2143619"/>
            <a:ext cx="3434319" cy="369332"/>
          </a:xfrm>
          <a:prstGeom prst="rect">
            <a:avLst/>
          </a:prstGeom>
          <a:noFill/>
        </p:spPr>
        <p:txBody>
          <a:bodyPr wrap="square" rtlCol="0">
            <a:spAutoFit/>
          </a:bodyPr>
          <a:lstStyle/>
          <a:p>
            <a:r>
              <a:rPr lang="en-US" sz="1800" dirty="0" err="1"/>
              <a:t>Arpita</a:t>
            </a:r>
            <a:r>
              <a:rPr lang="en-US" sz="1800" dirty="0"/>
              <a:t> A Kulkarni - 99003757</a:t>
            </a:r>
          </a:p>
        </p:txBody>
      </p:sp>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Introduction to CANape</a:t>
            </a:r>
            <a:endParaRPr lang="en-US" dirty="0"/>
          </a:p>
        </p:txBody>
      </p:sp>
      <p:sp>
        <p:nvSpPr>
          <p:cNvPr id="3" name="Content Placeholder 2"/>
          <p:cNvSpPr>
            <a:spLocks noGrp="1"/>
          </p:cNvSpPr>
          <p:nvPr>
            <p:ph idx="1"/>
          </p:nvPr>
        </p:nvSpPr>
        <p:spPr>
          <a:xfrm>
            <a:off x="304800" y="666750"/>
            <a:ext cx="8493035" cy="4212227"/>
          </a:xfrm>
        </p:spPr>
        <p:txBody>
          <a:bodyPr>
            <a:normAutofit/>
          </a:bodyPr>
          <a:lstStyle/>
          <a:p>
            <a:pPr algn="just"/>
            <a:endParaRPr sz="2100" dirty="0"/>
          </a:p>
          <a:p>
            <a:pPr algn="just"/>
            <a:r>
              <a:rPr lang="en-US" sz="1400" dirty="0"/>
              <a:t>Configure hardware in vector Hardware found in control panel.</a:t>
            </a:r>
          </a:p>
          <a:p>
            <a:pPr algn="just"/>
            <a:r>
              <a:rPr lang="en-US" sz="1400" dirty="0"/>
              <a:t>Use A2L files.</a:t>
            </a:r>
          </a:p>
          <a:p>
            <a:pPr algn="just"/>
            <a:r>
              <a:rPr lang="en-US" sz="1400" dirty="0"/>
              <a:t>Inserting measurement signals.</a:t>
            </a:r>
          </a:p>
          <a:p>
            <a:pPr algn="just"/>
            <a:r>
              <a:rPr lang="en-US" sz="1400" b="1" dirty="0"/>
              <a:t>Hardware Configuration</a:t>
            </a:r>
          </a:p>
          <a:p>
            <a:pPr algn="just"/>
            <a:r>
              <a:rPr lang="en-US" sz="1400" dirty="0"/>
              <a:t>Control Panel </a:t>
            </a:r>
            <a:r>
              <a:rPr lang="en-US" sz="1400" dirty="0">
                <a:sym typeface="Wingdings" panose="05000000000000000000" pitchFamily="2" charset="2"/>
              </a:rPr>
              <a:t> Vector Hardware  </a:t>
            </a:r>
            <a:r>
              <a:rPr lang="en-US" sz="1400" dirty="0" err="1">
                <a:sym typeface="Wingdings" panose="05000000000000000000" pitchFamily="2" charset="2"/>
              </a:rPr>
              <a:t>CANcardXL</a:t>
            </a:r>
            <a:r>
              <a:rPr lang="en-US" sz="1400" dirty="0">
                <a:sym typeface="Wingdings" panose="05000000000000000000" pitchFamily="2" charset="2"/>
              </a:rPr>
              <a:t>  </a:t>
            </a:r>
            <a:r>
              <a:rPr lang="en-US" sz="1400" dirty="0" err="1">
                <a:sym typeface="Wingdings" panose="05000000000000000000" pitchFamily="2" charset="2"/>
              </a:rPr>
              <a:t>CANcab</a:t>
            </a:r>
            <a:r>
              <a:rPr lang="en-US" sz="1400" dirty="0">
                <a:sym typeface="Wingdings" panose="05000000000000000000" pitchFamily="2" charset="2"/>
              </a:rPr>
              <a:t> 1050opto directories  </a:t>
            </a:r>
            <a:r>
              <a:rPr lang="en-US" sz="1400" dirty="0" err="1">
                <a:sym typeface="Wingdings" panose="05000000000000000000" pitchFamily="2" charset="2"/>
              </a:rPr>
              <a:t>CANape</a:t>
            </a:r>
            <a:r>
              <a:rPr lang="en-US" sz="1400" dirty="0">
                <a:sym typeface="Wingdings" panose="05000000000000000000" pitchFamily="2" charset="2"/>
              </a:rPr>
              <a:t> CAN1 and CAN2</a:t>
            </a:r>
          </a:p>
          <a:p>
            <a:pPr algn="just"/>
            <a:r>
              <a:rPr lang="en-US" sz="1400" dirty="0">
                <a:sym typeface="Wingdings" panose="05000000000000000000" pitchFamily="2" charset="2"/>
              </a:rPr>
              <a:t>Device Configuration</a:t>
            </a:r>
          </a:p>
          <a:p>
            <a:pPr algn="just"/>
            <a:r>
              <a:rPr lang="en-US" sz="1400" dirty="0">
                <a:sym typeface="Wingdings" panose="05000000000000000000" pitchFamily="2" charset="2"/>
              </a:rPr>
              <a:t>Device configuration  Database flash a2l files and MAP files(elf).</a:t>
            </a:r>
          </a:p>
        </p:txBody>
      </p:sp>
      <p:sp>
        <p:nvSpPr>
          <p:cNvPr id="6" name="TextBox 5"/>
          <p:cNvSpPr txBox="1"/>
          <p:nvPr/>
        </p:nvSpPr>
        <p:spPr>
          <a:xfrm>
            <a:off x="4593566" y="698740"/>
            <a:ext cx="4024223" cy="276999"/>
          </a:xfrm>
          <a:prstGeom prst="rect">
            <a:avLst/>
          </a:prstGeom>
          <a:noFill/>
        </p:spPr>
        <p:txBody>
          <a:bodyPr wrap="square" lIns="68580" tIns="34290" rIns="68580" bIns="34290"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Configuration</a:t>
            </a:r>
          </a:p>
        </p:txBody>
      </p:sp>
      <p:pic>
        <p:nvPicPr>
          <p:cNvPr id="4" name="Content Placeholder 3"/>
          <p:cNvPicPr>
            <a:picLocks noGrp="1" noChangeAspect="1"/>
          </p:cNvPicPr>
          <p:nvPr>
            <p:ph idx="1"/>
          </p:nvPr>
        </p:nvPicPr>
        <p:blipFill>
          <a:blip r:embed="rId2"/>
          <a:stretch>
            <a:fillRect/>
          </a:stretch>
        </p:blipFill>
        <p:spPr>
          <a:xfrm>
            <a:off x="2318505" y="505365"/>
            <a:ext cx="5765519" cy="4191000"/>
          </a:xfrm>
          <a:prstGeom prst="rect">
            <a:avLst/>
          </a:prstGeom>
        </p:spPr>
      </p:pic>
      <p:sp>
        <p:nvSpPr>
          <p:cNvPr id="5" name="Rectangle 4"/>
          <p:cNvSpPr/>
          <p:nvPr/>
        </p:nvSpPr>
        <p:spPr>
          <a:xfrm>
            <a:off x="550607" y="4396085"/>
            <a:ext cx="6376219" cy="923330"/>
          </a:xfrm>
          <a:prstGeom prst="rect">
            <a:avLst/>
          </a:prstGeom>
        </p:spPr>
        <p:txBody>
          <a:bodyPr wrap="square">
            <a:spAutoFit/>
          </a:bodyPr>
          <a:lstStyle/>
          <a:p>
            <a:endParaRPr lang="en-US" dirty="0">
              <a:hlinkClick r:id="rId3"/>
            </a:endParaRPr>
          </a:p>
          <a:p>
            <a:r>
              <a:rPr lang="en-US" dirty="0" err="1"/>
              <a:t>Source:</a:t>
            </a:r>
            <a:r>
              <a:rPr lang="en-US" dirty="0" err="1">
                <a:hlinkClick r:id="rId3"/>
              </a:rPr>
              <a:t>http</a:t>
            </a:r>
            <a:r>
              <a:rPr lang="en-US" dirty="0">
                <a:hlinkClick r:id="rId3"/>
              </a:rPr>
              <a:t>://support.openecu.com/</a:t>
            </a:r>
            <a:r>
              <a:rPr lang="en-US" dirty="0" err="1">
                <a:hlinkClick r:id="rId3"/>
              </a:rPr>
              <a:t>doc_user</a:t>
            </a:r>
            <a:r>
              <a:rPr lang="en-US" dirty="0">
                <a:hlinkClick r:id="rId3"/>
              </a:rPr>
              <a:t>/</a:t>
            </a:r>
            <a:r>
              <a:rPr lang="en-US" dirty="0" err="1">
                <a:hlinkClick r:id="rId3"/>
              </a:rPr>
              <a:t>openecu_user_guide_simulink_chunk</a:t>
            </a:r>
            <a:r>
              <a:rPr lang="en-US" dirty="0">
                <a:hlinkClick r:id="rId3"/>
              </a:rPr>
              <a:t>/tool_canape.html</a:t>
            </a:r>
            <a:endParaRPr lang="en-US" dirty="0"/>
          </a:p>
          <a:p>
            <a:endParaRPr lang="en-US" dirty="0"/>
          </a:p>
        </p:txBody>
      </p:sp>
    </p:spTree>
    <p:extLst>
      <p:ext uri="{BB962C8B-B14F-4D97-AF65-F5344CB8AC3E}">
        <p14:creationId xmlns:p14="http://schemas.microsoft.com/office/powerpoint/2010/main" val="71981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windows</a:t>
            </a:r>
          </a:p>
        </p:txBody>
      </p:sp>
      <p:sp>
        <p:nvSpPr>
          <p:cNvPr id="7" name="Rectangle 6"/>
          <p:cNvSpPr/>
          <p:nvPr/>
        </p:nvSpPr>
        <p:spPr>
          <a:xfrm>
            <a:off x="304800" y="658761"/>
            <a:ext cx="4060723" cy="4247317"/>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Content Placeholder 7"/>
          <p:cNvSpPr>
            <a:spLocks noGrp="1"/>
          </p:cNvSpPr>
          <p:nvPr>
            <p:ph idx="1"/>
          </p:nvPr>
        </p:nvSpPr>
        <p:spPr/>
        <p:txBody>
          <a:bodyPr/>
          <a:lstStyle/>
          <a:p>
            <a:r>
              <a:rPr lang="en-US" dirty="0"/>
              <a:t>Numeric Measurement signal</a:t>
            </a:r>
          </a:p>
          <a:p>
            <a:r>
              <a:rPr lang="en-US" dirty="0"/>
              <a:t>Graphic ,digital, bar , Text, Data.</a:t>
            </a:r>
          </a:p>
          <a:p>
            <a:endParaRPr lang="en-US" dirty="0"/>
          </a:p>
        </p:txBody>
      </p:sp>
      <p:pic>
        <p:nvPicPr>
          <p:cNvPr id="9" name="Content Placeholder 3"/>
          <p:cNvPicPr>
            <a:picLocks noChangeAspect="1"/>
          </p:cNvPicPr>
          <p:nvPr/>
        </p:nvPicPr>
        <p:blipFill rotWithShape="1">
          <a:blip r:embed="rId2"/>
          <a:srcRect l="9059" t="1671" r="8546" b="13851"/>
          <a:stretch/>
        </p:blipFill>
        <p:spPr bwMode="gray">
          <a:xfrm>
            <a:off x="3283974" y="1199536"/>
            <a:ext cx="5781368" cy="3514450"/>
          </a:xfrm>
          <a:prstGeom prst="rect">
            <a:avLst/>
          </a:prstGeom>
        </p:spPr>
      </p:pic>
    </p:spTree>
    <p:extLst>
      <p:ext uri="{BB962C8B-B14F-4D97-AF65-F5344CB8AC3E}">
        <p14:creationId xmlns:p14="http://schemas.microsoft.com/office/powerpoint/2010/main" val="15566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Introduction to CAT ET</a:t>
            </a:r>
            <a:endParaRPr lang="en-US" dirty="0"/>
          </a:p>
        </p:txBody>
      </p:sp>
      <p:sp>
        <p:nvSpPr>
          <p:cNvPr id="3" name="Content Placeholder 2"/>
          <p:cNvSpPr>
            <a:spLocks noGrp="1"/>
          </p:cNvSpPr>
          <p:nvPr>
            <p:ph idx="1"/>
          </p:nvPr>
        </p:nvSpPr>
        <p:spPr/>
        <p:txBody>
          <a:bodyPr/>
          <a:lstStyle/>
          <a:p>
            <a:r>
              <a:rPr lang="en-US" dirty="0"/>
              <a:t>Cat ET is the program that customers use to diagnose and repair problems quickly. </a:t>
            </a:r>
          </a:p>
          <a:p>
            <a:r>
              <a:rPr lang="en-US" dirty="0"/>
              <a:t>Cat ET is a PC based service and electronic information tool which obtains information from electronically controlled Caterpillar equipment.</a:t>
            </a:r>
          </a:p>
          <a:p>
            <a:r>
              <a:rPr lang="en-US" dirty="0"/>
              <a:t>Cat ET allows customers to view status parameters.</a:t>
            </a:r>
          </a:p>
          <a:p>
            <a:r>
              <a:rPr lang="en-US" dirty="0"/>
              <a:t>Configuration.</a:t>
            </a:r>
          </a:p>
          <a:p>
            <a:r>
              <a:rPr lang="en-US" dirty="0"/>
              <a:t>Diagnostic tests.</a:t>
            </a:r>
          </a:p>
          <a:p>
            <a:r>
              <a:rPr lang="en-US" dirty="0"/>
              <a:t>Diagnostic codes and events.</a:t>
            </a:r>
          </a:p>
          <a:p>
            <a:r>
              <a:rPr lang="en-US" dirty="0"/>
              <a:t>Active codes</a:t>
            </a:r>
          </a:p>
          <a:p>
            <a:r>
              <a:rPr lang="en-US" dirty="0"/>
              <a:t>Logged codes</a:t>
            </a:r>
          </a:p>
          <a:p>
            <a:r>
              <a:rPr lang="en-US" dirty="0"/>
              <a:t>Status flag</a:t>
            </a:r>
          </a:p>
          <a:p>
            <a:r>
              <a:rPr lang="en-US" dirty="0"/>
              <a:t>Data log</a:t>
            </a:r>
          </a:p>
          <a:p>
            <a:r>
              <a:rPr lang="en-US" dirty="0"/>
              <a:t>Win flash</a:t>
            </a:r>
          </a:p>
        </p:txBody>
      </p:sp>
    </p:spTree>
    <p:extLst>
      <p:ext uri="{BB962C8B-B14F-4D97-AF65-F5344CB8AC3E}">
        <p14:creationId xmlns:p14="http://schemas.microsoft.com/office/powerpoint/2010/main" val="415549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ET- Win flash</a:t>
            </a:r>
          </a:p>
        </p:txBody>
      </p:sp>
      <p:pic>
        <p:nvPicPr>
          <p:cNvPr id="4" name="Content Placeholder 14"/>
          <p:cNvPicPr>
            <a:picLocks noGrp="1" noChangeAspect="1"/>
          </p:cNvPicPr>
          <p:nvPr>
            <p:ph idx="1"/>
          </p:nvPr>
        </p:nvPicPr>
        <p:blipFill rotWithShape="1">
          <a:blip r:embed="rId2">
            <a:extLst>
              <a:ext uri="{28A0092B-C50C-407E-A947-70E740481C1C}">
                <a14:useLocalDpi xmlns:a14="http://schemas.microsoft.com/office/drawing/2010/main" val="0"/>
              </a:ext>
            </a:extLst>
          </a:blip>
          <a:srcRect l="630" r="1014" b="9473"/>
          <a:stretch/>
        </p:blipFill>
        <p:spPr>
          <a:xfrm>
            <a:off x="2045110" y="774844"/>
            <a:ext cx="5034116" cy="3482524"/>
          </a:xfrm>
        </p:spPr>
      </p:pic>
      <p:sp>
        <p:nvSpPr>
          <p:cNvPr id="5" name="Rectangle 4"/>
          <p:cNvSpPr/>
          <p:nvPr/>
        </p:nvSpPr>
        <p:spPr>
          <a:xfrm>
            <a:off x="176981" y="4139382"/>
            <a:ext cx="6769509" cy="1131079"/>
          </a:xfrm>
          <a:prstGeom prst="rect">
            <a:avLst/>
          </a:prstGeom>
        </p:spPr>
        <p:txBody>
          <a:bodyPr wrap="square">
            <a:spAutoFit/>
          </a:bodyPr>
          <a:lstStyle/>
          <a:p>
            <a:r>
              <a:rPr lang="en-US" dirty="0"/>
              <a:t>Source:</a:t>
            </a:r>
          </a:p>
          <a:p>
            <a:r>
              <a:rPr lang="en-US" dirty="0">
                <a:hlinkClick r:id="rId3"/>
              </a:rPr>
              <a:t>https://the-best-manuals-online.com/products/electronic-technician-et2019a-for-all-caterpillar-models-diagnostics-software-latest-version-2019-online-installation-service?variant=20809425387579</a:t>
            </a:r>
            <a:endParaRPr lang="en-US" dirty="0"/>
          </a:p>
          <a:p>
            <a:endParaRPr lang="en-US" dirty="0"/>
          </a:p>
        </p:txBody>
      </p:sp>
    </p:spTree>
    <p:extLst>
      <p:ext uri="{BB962C8B-B14F-4D97-AF65-F5344CB8AC3E}">
        <p14:creationId xmlns:p14="http://schemas.microsoft.com/office/powerpoint/2010/main" val="2463322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ECM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13" y="652418"/>
            <a:ext cx="7880400" cy="4191000"/>
          </a:xfrm>
        </p:spPr>
      </p:pic>
    </p:spTree>
    <p:extLst>
      <p:ext uri="{BB962C8B-B14F-4D97-AF65-F5344CB8AC3E}">
        <p14:creationId xmlns:p14="http://schemas.microsoft.com/office/powerpoint/2010/main" val="45451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Introduction to TRACE32</a:t>
            </a:r>
            <a:endParaRPr lang="en-US" dirty="0"/>
          </a:p>
        </p:txBody>
      </p:sp>
      <p:sp>
        <p:nvSpPr>
          <p:cNvPr id="5" name="Content Placeholder 4"/>
          <p:cNvSpPr>
            <a:spLocks noGrp="1"/>
          </p:cNvSpPr>
          <p:nvPr>
            <p:ph idx="1"/>
          </p:nvPr>
        </p:nvSpPr>
        <p:spPr/>
        <p:txBody>
          <a:bodyPr/>
          <a:lstStyle/>
          <a:p>
            <a:r>
              <a:rPr lang="en-US" dirty="0"/>
              <a:t>TRACE32 debugger allows you to test your embedded hardware and software by using the on chip debug interface.</a:t>
            </a:r>
          </a:p>
          <a:p>
            <a:r>
              <a:rPr lang="en-US" dirty="0"/>
              <a:t>System Configuration.</a:t>
            </a:r>
          </a:p>
          <a:p>
            <a:r>
              <a:rPr lang="en-US" dirty="0"/>
              <a:t>Target load.</a:t>
            </a:r>
          </a:p>
          <a:p>
            <a:r>
              <a:rPr lang="en-US" dirty="0"/>
              <a:t>Watch window.</a:t>
            </a:r>
          </a:p>
          <a:p>
            <a:r>
              <a:rPr lang="en-US" dirty="0"/>
              <a:t>Break points.</a:t>
            </a:r>
          </a:p>
          <a:p>
            <a:r>
              <a:rPr lang="en-US" dirty="0"/>
              <a:t>List.</a:t>
            </a:r>
          </a:p>
          <a:p>
            <a:endParaRPr lang="en-US" dirty="0"/>
          </a:p>
          <a:p>
            <a:endParaRPr lang="en-US" dirty="0"/>
          </a:p>
        </p:txBody>
      </p:sp>
      <p:pic>
        <p:nvPicPr>
          <p:cNvPr id="6"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70572" t="5404" b="55077"/>
          <a:stretch/>
        </p:blipFill>
        <p:spPr bwMode="gray">
          <a:xfrm>
            <a:off x="4943431" y="1012722"/>
            <a:ext cx="3501386" cy="2792362"/>
          </a:xfrm>
          <a:prstGeom prst="rect">
            <a:avLst/>
          </a:prstGeom>
        </p:spPr>
      </p:pic>
      <p:sp>
        <p:nvSpPr>
          <p:cNvPr id="7" name="Rectangle 6"/>
          <p:cNvSpPr/>
          <p:nvPr/>
        </p:nvSpPr>
        <p:spPr>
          <a:xfrm>
            <a:off x="4572000" y="3805084"/>
            <a:ext cx="4045974" cy="300082"/>
          </a:xfrm>
          <a:prstGeom prst="rect">
            <a:avLst/>
          </a:prstGeom>
        </p:spPr>
        <p:txBody>
          <a:bodyPr wrap="square">
            <a:spAutoFit/>
          </a:bodyPr>
          <a:lstStyle/>
          <a:p>
            <a:r>
              <a:rPr lang="en-US" dirty="0"/>
              <a:t>Source: Vector user guide</a:t>
            </a:r>
          </a:p>
        </p:txBody>
      </p:sp>
    </p:spTree>
    <p:extLst>
      <p:ext uri="{BB962C8B-B14F-4D97-AF65-F5344CB8AC3E}">
        <p14:creationId xmlns:p14="http://schemas.microsoft.com/office/powerpoint/2010/main" val="399365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017" t="38050" r="-1" b="21598"/>
          <a:stretch/>
        </p:blipFill>
        <p:spPr>
          <a:xfrm>
            <a:off x="629263" y="568509"/>
            <a:ext cx="7266039" cy="4414702"/>
          </a:xfrm>
          <a:prstGeom prst="rect">
            <a:avLst/>
          </a:prstGeom>
        </p:spPr>
      </p:pic>
      <p:sp>
        <p:nvSpPr>
          <p:cNvPr id="6" name="Rectangle 5"/>
          <p:cNvSpPr/>
          <p:nvPr/>
        </p:nvSpPr>
        <p:spPr>
          <a:xfrm>
            <a:off x="1161647" y="4683129"/>
            <a:ext cx="1983235" cy="300082"/>
          </a:xfrm>
          <a:prstGeom prst="rect">
            <a:avLst/>
          </a:prstGeom>
        </p:spPr>
        <p:txBody>
          <a:bodyPr wrap="none">
            <a:spAutoFit/>
          </a:bodyPr>
          <a:lstStyle/>
          <a:p>
            <a:r>
              <a:rPr lang="en-US" dirty="0"/>
              <a:t>Source: Vector user guide</a:t>
            </a:r>
          </a:p>
        </p:txBody>
      </p:sp>
    </p:spTree>
    <p:extLst>
      <p:ext uri="{BB962C8B-B14F-4D97-AF65-F5344CB8AC3E}">
        <p14:creationId xmlns:p14="http://schemas.microsoft.com/office/powerpoint/2010/main" val="218466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points</a:t>
            </a:r>
          </a:p>
        </p:txBody>
      </p:sp>
      <p:sp>
        <p:nvSpPr>
          <p:cNvPr id="6" name="Rectangle 5"/>
          <p:cNvSpPr/>
          <p:nvPr/>
        </p:nvSpPr>
        <p:spPr>
          <a:xfrm>
            <a:off x="1525440" y="4643799"/>
            <a:ext cx="1983235" cy="300082"/>
          </a:xfrm>
          <a:prstGeom prst="rect">
            <a:avLst/>
          </a:prstGeom>
        </p:spPr>
        <p:txBody>
          <a:bodyPr wrap="none">
            <a:spAutoFit/>
          </a:bodyPr>
          <a:lstStyle/>
          <a:p>
            <a:r>
              <a:rPr lang="en-US" dirty="0"/>
              <a:t>Source: Vector user guide</a:t>
            </a:r>
          </a:p>
        </p:txBody>
      </p:sp>
      <p:pic>
        <p:nvPicPr>
          <p:cNvPr id="3" name="Picture 2"/>
          <p:cNvPicPr>
            <a:picLocks noChangeAspect="1"/>
          </p:cNvPicPr>
          <p:nvPr/>
        </p:nvPicPr>
        <p:blipFill>
          <a:blip r:embed="rId2"/>
          <a:stretch>
            <a:fillRect/>
          </a:stretch>
        </p:blipFill>
        <p:spPr>
          <a:xfrm>
            <a:off x="3139133" y="1080121"/>
            <a:ext cx="5700067" cy="3563678"/>
          </a:xfrm>
          <a:prstGeom prst="rect">
            <a:avLst/>
          </a:prstGeom>
        </p:spPr>
      </p:pic>
      <p:pic>
        <p:nvPicPr>
          <p:cNvPr id="7"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269" t="43160" r="5235" b="36325"/>
          <a:stretch/>
        </p:blipFill>
        <p:spPr>
          <a:xfrm>
            <a:off x="0" y="1283504"/>
            <a:ext cx="2946762" cy="2484144"/>
          </a:xfrm>
        </p:spPr>
      </p:pic>
    </p:spTree>
    <p:extLst>
      <p:ext uri="{BB962C8B-B14F-4D97-AF65-F5344CB8AC3E}">
        <p14:creationId xmlns:p14="http://schemas.microsoft.com/office/powerpoint/2010/main" val="351065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GIT tool</a:t>
            </a:r>
            <a:endParaRPr lang="en-US" dirty="0"/>
          </a:p>
        </p:txBody>
      </p:sp>
      <p:sp>
        <p:nvSpPr>
          <p:cNvPr id="12" name="TextBox 11"/>
          <p:cNvSpPr txBox="1"/>
          <p:nvPr/>
        </p:nvSpPr>
        <p:spPr>
          <a:xfrm>
            <a:off x="3654333" y="3938452"/>
            <a:ext cx="2380706" cy="276999"/>
          </a:xfrm>
          <a:prstGeom prst="rect">
            <a:avLst/>
          </a:prstGeom>
          <a:noFill/>
        </p:spPr>
        <p:txBody>
          <a:bodyPr wrap="square" lIns="68580" tIns="34290" rIns="68580" bIns="34290" rtlCol="0">
            <a:spAutoFit/>
          </a:bodyPr>
          <a:lstStyle/>
          <a:p>
            <a:pPr algn="ctr"/>
            <a:r>
              <a:rPr lang="en-US" dirty="0"/>
              <a:t>l Palette</a:t>
            </a:r>
          </a:p>
        </p:txBody>
      </p:sp>
      <p:sp>
        <p:nvSpPr>
          <p:cNvPr id="3" name="Content Placeholder 2"/>
          <p:cNvSpPr>
            <a:spLocks noGrp="1"/>
          </p:cNvSpPr>
          <p:nvPr>
            <p:ph idx="1"/>
          </p:nvPr>
        </p:nvSpPr>
        <p:spPr/>
        <p:txBody>
          <a:bodyPr/>
          <a:lstStyle/>
          <a:p>
            <a:r>
              <a:rPr lang="en-US" dirty="0"/>
              <a:t>Branch.</a:t>
            </a:r>
          </a:p>
          <a:p>
            <a:r>
              <a:rPr lang="en-US" dirty="0"/>
              <a:t>Commits.</a:t>
            </a:r>
          </a:p>
          <a:p>
            <a:r>
              <a:rPr lang="en-US" dirty="0"/>
              <a:t>Push.</a:t>
            </a:r>
          </a:p>
          <a:p>
            <a:pPr marL="0" indent="0">
              <a:buNone/>
            </a:pPr>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775588" y="692786"/>
            <a:ext cx="4689986" cy="3522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Tool Training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C6711E-951C-480A-936F-69AEB77D3494}"/>
              </a:ext>
            </a:extLst>
          </p:cNvPr>
          <p:cNvSpPr>
            <a:spLocks noGrp="1"/>
          </p:cNvSpPr>
          <p:nvPr>
            <p:ph type="body" sz="quarter" idx="10"/>
          </p:nvPr>
        </p:nvSpPr>
        <p:spPr/>
        <p:txBody>
          <a:bodyPr/>
          <a:lstStyle/>
          <a:p>
            <a:r>
              <a:rPr lang="en-US" b="1" cap="all" dirty="0"/>
              <a:t>Project DETAILS</a:t>
            </a:r>
          </a:p>
          <a:p>
            <a:endParaRPr lang="en-US" dirty="0"/>
          </a:p>
        </p:txBody>
      </p:sp>
    </p:spTree>
    <p:extLst>
      <p:ext uri="{BB962C8B-B14F-4D97-AF65-F5344CB8AC3E}">
        <p14:creationId xmlns:p14="http://schemas.microsoft.com/office/powerpoint/2010/main" val="138069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6E60-B35E-473F-ABF5-691DCA47ACFA}"/>
              </a:ext>
            </a:extLst>
          </p:cNvPr>
          <p:cNvSpPr>
            <a:spLocks noGrp="1"/>
          </p:cNvSpPr>
          <p:nvPr>
            <p:ph type="title"/>
          </p:nvPr>
        </p:nvSpPr>
        <p:spPr>
          <a:xfrm>
            <a:off x="304800" y="-170822"/>
            <a:ext cx="8534400" cy="676187"/>
          </a:xfrm>
        </p:spPr>
        <p:txBody>
          <a:bodyPr>
            <a:normAutofit/>
          </a:bodyPr>
          <a:lstStyle/>
          <a:p>
            <a:r>
              <a:rPr lang="en-US" b="1" cap="all" dirty="0"/>
              <a:t>Project DETAILS</a:t>
            </a:r>
            <a:endParaRPr lang="en-US" dirty="0"/>
          </a:p>
        </p:txBody>
      </p:sp>
      <p:sp>
        <p:nvSpPr>
          <p:cNvPr id="3" name="Content Placeholder 2">
            <a:extLst>
              <a:ext uri="{FF2B5EF4-FFF2-40B4-BE49-F238E27FC236}">
                <a16:creationId xmlns:a16="http://schemas.microsoft.com/office/drawing/2014/main" id="{19F884EC-DEEB-401E-AADA-DE4C9DAF2FB0}"/>
              </a:ext>
            </a:extLst>
          </p:cNvPr>
          <p:cNvSpPr>
            <a:spLocks noGrp="1"/>
          </p:cNvSpPr>
          <p:nvPr>
            <p:ph idx="1"/>
          </p:nvPr>
        </p:nvSpPr>
        <p:spPr/>
        <p:txBody>
          <a:bodyPr>
            <a:normAutofit fontScale="92500" lnSpcReduction="20000"/>
          </a:bodyPr>
          <a:lstStyle/>
          <a:p>
            <a:pPr marL="0" lvl="0" indent="0">
              <a:buNone/>
            </a:pPr>
            <a:r>
              <a:rPr lang="en-US" b="1" cap="all" dirty="0"/>
              <a:t>aim</a:t>
            </a:r>
            <a:endParaRPr lang="en-US" dirty="0"/>
          </a:p>
          <a:p>
            <a:pPr lvl="0"/>
            <a:r>
              <a:rPr lang="en-US" dirty="0"/>
              <a:t>Re-architect/refactor features associated with TTT application</a:t>
            </a:r>
          </a:p>
          <a:p>
            <a:pPr lvl="0"/>
            <a:r>
              <a:rPr lang="en-US" dirty="0"/>
              <a:t>Document feature architecture and design</a:t>
            </a:r>
          </a:p>
          <a:p>
            <a:pPr lvl="0"/>
            <a:r>
              <a:rPr lang="en-US" dirty="0"/>
              <a:t>Develop and implement re-architected/refactored feature </a:t>
            </a:r>
          </a:p>
          <a:p>
            <a:pPr lvl="0"/>
            <a:r>
              <a:rPr lang="en-US" dirty="0"/>
              <a:t>Create feature interaction test plans, test scripts, automated testing </a:t>
            </a:r>
          </a:p>
          <a:p>
            <a:pPr lvl="0"/>
            <a:r>
              <a:rPr lang="en-US" dirty="0"/>
              <a:t>Report test results</a:t>
            </a:r>
          </a:p>
          <a:p>
            <a:pPr marL="0" lvl="0" indent="0">
              <a:buNone/>
            </a:pPr>
            <a:r>
              <a:rPr lang="en-US" b="1" cap="all" dirty="0"/>
              <a:t>Problem statement:</a:t>
            </a:r>
            <a:endParaRPr lang="en-US" dirty="0"/>
          </a:p>
          <a:p>
            <a:pPr lvl="0"/>
            <a:r>
              <a:rPr lang="en-US" dirty="0"/>
              <a:t>Requirement to support TTT Application Release.</a:t>
            </a:r>
          </a:p>
          <a:p>
            <a:pPr marL="0" lvl="0" indent="0">
              <a:buNone/>
            </a:pPr>
            <a:r>
              <a:rPr lang="en-US" b="1" cap="all" dirty="0"/>
              <a:t>Objectives &amp; Learning outcomes of the project</a:t>
            </a:r>
            <a:endParaRPr lang="en-US" dirty="0"/>
          </a:p>
          <a:p>
            <a:pPr lvl="0"/>
            <a:r>
              <a:rPr lang="en-US" dirty="0"/>
              <a:t>Fixing the bug or enhancement in the code as per the change request</a:t>
            </a:r>
          </a:p>
          <a:p>
            <a:pPr lvl="0"/>
            <a:r>
              <a:rPr lang="en-US" dirty="0"/>
              <a:t>Debugging and Testing the software changes</a:t>
            </a:r>
          </a:p>
          <a:p>
            <a:pPr marL="0" lvl="0" indent="0">
              <a:buNone/>
            </a:pPr>
            <a:r>
              <a:rPr lang="en-US" b="1" cap="all" dirty="0"/>
              <a:t>Key Deliverables</a:t>
            </a:r>
            <a:endParaRPr lang="en-US" dirty="0"/>
          </a:p>
          <a:p>
            <a:pPr lvl="0"/>
            <a:r>
              <a:rPr lang="en-US" dirty="0"/>
              <a:t>Test Report</a:t>
            </a:r>
          </a:p>
          <a:p>
            <a:pPr lvl="0"/>
            <a:r>
              <a:rPr lang="en-US" dirty="0"/>
              <a:t>Design summary </a:t>
            </a:r>
          </a:p>
          <a:p>
            <a:endParaRPr lang="en-US" dirty="0"/>
          </a:p>
        </p:txBody>
      </p:sp>
    </p:spTree>
    <p:extLst>
      <p:ext uri="{BB962C8B-B14F-4D97-AF65-F5344CB8AC3E}">
        <p14:creationId xmlns:p14="http://schemas.microsoft.com/office/powerpoint/2010/main" val="3840376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AE3F-D8FB-458D-ABA8-F4374BEDEA42}"/>
              </a:ext>
            </a:extLst>
          </p:cNvPr>
          <p:cNvSpPr>
            <a:spLocks noGrp="1"/>
          </p:cNvSpPr>
          <p:nvPr>
            <p:ph type="title"/>
          </p:nvPr>
        </p:nvSpPr>
        <p:spPr/>
        <p:txBody>
          <a:bodyPr/>
          <a:lstStyle/>
          <a:p>
            <a:r>
              <a:rPr lang="en-US" dirty="0"/>
              <a:t>Project Plan</a:t>
            </a:r>
          </a:p>
        </p:txBody>
      </p:sp>
      <p:sp>
        <p:nvSpPr>
          <p:cNvPr id="9" name="Rectangle 2">
            <a:extLst>
              <a:ext uri="{FF2B5EF4-FFF2-40B4-BE49-F238E27FC236}">
                <a16:creationId xmlns:a16="http://schemas.microsoft.com/office/drawing/2014/main" id="{41C57859-923B-46D5-97D2-58995088276C}"/>
              </a:ext>
            </a:extLst>
          </p:cNvPr>
          <p:cNvSpPr>
            <a:spLocks noChangeArrowheads="1"/>
          </p:cNvSpPr>
          <p:nvPr/>
        </p:nvSpPr>
        <p:spPr bwMode="auto">
          <a:xfrm>
            <a:off x="899622" y="312574"/>
            <a:ext cx="10820478" cy="8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11CC9C54-8BA7-4285-B269-5DB6698B34A0}"/>
              </a:ext>
            </a:extLst>
          </p:cNvPr>
          <p:cNvPicPr>
            <a:picLocks noChangeAspect="1"/>
          </p:cNvPicPr>
          <p:nvPr/>
        </p:nvPicPr>
        <p:blipFill rotWithShape="1">
          <a:blip r:embed="rId2"/>
          <a:srcRect l="-892" b="17022"/>
          <a:stretch/>
        </p:blipFill>
        <p:spPr>
          <a:xfrm>
            <a:off x="130630" y="711771"/>
            <a:ext cx="8869680" cy="4239052"/>
          </a:xfrm>
          <a:prstGeom prst="rect">
            <a:avLst/>
          </a:prstGeom>
        </p:spPr>
      </p:pic>
    </p:spTree>
    <p:extLst>
      <p:ext uri="{BB962C8B-B14F-4D97-AF65-F5344CB8AC3E}">
        <p14:creationId xmlns:p14="http://schemas.microsoft.com/office/powerpoint/2010/main" val="252547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Classification Of Tractor</a:t>
            </a:r>
          </a:p>
        </p:txBody>
      </p:sp>
    </p:spTree>
    <p:extLst>
      <p:ext uri="{BB962C8B-B14F-4D97-AF65-F5344CB8AC3E}">
        <p14:creationId xmlns:p14="http://schemas.microsoft.com/office/powerpoint/2010/main" val="429464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tractors on drive type</a:t>
            </a:r>
          </a:p>
        </p:txBody>
      </p:sp>
      <p:sp>
        <p:nvSpPr>
          <p:cNvPr id="3" name="Content Placeholder 2"/>
          <p:cNvSpPr>
            <a:spLocks noGrp="1"/>
          </p:cNvSpPr>
          <p:nvPr>
            <p:ph idx="1"/>
          </p:nvPr>
        </p:nvSpPr>
        <p:spPr/>
        <p:txBody>
          <a:bodyPr/>
          <a:lstStyle/>
          <a:p>
            <a:r>
              <a:rPr lang="en-US" b="1" dirty="0"/>
              <a:t>Based on type of drive :</a:t>
            </a:r>
            <a:endParaRPr lang="en-US" dirty="0"/>
          </a:p>
          <a:p>
            <a:r>
              <a:rPr lang="en-US" b="1" dirty="0"/>
              <a:t>(a) Track type tractors</a:t>
            </a:r>
            <a:r>
              <a:rPr lang="en-US" dirty="0"/>
              <a:t> – vehicle that runs on continuous tracks instead of wheels. </a:t>
            </a:r>
          </a:p>
          <a:p>
            <a:pPr marL="0" indent="0">
              <a:buNone/>
            </a:pPr>
            <a:endParaRPr lang="en-US" dirty="0"/>
          </a:p>
          <a:p>
            <a:r>
              <a:rPr lang="en-US" b="1" dirty="0"/>
              <a:t>(b) Wheel type of tractors</a:t>
            </a:r>
            <a:r>
              <a:rPr lang="en-US" dirty="0"/>
              <a:t> – These are most commonly used agricultural tractors. They can run fast and wheel tires absorb a certain amount of field shocks also. </a:t>
            </a:r>
          </a:p>
          <a:p>
            <a:pPr marL="0" indent="0">
              <a:buNone/>
            </a:pPr>
            <a:endParaRPr lang="en-US" dirty="0"/>
          </a:p>
          <a:p>
            <a:pPr marL="0" indent="0">
              <a:buNone/>
            </a:pPr>
            <a:endParaRPr lang="en-US" dirty="0"/>
          </a:p>
        </p:txBody>
      </p:sp>
      <p:sp>
        <p:nvSpPr>
          <p:cNvPr id="4" name="AutoShape 2" descr="Caterpillar D9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85197 Diecast Maste Caterpillar® 1:50 scale Cat D6T XW VPAT Track-Type  Tractor Contemporary Manufacture Toys &amp; Hobb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29" y="3089325"/>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opular Caterpillar Equipment &amp; Their U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511" y="3053148"/>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5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4-Wheel type tractor </a:t>
            </a:r>
          </a:p>
        </p:txBody>
      </p:sp>
      <p:sp>
        <p:nvSpPr>
          <p:cNvPr id="3" name="Content Placeholder 2"/>
          <p:cNvSpPr>
            <a:spLocks noGrp="1"/>
          </p:cNvSpPr>
          <p:nvPr>
            <p:ph idx="1"/>
          </p:nvPr>
        </p:nvSpPr>
        <p:spPr/>
        <p:txBody>
          <a:bodyPr/>
          <a:lstStyle/>
          <a:p>
            <a:r>
              <a:rPr lang="en-US" dirty="0"/>
              <a:t>Four-wheel tractors – These are most commonly used tractors in the country. These are also known as all purpose tractors. On the basis of available power, these have been classified as</a:t>
            </a:r>
          </a:p>
          <a:p>
            <a:pPr marL="0" indent="0">
              <a:buNone/>
            </a:pPr>
            <a:r>
              <a:rPr lang="en-US" dirty="0"/>
              <a:t>(1) Small wheel loader /tractors – 15 to 25 hp.</a:t>
            </a:r>
          </a:p>
          <a:p>
            <a:pPr marL="0" indent="0">
              <a:buNone/>
            </a:pPr>
            <a:r>
              <a:rPr lang="en-US" dirty="0"/>
              <a:t>(2) Medium wheel loader /tractors – 25 to 45 hp.</a:t>
            </a:r>
          </a:p>
          <a:p>
            <a:pPr marL="0" indent="0">
              <a:buNone/>
            </a:pPr>
            <a:r>
              <a:rPr lang="en-US" dirty="0"/>
              <a:t>(3) Large wheel loader /tractors – more than 45 hp.</a:t>
            </a:r>
          </a:p>
          <a:p>
            <a:endParaRPr lang="en-US" dirty="0"/>
          </a:p>
        </p:txBody>
      </p:sp>
    </p:spTree>
    <p:extLst>
      <p:ext uri="{BB962C8B-B14F-4D97-AF65-F5344CB8AC3E}">
        <p14:creationId xmlns:p14="http://schemas.microsoft.com/office/powerpoint/2010/main" val="78010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TTT </a:t>
            </a:r>
          </a:p>
        </p:txBody>
      </p:sp>
    </p:spTree>
    <p:extLst>
      <p:ext uri="{BB962C8B-B14F-4D97-AF65-F5344CB8AC3E}">
        <p14:creationId xmlns:p14="http://schemas.microsoft.com/office/powerpoint/2010/main" val="2888521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TTT-Track Type Tractor</a:t>
            </a:r>
          </a:p>
        </p:txBody>
      </p:sp>
      <p:sp>
        <p:nvSpPr>
          <p:cNvPr id="3" name="Content Placeholder 2"/>
          <p:cNvSpPr>
            <a:spLocks noGrp="1"/>
          </p:cNvSpPr>
          <p:nvPr>
            <p:ph idx="1"/>
          </p:nvPr>
        </p:nvSpPr>
        <p:spPr/>
        <p:txBody>
          <a:bodyPr>
            <a:normAutofit/>
          </a:bodyPr>
          <a:lstStyle/>
          <a:p>
            <a:r>
              <a:rPr lang="en-US" dirty="0"/>
              <a:t>A crawler tractor (track-type tractor/ track-laying vehicle) </a:t>
            </a:r>
          </a:p>
          <a:p>
            <a:r>
              <a:rPr lang="en-US" dirty="0"/>
              <a:t>In this type of tractors, instead of wheels; one track is fitted on either side. This track gets drive from the sprocket run by rear axle shaft. To steer the </a:t>
            </a:r>
            <a:r>
              <a:rPr lang="en-US" dirty="0">
                <a:solidFill>
                  <a:schemeClr val="tx1"/>
                </a:solidFill>
                <a:hlinkClick r:id="rId2" tooltip="Tractor"/>
              </a:rPr>
              <a:t>tractor</a:t>
            </a:r>
            <a:r>
              <a:rPr lang="en-US" dirty="0"/>
              <a:t>, there is not steering gear fitted. The </a:t>
            </a:r>
            <a:r>
              <a:rPr lang="en-US" dirty="0">
                <a:solidFill>
                  <a:schemeClr val="tx1"/>
                </a:solidFill>
                <a:hlinkClick r:id="rId2" tooltip="Tractor"/>
              </a:rPr>
              <a:t>tractor</a:t>
            </a:r>
            <a:r>
              <a:rPr lang="en-US" dirty="0"/>
              <a:t> is steered by applying brakes to one side of the track with the other track moving. </a:t>
            </a:r>
          </a:p>
          <a:p>
            <a:r>
              <a:rPr lang="en-US" dirty="0"/>
              <a:t>TTT have contact with a larger surface area than the wheeled tractor, and as a result exert a much lower force per unit area on the ground than a conventional wheeled tractor of the same weight.</a:t>
            </a:r>
          </a:p>
          <a:p>
            <a:r>
              <a:rPr lang="en-US" dirty="0"/>
              <a:t>Where it is used?</a:t>
            </a:r>
          </a:p>
          <a:p>
            <a:r>
              <a:rPr lang="en-US" dirty="0"/>
              <a:t>In agriculture they are used for land clearing and  land leveling works. </a:t>
            </a:r>
          </a:p>
          <a:p>
            <a:pPr marL="0" indent="0">
              <a:buNone/>
            </a:pPr>
            <a:endParaRPr lang="en-US" dirty="0"/>
          </a:p>
          <a:p>
            <a:endParaRPr lang="en-US" dirty="0"/>
          </a:p>
        </p:txBody>
      </p:sp>
    </p:spTree>
    <p:extLst>
      <p:ext uri="{BB962C8B-B14F-4D97-AF65-F5344CB8AC3E}">
        <p14:creationId xmlns:p14="http://schemas.microsoft.com/office/powerpoint/2010/main" val="4178454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a:t>
            </a:r>
          </a:p>
        </p:txBody>
      </p:sp>
      <p:sp>
        <p:nvSpPr>
          <p:cNvPr id="3" name="Content Placeholder 2"/>
          <p:cNvSpPr>
            <a:spLocks noGrp="1"/>
          </p:cNvSpPr>
          <p:nvPr>
            <p:ph idx="1"/>
          </p:nvPr>
        </p:nvSpPr>
        <p:spPr/>
        <p:txBody>
          <a:bodyPr/>
          <a:lstStyle/>
          <a:p>
            <a:r>
              <a:rPr lang="en-US" dirty="0"/>
              <a:t>While the basic operation of a tracked vehicle is similar to a wheeled vehicle, the main difference lies in steering. Instead of a steering wheel, a track vehicle utilizes a twin stick braking system. The operator applies the brake on the track in the direction of the turn. To turn right, the right track is stopped and the left track drives the vehicle to the right. For a left turn, the brake is applied to the left track and the right track pushes the vehicle around to the left.</a:t>
            </a:r>
          </a:p>
          <a:p>
            <a:r>
              <a:rPr lang="en-US" dirty="0"/>
              <a:t>This makes them suitable for use on soft, low friction and uneven ground such as mud, ice and snow. </a:t>
            </a:r>
          </a:p>
          <a:p>
            <a:endParaRPr lang="en-US" dirty="0"/>
          </a:p>
          <a:p>
            <a:endParaRPr lang="en-US" dirty="0"/>
          </a:p>
        </p:txBody>
      </p:sp>
    </p:spTree>
    <p:extLst>
      <p:ext uri="{BB962C8B-B14F-4D97-AF65-F5344CB8AC3E}">
        <p14:creationId xmlns:p14="http://schemas.microsoft.com/office/powerpoint/2010/main" val="307449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Advantages of tracked loaders?</a:t>
            </a:r>
          </a:p>
          <a:p>
            <a:r>
              <a:rPr lang="en-US" dirty="0"/>
              <a:t> Low ground pressure</a:t>
            </a:r>
          </a:p>
          <a:p>
            <a:r>
              <a:rPr lang="en-US" b="1" dirty="0"/>
              <a:t>Traction</a:t>
            </a:r>
            <a:r>
              <a:rPr lang="en-US" dirty="0"/>
              <a:t> - traction is very high including on slippery surfaces such as snow or wet concrete.</a:t>
            </a:r>
          </a:p>
          <a:p>
            <a:r>
              <a:rPr lang="en-US" dirty="0"/>
              <a:t> </a:t>
            </a:r>
            <a:r>
              <a:rPr lang="en-US" b="1" dirty="0"/>
              <a:t>Efficient energy</a:t>
            </a:r>
            <a:r>
              <a:rPr lang="en-US" dirty="0"/>
              <a:t> - in comparison to the wheels, the high performance tracks and the well-optimized traction system offer additional energy efficiency.</a:t>
            </a:r>
          </a:p>
          <a:p>
            <a:r>
              <a:rPr lang="en-US" b="1" dirty="0"/>
              <a:t>Rough terrain</a:t>
            </a:r>
            <a:r>
              <a:rPr lang="en-US" dirty="0"/>
              <a:t> - tracked machines can work very well on rough terrain. They can climb and descend stairs, overcome obstacles or cross trenches.</a:t>
            </a:r>
          </a:p>
          <a:p>
            <a:r>
              <a:rPr lang="en-US" b="1" dirty="0"/>
              <a:t>Weight distribution</a:t>
            </a:r>
            <a:r>
              <a:rPr lang="en-US" dirty="0"/>
              <a:t> - the weight of tracked tractors is very well distributed throughout its surface.</a:t>
            </a:r>
          </a:p>
          <a:p>
            <a:r>
              <a:rPr lang="en-US" b="1" dirty="0"/>
              <a:t>Appearance</a:t>
            </a:r>
            <a:r>
              <a:rPr lang="en-US" dirty="0"/>
              <a:t> - Tracked tractors give a feeling of a much stronger product.</a:t>
            </a:r>
          </a:p>
          <a:p>
            <a:endParaRPr lang="en-US" dirty="0"/>
          </a:p>
        </p:txBody>
      </p:sp>
    </p:spTree>
    <p:extLst>
      <p:ext uri="{BB962C8B-B14F-4D97-AF65-F5344CB8AC3E}">
        <p14:creationId xmlns:p14="http://schemas.microsoft.com/office/powerpoint/2010/main" val="27731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1.Introduction to CANalyzer</a:t>
            </a:r>
            <a:endParaRPr lang="en-US" dirty="0"/>
          </a:p>
        </p:txBody>
      </p:sp>
      <p:sp>
        <p:nvSpPr>
          <p:cNvPr id="3" name="Content Placeholder 2"/>
          <p:cNvSpPr>
            <a:spLocks noGrp="1"/>
          </p:cNvSpPr>
          <p:nvPr>
            <p:ph idx="1"/>
          </p:nvPr>
        </p:nvSpPr>
        <p:spPr/>
        <p:txBody>
          <a:bodyPr/>
          <a:lstStyle/>
          <a:p>
            <a:r>
              <a:rPr lang="en-US" dirty="0"/>
              <a:t>CANalyzer is a universal development tool for CAN bus systems, which can assist in observing, analyzing and supplementing data traffic on the bus line. </a:t>
            </a:r>
          </a:p>
          <a:p>
            <a:r>
              <a:rPr lang="en-US" dirty="0"/>
              <a:t>Measurement Setup</a:t>
            </a:r>
          </a:p>
          <a:p>
            <a:r>
              <a:rPr lang="en-US" dirty="0"/>
              <a:t>Analysis window:</a:t>
            </a:r>
          </a:p>
          <a:p>
            <a:r>
              <a:rPr lang="en-US" dirty="0"/>
              <a:t>Trace Window.</a:t>
            </a:r>
          </a:p>
          <a:p>
            <a:r>
              <a:rPr lang="en-US" dirty="0"/>
              <a:t>Data Window.</a:t>
            </a:r>
          </a:p>
          <a:p>
            <a:r>
              <a:rPr lang="en-US" dirty="0"/>
              <a:t>Statistics Monitor.</a:t>
            </a:r>
          </a:p>
          <a:p>
            <a:r>
              <a:rPr lang="en-US" dirty="0"/>
              <a:t>Graphics Window</a:t>
            </a:r>
          </a:p>
          <a:p>
            <a:r>
              <a:rPr lang="en-US" dirty="0"/>
              <a:t>IG</a:t>
            </a:r>
          </a:p>
          <a:p>
            <a:r>
              <a:rPr lang="en-US" dirty="0"/>
              <a:t>Data logging</a:t>
            </a:r>
          </a:p>
          <a:p>
            <a:r>
              <a:rPr lang="en-US" dirty="0"/>
              <a:t>Offline mode</a:t>
            </a:r>
          </a:p>
          <a:p>
            <a:endParaRPr lang="en-US" dirty="0"/>
          </a:p>
        </p:txBody>
      </p:sp>
    </p:spTree>
    <p:extLst>
      <p:ext uri="{BB962C8B-B14F-4D97-AF65-F5344CB8AC3E}">
        <p14:creationId xmlns:p14="http://schemas.microsoft.com/office/powerpoint/2010/main" val="2505019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Disadvantages</a:t>
            </a:r>
          </a:p>
          <a:p>
            <a:r>
              <a:rPr lang="en-US" b="1" dirty="0"/>
              <a:t>Low speed</a:t>
            </a:r>
            <a:r>
              <a:rPr lang="en-US" dirty="0"/>
              <a:t> - due to the much more complex mechanical system, tracked tractors have a much lower speed than those on wheels;</a:t>
            </a:r>
            <a:br>
              <a:rPr lang="en-US" dirty="0"/>
            </a:br>
            <a:r>
              <a:rPr lang="en-US" dirty="0"/>
              <a:t>• </a:t>
            </a:r>
            <a:r>
              <a:rPr lang="en-US" b="1" dirty="0"/>
              <a:t>More difficult to handle</a:t>
            </a:r>
            <a:r>
              <a:rPr lang="en-US" dirty="0"/>
              <a:t> - Tracked tractors are more precise in terms of maneuverability and require more rotational power;</a:t>
            </a:r>
            <a:br>
              <a:rPr lang="en-US" dirty="0"/>
            </a:br>
            <a:r>
              <a:rPr lang="en-US" dirty="0"/>
              <a:t>• </a:t>
            </a:r>
            <a:r>
              <a:rPr lang="en-US" b="1" dirty="0"/>
              <a:t>Short life</a:t>
            </a:r>
            <a:r>
              <a:rPr lang="en-US" dirty="0"/>
              <a:t>- the life of the tracks is quite small, which is much more available at break or blocking.</a:t>
            </a:r>
          </a:p>
          <a:p>
            <a:pPr lvl="0"/>
            <a:r>
              <a:rPr lang="en-US" dirty="0"/>
              <a:t>Possible PTO and drawbar interference when making sharp turns</a:t>
            </a:r>
          </a:p>
          <a:p>
            <a:pPr lvl="0"/>
            <a:r>
              <a:rPr lang="en-US" dirty="0"/>
              <a:t>Reduced steering control under heavy draft load (following terraces, contours)</a:t>
            </a:r>
          </a:p>
          <a:p>
            <a:pPr lvl="0"/>
            <a:r>
              <a:rPr lang="en-US" dirty="0"/>
              <a:t>Rough ride and/or vibration on hard surfaces</a:t>
            </a:r>
          </a:p>
          <a:p>
            <a:pPr lvl="0"/>
            <a:r>
              <a:rPr lang="en-US" dirty="0"/>
              <a:t>Not compatible with loaders and dozers</a:t>
            </a:r>
          </a:p>
          <a:p>
            <a:pPr lvl="0"/>
            <a:r>
              <a:rPr lang="en-US" dirty="0"/>
              <a:t>Can’t change tread spacing</a:t>
            </a:r>
          </a:p>
          <a:p>
            <a:pPr lvl="0"/>
            <a:r>
              <a:rPr lang="en-US" dirty="0"/>
              <a:t>Soil </a:t>
            </a:r>
            <a:r>
              <a:rPr lang="en-US" dirty="0" err="1"/>
              <a:t>berming</a:t>
            </a:r>
            <a:r>
              <a:rPr lang="en-US" dirty="0"/>
              <a:t> and more crop damage on end rows</a:t>
            </a:r>
          </a:p>
          <a:p>
            <a:pPr lvl="0"/>
            <a:r>
              <a:rPr lang="en-US" dirty="0"/>
              <a:t>Higher upfront cost</a:t>
            </a:r>
          </a:p>
          <a:p>
            <a:pPr lvl="0"/>
            <a:r>
              <a:rPr lang="en-US" dirty="0"/>
              <a:t>Slower in transport mode than </a:t>
            </a:r>
            <a:r>
              <a:rPr lang="en-US" dirty="0" err="1"/>
              <a:t>tyres</a:t>
            </a:r>
            <a:endParaRPr lang="en-US" dirty="0"/>
          </a:p>
          <a:p>
            <a:endParaRPr lang="en-US" dirty="0"/>
          </a:p>
          <a:p>
            <a:endParaRPr lang="en-US" dirty="0"/>
          </a:p>
        </p:txBody>
      </p:sp>
    </p:spTree>
    <p:extLst>
      <p:ext uri="{BB962C8B-B14F-4D97-AF65-F5344CB8AC3E}">
        <p14:creationId xmlns:p14="http://schemas.microsoft.com/office/powerpoint/2010/main" val="154078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LWL- Large wheel loader</a:t>
            </a:r>
          </a:p>
        </p:txBody>
      </p:sp>
      <p:sp>
        <p:nvSpPr>
          <p:cNvPr id="3" name="Content Placeholder 2"/>
          <p:cNvSpPr>
            <a:spLocks noGrp="1"/>
          </p:cNvSpPr>
          <p:nvPr>
            <p:ph idx="1"/>
          </p:nvPr>
        </p:nvSpPr>
        <p:spPr/>
        <p:txBody>
          <a:bodyPr/>
          <a:lstStyle/>
          <a:p>
            <a:r>
              <a:rPr lang="en-US" dirty="0"/>
              <a:t>On the high end, a large wheel loader could deliver over 900 horsepower. The top operating weight is over 290,000 lbs. A wheel loader also has a bucket at the front. You can use it to move debris, carry loads, and clear the ground. </a:t>
            </a:r>
          </a:p>
        </p:txBody>
      </p:sp>
    </p:spTree>
    <p:extLst>
      <p:ext uri="{BB962C8B-B14F-4D97-AF65-F5344CB8AC3E}">
        <p14:creationId xmlns:p14="http://schemas.microsoft.com/office/powerpoint/2010/main" val="411113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Why?</a:t>
            </a:r>
          </a:p>
          <a:p>
            <a:r>
              <a:rPr lang="en-US" dirty="0"/>
              <a:t>Its </a:t>
            </a:r>
            <a:r>
              <a:rPr lang="en-US" b="1" dirty="0"/>
              <a:t>large</a:t>
            </a:r>
            <a:r>
              <a:rPr lang="en-US" dirty="0"/>
              <a:t> bucket is handy for scooping and moving dirt and rocks away from an excavation site and loading </a:t>
            </a:r>
            <a:r>
              <a:rPr lang="en-US" b="1" dirty="0"/>
              <a:t>it</a:t>
            </a:r>
            <a:r>
              <a:rPr lang="en-US" dirty="0"/>
              <a:t> into trucks. </a:t>
            </a:r>
            <a:r>
              <a:rPr lang="en-US" b="1" dirty="0"/>
              <a:t>Loaders</a:t>
            </a:r>
            <a:r>
              <a:rPr lang="en-US" dirty="0"/>
              <a:t> can also help to transport material around site. The </a:t>
            </a:r>
            <a:r>
              <a:rPr lang="en-US" b="1" dirty="0"/>
              <a:t>larger wheel loaders</a:t>
            </a:r>
            <a:r>
              <a:rPr lang="en-US" dirty="0"/>
              <a:t> are 7 – 8 yards. These machines are popular for loading gravel trucks or on more heavy-duty projects</a:t>
            </a:r>
          </a:p>
          <a:p>
            <a:r>
              <a:rPr lang="en-US" dirty="0"/>
              <a:t>Where it is used?</a:t>
            </a:r>
          </a:p>
          <a:p>
            <a:r>
              <a:rPr lang="en-US" dirty="0"/>
              <a:t> A </a:t>
            </a:r>
            <a:r>
              <a:rPr lang="en-US" b="1" dirty="0"/>
              <a:t>wheel loader</a:t>
            </a:r>
            <a:r>
              <a:rPr lang="en-US" dirty="0"/>
              <a:t> is a piece of heavy machinery. It is a tractor-like cab fitted with four </a:t>
            </a:r>
            <a:r>
              <a:rPr lang="en-US" b="1" dirty="0"/>
              <a:t>large</a:t>
            </a:r>
            <a:r>
              <a:rPr lang="en-US" dirty="0"/>
              <a:t> tires and has a bucket </a:t>
            </a:r>
            <a:r>
              <a:rPr lang="en-US" b="1" dirty="0"/>
              <a:t>loader</a:t>
            </a:r>
            <a:r>
              <a:rPr lang="en-US" dirty="0"/>
              <a:t> at </a:t>
            </a:r>
            <a:r>
              <a:rPr lang="en-US" b="1" dirty="0"/>
              <a:t>the</a:t>
            </a:r>
            <a:r>
              <a:rPr lang="en-US" dirty="0"/>
              <a:t> front. It is </a:t>
            </a:r>
            <a:r>
              <a:rPr lang="en-US" b="1" dirty="0"/>
              <a:t>used</a:t>
            </a:r>
            <a:r>
              <a:rPr lang="en-US" dirty="0"/>
              <a:t> mainly for scooping and moving material in construction, agriculture, or landscaping industries</a:t>
            </a:r>
          </a:p>
          <a:p>
            <a:pPr marL="0" indent="0">
              <a:buNone/>
            </a:pPr>
            <a:endParaRPr lang="en-US" dirty="0"/>
          </a:p>
        </p:txBody>
      </p:sp>
    </p:spTree>
    <p:extLst>
      <p:ext uri="{BB962C8B-B14F-4D97-AF65-F5344CB8AC3E}">
        <p14:creationId xmlns:p14="http://schemas.microsoft.com/office/powerpoint/2010/main" val="214030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cap="all" dirty="0"/>
              <a:t>BENEFITS OF TYRE TRACTORS</a:t>
            </a:r>
            <a:endParaRPr lang="en-US" b="1" dirty="0"/>
          </a:p>
          <a:p>
            <a:pPr lvl="0"/>
            <a:r>
              <a:rPr lang="en-US" dirty="0"/>
              <a:t>Better turning under load</a:t>
            </a:r>
          </a:p>
          <a:p>
            <a:pPr lvl="0"/>
            <a:r>
              <a:rPr lang="en-US" dirty="0"/>
              <a:t>Good compaction</a:t>
            </a:r>
          </a:p>
          <a:p>
            <a:pPr lvl="0"/>
            <a:r>
              <a:rPr lang="en-US" dirty="0"/>
              <a:t>Better for dozing and loader applications</a:t>
            </a:r>
          </a:p>
          <a:p>
            <a:pPr lvl="0"/>
            <a:r>
              <a:rPr lang="en-US" dirty="0"/>
              <a:t>Smoother hard-surface ride</a:t>
            </a:r>
          </a:p>
          <a:p>
            <a:pPr lvl="0"/>
            <a:r>
              <a:rPr lang="en-US" dirty="0"/>
              <a:t>Easier steering</a:t>
            </a:r>
          </a:p>
          <a:p>
            <a:pPr lvl="0"/>
            <a:r>
              <a:rPr lang="en-US" dirty="0"/>
              <a:t>Less maintenance required</a:t>
            </a:r>
          </a:p>
          <a:p>
            <a:pPr lvl="0"/>
            <a:r>
              <a:rPr lang="en-US" dirty="0"/>
              <a:t>Easier to change out </a:t>
            </a:r>
            <a:r>
              <a:rPr lang="en-US" dirty="0" err="1"/>
              <a:t>tyres</a:t>
            </a:r>
            <a:r>
              <a:rPr lang="en-US" dirty="0"/>
              <a:t> for different uses</a:t>
            </a:r>
          </a:p>
          <a:p>
            <a:pPr lvl="0"/>
            <a:r>
              <a:rPr lang="en-US" dirty="0"/>
              <a:t>Less cost upfront</a:t>
            </a:r>
          </a:p>
          <a:p>
            <a:pPr lvl="0"/>
            <a:r>
              <a:rPr lang="en-US" dirty="0"/>
              <a:t>Faster transport</a:t>
            </a:r>
          </a:p>
          <a:p>
            <a:r>
              <a:rPr lang="en-US" cap="all" dirty="0"/>
              <a:t>DOWNSIDES OF TYRE TRACTORS</a:t>
            </a:r>
            <a:endParaRPr lang="en-US" b="1" dirty="0"/>
          </a:p>
          <a:p>
            <a:pPr lvl="0"/>
            <a:r>
              <a:rPr lang="en-US" dirty="0"/>
              <a:t>Not great in muddy/wet conditions</a:t>
            </a:r>
          </a:p>
          <a:p>
            <a:pPr lvl="0"/>
            <a:r>
              <a:rPr lang="en-US" dirty="0"/>
              <a:t>Higher slippage</a:t>
            </a:r>
          </a:p>
          <a:p>
            <a:pPr lvl="0"/>
            <a:r>
              <a:rPr lang="en-US" dirty="0"/>
              <a:t>Bumpier ride than tracked, except on hard surfaces</a:t>
            </a:r>
          </a:p>
          <a:p>
            <a:pPr lvl="0"/>
            <a:r>
              <a:rPr lang="en-US" dirty="0"/>
              <a:t>Power hops</a:t>
            </a:r>
          </a:p>
          <a:p>
            <a:pPr lvl="0"/>
            <a:r>
              <a:rPr lang="en-US" dirty="0"/>
              <a:t>Possibility of going flat</a:t>
            </a:r>
          </a:p>
          <a:p>
            <a:endParaRPr lang="en-US" dirty="0"/>
          </a:p>
        </p:txBody>
      </p:sp>
    </p:spTree>
    <p:extLst>
      <p:ext uri="{BB962C8B-B14F-4D97-AF65-F5344CB8AC3E}">
        <p14:creationId xmlns:p14="http://schemas.microsoft.com/office/powerpoint/2010/main" val="283312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 </a:t>
            </a:r>
          </a:p>
        </p:txBody>
      </p:sp>
      <p:sp>
        <p:nvSpPr>
          <p:cNvPr id="3" name="Content Placeholder 2"/>
          <p:cNvSpPr>
            <a:spLocks noGrp="1"/>
          </p:cNvSpPr>
          <p:nvPr>
            <p:ph idx="1"/>
          </p:nvPr>
        </p:nvSpPr>
        <p:spPr/>
        <p:txBody>
          <a:bodyPr>
            <a:normAutofit lnSpcReduction="10000"/>
          </a:bodyPr>
          <a:lstStyle/>
          <a:p>
            <a:r>
              <a:rPr lang="en-US" dirty="0"/>
              <a:t>User story Analysis.</a:t>
            </a:r>
          </a:p>
          <a:p>
            <a:pPr marL="0" indent="0">
              <a:buNone/>
            </a:pPr>
            <a:r>
              <a:rPr lang="en-US" dirty="0"/>
              <a:t>     Need to check machine type and platform, depend on machine type location codes varies. </a:t>
            </a:r>
          </a:p>
          <a:p>
            <a:r>
              <a:rPr lang="en-US" dirty="0"/>
              <a:t>Understanding Issue.</a:t>
            </a:r>
          </a:p>
          <a:p>
            <a:pPr marL="0" indent="0">
              <a:buNone/>
            </a:pPr>
            <a:r>
              <a:rPr lang="en-US" dirty="0"/>
              <a:t>    By its description need to understand the issue and Requirements. </a:t>
            </a:r>
          </a:p>
          <a:p>
            <a:r>
              <a:rPr lang="en-US" dirty="0"/>
              <a:t>Download view for user story.</a:t>
            </a:r>
          </a:p>
          <a:p>
            <a:pPr marL="0" indent="0">
              <a:buNone/>
            </a:pPr>
            <a:r>
              <a:rPr lang="en-US" dirty="0"/>
              <a:t>    By doing GIT bash using command for particular machine, we can download source code. </a:t>
            </a:r>
          </a:p>
          <a:p>
            <a:r>
              <a:rPr lang="en-US" dirty="0"/>
              <a:t>Code changes to meet the acceptance criteria.</a:t>
            </a:r>
          </a:p>
          <a:p>
            <a:r>
              <a:rPr lang="en-US" dirty="0"/>
              <a:t>Push and commit in Git. </a:t>
            </a:r>
          </a:p>
          <a:p>
            <a:pPr marL="0" indent="0">
              <a:buNone/>
            </a:pPr>
            <a:r>
              <a:rPr lang="en-US" dirty="0"/>
              <a:t>       To know the code changes and can merge branch to origin during release.</a:t>
            </a:r>
          </a:p>
          <a:p>
            <a:r>
              <a:rPr lang="en-US" dirty="0"/>
              <a:t>Build  to get elf and fl2 files.</a:t>
            </a:r>
          </a:p>
          <a:p>
            <a:pPr marL="0" indent="0">
              <a:buNone/>
            </a:pPr>
            <a:r>
              <a:rPr lang="en-US" dirty="0"/>
              <a:t>     after code changes build to check on unit bench.</a:t>
            </a:r>
          </a:p>
          <a:p>
            <a:pPr marL="0" indent="0">
              <a:buNone/>
            </a:pPr>
            <a:endParaRPr lang="en-US" dirty="0"/>
          </a:p>
        </p:txBody>
      </p:sp>
    </p:spTree>
    <p:extLst>
      <p:ext uri="{BB962C8B-B14F-4D97-AF65-F5344CB8AC3E}">
        <p14:creationId xmlns:p14="http://schemas.microsoft.com/office/powerpoint/2010/main" val="1883978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Check for code changes on  TRACE32 and CAT ET.</a:t>
            </a:r>
          </a:p>
          <a:p>
            <a:r>
              <a:rPr lang="en-US" b="1" dirty="0"/>
              <a:t>Step 1</a:t>
            </a:r>
            <a:r>
              <a:rPr lang="en-US" dirty="0"/>
              <a:t>: Select </a:t>
            </a:r>
            <a:r>
              <a:rPr lang="en-US" dirty="0" err="1"/>
              <a:t>WinFlash</a:t>
            </a:r>
            <a:r>
              <a:rPr lang="en-US" dirty="0"/>
              <a:t> in CATET to load fl2/</a:t>
            </a:r>
            <a:r>
              <a:rPr lang="en-US" dirty="0" err="1"/>
              <a:t>fls</a:t>
            </a:r>
            <a:r>
              <a:rPr lang="en-US" dirty="0"/>
              <a:t> file. </a:t>
            </a:r>
          </a:p>
          <a:p>
            <a:r>
              <a:rPr lang="en-US" dirty="0"/>
              <a:t> Modify Product ID in the ECM configuration tab </a:t>
            </a:r>
          </a:p>
          <a:p>
            <a:pPr marL="0" indent="0">
              <a:buNone/>
            </a:pPr>
            <a:r>
              <a:rPr lang="en-US" dirty="0"/>
              <a:t>   of the CAT ET tool.  </a:t>
            </a:r>
          </a:p>
          <a:p>
            <a:endParaRPr lang="en-US" dirty="0"/>
          </a:p>
          <a:p>
            <a:pPr marL="0" indent="0">
              <a:buNone/>
            </a:pPr>
            <a:endParaRPr lang="en-US" dirty="0"/>
          </a:p>
          <a:p>
            <a:r>
              <a:rPr lang="en-US" b="1" dirty="0"/>
              <a:t>Step 2</a:t>
            </a:r>
            <a:r>
              <a:rPr lang="en-US" dirty="0"/>
              <a:t>: Connect Trace 32 debugger to the machine ECU and to the PC. Open the Trace 32 debugger application and setup as shown in the pictures below to select the file to download to the target. </a:t>
            </a:r>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p:txBody>
      </p:sp>
      <p:pic>
        <p:nvPicPr>
          <p:cNvPr id="5" name="Picture 4" descr="30ACB085">
            <a:extLst>
              <a:ext uri="{FF2B5EF4-FFF2-40B4-BE49-F238E27FC236}">
                <a16:creationId xmlns:a16="http://schemas.microsoft.com/office/drawing/2014/main" id="{241995F8-5AF4-4A9D-A3DB-E54B0E4DC55A}"/>
              </a:ext>
            </a:extLst>
          </p:cNvPr>
          <p:cNvPicPr/>
          <p:nvPr/>
        </p:nvPicPr>
        <p:blipFill>
          <a:blip r:embed="rId2">
            <a:extLst>
              <a:ext uri="{28A0092B-C50C-407E-A947-70E740481C1C}">
                <a14:useLocalDpi xmlns:a14="http://schemas.microsoft.com/office/drawing/2010/main" val="0"/>
              </a:ext>
            </a:extLst>
          </a:blip>
          <a:stretch>
            <a:fillRect/>
          </a:stretch>
        </p:blipFill>
        <p:spPr>
          <a:xfrm>
            <a:off x="3878664" y="3292007"/>
            <a:ext cx="3838472" cy="1565743"/>
          </a:xfrm>
          <a:prstGeom prst="rect">
            <a:avLst/>
          </a:prstGeom>
        </p:spPr>
      </p:pic>
      <p:pic>
        <p:nvPicPr>
          <p:cNvPr id="8" name="Content Placeholder 14">
            <a:extLst>
              <a:ext uri="{FF2B5EF4-FFF2-40B4-BE49-F238E27FC236}">
                <a16:creationId xmlns:a16="http://schemas.microsoft.com/office/drawing/2014/main" id="{FF0F6B6F-533F-4C98-8C7A-5A5AA5BBA1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0" r="1014" b="9473"/>
          <a:stretch/>
        </p:blipFill>
        <p:spPr bwMode="gray">
          <a:xfrm>
            <a:off x="5466305" y="505365"/>
            <a:ext cx="2987034" cy="2066385"/>
          </a:xfrm>
          <a:prstGeom prst="rect">
            <a:avLst/>
          </a:prstGeom>
        </p:spPr>
      </p:pic>
    </p:spTree>
    <p:extLst>
      <p:ext uri="{BB962C8B-B14F-4D97-AF65-F5344CB8AC3E}">
        <p14:creationId xmlns:p14="http://schemas.microsoft.com/office/powerpoint/2010/main" val="1148567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437E-0D4D-48A7-8C8B-1C394E331D03}"/>
              </a:ext>
            </a:extLst>
          </p:cNvPr>
          <p:cNvSpPr>
            <a:spLocks noGrp="1"/>
          </p:cNvSpPr>
          <p:nvPr>
            <p:ph type="title"/>
          </p:nvPr>
        </p:nvSpPr>
        <p:spPr/>
        <p:txBody>
          <a:bodyPr/>
          <a:lstStyle/>
          <a:p>
            <a:endParaRPr lang="en-US"/>
          </a:p>
        </p:txBody>
      </p:sp>
      <p:pic>
        <p:nvPicPr>
          <p:cNvPr id="4" name="Content Placeholder 3" descr="cid:image002.png@01D5ECE3.1A817240">
            <a:extLst>
              <a:ext uri="{FF2B5EF4-FFF2-40B4-BE49-F238E27FC236}">
                <a16:creationId xmlns:a16="http://schemas.microsoft.com/office/drawing/2014/main" id="{11BA68A1-C893-463D-A83B-469210D1DCA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800" y="1258252"/>
            <a:ext cx="7629525" cy="3267075"/>
          </a:xfrm>
          <a:prstGeom prst="rect">
            <a:avLst/>
          </a:prstGeom>
        </p:spPr>
      </p:pic>
      <p:pic>
        <p:nvPicPr>
          <p:cNvPr id="5" name="Picture 4" descr="478FCBA1">
            <a:extLst>
              <a:ext uri="{FF2B5EF4-FFF2-40B4-BE49-F238E27FC236}">
                <a16:creationId xmlns:a16="http://schemas.microsoft.com/office/drawing/2014/main" id="{D4517C5A-0A59-4767-83D7-B187A0D62F16}"/>
              </a:ext>
            </a:extLst>
          </p:cNvPr>
          <p:cNvPicPr/>
          <p:nvPr/>
        </p:nvPicPr>
        <p:blipFill>
          <a:blip r:embed="rId3">
            <a:extLst>
              <a:ext uri="{28A0092B-C50C-407E-A947-70E740481C1C}">
                <a14:useLocalDpi xmlns:a14="http://schemas.microsoft.com/office/drawing/2010/main" val="0"/>
              </a:ext>
            </a:extLst>
          </a:blip>
          <a:stretch>
            <a:fillRect/>
          </a:stretch>
        </p:blipFill>
        <p:spPr>
          <a:xfrm>
            <a:off x="886767" y="618173"/>
            <a:ext cx="5943600" cy="259080"/>
          </a:xfrm>
          <a:prstGeom prst="rect">
            <a:avLst/>
          </a:prstGeom>
        </p:spPr>
      </p:pic>
      <p:sp>
        <p:nvSpPr>
          <p:cNvPr id="6" name="Rectangle 5">
            <a:extLst>
              <a:ext uri="{FF2B5EF4-FFF2-40B4-BE49-F238E27FC236}">
                <a16:creationId xmlns:a16="http://schemas.microsoft.com/office/drawing/2014/main" id="{52034159-D1AA-490F-99EA-A9ED22059781}"/>
              </a:ext>
            </a:extLst>
          </p:cNvPr>
          <p:cNvSpPr/>
          <p:nvPr/>
        </p:nvSpPr>
        <p:spPr>
          <a:xfrm>
            <a:off x="667064" y="1245996"/>
            <a:ext cx="5648325" cy="923330"/>
          </a:xfrm>
          <a:prstGeom prst="rect">
            <a:avLst/>
          </a:prstGeom>
        </p:spPr>
        <p:txBody>
          <a:bodyPr wrap="square">
            <a:spAutoFit/>
          </a:bodyPr>
          <a:lstStyle/>
          <a:p>
            <a:r>
              <a:rPr lang="en-US" b="1" dirty="0"/>
              <a:t>Step 3</a:t>
            </a:r>
            <a:r>
              <a:rPr lang="en-US" dirty="0"/>
              <a:t>: Flash the elf file to the Machine ECM,  Click the button next to Reset Target to load the application</a:t>
            </a:r>
          </a:p>
          <a:p>
            <a:r>
              <a:rPr lang="en-US" dirty="0"/>
              <a:t>Need to Check for Platform A5 or A6</a:t>
            </a:r>
          </a:p>
          <a:p>
            <a:r>
              <a:rPr lang="en-US" b="1" dirty="0"/>
              <a:t>Step4</a:t>
            </a:r>
            <a:r>
              <a:rPr lang="en-US" dirty="0"/>
              <a:t>:  Run  </a:t>
            </a:r>
          </a:p>
        </p:txBody>
      </p:sp>
    </p:spTree>
    <p:extLst>
      <p:ext uri="{BB962C8B-B14F-4D97-AF65-F5344CB8AC3E}">
        <p14:creationId xmlns:p14="http://schemas.microsoft.com/office/powerpoint/2010/main" val="403934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C071-CE65-47D5-A4F8-4539A22612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FCB212-A19F-4EE3-B59D-38A25EE50F29}"/>
              </a:ext>
            </a:extLst>
          </p:cNvPr>
          <p:cNvSpPr>
            <a:spLocks noGrp="1"/>
          </p:cNvSpPr>
          <p:nvPr>
            <p:ph idx="1"/>
          </p:nvPr>
        </p:nvSpPr>
        <p:spPr/>
        <p:txBody>
          <a:bodyPr/>
          <a:lstStyle/>
          <a:p>
            <a:pPr fontAlgn="base"/>
            <a:r>
              <a:rPr lang="en-US" b="1" dirty="0"/>
              <a:t>Step 4: </a:t>
            </a:r>
            <a:r>
              <a:rPr lang="en-US" dirty="0"/>
              <a:t>If the need to put the breakpoint, then you can add the required source code files in the folder where .elf file is placed.  </a:t>
            </a:r>
          </a:p>
          <a:p>
            <a:pPr marL="0" indent="0" fontAlgn="base">
              <a:buNone/>
            </a:pPr>
            <a:r>
              <a:rPr lang="en-US" dirty="0"/>
              <a:t> </a:t>
            </a:r>
            <a:r>
              <a:rPr lang="en-US" dirty="0" err="1"/>
              <a:t>y.spath</a:t>
            </a:r>
            <a:r>
              <a:rPr lang="en-US" dirty="0"/>
              <a:t> = Path</a:t>
            </a:r>
          </a:p>
          <a:p>
            <a:pPr marL="0" indent="0" fontAlgn="base">
              <a:buNone/>
            </a:pPr>
            <a:r>
              <a:rPr lang="en-US" dirty="0"/>
              <a:t>We can check source file by list view or using </a:t>
            </a:r>
            <a:r>
              <a:rPr lang="en-US" dirty="0" err="1"/>
              <a:t>Symbol.spath.list</a:t>
            </a:r>
            <a:endParaRPr lang="en-US" dirty="0"/>
          </a:p>
          <a:p>
            <a:pPr fontAlgn="base"/>
            <a:r>
              <a:rPr lang="en-US" b="1" dirty="0"/>
              <a:t>Step 5: </a:t>
            </a:r>
            <a:r>
              <a:rPr lang="en-US" dirty="0"/>
              <a:t>Add watch variables if you want to see the values in real time. </a:t>
            </a:r>
          </a:p>
          <a:p>
            <a:pPr marL="0" indent="0" fontAlgn="base">
              <a:buNone/>
            </a:pPr>
            <a:r>
              <a:rPr lang="en-US" dirty="0"/>
              <a:t>For each variable there exist 3 parameter value, status and Override.</a:t>
            </a:r>
          </a:p>
          <a:p>
            <a:pPr marL="0" indent="0" fontAlgn="base">
              <a:buNone/>
            </a:pPr>
            <a:r>
              <a:rPr lang="en-US" dirty="0"/>
              <a:t>By Making override=1, we can change value and status accordingly.</a:t>
            </a:r>
          </a:p>
          <a:p>
            <a:pPr marL="0" indent="0" fontAlgn="base">
              <a:buNone/>
            </a:pPr>
            <a:endParaRPr lang="en-US" dirty="0"/>
          </a:p>
          <a:p>
            <a:pPr marL="0" indent="0" fontAlgn="base">
              <a:buNone/>
            </a:pPr>
            <a:r>
              <a:rPr lang="en-US" dirty="0"/>
              <a:t>Output is checked for all different Input conditions until meet the acceptance criteria. </a:t>
            </a:r>
          </a:p>
          <a:p>
            <a:pPr marL="0" indent="0" fontAlgn="base">
              <a:buNone/>
            </a:pPr>
            <a:r>
              <a:rPr lang="en-US" dirty="0"/>
              <a:t>   </a:t>
            </a:r>
          </a:p>
          <a:p>
            <a:pPr marL="0" indent="0" fontAlgn="base">
              <a:buNone/>
            </a:pPr>
            <a:r>
              <a:rPr lang="en-US" dirty="0"/>
              <a:t>  </a:t>
            </a:r>
          </a:p>
        </p:txBody>
      </p:sp>
    </p:spTree>
    <p:extLst>
      <p:ext uri="{BB962C8B-B14F-4D97-AF65-F5344CB8AC3E}">
        <p14:creationId xmlns:p14="http://schemas.microsoft.com/office/powerpoint/2010/main" val="7822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9121-DA58-4E0D-B460-0BA6E526F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200EB4-5520-41A2-8463-86C4866AC1A5}"/>
              </a:ext>
            </a:extLst>
          </p:cNvPr>
          <p:cNvSpPr>
            <a:spLocks noGrp="1"/>
          </p:cNvSpPr>
          <p:nvPr>
            <p:ph idx="1"/>
          </p:nvPr>
        </p:nvSpPr>
        <p:spPr/>
        <p:txBody>
          <a:bodyPr/>
          <a:lstStyle/>
          <a:p>
            <a:r>
              <a:rPr lang="en-US" dirty="0"/>
              <a:t>Test Plan.</a:t>
            </a:r>
          </a:p>
          <a:p>
            <a:pPr marL="0" indent="0">
              <a:buNone/>
            </a:pPr>
            <a:r>
              <a:rPr lang="en-US" dirty="0"/>
              <a:t>   </a:t>
            </a:r>
            <a:r>
              <a:rPr lang="en-US" dirty="0" err="1"/>
              <a:t>TestId</a:t>
            </a:r>
            <a:r>
              <a:rPr lang="en-US" dirty="0"/>
              <a:t>, Input, Excepted Output , Actual Output and Result </a:t>
            </a:r>
          </a:p>
          <a:p>
            <a:r>
              <a:rPr lang="en-US" dirty="0"/>
              <a:t>Test Report. </a:t>
            </a:r>
          </a:p>
          <a:p>
            <a:r>
              <a:rPr lang="en-US" dirty="0"/>
              <a:t>Design summary.</a:t>
            </a:r>
          </a:p>
          <a:p>
            <a:r>
              <a:rPr lang="en-US" dirty="0"/>
              <a:t>Code change summary.</a:t>
            </a:r>
          </a:p>
          <a:p>
            <a:r>
              <a:rPr lang="en-US" dirty="0"/>
              <a:t>Submission of Activity for review.  </a:t>
            </a:r>
          </a:p>
          <a:p>
            <a:endParaRPr lang="en-US" dirty="0"/>
          </a:p>
        </p:txBody>
      </p:sp>
    </p:spTree>
    <p:extLst>
      <p:ext uri="{BB962C8B-B14F-4D97-AF65-F5344CB8AC3E}">
        <p14:creationId xmlns:p14="http://schemas.microsoft.com/office/powerpoint/2010/main" val="3976431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till now</a:t>
            </a:r>
          </a:p>
        </p:txBody>
      </p:sp>
      <p:sp>
        <p:nvSpPr>
          <p:cNvPr id="3" name="Content Placeholder 2"/>
          <p:cNvSpPr>
            <a:spLocks noGrp="1"/>
          </p:cNvSpPr>
          <p:nvPr>
            <p:ph idx="1"/>
          </p:nvPr>
        </p:nvSpPr>
        <p:spPr/>
        <p:txBody>
          <a:bodyPr/>
          <a:lstStyle/>
          <a:p>
            <a:r>
              <a:rPr lang="en-US" dirty="0"/>
              <a:t>User story No : 56231(TTT)</a:t>
            </a:r>
          </a:p>
          <a:p>
            <a:r>
              <a:rPr lang="en-US" dirty="0"/>
              <a:t>Machine Power Test changes(Closed).</a:t>
            </a:r>
          </a:p>
          <a:p>
            <a:pPr marL="0" indent="0">
              <a:buNone/>
            </a:pPr>
            <a:endParaRPr lang="en-US" dirty="0"/>
          </a:p>
          <a:p>
            <a:r>
              <a:rPr lang="en-US" dirty="0"/>
              <a:t>User story No :3599 (LWL)</a:t>
            </a:r>
          </a:p>
          <a:p>
            <a:r>
              <a:rPr lang="en-US" dirty="0"/>
              <a:t>Functional Safety :Operator Not Present(Test Plan)</a:t>
            </a:r>
          </a:p>
        </p:txBody>
      </p:sp>
    </p:spTree>
    <p:extLst>
      <p:ext uri="{BB962C8B-B14F-4D97-AF65-F5344CB8AC3E}">
        <p14:creationId xmlns:p14="http://schemas.microsoft.com/office/powerpoint/2010/main" val="12510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setup</a:t>
            </a:r>
          </a:p>
        </p:txBody>
      </p:sp>
      <p:sp>
        <p:nvSpPr>
          <p:cNvPr id="6" name="Content Placeholder 5"/>
          <p:cNvSpPr>
            <a:spLocks noGrp="1"/>
          </p:cNvSpPr>
          <p:nvPr>
            <p:ph idx="1"/>
          </p:nvPr>
        </p:nvSpPr>
        <p:spPr>
          <a:xfrm>
            <a:off x="196646" y="668594"/>
            <a:ext cx="8642554" cy="4189155"/>
          </a:xfrm>
        </p:spPr>
        <p:txBody>
          <a:bodyPr/>
          <a:lstStyle/>
          <a:p>
            <a:r>
              <a:rPr lang="en-US" dirty="0">
                <a:solidFill>
                  <a:srgbClr val="000000"/>
                </a:solidFill>
                <a:latin typeface="Verdana" panose="020B0604030504040204" pitchFamily="34" charset="0"/>
              </a:rPr>
              <a:t>Represents the data flow </a:t>
            </a:r>
          </a:p>
          <a:p>
            <a:pPr marL="0" indent="0">
              <a:buNone/>
            </a:pPr>
            <a:r>
              <a:rPr lang="en-US" dirty="0">
                <a:solidFill>
                  <a:srgbClr val="000000"/>
                </a:solidFill>
                <a:latin typeface="Verdana" panose="020B0604030504040204" pitchFamily="34" charset="0"/>
              </a:rPr>
              <a:t>graphically</a:t>
            </a:r>
          </a:p>
          <a:p>
            <a:r>
              <a:rPr lang="en-US" dirty="0">
                <a:solidFill>
                  <a:srgbClr val="000000"/>
                </a:solidFill>
                <a:latin typeface="Verdana" panose="020B0604030504040204" pitchFamily="34" charset="0"/>
              </a:rPr>
              <a:t>Insertable function blocks</a:t>
            </a:r>
          </a:p>
          <a:p>
            <a:r>
              <a:rPr lang="en-US" dirty="0">
                <a:solidFill>
                  <a:srgbClr val="000000"/>
                </a:solidFill>
                <a:latin typeface="Verdana" panose="020B0604030504040204" pitchFamily="34" charset="0"/>
              </a:rPr>
              <a:t>Centralized configuration</a:t>
            </a:r>
          </a:p>
          <a:p>
            <a:r>
              <a:rPr lang="en-US" dirty="0">
                <a:solidFill>
                  <a:srgbClr val="000000"/>
                </a:solidFill>
                <a:latin typeface="Verdana" panose="020B0604030504040204" pitchFamily="34" charset="0"/>
              </a:rPr>
              <a:t>Six analysis blocks</a:t>
            </a:r>
          </a:p>
          <a:p>
            <a:r>
              <a:rPr lang="en-US" dirty="0">
                <a:solidFill>
                  <a:srgbClr val="000000"/>
                </a:solidFill>
                <a:latin typeface="Verdana" panose="020B0604030504040204" pitchFamily="34" charset="0"/>
              </a:rPr>
              <a:t>Sending branch</a:t>
            </a:r>
            <a:endParaRPr lang="en-US" dirty="0"/>
          </a:p>
        </p:txBody>
      </p:sp>
      <p:pic>
        <p:nvPicPr>
          <p:cNvPr id="7" name="Content Placeholder 3"/>
          <p:cNvPicPr>
            <a:picLocks noChangeAspect="1"/>
          </p:cNvPicPr>
          <p:nvPr/>
        </p:nvPicPr>
        <p:blipFill rotWithShape="1">
          <a:blip r:embed="rId2"/>
          <a:srcRect l="2672" t="2672"/>
          <a:stretch/>
        </p:blipFill>
        <p:spPr bwMode="gray">
          <a:xfrm>
            <a:off x="3962401" y="586980"/>
            <a:ext cx="5014451" cy="4189156"/>
          </a:xfrm>
          <a:prstGeom prst="rect">
            <a:avLst/>
          </a:prstGeom>
        </p:spPr>
      </p:pic>
      <p:sp>
        <p:nvSpPr>
          <p:cNvPr id="8" name="Rectangle 7"/>
          <p:cNvSpPr/>
          <p:nvPr/>
        </p:nvSpPr>
        <p:spPr>
          <a:xfrm>
            <a:off x="4866969" y="4694521"/>
            <a:ext cx="3323302" cy="300082"/>
          </a:xfrm>
          <a:prstGeom prst="rect">
            <a:avLst/>
          </a:prstGeom>
        </p:spPr>
        <p:txBody>
          <a:bodyPr wrap="square">
            <a:spAutoFit/>
          </a:bodyPr>
          <a:lstStyle/>
          <a:p>
            <a:r>
              <a:rPr lang="en-US" dirty="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1411605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a:solidFill>
                  <a:schemeClr val="bg2"/>
                </a:solidFill>
              </a:rPr>
              <a:t>Thank </a:t>
            </a:r>
            <a:r>
              <a:rPr lang="en-IN" sz="4000" b="1">
                <a:solidFill>
                  <a:srgbClr val="FFC000"/>
                </a:solidFill>
              </a:rPr>
              <a:t>You</a:t>
            </a:r>
            <a:r>
              <a:rPr lang="en-IN" sz="4000" b="1">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cstate="print"/>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Window</a:t>
            </a:r>
          </a:p>
        </p:txBody>
      </p:sp>
      <p:sp>
        <p:nvSpPr>
          <p:cNvPr id="5" name="Content Placeholder 4"/>
          <p:cNvSpPr>
            <a:spLocks noGrp="1"/>
          </p:cNvSpPr>
          <p:nvPr>
            <p:ph idx="1"/>
          </p:nvPr>
        </p:nvSpPr>
        <p:spPr/>
        <p:txBody>
          <a:bodyPr/>
          <a:lstStyle/>
          <a:p>
            <a:r>
              <a:rPr lang="en-US" dirty="0"/>
              <a:t>Fixed Format display</a:t>
            </a:r>
          </a:p>
          <a:p>
            <a:r>
              <a:rPr lang="en-US" dirty="0"/>
              <a:t> Messages with the same ID are displayed on the same line, only changing content such as time and data factory are displayed.</a:t>
            </a:r>
          </a:p>
          <a:p>
            <a:endParaRPr lang="en-US" dirty="0"/>
          </a:p>
          <a:p>
            <a:endParaRPr lang="en-US" dirty="0"/>
          </a:p>
        </p:txBody>
      </p:sp>
      <p:pic>
        <p:nvPicPr>
          <p:cNvPr id="6" name="Content Placeholder 3"/>
          <p:cNvPicPr>
            <a:picLocks noChangeAspect="1"/>
          </p:cNvPicPr>
          <p:nvPr/>
        </p:nvPicPr>
        <p:blipFill rotWithShape="1">
          <a:blip r:embed="rId2"/>
          <a:srcRect l="3078" t="14562" r="33934" b="55350"/>
          <a:stretch/>
        </p:blipFill>
        <p:spPr bwMode="gray">
          <a:xfrm>
            <a:off x="568959" y="1660341"/>
            <a:ext cx="6563361" cy="2418735"/>
          </a:xfrm>
          <a:prstGeom prst="rect">
            <a:avLst/>
          </a:prstGeom>
        </p:spPr>
      </p:pic>
      <p:sp>
        <p:nvSpPr>
          <p:cNvPr id="7" name="Rectangle 6"/>
          <p:cNvSpPr/>
          <p:nvPr/>
        </p:nvSpPr>
        <p:spPr>
          <a:xfrm>
            <a:off x="904704" y="3940379"/>
            <a:ext cx="4611712" cy="300082"/>
          </a:xfrm>
          <a:prstGeom prst="rect">
            <a:avLst/>
          </a:prstGeom>
        </p:spPr>
        <p:txBody>
          <a:bodyPr wrap="none">
            <a:spAutoFit/>
          </a:bodyPr>
          <a:lstStyle/>
          <a:p>
            <a:r>
              <a:rPr lang="en-US" dirty="0"/>
              <a:t>Source: https://programmersought.com/article/87775346106/</a:t>
            </a:r>
          </a:p>
        </p:txBody>
      </p:sp>
    </p:spTree>
    <p:extLst>
      <p:ext uri="{BB962C8B-B14F-4D97-AF65-F5344CB8AC3E}">
        <p14:creationId xmlns:p14="http://schemas.microsoft.com/office/powerpoint/2010/main" val="276117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window</a:t>
            </a:r>
          </a:p>
        </p:txBody>
      </p:sp>
      <p:sp>
        <p:nvSpPr>
          <p:cNvPr id="5" name="Content Placeholder 4"/>
          <p:cNvSpPr>
            <a:spLocks noGrp="1"/>
          </p:cNvSpPr>
          <p:nvPr>
            <p:ph idx="1"/>
          </p:nvPr>
        </p:nvSpPr>
        <p:spPr/>
        <p:txBody>
          <a:bodyPr/>
          <a:lstStyle/>
          <a:p>
            <a:r>
              <a:rPr lang="en-US" dirty="0"/>
              <a:t>Time sequence display</a:t>
            </a:r>
          </a:p>
          <a:p>
            <a:r>
              <a:rPr lang="en-US" dirty="0"/>
              <a:t>Record Bus information in time sequence.</a:t>
            </a:r>
          </a:p>
          <a:p>
            <a:pPr marL="0" indent="0">
              <a:buNone/>
            </a:pPr>
            <a:endParaRPr lang="en-US" dirty="0"/>
          </a:p>
        </p:txBody>
      </p:sp>
      <p:pic>
        <p:nvPicPr>
          <p:cNvPr id="6" name="Content Placeholder 3"/>
          <p:cNvPicPr>
            <a:picLocks noChangeAspect="1"/>
          </p:cNvPicPr>
          <p:nvPr/>
        </p:nvPicPr>
        <p:blipFill rotWithShape="1">
          <a:blip r:embed="rId2"/>
          <a:srcRect l="1865" t="50811" r="33314" b="4550"/>
          <a:stretch/>
        </p:blipFill>
        <p:spPr bwMode="gray">
          <a:xfrm>
            <a:off x="1019468" y="1805963"/>
            <a:ext cx="5130801" cy="2107275"/>
          </a:xfrm>
          <a:prstGeom prst="rect">
            <a:avLst/>
          </a:prstGeom>
        </p:spPr>
      </p:pic>
      <p:sp>
        <p:nvSpPr>
          <p:cNvPr id="7" name="Rectangle 6"/>
          <p:cNvSpPr/>
          <p:nvPr/>
        </p:nvSpPr>
        <p:spPr>
          <a:xfrm>
            <a:off x="1189703" y="4557668"/>
            <a:ext cx="4960566"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77398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window</a:t>
            </a:r>
          </a:p>
        </p:txBody>
      </p:sp>
      <p:pic>
        <p:nvPicPr>
          <p:cNvPr id="4" name="Content Placeholder 3"/>
          <p:cNvPicPr>
            <a:picLocks noGrp="1" noChangeAspect="1"/>
          </p:cNvPicPr>
          <p:nvPr>
            <p:ph idx="1"/>
          </p:nvPr>
        </p:nvPicPr>
        <p:blipFill>
          <a:blip r:embed="rId2"/>
          <a:stretch>
            <a:fillRect/>
          </a:stretch>
        </p:blipFill>
        <p:spPr>
          <a:xfrm>
            <a:off x="1305975" y="1631446"/>
            <a:ext cx="5211557" cy="2812892"/>
          </a:xfrm>
          <a:prstGeom prst="rect">
            <a:avLst/>
          </a:prstGeom>
        </p:spPr>
      </p:pic>
      <p:sp>
        <p:nvSpPr>
          <p:cNvPr id="5" name="Rectangle 4"/>
          <p:cNvSpPr/>
          <p:nvPr/>
        </p:nvSpPr>
        <p:spPr>
          <a:xfrm>
            <a:off x="2266144" y="4663464"/>
            <a:ext cx="4611712" cy="300082"/>
          </a:xfrm>
          <a:prstGeom prst="rect">
            <a:avLst/>
          </a:prstGeom>
        </p:spPr>
        <p:txBody>
          <a:bodyPr wrap="none">
            <a:spAutoFit/>
          </a:bodyPr>
          <a:lstStyle/>
          <a:p>
            <a:r>
              <a:rPr lang="en-US" dirty="0"/>
              <a:t>Source: https://programmersought.com/article/87775346106/</a:t>
            </a:r>
          </a:p>
        </p:txBody>
      </p:sp>
      <p:sp>
        <p:nvSpPr>
          <p:cNvPr id="3" name="Rectangle 2">
            <a:extLst>
              <a:ext uri="{FF2B5EF4-FFF2-40B4-BE49-F238E27FC236}">
                <a16:creationId xmlns:a16="http://schemas.microsoft.com/office/drawing/2014/main" id="{21FBA09F-90C9-4F64-8E8D-AEBD77557240}"/>
              </a:ext>
            </a:extLst>
          </p:cNvPr>
          <p:cNvSpPr/>
          <p:nvPr/>
        </p:nvSpPr>
        <p:spPr>
          <a:xfrm>
            <a:off x="408562" y="778213"/>
            <a:ext cx="6449438" cy="300082"/>
          </a:xfrm>
          <a:prstGeom prst="rect">
            <a:avLst/>
          </a:prstGeom>
        </p:spPr>
        <p:txBody>
          <a:bodyPr wrap="square">
            <a:spAutoFit/>
          </a:bodyPr>
          <a:lstStyle/>
          <a:p>
            <a:pPr lvl="0" defTabSz="914400" eaLnBrk="0" fontAlgn="base" hangingPunct="0">
              <a:spcBef>
                <a:spcPct val="0"/>
              </a:spcBef>
              <a:spcAft>
                <a:spcPct val="0"/>
              </a:spcAft>
              <a:buFontTx/>
              <a:buAutoNum type="arabicPeriod" startAt="4"/>
            </a:pPr>
            <a:r>
              <a:rPr lang="en-US" altLang="en-US" dirty="0">
                <a:solidFill>
                  <a:srgbClr val="3A3E3F"/>
                </a:solidFill>
                <a:latin typeface="MarkWeb"/>
              </a:rPr>
              <a:t>Data Window for displaying preselected data, </a:t>
            </a:r>
            <a:r>
              <a:rPr lang="en-US" altLang="en-US" dirty="0" err="1">
                <a:solidFill>
                  <a:srgbClr val="3A3E3F"/>
                </a:solidFill>
                <a:latin typeface="MarkWeb"/>
              </a:rPr>
              <a:t>eg.</a:t>
            </a:r>
            <a:r>
              <a:rPr lang="en-US" altLang="en-US" dirty="0">
                <a:solidFill>
                  <a:srgbClr val="3A3E3F"/>
                </a:solidFill>
                <a:latin typeface="MarkWeb"/>
              </a:rPr>
              <a:t> numeric or bar graph data.</a:t>
            </a:r>
          </a:p>
        </p:txBody>
      </p:sp>
    </p:spTree>
    <p:extLst>
      <p:ext uri="{BB962C8B-B14F-4D97-AF65-F5344CB8AC3E}">
        <p14:creationId xmlns:p14="http://schemas.microsoft.com/office/powerpoint/2010/main" val="69735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generator </a:t>
            </a:r>
          </a:p>
        </p:txBody>
      </p:sp>
      <p:sp>
        <p:nvSpPr>
          <p:cNvPr id="7" name="Content Placeholder 6"/>
          <p:cNvSpPr>
            <a:spLocks noGrp="1"/>
          </p:cNvSpPr>
          <p:nvPr>
            <p:ph idx="1"/>
          </p:nvPr>
        </p:nvSpPr>
        <p:spPr/>
        <p:txBody>
          <a:bodyPr/>
          <a:lstStyle/>
          <a:p>
            <a:r>
              <a:rPr lang="en-US" i="1" dirty="0"/>
              <a:t>Interactive Generator </a:t>
            </a:r>
            <a:r>
              <a:rPr lang="en-US" dirty="0"/>
              <a:t>messages and </a:t>
            </a:r>
          </a:p>
          <a:p>
            <a:pPr marL="0" indent="0">
              <a:buNone/>
            </a:pPr>
            <a:r>
              <a:rPr lang="en-US" dirty="0"/>
              <a:t>their signals can be configured before </a:t>
            </a:r>
          </a:p>
          <a:p>
            <a:pPr marL="0" indent="0">
              <a:buNone/>
            </a:pPr>
            <a:r>
              <a:rPr lang="en-US" dirty="0"/>
              <a:t>or during the measurement.</a:t>
            </a:r>
          </a:p>
        </p:txBody>
      </p:sp>
      <p:pic>
        <p:nvPicPr>
          <p:cNvPr id="8" name="Content Placeholder 3"/>
          <p:cNvPicPr>
            <a:picLocks noChangeAspect="1"/>
          </p:cNvPicPr>
          <p:nvPr/>
        </p:nvPicPr>
        <p:blipFill rotWithShape="1">
          <a:blip r:embed="rId2"/>
          <a:srcRect l="20085" t="7034" r="-1" b="10264"/>
          <a:stretch/>
        </p:blipFill>
        <p:spPr bwMode="gray">
          <a:xfrm>
            <a:off x="1002890" y="1593440"/>
            <a:ext cx="7836310" cy="3264310"/>
          </a:xfrm>
          <a:prstGeom prst="rect">
            <a:avLst/>
          </a:prstGeom>
        </p:spPr>
      </p:pic>
      <p:sp>
        <p:nvSpPr>
          <p:cNvPr id="9" name="Rectangle 8"/>
          <p:cNvSpPr/>
          <p:nvPr/>
        </p:nvSpPr>
        <p:spPr>
          <a:xfrm>
            <a:off x="5675481" y="4783577"/>
            <a:ext cx="2551852" cy="300082"/>
          </a:xfrm>
          <a:prstGeom prst="rect">
            <a:avLst/>
          </a:prstGeom>
        </p:spPr>
        <p:txBody>
          <a:bodyPr wrap="none">
            <a:spAutoFit/>
          </a:bodyPr>
          <a:lstStyle/>
          <a:p>
            <a:r>
              <a:rPr lang="en-US" dirty="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383192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window</a:t>
            </a:r>
          </a:p>
        </p:txBody>
      </p:sp>
      <p:pic>
        <p:nvPicPr>
          <p:cNvPr id="4" name="Content Placeholder 3"/>
          <p:cNvPicPr>
            <a:picLocks noGrp="1" noChangeAspect="1"/>
          </p:cNvPicPr>
          <p:nvPr>
            <p:ph idx="1"/>
          </p:nvPr>
        </p:nvPicPr>
        <p:blipFill>
          <a:blip r:embed="rId2"/>
          <a:stretch>
            <a:fillRect/>
          </a:stretch>
        </p:blipFill>
        <p:spPr>
          <a:xfrm>
            <a:off x="304800" y="658860"/>
            <a:ext cx="7932018" cy="4191000"/>
          </a:xfrm>
          <a:prstGeom prst="rect">
            <a:avLst/>
          </a:prstGeom>
        </p:spPr>
      </p:pic>
      <p:sp>
        <p:nvSpPr>
          <p:cNvPr id="5" name="Rectangle 4"/>
          <p:cNvSpPr/>
          <p:nvPr/>
        </p:nvSpPr>
        <p:spPr>
          <a:xfrm>
            <a:off x="540774" y="4699819"/>
            <a:ext cx="4773753"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3893746569"/>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11" ma:contentTypeDescription="Create a new document." ma:contentTypeScope="" ma:versionID="dda2e0ad570191573d4862d24315b090">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22e9fa36678c5abd975587ddd4d1967"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39875D-F75F-48DD-BAA7-E8239D66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0B9548-FE58-4485-B5D9-973899E1873F}">
  <ds:schemaRefs>
    <ds:schemaRef ds:uri="744734cd-2cc4-42b9-ac52-9cd9b6cc6337"/>
    <ds:schemaRef ds:uri="http://schemas.microsoft.com/office/infopath/2007/PartnerControls"/>
    <ds:schemaRef ds:uri="http://www.w3.org/XML/1998/namespace"/>
    <ds:schemaRef ds:uri="http://schemas.openxmlformats.org/package/2006/metadata/core-properties"/>
    <ds:schemaRef ds:uri="175307f7-0a56-438d-b0eb-5c1570be7b3a"/>
    <ds:schemaRef ds:uri="http://purl.org/dc/elements/1.1/"/>
    <ds:schemaRef ds:uri="http://purl.org/dc/term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AC07C51-6059-4827-AD54-DEC5A7B60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4283</TotalTime>
  <Words>1080</Words>
  <Application>Microsoft Office PowerPoint</Application>
  <PresentationFormat>On-screen Show (16:9)</PresentationFormat>
  <Paragraphs>240</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MarkWeb</vt:lpstr>
      <vt:lpstr>Verdana</vt:lpstr>
      <vt:lpstr>L&amp;T Theme 2</vt:lpstr>
      <vt:lpstr>Shadow Project – CAT Embedded </vt:lpstr>
      <vt:lpstr>PowerPoint Presentation</vt:lpstr>
      <vt:lpstr>1.Introduction to CANalyzer</vt:lpstr>
      <vt:lpstr>Measurement setup</vt:lpstr>
      <vt:lpstr>Trace Window</vt:lpstr>
      <vt:lpstr>Trace window</vt:lpstr>
      <vt:lpstr>Data window</vt:lpstr>
      <vt:lpstr>Interactive generator </vt:lpstr>
      <vt:lpstr>Graphic window</vt:lpstr>
      <vt:lpstr>2. Introduction to CANape</vt:lpstr>
      <vt:lpstr>Measurement Configuration</vt:lpstr>
      <vt:lpstr>Measurement windows</vt:lpstr>
      <vt:lpstr>3. Introduction to CAT ET</vt:lpstr>
      <vt:lpstr>CAT ET- Win flash</vt:lpstr>
      <vt:lpstr>ECM Summary</vt:lpstr>
      <vt:lpstr>4. Introduction to TRACE32</vt:lpstr>
      <vt:lpstr>PowerPoint Presentation</vt:lpstr>
      <vt:lpstr>Break points</vt:lpstr>
      <vt:lpstr>Introduction to GIT tool</vt:lpstr>
      <vt:lpstr>PowerPoint Presentation</vt:lpstr>
      <vt:lpstr>Project DETAILS</vt:lpstr>
      <vt:lpstr>Project Plan</vt:lpstr>
      <vt:lpstr>PowerPoint Presentation</vt:lpstr>
      <vt:lpstr>Classification of tractors on drive type</vt:lpstr>
      <vt:lpstr>Classification of 4-Wheel type tractor </vt:lpstr>
      <vt:lpstr>PowerPoint Presentation</vt:lpstr>
      <vt:lpstr>TTT-Track Type Tractor</vt:lpstr>
      <vt:lpstr>Extra</vt:lpstr>
      <vt:lpstr>PowerPoint Presentation</vt:lpstr>
      <vt:lpstr>PowerPoint Presentation</vt:lpstr>
      <vt:lpstr>LWL- Large wheel loader</vt:lpstr>
      <vt:lpstr>PowerPoint Presentation</vt:lpstr>
      <vt:lpstr>PowerPoint Presentation</vt:lpstr>
      <vt:lpstr>Work flow </vt:lpstr>
      <vt:lpstr>PowerPoint Presentation</vt:lpstr>
      <vt:lpstr>PowerPoint Presentation</vt:lpstr>
      <vt:lpstr>PowerPoint Presentation</vt:lpstr>
      <vt:lpstr>PowerPoint Presentation</vt:lpstr>
      <vt:lpstr>Work done till 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Engineering Academy (GEA)</dc:title>
  <dc:creator>Ramya Manchaiah</dc:creator>
  <cp:lastModifiedBy>Arpita A Kulkarni</cp:lastModifiedBy>
  <cp:revision>233</cp:revision>
  <dcterms:created xsi:type="dcterms:W3CDTF">2020-09-04T19:07:05Z</dcterms:created>
  <dcterms:modified xsi:type="dcterms:W3CDTF">2021-05-13T05:43:42Z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2020-09-04T19:39:47Z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832ade06-c9cf-42a6-8b1c-0000c26f97de</vt:lpwstr>
  </property>
  <property fmtid="{D5CDD505-2E9C-101B-9397-08002B2CF9AE}" pid="8" name="MSIP_Label_4b5591f2-6b23-403d-aa5f-b6d577f5e572_ContentBits">
    <vt:lpwstr>0</vt:lpwstr>
  </property>
  <property fmtid="{D5CDD505-2E9C-101B-9397-08002B2CF9AE}" pid="9" name="ContentTypeId">
    <vt:lpwstr>0x010100EE49C3B21729434C834F03C10CFD3EE7</vt:lpwstr>
  </property>
</Properties>
</file>