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266" r:id="rId6"/>
    <p:sldId id="271" r:id="rId7"/>
    <p:sldId id="272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54ACF55-73AB-4412-BDE9-3DB15989898A}">
          <p14:sldIdLst>
            <p14:sldId id="266"/>
            <p14:sldId id="271"/>
            <p14:sldId id="272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54762" autoAdjust="0"/>
  </p:normalViewPr>
  <p:slideViewPr>
    <p:cSldViewPr snapToGrid="0">
      <p:cViewPr>
        <p:scale>
          <a:sx n="100" d="100"/>
          <a:sy n="100" d="100"/>
        </p:scale>
        <p:origin x="-630" y="-1116"/>
      </p:cViewPr>
      <p:guideLst/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08CBD-4A96-4EA2-947C-065019F3D913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3C6BD-6201-41D1-9E9A-78E277D5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8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62A8-7AD8-41F2-8E0A-32B32CD5EAA7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1674-E62D-4434-BF14-2E46A4B9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849198" y="752474"/>
            <a:ext cx="7021238" cy="5305425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/>
          <a:p>
            <a:r>
              <a:rPr lang="en-US" sz="2000" dirty="0"/>
              <a:t>Why Standards are Important?</a:t>
            </a:r>
          </a:p>
          <a:p>
            <a:pPr lvl="1"/>
            <a:r>
              <a:rPr lang="en-GB" altLang="en-US" sz="1600" dirty="0"/>
              <a:t>Encapsulation of best practices; avoids repetition of past mistakes</a:t>
            </a:r>
          </a:p>
          <a:p>
            <a:pPr lvl="1"/>
            <a:r>
              <a:rPr lang="en-GB" altLang="en-US" sz="1600" dirty="0"/>
              <a:t>Framework for quality assurance process; it involves checking standard compliance</a:t>
            </a:r>
          </a:p>
          <a:p>
            <a:pPr lvl="1"/>
            <a:r>
              <a:rPr lang="en-GB" altLang="en-US" sz="1600" dirty="0"/>
              <a:t>Provide continuity; new staff can understand the organisation by the standards applied </a:t>
            </a:r>
          </a:p>
          <a:p>
            <a:r>
              <a:rPr lang="en-US" sz="2000" dirty="0"/>
              <a:t>SPICE : Software Process Improvement &amp; Capability dEtermination </a:t>
            </a:r>
          </a:p>
          <a:p>
            <a:pPr lvl="1"/>
            <a:r>
              <a:rPr lang="en-US" sz="1600" dirty="0"/>
              <a:t>Also known as ISO/IEC 15504 is an International standard for SW Process Assessments</a:t>
            </a:r>
          </a:p>
          <a:p>
            <a:pPr lvl="1"/>
            <a:r>
              <a:rPr lang="en-US" sz="1600" dirty="0"/>
              <a:t>Mainly used in Europe &amp; Australia by the Automotive Industry</a:t>
            </a:r>
          </a:p>
          <a:p>
            <a:pPr lvl="1"/>
            <a:r>
              <a:rPr lang="en-US" sz="1600" dirty="0"/>
              <a:t>Popularly termed as Automotive SPICE</a:t>
            </a:r>
          </a:p>
          <a:p>
            <a:r>
              <a:rPr lang="en-US" sz="2000" dirty="0"/>
              <a:t>Automotive SPICE Launched in April 2006</a:t>
            </a:r>
          </a:p>
          <a:p>
            <a:pPr lvl="1"/>
            <a:r>
              <a:rPr lang="en-US" sz="1600" dirty="0"/>
              <a:t>Its usage will increase mainly driven by HIS (Audi, BMW, Daimler Chrysler, Porsche, Volkswagen), FORD, VOLVO &amp; FIAT</a:t>
            </a:r>
          </a:p>
          <a:p>
            <a:pPr lvl="1"/>
            <a:r>
              <a:rPr lang="en-US" sz="1600" dirty="0"/>
              <a:t>Each OEM has different target level; if these are not met, then;</a:t>
            </a:r>
          </a:p>
          <a:p>
            <a:pPr lvl="2"/>
            <a:r>
              <a:rPr lang="en-US" sz="1600" dirty="0"/>
              <a:t>Suppliers are requested to improve the development process</a:t>
            </a:r>
          </a:p>
          <a:p>
            <a:pPr lvl="2"/>
            <a:r>
              <a:rPr lang="en-US" sz="1600" dirty="0"/>
              <a:t>In case of High risks/low capability levels, the suppliers are excluded from sourcing</a:t>
            </a:r>
            <a:r>
              <a:rPr lang="en-US" sz="25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7058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542" y="433715"/>
            <a:ext cx="5221266" cy="7789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Automotive SPICE 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587537"/>
            <a:ext cx="5126736" cy="55274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9747" y="1255336"/>
            <a:ext cx="5505450" cy="4726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Objective:</a:t>
            </a:r>
          </a:p>
          <a:p>
            <a:r>
              <a:rPr lang="en-US" sz="1200" dirty="0"/>
              <a:t>Selection of a standardized assessment method - Solution: Automotive SPICE™</a:t>
            </a:r>
          </a:p>
          <a:p>
            <a:r>
              <a:rPr lang="en-US" sz="1200" dirty="0"/>
              <a:t>Transfer of experiences and results of the HIS and its members to extended working groups (Automotive SPICE™) for further developments</a:t>
            </a:r>
          </a:p>
          <a:p>
            <a:pPr marL="0" indent="0">
              <a:buNone/>
            </a:pPr>
            <a:r>
              <a:rPr lang="en-US" sz="1200" dirty="0"/>
              <a:t>Outcomes:</a:t>
            </a:r>
          </a:p>
          <a:p>
            <a:r>
              <a:rPr lang="en-US" sz="1200" dirty="0"/>
              <a:t>In 2001 the automotive industry, major European car manufacturers (including HIS-members) have started the „Automotive SPICE™“ initiative together with the Procurement Forum and the SPICE User Group called AUTOSIG to develop an automotive specific SPICE variant</a:t>
            </a:r>
          </a:p>
          <a:p>
            <a:r>
              <a:rPr lang="en-US" sz="1200" dirty="0"/>
              <a:t>From 2001 to 2006 HIS members have executed about 200 SPICE assessments</a:t>
            </a:r>
          </a:p>
          <a:p>
            <a:r>
              <a:rPr lang="en-US" sz="1200" dirty="0"/>
              <a:t>All HIS members will perform and accept from 2007 on only Automotive SPICE™ assessments executed by </a:t>
            </a:r>
            <a:r>
              <a:rPr lang="en-US" sz="1200" dirty="0" err="1"/>
              <a:t>iNTACS</a:t>
            </a:r>
            <a:r>
              <a:rPr lang="en-US" sz="1200" dirty="0"/>
              <a:t> certified Automotive SPICE™ assessors.</a:t>
            </a:r>
          </a:p>
          <a:p>
            <a:r>
              <a:rPr lang="en-US" sz="1200" dirty="0"/>
              <a:t>HIS WG „Process Assessment“ supports activities to roll out the Automotive SPICE™ methodology worldwide to increase the number of useful assessment results in order to reduce effort of HIS members.</a:t>
            </a:r>
          </a:p>
          <a:p>
            <a:r>
              <a:rPr lang="en-US" sz="1200" dirty="0"/>
              <a:t>Transfer of experiences and methodical results of the HIS and its members to HIS-external working groups (AUTOSIG, VDA, </a:t>
            </a:r>
            <a:r>
              <a:rPr lang="en-US" sz="1200" dirty="0" err="1"/>
              <a:t>iNTACS</a:t>
            </a:r>
            <a:r>
              <a:rPr lang="en-US" sz="1200" dirty="0"/>
              <a:t>) for further developments in software process improvement</a:t>
            </a:r>
          </a:p>
          <a:p>
            <a:pPr marL="0" indent="0">
              <a:buNone/>
            </a:pPr>
            <a:r>
              <a:rPr lang="en-US" sz="1200" dirty="0"/>
              <a:t>Note: Each OEM has its own requirements regarding capability levels. There are no commonly required capability levels defined by the HIS.</a:t>
            </a:r>
          </a:p>
        </p:txBody>
      </p:sp>
    </p:spTree>
    <p:extLst>
      <p:ext uri="{BB962C8B-B14F-4D97-AF65-F5344CB8AC3E}">
        <p14:creationId xmlns:p14="http://schemas.microsoft.com/office/powerpoint/2010/main" val="7037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65513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Automotive SPICE Overview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6" y="815369"/>
            <a:ext cx="5795322" cy="370900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Rectangle 9"/>
          <p:cNvSpPr/>
          <p:nvPr/>
        </p:nvSpPr>
        <p:spPr>
          <a:xfrm>
            <a:off x="6368534" y="1620260"/>
            <a:ext cx="532616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Process Reference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Processes are grouped by process category and at a second level into process groups according to the type of activity they address.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3 process categories</a:t>
            </a:r>
            <a:r>
              <a:rPr lang="en-US" sz="1400" baseline="0" dirty="0"/>
              <a:t> under which the process groups are categorized</a:t>
            </a:r>
          </a:p>
          <a:p>
            <a:endParaRPr lang="en-US" sz="1400" dirty="0"/>
          </a:p>
          <a:p>
            <a:r>
              <a:rPr lang="en-US" sz="1400" dirty="0"/>
              <a:t>1. Primary life cycle processes</a:t>
            </a:r>
          </a:p>
          <a:p>
            <a:r>
              <a:rPr lang="en-US" sz="1400" dirty="0"/>
              <a:t>	Acquisition</a:t>
            </a:r>
            <a:r>
              <a:rPr lang="en-US" sz="1400" baseline="0" dirty="0"/>
              <a:t> Process Group (ACQ)</a:t>
            </a:r>
          </a:p>
          <a:p>
            <a:r>
              <a:rPr lang="en-US" sz="1400" baseline="0" dirty="0"/>
              <a:t>	Supply Process Group (SPL) </a:t>
            </a:r>
          </a:p>
          <a:p>
            <a:r>
              <a:rPr lang="en-US" sz="1400" baseline="0" dirty="0"/>
              <a:t>	System Engineering Process Group (SYS)</a:t>
            </a:r>
          </a:p>
          <a:p>
            <a:r>
              <a:rPr lang="en-US" sz="1400" baseline="0" dirty="0"/>
              <a:t>	Software Engineering Process group (SWE)</a:t>
            </a:r>
          </a:p>
          <a:p>
            <a:endParaRPr lang="en-US" sz="1400" baseline="0" dirty="0"/>
          </a:p>
          <a:p>
            <a:r>
              <a:rPr lang="en-US" sz="1400" dirty="0"/>
              <a:t>2. Organizational life cycle processes </a:t>
            </a:r>
          </a:p>
          <a:p>
            <a:r>
              <a:rPr lang="en-US" sz="1400" baseline="0" dirty="0"/>
              <a:t>	Management Process Group (MAN)</a:t>
            </a:r>
          </a:p>
          <a:p>
            <a:r>
              <a:rPr lang="en-US" sz="1400" baseline="0" dirty="0"/>
              <a:t>	Reuse Process Group (REU) </a:t>
            </a:r>
          </a:p>
          <a:p>
            <a:r>
              <a:rPr lang="en-US" sz="1400" baseline="0" dirty="0"/>
              <a:t>	Process Improvement Process Group (PIM) </a:t>
            </a:r>
          </a:p>
          <a:p>
            <a:endParaRPr lang="en-US" sz="1400" dirty="0"/>
          </a:p>
          <a:p>
            <a:pPr lvl="0">
              <a:defRPr/>
            </a:pPr>
            <a:r>
              <a:rPr lang="en-US" sz="1400" dirty="0"/>
              <a:t>3. Supporting life cycle processes</a:t>
            </a:r>
          </a:p>
          <a:p>
            <a:pPr lvl="0">
              <a:defRPr/>
            </a:pPr>
            <a:r>
              <a:rPr lang="en-US" sz="1400" dirty="0"/>
              <a:t>	Supporting Process Group (SUP)</a:t>
            </a:r>
          </a:p>
        </p:txBody>
      </p:sp>
    </p:spTree>
    <p:extLst>
      <p:ext uri="{BB962C8B-B14F-4D97-AF65-F5344CB8AC3E}">
        <p14:creationId xmlns:p14="http://schemas.microsoft.com/office/powerpoint/2010/main" val="32342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1516" y="483847"/>
            <a:ext cx="6204984" cy="7939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Automotive SPICE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884"/>
            <a:ext cx="6870031" cy="4535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Process Assessment Model</a:t>
            </a:r>
          </a:p>
          <a:p>
            <a:r>
              <a:rPr lang="en-US" sz="1800" dirty="0"/>
              <a:t>Automotive SPICE 3.1 uses the measurement framework defined in ISO/IEC 33020:2015 </a:t>
            </a:r>
          </a:p>
          <a:p>
            <a:r>
              <a:rPr lang="en-US" sz="1800" dirty="0"/>
              <a:t>Process Capability Levels &amp; Process Attributes</a:t>
            </a:r>
          </a:p>
          <a:p>
            <a:pPr lvl="1"/>
            <a:r>
              <a:rPr lang="en-US" sz="1600" dirty="0"/>
              <a:t>Process attributes are features of a process that can be evaluated on a scale of achievement, providing a measure of the capability of the process. They are applicable to all processes.</a:t>
            </a:r>
          </a:p>
          <a:p>
            <a:pPr lvl="1"/>
            <a:r>
              <a:rPr lang="en-US" sz="1600" dirty="0"/>
              <a:t>A capability level is a set of process attribute(s) that work together to provide a major enhancement in the capability to perform a process. Each attribute addresses a specific aspect of the capability level.  </a:t>
            </a:r>
          </a:p>
          <a:p>
            <a:r>
              <a:rPr lang="en-US" sz="1800" dirty="0"/>
              <a:t>Indicators to identify the Process outcomes &amp; Process attributes outcomes:</a:t>
            </a:r>
          </a:p>
          <a:p>
            <a:pPr lvl="1"/>
            <a:r>
              <a:rPr lang="en-US" sz="1600" dirty="0"/>
              <a:t>Process performance indicators, which fulfill capability Level 1.</a:t>
            </a:r>
          </a:p>
          <a:p>
            <a:pPr lvl="2"/>
            <a:r>
              <a:rPr lang="en-US" sz="1600" dirty="0"/>
              <a:t>Base Practices (BP) and Work Products (WP) ​</a:t>
            </a:r>
          </a:p>
          <a:p>
            <a:pPr lvl="1"/>
            <a:r>
              <a:rPr lang="en-US" sz="1600" dirty="0"/>
              <a:t>Process capability indicators, which fulfill Capability Levels 2 to 5.</a:t>
            </a:r>
          </a:p>
          <a:p>
            <a:pPr lvl="2"/>
            <a:r>
              <a:rPr lang="en-US" sz="1600" dirty="0"/>
              <a:t>Generic Practices​ (GP) and Generic Resources (GR)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23" y="211788"/>
            <a:ext cx="4358624" cy="2579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12" y="3265221"/>
            <a:ext cx="4334235" cy="26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System Defn. 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68402"/>
            <a:ext cx="5455917" cy="3314469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46635"/>
            <a:ext cx="5455917" cy="31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5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77A2-D0DD-4A85-8CDB-E07D447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Elements, Component, Unit &amp;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9A761-9591-415D-8DA3-60073A6B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98757"/>
            <a:ext cx="6780700" cy="34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B0C86-3D67-458F-8AD2-02894651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80869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Bi-directional Traceability &amp; Consistency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ACDDF-90B3-4CAA-931E-DE51E8409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24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3B46-7468-4B7C-8A48-86D25527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Rating Scale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C3023E-E85F-4AFB-A171-0433957C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716088"/>
            <a:ext cx="5262563" cy="9175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1261A-43BC-4085-AF4F-6AECFC1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716213"/>
            <a:ext cx="5262563" cy="91757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14FCE5-97C6-4227-965D-2FEB7DD56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1716088"/>
            <a:ext cx="5478463" cy="43116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F621B4-35A0-4B52-A940-4C25A03E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3716338"/>
            <a:ext cx="5262563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30F0835211E48BA196A68CF6953F7" ma:contentTypeVersion="2611" ma:contentTypeDescription="Create a new document." ma:contentTypeScope="" ma:versionID="12b2ed083f80b0e662a505f0955464cc">
  <xsd:schema xmlns:xsd="http://www.w3.org/2001/XMLSchema" xmlns:xs="http://www.w3.org/2001/XMLSchema" xmlns:p="http://schemas.microsoft.com/office/2006/metadata/properties" xmlns:ns2="fab141b1-c4bc-4ae9-9a87-4e7bcd086a68" xmlns:ns3="111a3397-2324-4fea-aa6d-b8b043c01dc2" xmlns:ns4="3810c222-e970-4f6a-9c06-6d7122bb6fe9" targetNamespace="http://schemas.microsoft.com/office/2006/metadata/properties" ma:root="true" ma:fieldsID="d2d342142d579572d98c7c5ad6c862f8" ns2:_="" ns3:_="" ns4:_="">
    <xsd:import namespace="fab141b1-c4bc-4ae9-9a87-4e7bcd086a68"/>
    <xsd:import namespace="111a3397-2324-4fea-aa6d-b8b043c01dc2"/>
    <xsd:import namespace="3810c222-e970-4f6a-9c06-6d7122bb6fe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141b1-c4bc-4ae9-9a87-4e7bcd086a68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a3397-2324-4fea-aa6d-b8b043c01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0c222-e970-4f6a-9c06-6d7122bb6fe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_dlc_DocIdUrl xmlns="fab141b1-c4bc-4ae9-9a87-4e7bcd086a68">
      <Url>https://lnttsgroup.sharepoint.com/sites/LTTSSP/SQA%20Practice/_layouts/15/DocIdRedir.aspx?ID=VN327NDWS4VR-1641124825-1973</Url>
      <Description>VN327NDWS4VR-1641124825-1973</Description>
    </_dlc_DocIdUrl>
    <_dlc_DocId xmlns="fab141b1-c4bc-4ae9-9a87-4e7bcd086a68">VN327NDWS4VR-1641124825-1973</_dlc_DocId>
  </documentManagement>
</p:properties>
</file>

<file path=customXml/itemProps1.xml><?xml version="1.0" encoding="utf-8"?>
<ds:datastoreItem xmlns:ds="http://schemas.openxmlformats.org/officeDocument/2006/customXml" ds:itemID="{B798CA55-F4E7-44F8-B08C-646574E53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141b1-c4bc-4ae9-9a87-4e7bcd086a68"/>
    <ds:schemaRef ds:uri="111a3397-2324-4fea-aa6d-b8b043c01dc2"/>
    <ds:schemaRef ds:uri="3810c222-e970-4f6a-9c06-6d7122bb6f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64B89-CF4D-4074-A08D-1FEC97F999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155A91A-1FEA-4104-8F64-9F3866CE061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4056CCE-1CDD-43FE-BEE8-E6C9C7BAB2F9}">
  <ds:schemaRefs>
    <ds:schemaRef ds:uri="http://schemas.microsoft.com/office/2006/metadata/properties"/>
    <ds:schemaRef ds:uri="http://purl.org/dc/terms/"/>
    <ds:schemaRef ds:uri="fab141b1-c4bc-4ae9-9a87-4e7bcd086a68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3810c222-e970-4f6a-9c06-6d7122bb6fe9"/>
    <ds:schemaRef ds:uri="111a3397-2324-4fea-aa6d-b8b043c01d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</vt:lpstr>
      <vt:lpstr>Automotive SPICE History</vt:lpstr>
      <vt:lpstr>Automotive SPICE Overview</vt:lpstr>
      <vt:lpstr>Automotive SPICE Overview</vt:lpstr>
      <vt:lpstr>System Defn. </vt:lpstr>
      <vt:lpstr>Elements, Component, Unit &amp; Item</vt:lpstr>
      <vt:lpstr>Bi-directional Traceability &amp; Consistency</vt:lpstr>
      <vt:lpstr>Rating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Kiran K. Umapathi</dc:creator>
  <cp:lastModifiedBy>Kiran K. Umapathi</cp:lastModifiedBy>
  <cp:revision>3</cp:revision>
  <dcterms:created xsi:type="dcterms:W3CDTF">2020-06-15T14:20:09Z</dcterms:created>
  <dcterms:modified xsi:type="dcterms:W3CDTF">2021-02-12T09:12:23Z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2020-06-15T14:22:24Z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20faee98-4a7f-4ccc-a179-0000027a79ea</vt:lpwstr>
  </property>
  <property fmtid="{D5CDD505-2E9C-101B-9397-08002B2CF9AE}" pid="8" name="MSIP_Label_4b5591f2-6b23-403d-aa5f-b6d577f5e572_ContentBits">
    <vt:lpwstr>0</vt:lpwstr>
  </property>
</Properties>
</file>