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61" r:id="rId3"/>
    <p:sldId id="309" r:id="rId4"/>
    <p:sldId id="312" r:id="rId5"/>
    <p:sldId id="315" r:id="rId6"/>
    <p:sldId id="313" r:id="rId7"/>
    <p:sldId id="314" r:id="rId8"/>
    <p:sldId id="316" r:id="rId9"/>
    <p:sldId id="317" r:id="rId10"/>
    <p:sldId id="323" r:id="rId11"/>
    <p:sldId id="325" r:id="rId12"/>
    <p:sldId id="324" r:id="rId13"/>
    <p:sldId id="326" r:id="rId14"/>
    <p:sldId id="327" r:id="rId15"/>
    <p:sldId id="331" r:id="rId16"/>
    <p:sldId id="329" r:id="rId17"/>
    <p:sldId id="330" r:id="rId18"/>
    <p:sldId id="334" r:id="rId19"/>
    <p:sldId id="335" r:id="rId20"/>
    <p:sldId id="336" r:id="rId21"/>
    <p:sldId id="338" r:id="rId22"/>
    <p:sldId id="337" r:id="rId23"/>
    <p:sldId id="339" r:id="rId24"/>
    <p:sldId id="342" r:id="rId25"/>
    <p:sldId id="343" r:id="rId26"/>
    <p:sldId id="318" r:id="rId27"/>
    <p:sldId id="322" r:id="rId28"/>
    <p:sldId id="319" r:id="rId29"/>
    <p:sldId id="332" r:id="rId30"/>
    <p:sldId id="34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81" d="100"/>
          <a:sy n="81" d="100"/>
        </p:scale>
        <p:origin x="126" y="6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1460D-DBC1-4D41-B239-5BBAA759A178}" type="datetimeFigureOut">
              <a:rPr lang="en-US" smtClean="0"/>
              <a:pPr/>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A3DBD-86E5-44D8-8B2A-BA1FC3C111AB}" type="slidenum">
              <a:rPr lang="en-US" smtClean="0"/>
              <a:pPr/>
              <a:t>‹#›</a:t>
            </a:fld>
            <a:endParaRPr lang="en-US"/>
          </a:p>
        </p:txBody>
      </p:sp>
    </p:spTree>
    <p:extLst>
      <p:ext uri="{BB962C8B-B14F-4D97-AF65-F5344CB8AC3E}">
        <p14:creationId xmlns:p14="http://schemas.microsoft.com/office/powerpoint/2010/main" val="322030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EE1F2C-2D67-4B42-8876-90904734CC42}"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25641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E1F2C-2D67-4B42-8876-90904734CC42}"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111027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E1F2C-2D67-4B42-8876-90904734CC42}"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3151015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12183353" cy="65532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66968" y="1007106"/>
            <a:ext cx="1065707" cy="1126383"/>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grpSp>
      <p:grpSp>
        <p:nvGrpSpPr>
          <p:cNvPr id="11" name="Group 10"/>
          <p:cNvGrpSpPr/>
          <p:nvPr userDrawn="1"/>
        </p:nvGrpSpPr>
        <p:grpSpPr bwMode="gray">
          <a:xfrm>
            <a:off x="6641654" y="2481425"/>
            <a:ext cx="996725" cy="1078995"/>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grpSp>
      <p:sp>
        <p:nvSpPr>
          <p:cNvPr id="2" name="Title 1"/>
          <p:cNvSpPr>
            <a:spLocks noGrp="1"/>
          </p:cNvSpPr>
          <p:nvPr userDrawn="1">
            <p:ph type="title" hasCustomPrompt="1"/>
          </p:nvPr>
        </p:nvSpPr>
        <p:spPr bwMode="gray">
          <a:xfrm>
            <a:off x="1332675" y="1007106"/>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gray">
          <a:xfrm>
            <a:off x="1"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121920" tIns="60960" rIns="121920" bIns="60960" numCol="1" anchor="t" anchorCtr="0" compatLnSpc="1">
            <a:prstTxWarp prst="textNoShape">
              <a:avLst/>
            </a:prstTxWarp>
          </a:bodyPr>
          <a:lstStyle/>
          <a:p>
            <a:endParaRPr lang="en-IN" sz="2400"/>
          </a:p>
        </p:txBody>
      </p:sp>
      <p:grpSp>
        <p:nvGrpSpPr>
          <p:cNvPr id="18" name="Group 5"/>
          <p:cNvGrpSpPr>
            <a:grpSpLocks noChangeAspect="1"/>
          </p:cNvGrpSpPr>
          <p:nvPr userDrawn="1"/>
        </p:nvGrpSpPr>
        <p:grpSpPr bwMode="gray">
          <a:xfrm>
            <a:off x="399132" y="3731182"/>
            <a:ext cx="2240485" cy="336381"/>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400"/>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400"/>
            </a:p>
          </p:txBody>
        </p:sp>
      </p:grpSp>
      <p:sp>
        <p:nvSpPr>
          <p:cNvPr id="23" name="Text Placeholder 1030"/>
          <p:cNvSpPr>
            <a:spLocks noGrp="1"/>
          </p:cNvSpPr>
          <p:nvPr userDrawn="1">
            <p:ph type="body" sz="quarter" idx="10" hasCustomPrompt="1"/>
          </p:nvPr>
        </p:nvSpPr>
        <p:spPr bwMode="gray">
          <a:xfrm>
            <a:off x="399133" y="4646313"/>
            <a:ext cx="4858623" cy="463576"/>
          </a:xfrm>
          <a:prstGeom prst="rect">
            <a:avLst/>
          </a:prstGeom>
        </p:spPr>
        <p:txBody>
          <a:bodyPr anchor="ctr"/>
          <a:lstStyle>
            <a:lvl1pPr marL="0" indent="0">
              <a:buNone/>
              <a:defRPr sz="2400"/>
            </a:lvl1pPr>
            <a:lvl2pPr marL="457177" indent="0">
              <a:buNone/>
              <a:defRPr/>
            </a:lvl2pPr>
            <a:lvl3pPr marL="914353" indent="0">
              <a:buNone/>
              <a:defRPr/>
            </a:lvl3pPr>
            <a:lvl4pPr marL="1371531" indent="0">
              <a:buNone/>
              <a:defRPr/>
            </a:lvl4pPr>
            <a:lvl5pPr marL="1828709"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399133" y="5252919"/>
            <a:ext cx="4858623" cy="463576"/>
          </a:xfrm>
          <a:prstGeom prst="rect">
            <a:avLst/>
          </a:prstGeom>
        </p:spPr>
        <p:txBody>
          <a:bodyPr anchor="ctr">
            <a:normAutofit/>
          </a:bodyPr>
          <a:lstStyle>
            <a:lvl1pPr marL="0" indent="0">
              <a:buNone/>
              <a:defRPr sz="2400"/>
            </a:lvl1pPr>
            <a:lvl2pPr marL="457177" indent="0">
              <a:buNone/>
              <a:defRPr/>
            </a:lvl2pPr>
            <a:lvl3pPr marL="914353" indent="0">
              <a:buNone/>
              <a:defRPr/>
            </a:lvl3pPr>
            <a:lvl4pPr marL="1371531" indent="0">
              <a:buNone/>
              <a:defRPr/>
            </a:lvl4pPr>
            <a:lvl5pPr marL="1828709" indent="0">
              <a:buNone/>
              <a:defRPr/>
            </a:lvl5pPr>
          </a:lstStyle>
          <a:p>
            <a:pPr lvl="0"/>
            <a:r>
              <a:rPr lang="en-US" dirty="0"/>
              <a:t>Designation </a:t>
            </a:r>
            <a:endParaRPr lang="en-IN" dirty="0"/>
          </a:p>
        </p:txBody>
      </p:sp>
      <p:sp>
        <p:nvSpPr>
          <p:cNvPr id="26" name="Parallelogram 25"/>
          <p:cNvSpPr/>
          <p:nvPr userDrawn="1"/>
        </p:nvSpPr>
        <p:spPr bwMode="gray">
          <a:xfrm>
            <a:off x="5756786" y="3518"/>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121920" tIns="60960" rIns="121920" bIns="60960" numCol="1" anchor="t" anchorCtr="0" compatLnSpc="1">
            <a:prstTxWarp prst="textNoShape">
              <a:avLst/>
            </a:prstTxWarp>
          </a:bodyPr>
          <a:lstStyle/>
          <a:p>
            <a:pPr lvl="0"/>
            <a:endParaRPr lang="en-IN" sz="2400">
              <a:solidFill>
                <a:schemeClr val="tx1"/>
              </a:solidFill>
            </a:endParaRPr>
          </a:p>
        </p:txBody>
      </p:sp>
      <p:sp>
        <p:nvSpPr>
          <p:cNvPr id="28" name="Picture Placeholder 3"/>
          <p:cNvSpPr>
            <a:spLocks noGrp="1"/>
          </p:cNvSpPr>
          <p:nvPr userDrawn="1">
            <p:ph type="pic" sz="quarter" idx="14" hasCustomPrompt="1"/>
          </p:nvPr>
        </p:nvSpPr>
        <p:spPr bwMode="gray">
          <a:xfrm>
            <a:off x="5839351" y="-1"/>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600" i="1" dirty="0"/>
            </a:lvl1pPr>
          </a:lstStyle>
          <a:p>
            <a:r>
              <a:rPr lang="en-IN" dirty="0"/>
              <a:t>Click icon to add image</a:t>
            </a:r>
          </a:p>
        </p:txBody>
      </p:sp>
      <p:sp>
        <p:nvSpPr>
          <p:cNvPr id="123" name="TextBox 122"/>
          <p:cNvSpPr txBox="1"/>
          <p:nvPr userDrawn="1"/>
        </p:nvSpPr>
        <p:spPr bwMode="gray">
          <a:xfrm>
            <a:off x="3974166" y="6581380"/>
            <a:ext cx="4273668" cy="276997"/>
          </a:xfrm>
          <a:prstGeom prst="rect">
            <a:avLst/>
          </a:prstGeom>
          <a:noFill/>
        </p:spPr>
        <p:txBody>
          <a:bodyPr wrap="none" lIns="91439" tIns="45719" rIns="91439" bIns="45719" rtlCol="0">
            <a:spAutoFit/>
          </a:bodyPr>
          <a:lstStyle/>
          <a:p>
            <a:pPr algn="ctr" defTabSz="1219108">
              <a:defRPr/>
            </a:pPr>
            <a:r>
              <a:rPr lang="en-US" sz="12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65073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406400" y="1"/>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406400" y="889000"/>
            <a:ext cx="11379200" cy="5588000"/>
          </a:xfrm>
          <a:prstGeom prst="rect">
            <a:avLst/>
          </a:prstGeom>
        </p:spPr>
        <p:txBody>
          <a:bodyPr vert="horz" lIns="68579" tIns="34289" rIns="68579" bIns="34289" rtlCol="0">
            <a:normAutofit/>
          </a:bodyPr>
          <a:lstStyle>
            <a:lvl1pPr>
              <a:defRPr lang="en-US" sz="2400" smtClean="0"/>
            </a:lvl1pPr>
            <a:lvl2pPr>
              <a:defRPr lang="en-US" sz="2133" smtClean="0"/>
            </a:lvl2pPr>
            <a:lvl3pPr>
              <a:defRPr lang="en-US" sz="1867" smtClean="0"/>
            </a:lvl3pPr>
            <a:lvl4pPr>
              <a:defRPr lang="en-US" sz="1600" smtClean="0"/>
            </a:lvl4pPr>
            <a:lvl5pPr>
              <a:defRPr lang="en-US" sz="1467"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2" name="Group 1"/>
          <p:cNvGrpSpPr/>
          <p:nvPr userDrawn="1"/>
        </p:nvGrpSpPr>
        <p:grpSpPr bwMode="gray">
          <a:xfrm>
            <a:off x="333331" y="633676"/>
            <a:ext cx="11525339" cy="144093"/>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grpSp>
    </p:spTree>
    <p:extLst>
      <p:ext uri="{BB962C8B-B14F-4D97-AF65-F5344CB8AC3E}">
        <p14:creationId xmlns:p14="http://schemas.microsoft.com/office/powerpoint/2010/main" val="4084169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12610" y="0"/>
            <a:ext cx="12183353" cy="65532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735928" y="1786591"/>
            <a:ext cx="937741" cy="991132"/>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grpSp>
      <p:grpSp>
        <p:nvGrpSpPr>
          <p:cNvPr id="20" name="Group 19"/>
          <p:cNvGrpSpPr/>
          <p:nvPr userDrawn="1"/>
        </p:nvGrpSpPr>
        <p:grpSpPr bwMode="gray">
          <a:xfrm>
            <a:off x="9542501" y="3280153"/>
            <a:ext cx="917355" cy="993073"/>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393"/>
              <a:endParaRPr lang="en-IN" sz="1797">
                <a:solidFill>
                  <a:prstClr val="black"/>
                </a:solidFill>
              </a:endParaRPr>
            </a:p>
          </p:txBody>
        </p:sp>
      </p:grpSp>
      <p:sp>
        <p:nvSpPr>
          <p:cNvPr id="25" name="Parallelogram 24"/>
          <p:cNvSpPr/>
          <p:nvPr/>
        </p:nvSpPr>
        <p:spPr bwMode="gray">
          <a:xfrm>
            <a:off x="1905691" y="2177108"/>
            <a:ext cx="8442885" cy="1577177"/>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4" name="Text Placeholder 3"/>
          <p:cNvSpPr>
            <a:spLocks noGrp="1"/>
          </p:cNvSpPr>
          <p:nvPr>
            <p:ph type="body" sz="quarter" idx="10" hasCustomPrompt="1"/>
          </p:nvPr>
        </p:nvSpPr>
        <p:spPr bwMode="gray">
          <a:xfrm>
            <a:off x="1905691" y="2178051"/>
            <a:ext cx="8414933" cy="1576916"/>
          </a:xfrm>
          <a:prstGeom prst="parallelogram">
            <a:avLst>
              <a:gd name="adj" fmla="val 58503"/>
            </a:avLst>
          </a:prstGeom>
        </p:spPr>
        <p:txBody>
          <a:bodyPr lIns="36000" rIns="36000" anchor="ctr">
            <a:noAutofit/>
          </a:bodyPr>
          <a:lstStyle>
            <a:lvl1pPr marL="0" indent="0" algn="ctr">
              <a:buFontTx/>
              <a:buNone/>
              <a:defRPr sz="3200">
                <a:solidFill>
                  <a:schemeClr val="bg1"/>
                </a:solidFill>
              </a:defRPr>
            </a:lvl1pPr>
            <a:lvl2pPr marL="457177" indent="0" algn="ctr">
              <a:buFontTx/>
              <a:buNone/>
              <a:defRPr/>
            </a:lvl2pPr>
            <a:lvl3pPr marL="914353" indent="0" algn="ctr">
              <a:buFontTx/>
              <a:buNone/>
              <a:defRPr/>
            </a:lvl3pPr>
            <a:lvl4pPr marL="1371531" indent="0" algn="ctr">
              <a:buFontTx/>
              <a:buNone/>
              <a:defRPr/>
            </a:lvl4pPr>
            <a:lvl5pPr marL="1828709" indent="0" algn="ctr">
              <a:buFontTx/>
              <a:buNone/>
              <a:defRPr/>
            </a:lvl5pPr>
          </a:lstStyle>
          <a:p>
            <a:pPr lvl="0"/>
            <a:r>
              <a:rPr lang="en-US" dirty="0"/>
              <a:t>Section Breaker</a:t>
            </a:r>
          </a:p>
        </p:txBody>
      </p:sp>
      <p:sp>
        <p:nvSpPr>
          <p:cNvPr id="117" name="TextBox 116"/>
          <p:cNvSpPr txBox="1"/>
          <p:nvPr userDrawn="1"/>
        </p:nvSpPr>
        <p:spPr bwMode="gray">
          <a:xfrm>
            <a:off x="3974166" y="6581380"/>
            <a:ext cx="4273668" cy="276997"/>
          </a:xfrm>
          <a:prstGeom prst="rect">
            <a:avLst/>
          </a:prstGeom>
          <a:noFill/>
        </p:spPr>
        <p:txBody>
          <a:bodyPr wrap="none" lIns="91439" tIns="45719" rIns="91439" bIns="45719" rtlCol="0">
            <a:spAutoFit/>
          </a:bodyPr>
          <a:lstStyle/>
          <a:p>
            <a:pPr algn="ctr" defTabSz="1219108">
              <a:defRPr/>
            </a:pPr>
            <a:r>
              <a:rPr lang="en-US" sz="12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26751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E1F2C-2D67-4B42-8876-90904734CC42}"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127580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E1F2C-2D67-4B42-8876-90904734CC42}"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110608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EE1F2C-2D67-4B42-8876-90904734CC42}"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95182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EE1F2C-2D67-4B42-8876-90904734CC42}" type="datetimeFigureOut">
              <a:rPr lang="en-US" smtClean="0"/>
              <a:pPr/>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396264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EE1F2C-2D67-4B42-8876-90904734CC42}" type="datetimeFigureOut">
              <a:rPr lang="en-US" smtClean="0"/>
              <a:pPr/>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409041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E1F2C-2D67-4B42-8876-90904734CC42}" type="datetimeFigureOut">
              <a:rPr lang="en-US" smtClean="0"/>
              <a:pPr/>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671154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EE1F2C-2D67-4B42-8876-90904734CC42}"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332018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EE1F2C-2D67-4B42-8876-90904734CC42}"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950EC-318E-4663-9705-0261DF402653}" type="slidenum">
              <a:rPr lang="en-US" smtClean="0"/>
              <a:pPr/>
              <a:t>‹#›</a:t>
            </a:fld>
            <a:endParaRPr lang="en-US"/>
          </a:p>
        </p:txBody>
      </p:sp>
    </p:spTree>
    <p:extLst>
      <p:ext uri="{BB962C8B-B14F-4D97-AF65-F5344CB8AC3E}">
        <p14:creationId xmlns:p14="http://schemas.microsoft.com/office/powerpoint/2010/main" val="221731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E1F2C-2D67-4B42-8876-90904734CC42}" type="datetimeFigureOut">
              <a:rPr lang="en-US" smtClean="0"/>
              <a:pPr/>
              <a:t>4/12/2021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950EC-318E-4663-9705-0261DF402653}" type="slidenum">
              <a:rPr lang="en-US" smtClean="0"/>
              <a:pPr/>
              <a:t>‹#›</a:t>
            </a:fld>
            <a:endParaRPr lang="en-US"/>
          </a:p>
        </p:txBody>
      </p:sp>
    </p:spTree>
    <p:extLst>
      <p:ext uri="{BB962C8B-B14F-4D97-AF65-F5344CB8AC3E}">
        <p14:creationId xmlns:p14="http://schemas.microsoft.com/office/powerpoint/2010/main" val="254592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hyperlink" Target="https://www.globalspec.com/reference/62550/203279/chapter-3-differential-and-difference-lti-systems" TargetMode="External"/><Relationship Id="rId3" Type="http://schemas.openxmlformats.org/officeDocument/2006/relationships/hyperlink" Target="https://www.quora.com/What-is-the-need-to-convert-a-time-domain-signal-to-a-frequency-domain-signal-and-vice-versa" TargetMode="External"/><Relationship Id="rId7" Type="http://schemas.openxmlformats.org/officeDocument/2006/relationships/hyperlink" Target="https://www.quora.com/How-might-differential-equations-be-useful" TargetMode="External"/><Relationship Id="rId2" Type="http://schemas.openxmlformats.org/officeDocument/2006/relationships/hyperlink" Target="https://www.researchgate.net/post/What_is_the_physical_significance_of_frequency_domain_analysis_of_control_system" TargetMode="External"/><Relationship Id="rId1" Type="http://schemas.openxmlformats.org/officeDocument/2006/relationships/slideLayout" Target="../slideLayouts/slideLayout13.xml"/><Relationship Id="rId6" Type="http://schemas.openxmlformats.org/officeDocument/2006/relationships/hyperlink" Target="https://ctms.engin.umich.edu/CTMS/index.php?example=MotorSpeed&amp;section=SystemModeling" TargetMode="External"/><Relationship Id="rId11" Type="http://schemas.openxmlformats.org/officeDocument/2006/relationships/hyperlink" Target="https://www.tutorialspoint.com/control_systems/control_systems_controllers.htm" TargetMode="External"/><Relationship Id="rId5" Type="http://schemas.openxmlformats.org/officeDocument/2006/relationships/hyperlink" Target="https://resources.pcb.cadence.com/blog/2020-time-domain-analysis-vs-frequency-domain-analysis-a-guide-and-comparison" TargetMode="External"/><Relationship Id="rId10" Type="http://schemas.openxmlformats.org/officeDocument/2006/relationships/hyperlink" Target="https://www.eetimes.com/frequency-domain-tutorial-part-2-complex-signals-and-spectral-diagrams/" TargetMode="External"/><Relationship Id="rId4" Type="http://schemas.openxmlformats.org/officeDocument/2006/relationships/hyperlink" Target="https://www.quora.com/What-are-the-real-world-applications-of-Laplace-transform-especially-in-computer-science" TargetMode="External"/><Relationship Id="rId9" Type="http://schemas.openxmlformats.org/officeDocument/2006/relationships/hyperlink" Target="https://www.ijert.org/time-and-frequency-domain-analysis-of-signals-a-review"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tms.engin.umich.edu/CTMS/index.php?example=MotorSpeed&amp;section=SystemModeling"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www.electrical4u.com/types-of-controllers-proportional-integral-derivative-controllers/#What-is-a-Controller" TargetMode="External"/><Relationship Id="rId2" Type="http://schemas.openxmlformats.org/officeDocument/2006/relationships/hyperlink" Target="https://www.tutorialspoint.com/control_systems/control_systems_controllers.htm" TargetMode="External"/><Relationship Id="rId1" Type="http://schemas.openxmlformats.org/officeDocument/2006/relationships/slideLayout" Target="../slideLayouts/slideLayout13.xml"/><Relationship Id="rId4" Type="http://schemas.openxmlformats.org/officeDocument/2006/relationships/hyperlink" Target="https://www.slideshare.net/karansati/p-pi-and-pid-controll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lobalspec.com/reference/62550/203279/chapter-3-differential-and-difference-lti-systems" TargetMode="Externa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tms.engin.umich.edu/CTMS/index.php?example=MotorSpeed&amp;section=SystemModeling" TargetMode="Externa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principles_of_communication/principles_of_communication_analyzing_signals.htm"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59503" y="1271740"/>
            <a:ext cx="7107213" cy="2095574"/>
          </a:xfrm>
        </p:spPr>
        <p:txBody>
          <a:bodyPr>
            <a:normAutofit fontScale="90000"/>
          </a:bodyPr>
          <a:lstStyle/>
          <a:p>
            <a:pPr algn="l"/>
            <a:r>
              <a:rPr lang="en-IN" sz="4400" b="1" dirty="0">
                <a:latin typeface="+mn-lt"/>
              </a:rPr>
              <a:t>Control Systems </a:t>
            </a:r>
            <a:br>
              <a:rPr lang="en-IN" sz="4400" b="1" dirty="0">
                <a:latin typeface="+mn-lt"/>
              </a:rPr>
            </a:br>
            <a:r>
              <a:rPr lang="en-IN" sz="4400" b="1" dirty="0">
                <a:latin typeface="+mn-lt"/>
              </a:rPr>
              <a:t>Overview</a:t>
            </a:r>
            <a:br>
              <a:rPr lang="en-US" sz="3200" b="1" dirty="0">
                <a:latin typeface="+mn-lt"/>
              </a:rPr>
            </a:br>
            <a:br>
              <a:rPr lang="en-US" sz="3200" b="1" dirty="0">
                <a:latin typeface="+mn-lt"/>
              </a:rPr>
            </a:br>
            <a:r>
              <a:rPr lang="en-US" sz="3200" b="1" dirty="0">
                <a:latin typeface="+mn-lt"/>
              </a:rPr>
              <a:t> </a:t>
            </a:r>
          </a:p>
        </p:txBody>
      </p:sp>
      <p:sp>
        <p:nvSpPr>
          <p:cNvPr id="5" name="Text Placeholder 4"/>
          <p:cNvSpPr>
            <a:spLocks noGrp="1"/>
          </p:cNvSpPr>
          <p:nvPr>
            <p:ph type="body" sz="quarter" idx="10"/>
          </p:nvPr>
        </p:nvSpPr>
        <p:spPr>
          <a:xfrm>
            <a:off x="1559503" y="2472547"/>
            <a:ext cx="4858623" cy="463576"/>
          </a:xfrm>
        </p:spPr>
        <p:txBody>
          <a:bodyPr/>
          <a:lstStyle/>
          <a:p>
            <a:r>
              <a:rPr lang="en-US" b="1" dirty="0"/>
              <a:t> </a:t>
            </a:r>
          </a:p>
        </p:txBody>
      </p:sp>
      <p:pic>
        <p:nvPicPr>
          <p:cNvPr id="11" name="Picture Placeholder 10"/>
          <p:cNvPicPr>
            <a:picLocks noGrp="1" noChangeAspect="1"/>
          </p:cNvPicPr>
          <p:nvPr>
            <p:ph type="pic" sz="quarter" idx="14"/>
          </p:nvPr>
        </p:nvPicPr>
        <p:blipFill>
          <a:blip r:embed="rId2" cstate="email">
            <a:extLst>
              <a:ext uri="{28A0092B-C50C-407E-A947-70E740481C1C}">
                <a14:useLocalDpi xmlns:a14="http://schemas.microsoft.com/office/drawing/2010/main"/>
              </a:ext>
            </a:extLst>
          </a:blip>
          <a:srcRect/>
          <a:stretch>
            <a:fillRect/>
          </a:stretch>
        </p:blipFill>
        <p:spPr/>
      </p:pic>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50806" y="4763386"/>
            <a:ext cx="2948764" cy="1512185"/>
          </a:xfrm>
          <a:prstGeom prst="rect">
            <a:avLst/>
          </a:prstGeom>
        </p:spPr>
      </p:pic>
    </p:spTree>
    <p:extLst>
      <p:ext uri="{BB962C8B-B14F-4D97-AF65-F5344CB8AC3E}">
        <p14:creationId xmlns:p14="http://schemas.microsoft.com/office/powerpoint/2010/main" val="119108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Space Analysis</a:t>
            </a:r>
            <a:endParaRPr lang="en-US" dirty="0"/>
          </a:p>
        </p:txBody>
      </p:sp>
      <p:sp>
        <p:nvSpPr>
          <p:cNvPr id="3" name="Content Placeholder 2"/>
          <p:cNvSpPr>
            <a:spLocks noGrp="1"/>
          </p:cNvSpPr>
          <p:nvPr>
            <p:ph idx="1"/>
          </p:nvPr>
        </p:nvSpPr>
        <p:spPr>
          <a:xfrm>
            <a:off x="406398" y="889000"/>
            <a:ext cx="10204093" cy="5839604"/>
          </a:xfrm>
        </p:spPr>
        <p:txBody>
          <a:bodyPr>
            <a:noAutofit/>
          </a:bodyPr>
          <a:lstStyle/>
          <a:p>
            <a:r>
              <a:rPr lang="en-US" sz="1600" i="1" dirty="0"/>
              <a:t>The drawbacks associated with the conventional method are as follows</a:t>
            </a:r>
            <a:r>
              <a:rPr lang="en-US" sz="1600" dirty="0"/>
              <a:t>:</a:t>
            </a:r>
          </a:p>
          <a:p>
            <a:endParaRPr lang="en-US" sz="1600" dirty="0"/>
          </a:p>
          <a:p>
            <a:r>
              <a:rPr lang="en-US" sz="1600" dirty="0"/>
              <a:t>As the transfer function approach is a frequency domain analysis thus it offers difficulty in finding the time domain solutions in case of a higher-order system. Whereas state space analysis is a time-domain approach.</a:t>
            </a:r>
          </a:p>
          <a:p>
            <a:r>
              <a:rPr lang="en-US" sz="1600" dirty="0"/>
              <a:t>The transfer function approach uses some standard test input signals for the analysis of the system, while this is not the case of state-space analysis.</a:t>
            </a:r>
          </a:p>
          <a:p>
            <a:r>
              <a:rPr lang="en-US" sz="1600" dirty="0"/>
              <a:t>As the state variable approach is associated with matrix/vector modeling thus is considered as an efficient computational approach. Hence it facilitates accurate response thus is applicable to dynamic systems.</a:t>
            </a:r>
          </a:p>
          <a:p>
            <a:r>
              <a:rPr lang="en-US" sz="1600" dirty="0"/>
              <a:t>Thus, we can say state-space analysis overcomes the limitations of the transfer function approach.</a:t>
            </a:r>
            <a:br>
              <a:rPr lang="en-US" sz="1600" dirty="0"/>
            </a:br>
            <a:br>
              <a:rPr lang="en-US" sz="1600" dirty="0"/>
            </a:br>
            <a:br>
              <a:rPr lang="en-US" sz="1600" dirty="0"/>
            </a:br>
            <a:r>
              <a:rPr lang="en-US" sz="1600" dirty="0"/>
              <a:t>Thus, we can say state-space analysis overcomes the limitations of the transfer function approach.</a:t>
            </a:r>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6840747" y="4665309"/>
            <a:ext cx="5089584" cy="615553"/>
          </a:xfrm>
          <a:prstGeom prst="rect">
            <a:avLst/>
          </a:prstGeom>
        </p:spPr>
        <p:txBody>
          <a:bodyPr wrap="square">
            <a:spAutoFit/>
          </a:bodyPr>
          <a:lstStyle/>
          <a:p>
            <a:endParaRPr lang="en-IN" sz="1600" dirty="0"/>
          </a:p>
          <a:p>
            <a:endParaRPr lang="en-US" dirty="0"/>
          </a:p>
        </p:txBody>
      </p:sp>
    </p:spTree>
    <p:extLst>
      <p:ext uri="{BB962C8B-B14F-4D97-AF65-F5344CB8AC3E}">
        <p14:creationId xmlns:p14="http://schemas.microsoft.com/office/powerpoint/2010/main" val="295507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b="1" dirty="0"/>
              <a:t>Proportional Controller</a:t>
            </a:r>
            <a:endParaRPr lang="en-IN" b="1" dirty="0">
              <a:cs typeface="Calibri"/>
            </a:endParaRP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9516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342900" indent="-342900"/>
                <a:r>
                  <a:rPr lang="en-US" dirty="0"/>
                  <a:t>It is a type of linear feedback control system in which a correction is applied to the controlled variable which is proportional to the difference between the desired value (setpoint, SP) and the measured value (process variable, PV).</a:t>
                </a:r>
              </a:p>
              <a:p>
                <a:pPr marL="342900" indent="-342900"/>
                <a:r>
                  <a:rPr lang="en-US" dirty="0"/>
                  <a:t>In other words, it can also be said as the multiplication product of the error signal and the proportional gain.</a:t>
                </a:r>
              </a:p>
              <a:p>
                <a:pPr marL="0" indent="0">
                  <a:buNone/>
                </a:pPr>
                <a:endParaRPr lang="en-US" dirty="0"/>
              </a:p>
              <a:p>
                <a:r>
                  <a:rPr lang="en-US" dirty="0"/>
                  <a:t>Where, </a:t>
                </a:r>
              </a:p>
              <a:p>
                <a:r>
                  <a:rPr lang="en-US" altLang="en-US" dirty="0">
                    <a:solidFill>
                      <a:srgbClr val="202122"/>
                    </a:solidFill>
                    <a:latin typeface="Arial" panose="020B0604020202020204" pitchFamily="34" charset="0"/>
                    <a:cs typeface="Arial" panose="020B0604020202020204" pitchFamily="34" charset="0"/>
                  </a:rPr>
                  <a:t> </a:t>
                </a:r>
                <a14:m>
                  <m:oMath xmlns:m="http://schemas.openxmlformats.org/officeDocument/2006/math">
                    <m:r>
                      <a:rPr lang="en-IN" i="1">
                        <a:latin typeface="Cambria Math" panose="02040503050406030204" pitchFamily="18" charset="0"/>
                      </a:rPr>
                      <m:t>𝑝</m:t>
                    </m:r>
                    <m:r>
                      <a:rPr lang="en-IN">
                        <a:latin typeface="Cambria Math" panose="02040503050406030204" pitchFamily="18" charset="0"/>
                      </a:rPr>
                      <m:t>⋅0</m:t>
                    </m:r>
                  </m:oMath>
                </a14:m>
                <a:r>
                  <a:rPr lang="en-US" altLang="en-US" dirty="0">
                    <a:latin typeface="Arial" panose="020B0604020202020204" pitchFamily="34" charset="0"/>
                    <a:cs typeface="Arial" panose="020B0604020202020204" pitchFamily="34" charset="0"/>
                  </a:rPr>
                  <a:t>: Controller output with zero error.</a:t>
                </a:r>
              </a:p>
              <a:p>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 </m:t>
                        </m:r>
                        <m:r>
                          <a:rPr lang="en-IN" i="1">
                            <a:latin typeface="Cambria Math" panose="02040503050406030204" pitchFamily="18" charset="0"/>
                          </a:rPr>
                          <m:t>𝑃</m:t>
                        </m:r>
                      </m:e>
                      <m:sub>
                        <m:r>
                          <a:rPr lang="en-IN" i="1">
                            <a:latin typeface="Cambria Math" panose="02040503050406030204" pitchFamily="18" charset="0"/>
                          </a:rPr>
                          <m:t>𝑜𝑢𝑡</m:t>
                        </m:r>
                      </m:sub>
                    </m:sSub>
                  </m:oMath>
                </a14:m>
                <a:r>
                  <a:rPr lang="en-US" dirty="0"/>
                  <a:t>: Output of the proportional controller.</a:t>
                </a:r>
              </a:p>
              <a:p>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𝑝</m:t>
                        </m:r>
                      </m:sub>
                    </m:sSub>
                  </m:oMath>
                </a14:m>
                <a:r>
                  <a:rPr lang="en-IN" dirty="0"/>
                  <a:t>:   Proportional gain.</a:t>
                </a:r>
              </a:p>
              <a:p>
                <a14:m>
                  <m:oMath xmlns:m="http://schemas.openxmlformats.org/officeDocument/2006/math">
                    <m:r>
                      <a:rPr lang="en-IN">
                        <a:latin typeface="Cambria Math" panose="02040503050406030204" pitchFamily="18" charset="0"/>
                      </a:rPr>
                      <m:t>ⅇ</m:t>
                    </m:r>
                    <m:d>
                      <m:dPr>
                        <m:ctrlPr>
                          <a:rPr lang="en-IN" i="1">
                            <a:latin typeface="Cambria Math" panose="02040503050406030204" pitchFamily="18" charset="0"/>
                          </a:rPr>
                        </m:ctrlPr>
                      </m:dPr>
                      <m:e>
                        <m:r>
                          <a:rPr lang="en-IN" i="1">
                            <a:latin typeface="Cambria Math" panose="02040503050406030204" pitchFamily="18" charset="0"/>
                          </a:rPr>
                          <m:t>𝑡</m:t>
                        </m:r>
                      </m:e>
                    </m:d>
                  </m:oMath>
                </a14:m>
                <a:r>
                  <a:rPr lang="en-US" dirty="0"/>
                  <a:t>: Instantaneous process error at time </a:t>
                </a:r>
                <a:r>
                  <a:rPr lang="en-US" i="1" dirty="0"/>
                  <a:t>t</a:t>
                </a:r>
                <a:r>
                  <a:rPr lang="en-US" dirty="0"/>
                  <a:t>. </a:t>
                </a:r>
                <a14:m>
                  <m:oMath xmlns:m="http://schemas.openxmlformats.org/officeDocument/2006/math">
                    <m:r>
                      <a:rPr lang="en-IN">
                        <a:latin typeface="Cambria Math" panose="02040503050406030204" pitchFamily="18" charset="0"/>
                      </a:rPr>
                      <m:t>ⅇ</m:t>
                    </m:r>
                    <m:d>
                      <m:dPr>
                        <m:ctrlPr>
                          <a:rPr lang="en-IN" i="1">
                            <a:latin typeface="Cambria Math" panose="02040503050406030204" pitchFamily="18" charset="0"/>
                          </a:rPr>
                        </m:ctrlPr>
                      </m:dPr>
                      <m:e>
                        <m:r>
                          <a:rPr lang="en-IN" i="1">
                            <a:latin typeface="Cambria Math" panose="02040503050406030204" pitchFamily="18" charset="0"/>
                          </a:rPr>
                          <m:t>𝑡</m:t>
                        </m:r>
                      </m:e>
                    </m:d>
                  </m:oMath>
                </a14:m>
                <a:r>
                  <a:rPr lang="en-US" altLang="en-US" dirty="0">
                    <a:latin typeface="Arial" panose="020B0604020202020204" pitchFamily="34" charset="0"/>
                    <a:cs typeface="Arial" panose="020B0604020202020204" pitchFamily="34" charset="0"/>
                  </a:rPr>
                  <a:t>=SP-PV.</a:t>
                </a:r>
              </a:p>
              <a:p>
                <a:r>
                  <a:rPr lang="en-US" altLang="en-US" dirty="0">
                    <a:latin typeface="Arial" panose="020B0604020202020204" pitchFamily="34" charset="0"/>
                    <a:cs typeface="Arial" panose="020B0604020202020204" pitchFamily="34" charset="0"/>
                  </a:rPr>
                  <a:t>SP: Set Point.</a:t>
                </a:r>
              </a:p>
              <a:p>
                <a:r>
                  <a:rPr lang="en-US" altLang="en-US" dirty="0">
                    <a:latin typeface="Arial" panose="020B0604020202020204" pitchFamily="34" charset="0"/>
                    <a:cs typeface="Arial" panose="020B0604020202020204" pitchFamily="34" charset="0"/>
                  </a:rPr>
                  <a:t>PV: Process Variable</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1745" b="-14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179144" y="2915367"/>
                <a:ext cx="3324478" cy="3907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𝑜𝑢𝑡</m:t>
                          </m:r>
                        </m:sub>
                      </m:sSub>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𝑝</m:t>
                          </m:r>
                        </m:sub>
                      </m:sSub>
                      <m:r>
                        <a:rPr lang="en-IN" i="0">
                          <a:latin typeface="Cambria Math" panose="02040503050406030204" pitchFamily="18" charset="0"/>
                        </a:rPr>
                        <m:t>⋅ⅇ</m:t>
                      </m:r>
                      <m:d>
                        <m:dPr>
                          <m:ctrlPr>
                            <a:rPr lang="en-IN" i="1">
                              <a:latin typeface="Cambria Math" panose="02040503050406030204" pitchFamily="18" charset="0"/>
                            </a:rPr>
                          </m:ctrlPr>
                        </m:dPr>
                        <m:e>
                          <m:r>
                            <a:rPr lang="en-IN" i="1">
                              <a:latin typeface="Cambria Math" panose="02040503050406030204" pitchFamily="18" charset="0"/>
                            </a:rPr>
                            <m:t>𝑡</m:t>
                          </m:r>
                        </m:e>
                      </m:d>
                      <m:r>
                        <a:rPr lang="en-IN" i="0">
                          <a:latin typeface="Cambria Math" panose="02040503050406030204" pitchFamily="18" charset="0"/>
                        </a:rPr>
                        <m:t>+</m:t>
                      </m:r>
                      <m:r>
                        <a:rPr lang="en-IN" i="1">
                          <a:latin typeface="Cambria Math" panose="02040503050406030204" pitchFamily="18" charset="0"/>
                        </a:rPr>
                        <m:t>𝑝</m:t>
                      </m:r>
                      <m:r>
                        <a:rPr lang="en-IN" i="0">
                          <a:latin typeface="Cambria Math" panose="02040503050406030204" pitchFamily="18" charset="0"/>
                        </a:rPr>
                        <m:t>⋅0</m:t>
                      </m:r>
                    </m:oMath>
                  </m:oMathPara>
                </a14:m>
                <a:endParaRPr lang="en-IN" dirty="0"/>
              </a:p>
            </p:txBody>
          </p:sp>
        </mc:Choice>
        <mc:Fallback>
          <p:sp>
            <p:nvSpPr>
              <p:cNvPr id="4" name="Rectangle 3"/>
              <p:cNvSpPr>
                <a:spLocks noRot="1" noChangeAspect="1" noMove="1" noResize="1" noEditPoints="1" noAdjustHandles="1" noChangeArrowheads="1" noChangeShapeType="1" noTextEdit="1"/>
              </p:cNvSpPr>
              <p:nvPr/>
            </p:nvSpPr>
            <p:spPr>
              <a:xfrm>
                <a:off x="4179144" y="2915367"/>
                <a:ext cx="3324478" cy="390748"/>
              </a:xfrm>
              <a:prstGeom prst="rect">
                <a:avLst/>
              </a:prstGeom>
              <a:blipFill>
                <a:blip r:embed="rId3"/>
                <a:stretch>
                  <a:fillRect b="-4688"/>
                </a:stretch>
              </a:blipFill>
            </p:spPr>
            <p:txBody>
              <a:bodyPr/>
              <a:lstStyle/>
              <a:p>
                <a:r>
                  <a:rPr lang="en-US">
                    <a:noFill/>
                  </a:rPr>
                  <a:t> </a:t>
                </a:r>
              </a:p>
            </p:txBody>
          </p:sp>
        </mc:Fallback>
      </mc:AlternateContent>
    </p:spTree>
    <p:extLst>
      <p:ext uri="{BB962C8B-B14F-4D97-AF65-F5344CB8AC3E}">
        <p14:creationId xmlns:p14="http://schemas.microsoft.com/office/powerpoint/2010/main" val="392833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342900" indent="-342900"/>
                <a:r>
                  <a:rPr lang="en-US" dirty="0"/>
                  <a:t>The proportional controller produces an output, which is proportional to error signal.</a:t>
                </a:r>
              </a:p>
              <a:p>
                <a:pPr marL="0" indent="0">
                  <a:buNone/>
                </a:pPr>
                <a:br>
                  <a:rPr lang="en-IN" dirty="0"/>
                </a:br>
                <a:endParaRPr lang="en-IN" dirty="0"/>
              </a:p>
              <a:p>
                <a:pPr marL="0" indent="0">
                  <a:buNone/>
                </a:pPr>
                <a:endParaRPr lang="en-US" altLang="en-US" dirty="0">
                  <a:solidFill>
                    <a:srgbClr val="000000"/>
                  </a:solidFill>
                  <a:latin typeface="Arial" panose="020B0604020202020204" pitchFamily="34" charset="0"/>
                  <a:cs typeface="Arial" panose="020B0604020202020204" pitchFamily="34" charset="0"/>
                </a:endParaRPr>
              </a:p>
              <a:p>
                <a:r>
                  <a:rPr lang="en-US" altLang="en-US" dirty="0">
                    <a:solidFill>
                      <a:srgbClr val="000000"/>
                    </a:solidFill>
                    <a:latin typeface="Arial" panose="020B0604020202020204" pitchFamily="34" charset="0"/>
                    <a:cs typeface="Arial" panose="020B0604020202020204" pitchFamily="34" charset="0"/>
                  </a:rPr>
                  <a:t>Applying Laplace transform on both the sides:-</a:t>
                </a:r>
              </a:p>
              <a:p>
                <a:pPr marL="342900" indent="-342900"/>
                <a:endParaRPr lang="en-US" altLang="en-US" sz="1200" dirty="0"/>
              </a:p>
              <a:p>
                <a:pPr lvl="0" eaLnBrk="0" fontAlgn="base" hangingPunct="0">
                  <a:lnSpc>
                    <a:spcPct val="100000"/>
                  </a:lnSpc>
                  <a:spcBef>
                    <a:spcPct val="0"/>
                  </a:spcBef>
                  <a:spcAft>
                    <a:spcPct val="0"/>
                  </a:spcAft>
                </a:pPr>
                <a:endParaRPr lang="en-US" altLang="en-US" sz="1200" dirty="0">
                  <a:latin typeface="Arial" panose="020B0604020202020204" pitchFamily="34" charset="0"/>
                </a:endParaRPr>
              </a:p>
              <a:p>
                <a:pPr lvl="0" eaLnBrk="0" fontAlgn="base" hangingPunct="0">
                  <a:lnSpc>
                    <a:spcPct val="100000"/>
                  </a:lnSpc>
                  <a:spcBef>
                    <a:spcPct val="0"/>
                  </a:spcBef>
                  <a:spcAft>
                    <a:spcPct val="0"/>
                  </a:spcAft>
                </a:pPr>
                <a:endParaRPr lang="en-US" altLang="en-US" sz="1400" dirty="0">
                  <a:latin typeface="MathJax_Math-italic"/>
                </a:endParaRPr>
              </a:p>
              <a:p>
                <a:pPr lvl="0" eaLnBrk="0" fontAlgn="base" hangingPunct="0">
                  <a:lnSpc>
                    <a:spcPct val="100000"/>
                  </a:lnSpc>
                  <a:spcBef>
                    <a:spcPct val="0"/>
                  </a:spcBef>
                  <a:spcAft>
                    <a:spcPct val="0"/>
                  </a:spcAft>
                </a:pPr>
                <a:endParaRPr lang="en-US" altLang="en-US" sz="1200" dirty="0"/>
              </a:p>
              <a:p>
                <a:endParaRPr lang="en-US" dirty="0"/>
              </a:p>
              <a:p>
                <a:pPr marL="0" indent="0">
                  <a:buNone/>
                </a:pPr>
                <a:r>
                  <a:rPr lang="en-US" altLang="en-US" dirty="0">
                    <a:solidFill>
                      <a:srgbClr val="000000"/>
                    </a:solidFill>
                    <a:latin typeface="Arial" panose="020B0604020202020204" pitchFamily="34" charset="0"/>
                    <a:cs typeface="Arial" panose="020B0604020202020204" pitchFamily="34" charset="0"/>
                  </a:rPr>
                  <a:t>                 Transfer function of the proportional controller is </a:t>
                </a:r>
                <a14:m>
                  <m:oMath xmlns:m="http://schemas.openxmlformats.org/officeDocument/2006/math">
                    <m:sSub>
                      <m:sSubPr>
                        <m:ctrlPr>
                          <a:rPr lang="en-IN" sz="2800" i="1">
                            <a:latin typeface="Cambria Math" panose="02040503050406030204" pitchFamily="18" charset="0"/>
                          </a:rPr>
                        </m:ctrlPr>
                      </m:sSubPr>
                      <m:e>
                        <m:r>
                          <a:rPr lang="en-IN" sz="2800" i="1">
                            <a:latin typeface="Cambria Math" panose="02040503050406030204" pitchFamily="18" charset="0"/>
                          </a:rPr>
                          <m:t>𝐾</m:t>
                        </m:r>
                      </m:e>
                      <m:sub>
                        <m:r>
                          <a:rPr lang="en-IN" sz="2800" i="1">
                            <a:latin typeface="Cambria Math" panose="02040503050406030204" pitchFamily="18" charset="0"/>
                          </a:rPr>
                          <m:t>𝑝</m:t>
                        </m:r>
                      </m:sub>
                    </m:sSub>
                  </m:oMath>
                </a14:m>
                <a:endParaRPr lang="en-US" dirty="0"/>
              </a:p>
              <a:p>
                <a:r>
                  <a:rPr lang="en-US" dirty="0"/>
                  <a:t>Where,</a:t>
                </a:r>
              </a:p>
              <a:p>
                <a14:m>
                  <m:oMath xmlns:m="http://schemas.openxmlformats.org/officeDocument/2006/math">
                    <m:r>
                      <a:rPr lang="en-IN" i="1">
                        <a:latin typeface="Cambria Math" panose="02040503050406030204" pitchFamily="18" charset="0"/>
                      </a:rPr>
                      <m:t>𝑈</m:t>
                    </m:r>
                    <m:d>
                      <m:dPr>
                        <m:ctrlPr>
                          <a:rPr lang="en-IN" i="1">
                            <a:latin typeface="Cambria Math" panose="02040503050406030204" pitchFamily="18" charset="0"/>
                          </a:rPr>
                        </m:ctrlPr>
                      </m:dPr>
                      <m:e>
                        <m:r>
                          <a:rPr lang="en-IN" i="1">
                            <a:latin typeface="Cambria Math" panose="02040503050406030204" pitchFamily="18" charset="0"/>
                          </a:rPr>
                          <m:t>𝑠</m:t>
                        </m:r>
                      </m:e>
                    </m:d>
                  </m:oMath>
                </a14:m>
                <a:r>
                  <a:rPr lang="en-US" dirty="0"/>
                  <a:t> is the Laplace transform of the actuating signal </a:t>
                </a:r>
                <a14:m>
                  <m:oMath xmlns:m="http://schemas.openxmlformats.org/officeDocument/2006/math">
                    <m:r>
                      <a:rPr lang="en-IN" i="1">
                        <a:latin typeface="Cambria Math" panose="02040503050406030204" pitchFamily="18" charset="0"/>
                      </a:rPr>
                      <m:t>𝑢</m:t>
                    </m:r>
                    <m:d>
                      <m:dPr>
                        <m:ctrlPr>
                          <a:rPr lang="en-IN" i="1">
                            <a:latin typeface="Cambria Math" panose="02040503050406030204" pitchFamily="18" charset="0"/>
                          </a:rPr>
                        </m:ctrlPr>
                      </m:dPr>
                      <m:e>
                        <m:r>
                          <a:rPr lang="en-IN" i="1">
                            <a:latin typeface="Cambria Math" panose="02040503050406030204" pitchFamily="18" charset="0"/>
                          </a:rPr>
                          <m:t>𝑡</m:t>
                        </m:r>
                      </m:e>
                    </m:d>
                  </m:oMath>
                </a14:m>
                <a:endParaRPr lang="en-US" dirty="0"/>
              </a:p>
              <a:p>
                <a14:m>
                  <m:oMath xmlns:m="http://schemas.openxmlformats.org/officeDocument/2006/math">
                    <m:r>
                      <a:rPr lang="en-IN" i="1">
                        <a:latin typeface="Cambria Math" panose="02040503050406030204" pitchFamily="18" charset="0"/>
                      </a:rPr>
                      <m:t>𝐸</m:t>
                    </m:r>
                    <m:d>
                      <m:dPr>
                        <m:ctrlPr>
                          <a:rPr lang="en-IN" i="1">
                            <a:latin typeface="Cambria Math" panose="02040503050406030204" pitchFamily="18" charset="0"/>
                          </a:rPr>
                        </m:ctrlPr>
                      </m:dPr>
                      <m:e>
                        <m:r>
                          <a:rPr lang="en-IN" i="1">
                            <a:latin typeface="Cambria Math" panose="02040503050406030204" pitchFamily="18" charset="0"/>
                          </a:rPr>
                          <m:t>𝑠</m:t>
                        </m:r>
                      </m:e>
                    </m:d>
                  </m:oMath>
                </a14:m>
                <a:r>
                  <a:rPr lang="en-US" dirty="0"/>
                  <a:t> is the Laplace transform of the error signal </a:t>
                </a:r>
                <a14:m>
                  <m:oMath xmlns:m="http://schemas.openxmlformats.org/officeDocument/2006/math">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𝑡</m:t>
                        </m:r>
                      </m:e>
                    </m:d>
                  </m:oMath>
                </a14:m>
                <a:endParaRPr lang="en-US" dirty="0"/>
              </a:p>
              <a:p>
                <a:r>
                  <a:rPr lang="en-US" altLang="en-US" dirty="0">
                    <a:solidFill>
                      <a:srgbClr val="000000"/>
                    </a:solidFill>
                    <a:latin typeface="Arial" panose="020B0604020202020204" pitchFamily="34" charset="0"/>
                    <a:cs typeface="Arial" panose="020B0604020202020204" pitchFamily="34" charset="0"/>
                  </a:rPr>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𝑝</m:t>
                        </m:r>
                      </m:sub>
                    </m:sSub>
                  </m:oMath>
                </a14:m>
                <a:r>
                  <a:rPr lang="en-US" dirty="0"/>
                  <a:t> is the proportionality constant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22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321213" y="1380247"/>
                <a:ext cx="13626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𝑢</m:t>
                      </m:r>
                      <m:d>
                        <m:dPr>
                          <m:ctrlPr>
                            <a:rPr lang="en-IN" i="1">
                              <a:latin typeface="Cambria Math" panose="02040503050406030204" pitchFamily="18" charset="0"/>
                            </a:rPr>
                          </m:ctrlPr>
                        </m:dPr>
                        <m:e>
                          <m:r>
                            <a:rPr lang="en-IN" i="1">
                              <a:latin typeface="Cambria Math" panose="02040503050406030204" pitchFamily="18" charset="0"/>
                            </a:rPr>
                            <m:t>𝑡</m:t>
                          </m:r>
                        </m:e>
                      </m:d>
                      <m:r>
                        <a:rPr lang="en-IN" i="0">
                          <a:latin typeface="Cambria Math" panose="02040503050406030204" pitchFamily="18" charset="0"/>
                        </a:rPr>
                        <m:t>∝</m:t>
                      </m:r>
                      <m:r>
                        <a:rPr lang="en-IN" i="1">
                          <a:latin typeface="Cambria Math" panose="02040503050406030204" pitchFamily="18" charset="0"/>
                        </a:rPr>
                        <m:t>𝑒</m:t>
                      </m:r>
                      <m:d>
                        <m:dPr>
                          <m:ctrlPr>
                            <a:rPr lang="en-IN" i="1">
                              <a:latin typeface="Cambria Math" panose="02040503050406030204" pitchFamily="18" charset="0"/>
                            </a:rPr>
                          </m:ctrlPr>
                        </m:dPr>
                        <m:e>
                          <m:r>
                            <a:rPr lang="en-IN" i="1">
                              <a:latin typeface="Cambria Math" panose="02040503050406030204" pitchFamily="18" charset="0"/>
                            </a:rPr>
                            <m:t>𝑡</m:t>
                          </m:r>
                        </m:e>
                      </m:d>
                    </m:oMath>
                  </m:oMathPara>
                </a14:m>
                <a:endParaRPr lang="en-IN" dirty="0"/>
              </a:p>
            </p:txBody>
          </p:sp>
        </mc:Choice>
        <mc:Fallback>
          <p:sp>
            <p:nvSpPr>
              <p:cNvPr id="5" name="Rectangle 4"/>
              <p:cNvSpPr>
                <a:spLocks noRot="1" noChangeAspect="1" noMove="1" noResize="1" noEditPoints="1" noAdjustHandles="1" noChangeArrowheads="1" noChangeShapeType="1" noTextEdit="1"/>
              </p:cNvSpPr>
              <p:nvPr/>
            </p:nvSpPr>
            <p:spPr>
              <a:xfrm>
                <a:off x="5321213" y="1380247"/>
                <a:ext cx="1362681"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5227977" y="1749579"/>
                <a:ext cx="1779590"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𝑢</m:t>
                      </m:r>
                      <m:d>
                        <m:dPr>
                          <m:ctrlPr>
                            <a:rPr lang="en-IN" i="1">
                              <a:latin typeface="Cambria Math" panose="02040503050406030204" pitchFamily="18" charset="0"/>
                            </a:rPr>
                          </m:ctrlPr>
                        </m:dPr>
                        <m:e>
                          <m:r>
                            <a:rPr lang="en-IN" i="1">
                              <a:latin typeface="Cambria Math" panose="02040503050406030204" pitchFamily="18" charset="0"/>
                            </a:rPr>
                            <m:t>𝑡</m:t>
                          </m:r>
                        </m:e>
                      </m:d>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𝑝</m:t>
                          </m:r>
                        </m:sub>
                      </m:sSub>
                      <m:r>
                        <a:rPr lang="en-IN" i="0">
                          <a:latin typeface="Cambria Math" panose="02040503050406030204" pitchFamily="18" charset="0"/>
                        </a:rPr>
                        <m:t>⋅ⅇ</m:t>
                      </m:r>
                      <m:d>
                        <m:dPr>
                          <m:ctrlPr>
                            <a:rPr lang="en-IN" i="1">
                              <a:latin typeface="Cambria Math" panose="02040503050406030204" pitchFamily="18" charset="0"/>
                            </a:rPr>
                          </m:ctrlPr>
                        </m:dPr>
                        <m:e>
                          <m:r>
                            <a:rPr lang="en-IN" i="1">
                              <a:latin typeface="Cambria Math" panose="02040503050406030204" pitchFamily="18" charset="0"/>
                            </a:rPr>
                            <m:t>𝑡</m:t>
                          </m:r>
                        </m:e>
                      </m:d>
                    </m:oMath>
                  </m:oMathPara>
                </a14:m>
                <a:endParaRPr lang="en-IN" dirty="0"/>
              </a:p>
            </p:txBody>
          </p:sp>
        </mc:Choice>
        <mc:Fallback>
          <p:sp>
            <p:nvSpPr>
              <p:cNvPr id="6" name="Rectangle 5"/>
              <p:cNvSpPr>
                <a:spLocks noRot="1" noChangeAspect="1" noMove="1" noResize="1" noEditPoints="1" noAdjustHandles="1" noChangeArrowheads="1" noChangeShapeType="1" noTextEdit="1"/>
              </p:cNvSpPr>
              <p:nvPr/>
            </p:nvSpPr>
            <p:spPr>
              <a:xfrm>
                <a:off x="5227977" y="1749579"/>
                <a:ext cx="1779590" cy="390748"/>
              </a:xfrm>
              <a:prstGeom prst="rect">
                <a:avLst/>
              </a:prstGeom>
              <a:blipFill>
                <a:blip r:embed="rId4"/>
                <a:stretch>
                  <a:fillRect b="-468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5140682" y="2778709"/>
                <a:ext cx="1723741"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𝑈</m:t>
                      </m:r>
                      <m:d>
                        <m:dPr>
                          <m:ctrlPr>
                            <a:rPr lang="en-IN" i="1">
                              <a:latin typeface="Cambria Math" panose="02040503050406030204" pitchFamily="18" charset="0"/>
                            </a:rPr>
                          </m:ctrlPr>
                        </m:dPr>
                        <m:e>
                          <m:r>
                            <a:rPr lang="en-IN" i="1">
                              <a:latin typeface="Cambria Math" panose="02040503050406030204" pitchFamily="18" charset="0"/>
                            </a:rPr>
                            <m:t>𝑠</m:t>
                          </m:r>
                        </m:e>
                      </m:d>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𝑝</m:t>
                          </m:r>
                        </m:sub>
                      </m:sSub>
                      <m:r>
                        <a:rPr lang="en-IN" i="1">
                          <a:latin typeface="Cambria Math" panose="02040503050406030204" pitchFamily="18" charset="0"/>
                        </a:rPr>
                        <m:t>𝐸</m:t>
                      </m:r>
                      <m:d>
                        <m:dPr>
                          <m:ctrlPr>
                            <a:rPr lang="en-IN" i="1">
                              <a:latin typeface="Cambria Math" panose="02040503050406030204" pitchFamily="18" charset="0"/>
                            </a:rPr>
                          </m:ctrlPr>
                        </m:dPr>
                        <m:e>
                          <m:r>
                            <a:rPr lang="en-IN" i="1">
                              <a:latin typeface="Cambria Math" panose="02040503050406030204" pitchFamily="18" charset="0"/>
                            </a:rPr>
                            <m:t>𝑠</m:t>
                          </m:r>
                        </m:e>
                      </m:d>
                    </m:oMath>
                  </m:oMathPara>
                </a14:m>
                <a:endParaRPr lang="en-IN" dirty="0"/>
              </a:p>
            </p:txBody>
          </p:sp>
        </mc:Choice>
        <mc:Fallback>
          <p:sp>
            <p:nvSpPr>
              <p:cNvPr id="7" name="Rectangle 6"/>
              <p:cNvSpPr>
                <a:spLocks noRot="1" noChangeAspect="1" noMove="1" noResize="1" noEditPoints="1" noAdjustHandles="1" noChangeArrowheads="1" noChangeShapeType="1" noTextEdit="1"/>
              </p:cNvSpPr>
              <p:nvPr/>
            </p:nvSpPr>
            <p:spPr>
              <a:xfrm>
                <a:off x="5140682" y="2778709"/>
                <a:ext cx="1723741" cy="390748"/>
              </a:xfrm>
              <a:prstGeom prst="rect">
                <a:avLst/>
              </a:prstGeom>
              <a:blipFill>
                <a:blip r:embed="rId5"/>
                <a:stretch>
                  <a:fillRect b="-31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5369208" y="3278065"/>
                <a:ext cx="1266692"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𝑈</m:t>
                          </m:r>
                          <m:d>
                            <m:dPr>
                              <m:ctrlPr>
                                <a:rPr lang="en-IN" i="1">
                                  <a:latin typeface="Cambria Math" panose="02040503050406030204" pitchFamily="18" charset="0"/>
                                </a:rPr>
                              </m:ctrlPr>
                            </m:dPr>
                            <m:e>
                              <m:r>
                                <a:rPr lang="en-IN" i="1">
                                  <a:latin typeface="Cambria Math" panose="02040503050406030204" pitchFamily="18" charset="0"/>
                                </a:rPr>
                                <m:t>𝑠</m:t>
                              </m:r>
                            </m:e>
                          </m:d>
                        </m:num>
                        <m:den>
                          <m:r>
                            <a:rPr lang="en-IN" i="1">
                              <a:latin typeface="Cambria Math" panose="02040503050406030204" pitchFamily="18" charset="0"/>
                            </a:rPr>
                            <m:t>𝐸</m:t>
                          </m:r>
                          <m:d>
                            <m:dPr>
                              <m:ctrlPr>
                                <a:rPr lang="en-IN" i="1">
                                  <a:latin typeface="Cambria Math" panose="02040503050406030204" pitchFamily="18" charset="0"/>
                                </a:rPr>
                              </m:ctrlPr>
                            </m:dPr>
                            <m:e>
                              <m:r>
                                <a:rPr lang="en-IN" i="1">
                                  <a:latin typeface="Cambria Math" panose="02040503050406030204" pitchFamily="18" charset="0"/>
                                </a:rPr>
                                <m:t>𝑠</m:t>
                              </m:r>
                            </m:e>
                          </m:d>
                        </m:den>
                      </m:f>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𝑝</m:t>
                          </m:r>
                        </m:sub>
                      </m:sSub>
                    </m:oMath>
                  </m:oMathPara>
                </a14:m>
                <a:endParaRPr lang="en-IN" dirty="0"/>
              </a:p>
            </p:txBody>
          </p:sp>
        </mc:Choice>
        <mc:Fallback>
          <p:sp>
            <p:nvSpPr>
              <p:cNvPr id="8" name="Rectangle 7"/>
              <p:cNvSpPr>
                <a:spLocks noRot="1" noChangeAspect="1" noMove="1" noResize="1" noEditPoints="1" noAdjustHandles="1" noChangeArrowheads="1" noChangeShapeType="1" noTextEdit="1"/>
              </p:cNvSpPr>
              <p:nvPr/>
            </p:nvSpPr>
            <p:spPr>
              <a:xfrm>
                <a:off x="5369208" y="3278065"/>
                <a:ext cx="1266692" cy="66909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9103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Content Placeholder 2"/>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The proportional controller is used to change the transient response as per the requirement.</a:t>
            </a:r>
          </a:p>
          <a:p>
            <a:pPr marL="0" indent="0">
              <a:buNone/>
            </a:pPr>
            <a:endParaRPr lang="en-US" sz="2000" dirty="0"/>
          </a:p>
          <a:p>
            <a:r>
              <a:rPr lang="en-US" dirty="0"/>
              <a:t>Advantages of Proportional Controller</a:t>
            </a:r>
          </a:p>
          <a:p>
            <a:pPr lvl="1"/>
            <a:r>
              <a:rPr lang="en-US" sz="2000" dirty="0"/>
              <a:t>The proportional controller helps in reducing the steady-state error, thus makes the system more stable.</a:t>
            </a:r>
          </a:p>
          <a:p>
            <a:pPr lvl="1"/>
            <a:r>
              <a:rPr lang="en-US" sz="2000" dirty="0"/>
              <a:t>The slow response of the overdamped system can be made faster with the help of these controllers.</a:t>
            </a:r>
          </a:p>
          <a:p>
            <a:pPr marL="0" indent="0">
              <a:buNone/>
            </a:pPr>
            <a:endParaRPr lang="en-US" sz="2267" dirty="0"/>
          </a:p>
          <a:p>
            <a:r>
              <a:rPr lang="en-US" dirty="0"/>
              <a:t>Disadvantages of Proportional Controller</a:t>
            </a:r>
          </a:p>
          <a:p>
            <a:pPr lvl="1"/>
            <a:r>
              <a:rPr lang="en-US" sz="2000" dirty="0"/>
              <a:t>The controller also increase the maximum overshoot of the system.</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782" y="889000"/>
            <a:ext cx="6184435" cy="1750164"/>
          </a:xfrm>
          <a:prstGeom prst="rect">
            <a:avLst/>
          </a:prstGeom>
        </p:spPr>
      </p:pic>
    </p:spTree>
    <p:extLst>
      <p:ext uri="{BB962C8B-B14F-4D97-AF65-F5344CB8AC3E}">
        <p14:creationId xmlns:p14="http://schemas.microsoft.com/office/powerpoint/2010/main" val="286436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b="1" dirty="0"/>
              <a:t>Integral Controller</a:t>
            </a:r>
            <a:endParaRPr lang="en-IN" b="1" dirty="0">
              <a:cs typeface="Calibri"/>
            </a:endParaRP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8137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The main purpose of the integral controller is to increment or decrement the controller's output over time to reduce the error, till the error is present in the system.</a:t>
                </a:r>
              </a:p>
              <a:p>
                <a:r>
                  <a:rPr lang="en-US" dirty="0"/>
                  <a:t>In an integral controller output is directly proportional to the integration of the error signal.</a:t>
                </a:r>
              </a:p>
              <a:p>
                <a:pPr marL="0" indent="0">
                  <a:buNone/>
                </a:pPr>
                <a:endParaRPr lang="en-US" dirty="0"/>
              </a:p>
              <a:p>
                <a:pPr marL="0" indent="0">
                  <a:buNone/>
                </a:pPr>
                <a:r>
                  <a:rPr lang="en-US" dirty="0"/>
                  <a:t>By using Laplace transform we have,</a:t>
                </a:r>
              </a:p>
              <a:p>
                <a:pPr marL="0" indent="0">
                  <a:buNone/>
                </a:pPr>
                <a:endParaRPr lang="en-US" dirty="0"/>
              </a:p>
              <a:p>
                <a:pPr marL="0" indent="0">
                  <a:buNone/>
                </a:pPr>
                <a:endParaRPr lang="en-US" dirty="0"/>
              </a:p>
              <a:p>
                <a:pPr marL="0" indent="0">
                  <a:buNone/>
                </a:pPr>
                <a:endParaRPr lang="en-US" dirty="0"/>
              </a:p>
              <a:p>
                <a:pPr marL="0" indent="0">
                  <a:buNone/>
                </a:pPr>
                <a:r>
                  <a:rPr lang="en-US" dirty="0"/>
                  <a:t>So, the transfer function of the integral controller is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𝐼</m:t>
                            </m:r>
                          </m:sub>
                        </m:sSub>
                      </m:num>
                      <m:den>
                        <m:r>
                          <a:rPr lang="en-IN" i="1">
                            <a:latin typeface="Cambria Math" panose="02040503050406030204" pitchFamily="18" charset="0"/>
                          </a:rPr>
                          <m:t>𝑠</m:t>
                        </m:r>
                      </m:den>
                    </m:f>
                  </m:oMath>
                </a14:m>
                <a:r>
                  <a:rPr lang="en-US" dirty="0"/>
                  <a: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72" t="-17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5032060" y="2530585"/>
                <a:ext cx="2296911" cy="658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𝑢</m:t>
                      </m:r>
                      <m:d>
                        <m:dPr>
                          <m:ctrlPr>
                            <a:rPr lang="en-IN" i="1">
                              <a:latin typeface="Cambria Math" panose="02040503050406030204" pitchFamily="18" charset="0"/>
                            </a:rPr>
                          </m:ctrlPr>
                        </m:dPr>
                        <m:e>
                          <m:r>
                            <a:rPr lang="en-IN" i="1">
                              <a:latin typeface="Cambria Math" panose="02040503050406030204" pitchFamily="18" charset="0"/>
                            </a:rPr>
                            <m:t>𝑡</m:t>
                          </m:r>
                        </m:e>
                      </m:d>
                      <m:r>
                        <a:rPr lang="en-IN" i="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𝐼</m:t>
                          </m:r>
                        </m:sub>
                      </m:sSub>
                      <m:r>
                        <a:rPr lang="en-IN" i="0">
                          <a:latin typeface="Cambria Math" panose="02040503050406030204" pitchFamily="18" charset="0"/>
                        </a:rPr>
                        <m:t>×</m:t>
                      </m:r>
                      <m:nary>
                        <m:naryPr>
                          <m:grow m:val="on"/>
                          <m:subHide m:val="on"/>
                          <m:supHide m:val="on"/>
                          <m:ctrlPr>
                            <a:rPr lang="en-IN" i="1">
                              <a:latin typeface="Cambria Math" panose="02040503050406030204" pitchFamily="18" charset="0"/>
                            </a:rPr>
                          </m:ctrlPr>
                        </m:naryPr>
                        <m:sub/>
                        <m:sup/>
                        <m:e>
                          <m:r>
                            <a:rPr lang="en-IN" i="0">
                              <a:latin typeface="Cambria Math" panose="02040503050406030204" pitchFamily="18" charset="0"/>
                            </a:rPr>
                            <m:t>ⅇ</m:t>
                          </m:r>
                        </m:e>
                      </m:nary>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𝑑𝑡</m:t>
                      </m:r>
                    </m:oMath>
                  </m:oMathPara>
                </a14:m>
                <a:endParaRPr lang="en-IN" dirty="0"/>
              </a:p>
            </p:txBody>
          </p:sp>
        </mc:Choice>
        <mc:Fallback>
          <p:sp>
            <p:nvSpPr>
              <p:cNvPr id="4" name="Rectangle 3"/>
              <p:cNvSpPr>
                <a:spLocks noRot="1" noChangeAspect="1" noMove="1" noResize="1" noEditPoints="1" noAdjustHandles="1" noChangeArrowheads="1" noChangeShapeType="1" noTextEdit="1"/>
              </p:cNvSpPr>
              <p:nvPr/>
            </p:nvSpPr>
            <p:spPr>
              <a:xfrm>
                <a:off x="5032060" y="2530585"/>
                <a:ext cx="2296911" cy="6587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134409" y="3537167"/>
                <a:ext cx="2194562" cy="7701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grow m:val="on"/>
                          <m:subHide m:val="on"/>
                          <m:supHide m:val="on"/>
                          <m:ctrlPr>
                            <a:rPr lang="en-IN" i="1" smtClean="0">
                              <a:latin typeface="Cambria Math" panose="02040503050406030204" pitchFamily="18" charset="0"/>
                            </a:rPr>
                          </m:ctrlPr>
                        </m:naryPr>
                        <m:sub/>
                        <m:sup/>
                        <m:e>
                          <m:d>
                            <m:dPr>
                              <m:ctrlPr>
                                <a:rPr lang="en-IN" i="1">
                                  <a:latin typeface="Cambria Math" panose="02040503050406030204" pitchFamily="18" charset="0"/>
                                </a:rPr>
                              </m:ctrlPr>
                            </m:dPr>
                            <m:e>
                              <m:r>
                                <a:rPr lang="en-IN" i="1">
                                  <a:latin typeface="Cambria Math" panose="02040503050406030204" pitchFamily="18" charset="0"/>
                                </a:rPr>
                                <m:t>𝑆</m:t>
                              </m:r>
                            </m:e>
                          </m:d>
                        </m:e>
                      </m:nary>
                      <m:r>
                        <a:rPr lang="en-IN" i="0">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𝐼</m:t>
                              </m:r>
                            </m:sub>
                          </m:sSub>
                          <m:r>
                            <a:rPr lang="en-IN" i="1">
                              <a:latin typeface="Cambria Math" panose="02040503050406030204" pitchFamily="18" charset="0"/>
                            </a:rPr>
                            <m:t>𝐸</m:t>
                          </m:r>
                          <m:d>
                            <m:dPr>
                              <m:ctrlPr>
                                <a:rPr lang="en-IN" i="1">
                                  <a:latin typeface="Cambria Math" panose="02040503050406030204" pitchFamily="18" charset="0"/>
                                </a:rPr>
                              </m:ctrlPr>
                            </m:dPr>
                            <m:e>
                              <m:r>
                                <a:rPr lang="en-IN" i="1">
                                  <a:latin typeface="Cambria Math" panose="02040503050406030204" pitchFamily="18" charset="0"/>
                                </a:rPr>
                                <m:t>𝑠</m:t>
                              </m:r>
                            </m:e>
                          </m:d>
                        </m:num>
                        <m:den>
                          <m:r>
                            <a:rPr lang="en-IN" i="1">
                              <a:latin typeface="Cambria Math" panose="02040503050406030204" pitchFamily="18" charset="0"/>
                            </a:rPr>
                            <m:t>𝑆</m:t>
                          </m:r>
                        </m:den>
                      </m:f>
                    </m:oMath>
                  </m:oMathPara>
                </a14:m>
                <a:endParaRPr lang="en-IN" dirty="0"/>
              </a:p>
            </p:txBody>
          </p:sp>
        </mc:Choice>
        <mc:Fallback>
          <p:sp>
            <p:nvSpPr>
              <p:cNvPr id="5" name="Rectangle 4"/>
              <p:cNvSpPr>
                <a:spLocks noRot="1" noChangeAspect="1" noMove="1" noResize="1" noEditPoints="1" noAdjustHandles="1" noChangeArrowheads="1" noChangeShapeType="1" noTextEdit="1"/>
              </p:cNvSpPr>
              <p:nvPr/>
            </p:nvSpPr>
            <p:spPr>
              <a:xfrm>
                <a:off x="5134409" y="3537167"/>
                <a:ext cx="2194562" cy="770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5473637" y="4327472"/>
                <a:ext cx="1855334" cy="6553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𝑈</m:t>
                              </m:r>
                            </m:e>
                            <m:sub>
                              <m:d>
                                <m:dPr>
                                  <m:ctrlPr>
                                    <a:rPr lang="en-IN" i="1">
                                      <a:latin typeface="Cambria Math" panose="02040503050406030204" pitchFamily="18" charset="0"/>
                                    </a:rPr>
                                  </m:ctrlPr>
                                </m:dPr>
                                <m:e>
                                  <m:r>
                                    <a:rPr lang="en-IN" i="1">
                                      <a:latin typeface="Cambria Math" panose="02040503050406030204" pitchFamily="18" charset="0"/>
                                    </a:rPr>
                                    <m:t>𝑠</m:t>
                                  </m:r>
                                </m:e>
                              </m:d>
                            </m:sub>
                          </m:sSub>
                        </m:num>
                        <m:den>
                          <m:r>
                            <a:rPr lang="en-IN" i="1">
                              <a:latin typeface="Cambria Math" panose="02040503050406030204" pitchFamily="18" charset="0"/>
                            </a:rPr>
                            <m:t>𝐸</m:t>
                          </m:r>
                          <m:d>
                            <m:dPr>
                              <m:ctrlPr>
                                <a:rPr lang="en-IN" i="1">
                                  <a:latin typeface="Cambria Math" panose="02040503050406030204" pitchFamily="18" charset="0"/>
                                </a:rPr>
                              </m:ctrlPr>
                            </m:dPr>
                            <m:e>
                              <m:r>
                                <a:rPr lang="en-IN" i="1">
                                  <a:latin typeface="Cambria Math" panose="02040503050406030204" pitchFamily="18" charset="0"/>
                                </a:rPr>
                                <m:t>𝑠</m:t>
                              </m:r>
                            </m:e>
                          </m:d>
                        </m:den>
                      </m:f>
                      <m:r>
                        <a:rPr lang="en-IN" i="0">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𝐼</m:t>
                              </m:r>
                            </m:sub>
                          </m:sSub>
                        </m:num>
                        <m:den>
                          <m:r>
                            <a:rPr lang="en-IN" i="1">
                              <a:latin typeface="Cambria Math" panose="02040503050406030204" pitchFamily="18" charset="0"/>
                            </a:rPr>
                            <m:t>𝑠</m:t>
                          </m:r>
                        </m:den>
                      </m:f>
                    </m:oMath>
                  </m:oMathPara>
                </a14:m>
                <a:endParaRPr lang="en-IN" dirty="0"/>
              </a:p>
            </p:txBody>
          </p:sp>
        </mc:Choice>
        <mc:Fallback>
          <p:sp>
            <p:nvSpPr>
              <p:cNvPr id="6" name="Rectangle 5"/>
              <p:cNvSpPr>
                <a:spLocks noRot="1" noChangeAspect="1" noMove="1" noResize="1" noEditPoints="1" noAdjustHandles="1" noChangeArrowheads="1" noChangeShapeType="1" noTextEdit="1"/>
              </p:cNvSpPr>
              <p:nvPr/>
            </p:nvSpPr>
            <p:spPr>
              <a:xfrm>
                <a:off x="5473637" y="4327472"/>
                <a:ext cx="1855334" cy="65530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121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Content Placeholder 2"/>
          <p:cNvSpPr>
            <a:spLocks noGrp="1"/>
          </p:cNvSpPr>
          <p:nvPr>
            <p:ph idx="1"/>
          </p:nvPr>
        </p:nvSpPr>
        <p:spPr/>
        <p:txBody>
          <a:bodyPr/>
          <a:lstStyle/>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integral controller is used to decrease the steady state error.</a:t>
            </a:r>
          </a:p>
          <a:p>
            <a:pPr marL="0" indent="0">
              <a:buNone/>
            </a:pPr>
            <a:endParaRPr lang="en-US" sz="2000" dirty="0"/>
          </a:p>
          <a:p>
            <a:r>
              <a:rPr lang="en-US" dirty="0"/>
              <a:t>Advantages of Integral Controller</a:t>
            </a:r>
          </a:p>
          <a:p>
            <a:pPr lvl="1"/>
            <a:r>
              <a:rPr lang="en-US" sz="2000" dirty="0"/>
              <a:t>The Controller can return the controlled variable back to the exact set point following a disturbance that’s why these are known as reset controllers.</a:t>
            </a:r>
          </a:p>
          <a:p>
            <a:r>
              <a:rPr lang="en-US" dirty="0"/>
              <a:t>Disadvantages of Integral Controller</a:t>
            </a:r>
          </a:p>
          <a:p>
            <a:pPr lvl="1"/>
            <a:r>
              <a:rPr lang="en-US" sz="2000" dirty="0"/>
              <a:t>It tends to make the system unstable because it responds slowly towards the produced error.</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869" y="1174008"/>
            <a:ext cx="5988756" cy="1759197"/>
          </a:xfrm>
          <a:prstGeom prst="rect">
            <a:avLst/>
          </a:prstGeom>
        </p:spPr>
      </p:pic>
    </p:spTree>
    <p:extLst>
      <p:ext uri="{BB962C8B-B14F-4D97-AF65-F5344CB8AC3E}">
        <p14:creationId xmlns:p14="http://schemas.microsoft.com/office/powerpoint/2010/main" val="3463226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Derivative Controller</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55052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67" b="1" dirty="0">
                <a:latin typeface="Calibri"/>
                <a:cs typeface="Calibri"/>
              </a:rPr>
              <a:t>Introduction:</a:t>
            </a:r>
            <a:endParaRPr lang="en-US" sz="2667" dirty="0">
              <a:latin typeface="Calibri"/>
              <a:cs typeface="Calibri"/>
            </a:endParaRPr>
          </a:p>
        </p:txBody>
      </p:sp>
      <p:sp>
        <p:nvSpPr>
          <p:cNvPr id="6" name="Content Placeholder 5">
            <a:extLst>
              <a:ext uri="{FF2B5EF4-FFF2-40B4-BE49-F238E27FC236}">
                <a16:creationId xmlns:a16="http://schemas.microsoft.com/office/drawing/2014/main" id="{DC21E6DF-0A24-4313-9561-35581ACD3C67}"/>
              </a:ext>
            </a:extLst>
          </p:cNvPr>
          <p:cNvSpPr>
            <a:spLocks noGrp="1"/>
          </p:cNvSpPr>
          <p:nvPr>
            <p:ph idx="1"/>
          </p:nvPr>
        </p:nvSpPr>
        <p:spPr/>
        <p:txBody>
          <a:bodyPr vert="horz" lIns="91439" tIns="45719" rIns="91439" bIns="45719" rtlCol="0" anchor="t">
            <a:normAutofit/>
          </a:bodyPr>
          <a:lstStyle/>
          <a:p>
            <a:r>
              <a:rPr lang="en-US" b="0" i="0" dirty="0">
                <a:solidFill>
                  <a:srgbClr val="000000"/>
                </a:solidFill>
                <a:effectLst/>
                <a:latin typeface="Arial" panose="020B0604020202020204" pitchFamily="34" charset="0"/>
              </a:rPr>
              <a:t>The derivative controller produces an output, which is derivative of the error signal. </a:t>
            </a:r>
          </a:p>
          <a:p>
            <a:r>
              <a:rPr lang="en-US" b="0" i="0" dirty="0">
                <a:solidFill>
                  <a:srgbClr val="000000"/>
                </a:solidFill>
                <a:effectLst/>
                <a:latin typeface="Arial" panose="020B0604020202020204" pitchFamily="34" charset="0"/>
              </a:rPr>
              <a:t>Controllers are used to improve the performance of control systems.</a:t>
            </a: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r>
              <a:rPr lang="en-US" dirty="0">
                <a:cs typeface="Calibri"/>
              </a:rPr>
              <a:t>                                              </a:t>
            </a:r>
          </a:p>
          <a:p>
            <a:pPr marL="0" indent="0">
              <a:buNone/>
            </a:pPr>
            <a:r>
              <a:rPr lang="en-US" dirty="0">
                <a:cs typeface="Calibri"/>
              </a:rPr>
              <a:t>                                           </a:t>
            </a:r>
          </a:p>
          <a:p>
            <a:pPr marL="0" indent="0">
              <a:buNone/>
            </a:pPr>
            <a:r>
              <a:rPr lang="en-US" dirty="0">
                <a:cs typeface="Calibri"/>
              </a:rPr>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2D45C33-A736-4688-8D42-8F34957A7387}"/>
                  </a:ext>
                </a:extLst>
              </p:cNvPr>
              <p:cNvSpPr txBox="1"/>
              <p:nvPr/>
            </p:nvSpPr>
            <p:spPr>
              <a:xfrm>
                <a:off x="1857651" y="2442634"/>
                <a:ext cx="5315505"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𝑢</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r>
                        <a:rPr lang="en-IN" sz="2800" i="1">
                          <a:latin typeface="Cambria Math" panose="02040503050406030204" pitchFamily="18" charset="0"/>
                        </a:rPr>
                        <m:t>𝛼</m:t>
                      </m:r>
                      <m:r>
                        <a:rPr lang="en-IN" sz="2800" i="0">
                          <a:latin typeface="Cambria Math" panose="02040503050406030204" pitchFamily="18" charset="0"/>
                        </a:rPr>
                        <m:t>ⅆ</m:t>
                      </m:r>
                      <m:f>
                        <m:fPr>
                          <m:ctrlPr>
                            <a:rPr lang="en-IN" sz="2800" i="1">
                              <a:solidFill>
                                <a:srgbClr val="836967"/>
                              </a:solidFill>
                              <a:latin typeface="Cambria Math" panose="02040503050406030204" pitchFamily="18" charset="0"/>
                            </a:rPr>
                          </m:ctrlPr>
                        </m:fPr>
                        <m:num>
                          <m:r>
                            <a:rPr lang="en-IN" sz="2800" i="0">
                              <a:latin typeface="Cambria Math" panose="02040503050406030204" pitchFamily="18" charset="0"/>
                            </a:rPr>
                            <m:t>ⅇ</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num>
                        <m:den>
                          <m:r>
                            <a:rPr lang="en-IN" sz="2800" i="1">
                              <a:latin typeface="Cambria Math" panose="02040503050406030204" pitchFamily="18" charset="0"/>
                            </a:rPr>
                            <m:t>𝑑</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den>
                      </m:f>
                    </m:oMath>
                  </m:oMathPara>
                </a14:m>
                <a:endParaRPr lang="en-IN" sz="2800" dirty="0"/>
              </a:p>
            </p:txBody>
          </p:sp>
        </mc:Choice>
        <mc:Fallback xmlns="">
          <p:sp>
            <p:nvSpPr>
              <p:cNvPr id="7" name="TextBox 6">
                <a:extLst>
                  <a:ext uri="{FF2B5EF4-FFF2-40B4-BE49-F238E27FC236}">
                    <a16:creationId xmlns:a16="http://schemas.microsoft.com/office/drawing/2014/main" id="{62D45C33-A736-4688-8D42-8F34957A7387}"/>
                  </a:ext>
                </a:extLst>
              </p:cNvPr>
              <p:cNvSpPr txBox="1">
                <a:spLocks noRot="1" noChangeAspect="1" noMove="1" noResize="1" noEditPoints="1" noAdjustHandles="1" noChangeArrowheads="1" noChangeShapeType="1" noTextEdit="1"/>
              </p:cNvSpPr>
              <p:nvPr/>
            </p:nvSpPr>
            <p:spPr>
              <a:xfrm>
                <a:off x="1857651" y="2442634"/>
                <a:ext cx="5315505" cy="989438"/>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12CC34-18D4-4473-AF74-B0FB4C7400DF}"/>
                  </a:ext>
                </a:extLst>
              </p:cNvPr>
              <p:cNvSpPr txBox="1"/>
              <p:nvPr/>
            </p:nvSpPr>
            <p:spPr>
              <a:xfrm>
                <a:off x="1422645" y="3647251"/>
                <a:ext cx="6513992" cy="98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𝑢</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r>
                        <a:rPr lang="en-IN" sz="2800" i="0">
                          <a:latin typeface="Cambria Math" panose="02040503050406030204" pitchFamily="18" charset="0"/>
                        </a:rPr>
                        <m:t>=</m:t>
                      </m:r>
                      <m:sSub>
                        <m:sSubPr>
                          <m:ctrlPr>
                            <a:rPr lang="en-IN" sz="2800" i="1">
                              <a:solidFill>
                                <a:srgbClr val="836967"/>
                              </a:solidFill>
                              <a:latin typeface="Cambria Math" panose="02040503050406030204" pitchFamily="18" charset="0"/>
                            </a:rPr>
                          </m:ctrlPr>
                        </m:sSubPr>
                        <m:e>
                          <m:r>
                            <a:rPr lang="en-IN" sz="2800" i="1">
                              <a:latin typeface="Cambria Math" panose="02040503050406030204" pitchFamily="18" charset="0"/>
                            </a:rPr>
                            <m:t>𝑘</m:t>
                          </m:r>
                        </m:e>
                        <m:sub>
                          <m:r>
                            <a:rPr lang="en-IN" sz="2800" i="1">
                              <a:latin typeface="Cambria Math" panose="02040503050406030204" pitchFamily="18" charset="0"/>
                            </a:rPr>
                            <m:t>𝐷</m:t>
                          </m:r>
                        </m:sub>
                      </m:sSub>
                      <m:r>
                        <a:rPr lang="en-IN" sz="2800" i="0">
                          <a:latin typeface="Cambria Math" panose="02040503050406030204" pitchFamily="18" charset="0"/>
                        </a:rPr>
                        <m:t>ⅆ</m:t>
                      </m:r>
                      <m:f>
                        <m:fPr>
                          <m:ctrlPr>
                            <a:rPr lang="en-IN" sz="2800" i="1">
                              <a:solidFill>
                                <a:srgbClr val="836967"/>
                              </a:solidFill>
                              <a:latin typeface="Cambria Math" panose="02040503050406030204" pitchFamily="18" charset="0"/>
                            </a:rPr>
                          </m:ctrlPr>
                        </m:fPr>
                        <m:num>
                          <m:r>
                            <a:rPr lang="en-IN" sz="2800" i="0">
                              <a:latin typeface="Cambria Math" panose="02040503050406030204" pitchFamily="18" charset="0"/>
                            </a:rPr>
                            <m:t>ⅇ</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num>
                        <m:den>
                          <m:r>
                            <a:rPr lang="en-IN" sz="2800" i="1">
                              <a:latin typeface="Cambria Math" panose="02040503050406030204" pitchFamily="18" charset="0"/>
                            </a:rPr>
                            <m:t>𝑑</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𝑡</m:t>
                              </m:r>
                            </m:e>
                          </m:d>
                        </m:den>
                      </m:f>
                    </m:oMath>
                  </m:oMathPara>
                </a14:m>
                <a:endParaRPr lang="en-IN" sz="2800" dirty="0"/>
              </a:p>
            </p:txBody>
          </p:sp>
        </mc:Choice>
        <mc:Fallback xmlns="">
          <p:sp>
            <p:nvSpPr>
              <p:cNvPr id="9" name="TextBox 8">
                <a:extLst>
                  <a:ext uri="{FF2B5EF4-FFF2-40B4-BE49-F238E27FC236}">
                    <a16:creationId xmlns:a16="http://schemas.microsoft.com/office/drawing/2014/main" id="{FD12CC34-18D4-4473-AF74-B0FB4C7400DF}"/>
                  </a:ext>
                </a:extLst>
              </p:cNvPr>
              <p:cNvSpPr txBox="1">
                <a:spLocks noRot="1" noChangeAspect="1" noMove="1" noResize="1" noEditPoints="1" noAdjustHandles="1" noChangeArrowheads="1" noChangeShapeType="1" noTextEdit="1"/>
              </p:cNvSpPr>
              <p:nvPr/>
            </p:nvSpPr>
            <p:spPr>
              <a:xfrm>
                <a:off x="1422645" y="3647251"/>
                <a:ext cx="6513992" cy="98943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8DD2C79-E27A-49B1-BD41-137F7EE57F9D}"/>
                  </a:ext>
                </a:extLst>
              </p:cNvPr>
              <p:cNvSpPr txBox="1"/>
              <p:nvPr/>
            </p:nvSpPr>
            <p:spPr>
              <a:xfrm>
                <a:off x="1632381" y="4851868"/>
                <a:ext cx="6094520" cy="11425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grow m:val="on"/>
                          <m:subHide m:val="on"/>
                          <m:supHide m:val="on"/>
                          <m:ctrlPr>
                            <a:rPr lang="en-IN" sz="2800" i="1" smtClean="0">
                              <a:solidFill>
                                <a:srgbClr val="836967"/>
                              </a:solidFill>
                              <a:latin typeface="Cambria Math" panose="02040503050406030204" pitchFamily="18" charset="0"/>
                            </a:rPr>
                          </m:ctrlPr>
                        </m:naryPr>
                        <m:sub/>
                        <m:sup/>
                        <m:e>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𝑠</m:t>
                              </m:r>
                            </m:e>
                          </m:d>
                        </m:e>
                      </m:nary>
                      <m:r>
                        <a:rPr lang="en-IN" sz="2800" i="0">
                          <a:latin typeface="Cambria Math" panose="02040503050406030204" pitchFamily="18" charset="0"/>
                        </a:rPr>
                        <m:t>=</m:t>
                      </m:r>
                      <m:sSub>
                        <m:sSubPr>
                          <m:ctrlPr>
                            <a:rPr lang="en-IN" sz="2800" i="1">
                              <a:solidFill>
                                <a:srgbClr val="836967"/>
                              </a:solidFill>
                              <a:latin typeface="Cambria Math" panose="02040503050406030204" pitchFamily="18" charset="0"/>
                            </a:rPr>
                          </m:ctrlPr>
                        </m:sSubPr>
                        <m:e>
                          <m:r>
                            <a:rPr lang="en-IN" sz="2800" i="1">
                              <a:latin typeface="Cambria Math" panose="02040503050406030204" pitchFamily="18" charset="0"/>
                            </a:rPr>
                            <m:t>𝑘</m:t>
                          </m:r>
                        </m:e>
                        <m:sub>
                          <m:r>
                            <a:rPr lang="en-IN" sz="2800" i="1">
                              <a:latin typeface="Cambria Math" panose="02040503050406030204" pitchFamily="18" charset="0"/>
                            </a:rPr>
                            <m:t>𝐷</m:t>
                          </m:r>
                        </m:sub>
                      </m:sSub>
                      <m:r>
                        <a:rPr lang="en-IN" sz="2800" i="1">
                          <a:latin typeface="Cambria Math" panose="02040503050406030204" pitchFamily="18" charset="0"/>
                        </a:rPr>
                        <m:t>𝑆𝐸</m:t>
                      </m:r>
                      <m:d>
                        <m:dPr>
                          <m:ctrlPr>
                            <a:rPr lang="en-IN" sz="2800" i="1">
                              <a:solidFill>
                                <a:srgbClr val="836967"/>
                              </a:solidFill>
                              <a:latin typeface="Cambria Math" panose="02040503050406030204" pitchFamily="18" charset="0"/>
                            </a:rPr>
                          </m:ctrlPr>
                        </m:dPr>
                        <m:e>
                          <m:r>
                            <a:rPr lang="en-IN" sz="2800" i="1">
                              <a:latin typeface="Cambria Math" panose="02040503050406030204" pitchFamily="18" charset="0"/>
                            </a:rPr>
                            <m:t>𝑠</m:t>
                          </m:r>
                        </m:e>
                      </m:d>
                    </m:oMath>
                  </m:oMathPara>
                </a14:m>
                <a:endParaRPr lang="en-IN" sz="2800" dirty="0"/>
              </a:p>
            </p:txBody>
          </p:sp>
        </mc:Choice>
        <mc:Fallback xmlns="">
          <p:sp>
            <p:nvSpPr>
              <p:cNvPr id="15" name="TextBox 14">
                <a:extLst>
                  <a:ext uri="{FF2B5EF4-FFF2-40B4-BE49-F238E27FC236}">
                    <a16:creationId xmlns:a16="http://schemas.microsoft.com/office/drawing/2014/main" id="{78DD2C79-E27A-49B1-BD41-137F7EE57F9D}"/>
                  </a:ext>
                </a:extLst>
              </p:cNvPr>
              <p:cNvSpPr txBox="1">
                <a:spLocks noRot="1" noChangeAspect="1" noMove="1" noResize="1" noEditPoints="1" noAdjustHandles="1" noChangeArrowheads="1" noChangeShapeType="1" noTextEdit="1"/>
              </p:cNvSpPr>
              <p:nvPr/>
            </p:nvSpPr>
            <p:spPr>
              <a:xfrm>
                <a:off x="1632381" y="4851868"/>
                <a:ext cx="6094520" cy="1142557"/>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8463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b="1" dirty="0">
                <a:cs typeface="Calibri"/>
              </a:rPr>
              <a:t>Introduction and Overview of Control System</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739546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67" b="1" dirty="0">
                <a:latin typeface="Calibri"/>
                <a:cs typeface="Calibri"/>
              </a:rPr>
              <a:t>Transfer Function and Block Diagram:</a:t>
            </a:r>
            <a:endParaRPr lang="en-US" sz="2667" dirty="0">
              <a:latin typeface="Calibri"/>
              <a:cs typeface="Calibri"/>
            </a:endParaRPr>
          </a:p>
        </p:txBody>
      </p:sp>
      <p:sp>
        <p:nvSpPr>
          <p:cNvPr id="6" name="Content Placeholder 5">
            <a:extLst>
              <a:ext uri="{FF2B5EF4-FFF2-40B4-BE49-F238E27FC236}">
                <a16:creationId xmlns:a16="http://schemas.microsoft.com/office/drawing/2014/main" id="{DC21E6DF-0A24-4313-9561-35581ACD3C67}"/>
              </a:ext>
            </a:extLst>
          </p:cNvPr>
          <p:cNvSpPr>
            <a:spLocks noGrp="1"/>
          </p:cNvSpPr>
          <p:nvPr>
            <p:ph idx="1"/>
          </p:nvPr>
        </p:nvSpPr>
        <p:spPr/>
        <p:txBody>
          <a:bodyPr vert="horz" lIns="91439" tIns="45719" rIns="91439" bIns="45719" rtlCol="0" anchor="t">
            <a:normAutofit/>
          </a:bodyPr>
          <a:lstStyle/>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CBE99B-C35E-4CF4-8AF0-2630D5278420}"/>
                  </a:ext>
                </a:extLst>
              </p:cNvPr>
              <p:cNvSpPr txBox="1"/>
              <p:nvPr/>
            </p:nvSpPr>
            <p:spPr>
              <a:xfrm>
                <a:off x="632533" y="909273"/>
                <a:ext cx="7463902" cy="8613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𝑇𝐹</m:t>
                      </m:r>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r>
                            <a:rPr lang="en-IN" sz="2400" i="1">
                              <a:latin typeface="Cambria Math" panose="02040503050406030204" pitchFamily="18" charset="0"/>
                            </a:rPr>
                            <m:t>𝑈</m:t>
                          </m:r>
                          <m:d>
                            <m:dPr>
                              <m:ctrlPr>
                                <a:rPr lang="en-IN" sz="2400" i="1">
                                  <a:solidFill>
                                    <a:srgbClr val="836967"/>
                                  </a:solidFill>
                                  <a:latin typeface="Cambria Math" panose="02040503050406030204" pitchFamily="18" charset="0"/>
                                </a:rPr>
                              </m:ctrlPr>
                            </m:dPr>
                            <m:e>
                              <m:r>
                                <a:rPr lang="en-IN" sz="2400" i="1">
                                  <a:latin typeface="Cambria Math" panose="02040503050406030204" pitchFamily="18" charset="0"/>
                                </a:rPr>
                                <m:t>𝑠</m:t>
                              </m:r>
                            </m:e>
                          </m:d>
                        </m:num>
                        <m:den>
                          <m:r>
                            <a:rPr lang="en-IN" sz="2400" i="1">
                              <a:latin typeface="Cambria Math" panose="02040503050406030204" pitchFamily="18" charset="0"/>
                            </a:rPr>
                            <m:t>𝐸</m:t>
                          </m:r>
                          <m:d>
                            <m:dPr>
                              <m:ctrlPr>
                                <a:rPr lang="en-IN" sz="2400" i="1">
                                  <a:solidFill>
                                    <a:srgbClr val="836967"/>
                                  </a:solidFill>
                                  <a:latin typeface="Cambria Math" panose="02040503050406030204" pitchFamily="18" charset="0"/>
                                </a:rPr>
                              </m:ctrlPr>
                            </m:dPr>
                            <m:e>
                              <m:r>
                                <a:rPr lang="en-IN" sz="2400" i="1">
                                  <a:latin typeface="Cambria Math" panose="02040503050406030204" pitchFamily="18" charset="0"/>
                                </a:rPr>
                                <m:t>𝑆</m:t>
                              </m:r>
                            </m:e>
                          </m:d>
                        </m:den>
                      </m:f>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𝑘</m:t>
                          </m:r>
                        </m:e>
                        <m:sub>
                          <m:r>
                            <a:rPr lang="en-IN" sz="2400" i="1">
                              <a:latin typeface="Cambria Math" panose="02040503050406030204" pitchFamily="18" charset="0"/>
                            </a:rPr>
                            <m:t>𝐷</m:t>
                          </m:r>
                        </m:sub>
                      </m:sSub>
                      <m:d>
                        <m:dPr>
                          <m:ctrlPr>
                            <a:rPr lang="en-IN" sz="2400" i="1">
                              <a:solidFill>
                                <a:srgbClr val="836967"/>
                              </a:solidFill>
                              <a:latin typeface="Cambria Math" panose="02040503050406030204" pitchFamily="18" charset="0"/>
                            </a:rPr>
                          </m:ctrlPr>
                        </m:dPr>
                        <m:e>
                          <m:r>
                            <a:rPr lang="en-IN" sz="2400" i="1">
                              <a:latin typeface="Cambria Math" panose="02040503050406030204" pitchFamily="18" charset="0"/>
                            </a:rPr>
                            <m:t>𝑆</m:t>
                          </m:r>
                        </m:e>
                      </m:d>
                    </m:oMath>
                  </m:oMathPara>
                </a14:m>
                <a:endParaRPr lang="en-IN" sz="2400" dirty="0"/>
              </a:p>
            </p:txBody>
          </p:sp>
        </mc:Choice>
        <mc:Fallback xmlns="">
          <p:sp>
            <p:nvSpPr>
              <p:cNvPr id="7" name="TextBox 6">
                <a:extLst>
                  <a:ext uri="{FF2B5EF4-FFF2-40B4-BE49-F238E27FC236}">
                    <a16:creationId xmlns:a16="http://schemas.microsoft.com/office/drawing/2014/main" id="{93CBE99B-C35E-4CF4-8AF0-2630D5278420}"/>
                  </a:ext>
                </a:extLst>
              </p:cNvPr>
              <p:cNvSpPr txBox="1">
                <a:spLocks noRot="1" noChangeAspect="1" noMove="1" noResize="1" noEditPoints="1" noAdjustHandles="1" noChangeArrowheads="1" noChangeShapeType="1" noTextEdit="1"/>
              </p:cNvSpPr>
              <p:nvPr/>
            </p:nvSpPr>
            <p:spPr>
              <a:xfrm>
                <a:off x="632533" y="909273"/>
                <a:ext cx="7463902" cy="861326"/>
              </a:xfrm>
              <a:prstGeom prst="rect">
                <a:avLst/>
              </a:prstGeom>
              <a:blipFill>
                <a:blip r:embed="rId2"/>
                <a:stretch>
                  <a:fillRect/>
                </a:stretch>
              </a:blipFill>
            </p:spPr>
            <p:txBody>
              <a:bodyPr/>
              <a:lstStyle/>
              <a:p>
                <a:r>
                  <a:rPr lang="en-IN">
                    <a:noFill/>
                  </a:rPr>
                  <a:t> </a:t>
                </a:r>
              </a:p>
            </p:txBody>
          </p:sp>
        </mc:Fallback>
      </mc:AlternateContent>
      <p:pic>
        <p:nvPicPr>
          <p:cNvPr id="9" name="Picture 8" descr="Diagram&#10;&#10;Description automatically generated">
            <a:extLst>
              <a:ext uri="{FF2B5EF4-FFF2-40B4-BE49-F238E27FC236}">
                <a16:creationId xmlns:a16="http://schemas.microsoft.com/office/drawing/2014/main" id="{C8FD9B8F-994A-4147-90A2-97532BC73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70" y="1985778"/>
            <a:ext cx="7330627" cy="2526818"/>
          </a:xfrm>
          <a:prstGeom prst="rect">
            <a:avLst/>
          </a:prstGeom>
        </p:spPr>
      </p:pic>
      <p:sp>
        <p:nvSpPr>
          <p:cNvPr id="11" name="TextBox 10">
            <a:extLst>
              <a:ext uri="{FF2B5EF4-FFF2-40B4-BE49-F238E27FC236}">
                <a16:creationId xmlns:a16="http://schemas.microsoft.com/office/drawing/2014/main" id="{533A38E4-ECCF-491F-8E83-CB21E1797AFC}"/>
              </a:ext>
            </a:extLst>
          </p:cNvPr>
          <p:cNvSpPr txBox="1"/>
          <p:nvPr/>
        </p:nvSpPr>
        <p:spPr>
          <a:xfrm>
            <a:off x="503860" y="4244319"/>
            <a:ext cx="11019355" cy="3016210"/>
          </a:xfrm>
          <a:prstGeom prst="rect">
            <a:avLst/>
          </a:prstGeom>
          <a:noFill/>
        </p:spPr>
        <p:txBody>
          <a:bodyPr wrap="square">
            <a:spAutoFit/>
          </a:bodyPr>
          <a:lstStyle/>
          <a:p>
            <a:r>
              <a:rPr lang="en-IN" sz="2400" b="1" dirty="0"/>
              <a:t>Advantages:</a:t>
            </a:r>
          </a:p>
          <a:p>
            <a:pPr marL="342900" indent="-342900">
              <a:buFont typeface="Arial" panose="020B0604020202020204" pitchFamily="34" charset="0"/>
              <a:buChar char="•"/>
            </a:pPr>
            <a:r>
              <a:rPr lang="en-IN" sz="2400" b="1" dirty="0"/>
              <a:t> </a:t>
            </a:r>
            <a:r>
              <a:rPr lang="en-US" b="0" i="0" dirty="0">
                <a:effectLst/>
                <a:latin typeface="Palatino Linotype" panose="02040502050505030304" pitchFamily="18" charset="0"/>
              </a:rPr>
              <a:t>The major advantage of a derivative controller is that it improves the transient response of the system.</a:t>
            </a:r>
            <a:endParaRPr lang="en-IN" b="1" dirty="0"/>
          </a:p>
          <a:p>
            <a:endParaRPr lang="en-IN" b="1" dirty="0"/>
          </a:p>
          <a:p>
            <a:r>
              <a:rPr lang="en-IN" sz="2400" b="1" dirty="0"/>
              <a:t>Disadvantages</a:t>
            </a:r>
          </a:p>
          <a:p>
            <a:pPr marL="342900" indent="-342900" algn="l">
              <a:buFont typeface="Arial" panose="020B0604020202020204" pitchFamily="34" charset="0"/>
              <a:buChar char="•"/>
            </a:pPr>
            <a:r>
              <a:rPr lang="en-US" sz="2000" b="0" i="0" dirty="0">
                <a:effectLst/>
                <a:latin typeface="Palatino Linotype" panose="02040502050505030304" pitchFamily="18" charset="0"/>
              </a:rPr>
              <a:t>It never improves the steady-state error.</a:t>
            </a:r>
          </a:p>
          <a:p>
            <a:pPr marL="342900" indent="-342900" algn="l">
              <a:buFont typeface="Arial" panose="020B0604020202020204" pitchFamily="34" charset="0"/>
              <a:buChar char="•"/>
            </a:pPr>
            <a:r>
              <a:rPr lang="en-US" sz="2000" b="0" i="0" dirty="0">
                <a:effectLst/>
                <a:latin typeface="Palatino Linotype" panose="02040502050505030304" pitchFamily="18" charset="0"/>
              </a:rPr>
              <a:t>It produces saturation effects and also amplifies the noise signals produced in the system.</a:t>
            </a:r>
          </a:p>
          <a:p>
            <a:endParaRPr lang="en-IN" sz="2400" b="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45068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P-I CONTROLLER</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788319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fontAlgn="ctr"/>
            <a:r>
              <a:rPr lang="en-US" dirty="0"/>
              <a:t>PI controller stands for </a:t>
            </a:r>
            <a:r>
              <a:rPr lang="en-US" dirty="0" err="1"/>
              <a:t>propotional</a:t>
            </a:r>
            <a:r>
              <a:rPr lang="en-US" dirty="0"/>
              <a:t> integral controller. </a:t>
            </a:r>
          </a:p>
          <a:p>
            <a:pPr marL="0" indent="0" fontAlgn="ctr">
              <a:buNone/>
            </a:pPr>
            <a:endParaRPr lang="en-US" dirty="0"/>
          </a:p>
          <a:p>
            <a:pPr fontAlgn="ctr">
              <a:buNone/>
            </a:pPr>
            <a:r>
              <a:rPr lang="en-US" dirty="0"/>
              <a:t>• P-I controller is mainly used to eliminate the steady state error resulting from P controller. </a:t>
            </a:r>
          </a:p>
          <a:p>
            <a:pPr fontAlgn="ctr">
              <a:buNone/>
            </a:pPr>
            <a:endParaRPr lang="en-US" dirty="0"/>
          </a:p>
          <a:p>
            <a:pPr fontAlgn="ctr">
              <a:buNone/>
            </a:pPr>
            <a:r>
              <a:rPr lang="en-US" dirty="0"/>
              <a:t>• This controller is mostly used in areas where speed of the system is not an issue. </a:t>
            </a:r>
          </a:p>
          <a:p>
            <a:pPr fontAlgn="ctr">
              <a:buNone/>
            </a:pPr>
            <a:endParaRPr lang="en-US" dirty="0"/>
          </a:p>
          <a:p>
            <a:pPr fontAlgn="ctr">
              <a:buNone/>
            </a:pPr>
            <a:r>
              <a:rPr lang="en-US" dirty="0"/>
              <a:t>• it is a combination of proportional and an integral controller the output (also called the actuating signal) is equal to the summation of proportional and integral of the error signal.</a:t>
            </a:r>
          </a:p>
          <a:p>
            <a:pPr marL="0" indent="0">
              <a:buNone/>
            </a:pPr>
            <a:endParaRPr lang="en-US" dirty="0"/>
          </a:p>
        </p:txBody>
      </p:sp>
    </p:spTree>
    <p:extLst>
      <p:ext uri="{BB962C8B-B14F-4D97-AF65-F5344CB8AC3E}">
        <p14:creationId xmlns:p14="http://schemas.microsoft.com/office/powerpoint/2010/main" val="1077527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Content Placeholder 2"/>
          <p:cNvSpPr>
            <a:spLocks noGrp="1"/>
          </p:cNvSpPr>
          <p:nvPr>
            <p:ph idx="1"/>
          </p:nvPr>
        </p:nvSpPr>
        <p:spPr/>
        <p:txBody>
          <a:bodyPr/>
          <a:lstStyle/>
          <a:p>
            <a:r>
              <a:rPr lang="en-US" dirty="0"/>
              <a:t>A proportional and integral controller output is directly proportional to the summation of proportional of error and integration of the error signal.</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 Where, Ki and </a:t>
            </a:r>
            <a:r>
              <a:rPr lang="en-US" dirty="0" err="1"/>
              <a:t>kp</a:t>
            </a:r>
            <a:r>
              <a:rPr lang="en-US" dirty="0"/>
              <a:t> proportional constant and integral constant respectively.</a:t>
            </a:r>
          </a:p>
          <a:p>
            <a:pPr marL="0" indent="0">
              <a:buNone/>
            </a:pPr>
            <a:endParaRPr lang="en-US" dirty="0"/>
          </a:p>
        </p:txBody>
      </p:sp>
      <p:pic>
        <p:nvPicPr>
          <p:cNvPr id="4" name="Picture 2" descr="Block Diagram for PI controller. | Download Scientific Diagram"/>
          <p:cNvPicPr>
            <a:picLocks noChangeAspect="1" noChangeArrowheads="1"/>
          </p:cNvPicPr>
          <p:nvPr/>
        </p:nvPicPr>
        <p:blipFill>
          <a:blip r:embed="rId2" cstate="print"/>
          <a:srcRect/>
          <a:stretch>
            <a:fillRect/>
          </a:stretch>
        </p:blipFill>
        <p:spPr bwMode="auto">
          <a:xfrm>
            <a:off x="3486988" y="1774328"/>
            <a:ext cx="4925194" cy="3168352"/>
          </a:xfrm>
          <a:prstGeom prst="rect">
            <a:avLst/>
          </a:prstGeom>
          <a:noFill/>
        </p:spPr>
      </p:pic>
    </p:spTree>
    <p:extLst>
      <p:ext uri="{BB962C8B-B14F-4D97-AF65-F5344CB8AC3E}">
        <p14:creationId xmlns:p14="http://schemas.microsoft.com/office/powerpoint/2010/main" val="284491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&amp; Disadvantages of P-I Controller</a:t>
            </a:r>
          </a:p>
        </p:txBody>
      </p:sp>
      <p:sp>
        <p:nvSpPr>
          <p:cNvPr id="3" name="Content Placeholder 2"/>
          <p:cNvSpPr>
            <a:spLocks noGrp="1"/>
          </p:cNvSpPr>
          <p:nvPr>
            <p:ph idx="1"/>
          </p:nvPr>
        </p:nvSpPr>
        <p:spPr/>
        <p:txBody>
          <a:bodyPr/>
          <a:lstStyle/>
          <a:p>
            <a:pPr>
              <a:buNone/>
            </a:pPr>
            <a:r>
              <a:rPr lang="en-US" dirty="0"/>
              <a:t>Advantages of P-I Controller</a:t>
            </a:r>
          </a:p>
          <a:p>
            <a:r>
              <a:rPr lang="en-US" dirty="0"/>
              <a:t>Easy to implement</a:t>
            </a:r>
          </a:p>
          <a:p>
            <a:r>
              <a:rPr lang="en-US" dirty="0"/>
              <a:t>Minimizes fluctuations</a:t>
            </a:r>
          </a:p>
          <a:p>
            <a:r>
              <a:rPr lang="en-US" dirty="0"/>
              <a:t>Has high loop gain</a:t>
            </a:r>
          </a:p>
          <a:p>
            <a:pPr marL="0" indent="0">
              <a:buNone/>
            </a:pPr>
            <a:endParaRPr lang="en-US" dirty="0"/>
          </a:p>
          <a:p>
            <a:pPr>
              <a:buNone/>
            </a:pPr>
            <a:r>
              <a:rPr lang="en-US" dirty="0"/>
              <a:t>Disadvantages of P-I Controller</a:t>
            </a:r>
          </a:p>
          <a:p>
            <a:r>
              <a:rPr lang="en-US" dirty="0"/>
              <a:t>No fine controlling</a:t>
            </a:r>
          </a:p>
          <a:p>
            <a:r>
              <a:rPr lang="en-US" dirty="0"/>
              <a:t>Presence of offset error</a:t>
            </a:r>
          </a:p>
          <a:p>
            <a:r>
              <a:rPr lang="en-US" dirty="0"/>
              <a:t>Damping ratio is reduced which leads to increase in overshoot </a:t>
            </a:r>
          </a:p>
          <a:p>
            <a:endParaRPr lang="en-US" dirty="0"/>
          </a:p>
        </p:txBody>
      </p:sp>
    </p:spTree>
    <p:extLst>
      <p:ext uri="{BB962C8B-B14F-4D97-AF65-F5344CB8AC3E}">
        <p14:creationId xmlns:p14="http://schemas.microsoft.com/office/powerpoint/2010/main" val="453402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P-D CONTROLLER</a:t>
            </a:r>
          </a:p>
        </p:txBody>
      </p:sp>
      <p:pic>
        <p:nvPicPr>
          <p:cNvPr id="3" name="Picture 2">
            <a:hlinkClick r:id="rId2" action="ppaction://hlinksldjump"/>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183059" y="5611181"/>
            <a:ext cx="720605" cy="700524"/>
          </a:xfrm>
          <a:prstGeom prst="ellipse">
            <a:avLst/>
          </a:prstGeom>
          <a:ln w="63500" cap="rnd">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800249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 Controller </a:t>
            </a:r>
          </a:p>
        </p:txBody>
      </p:sp>
      <p:sp>
        <p:nvSpPr>
          <p:cNvPr id="3" name="Content Placeholder 2"/>
          <p:cNvSpPr>
            <a:spLocks noGrp="1"/>
          </p:cNvSpPr>
          <p:nvPr>
            <p:ph idx="1"/>
          </p:nvPr>
        </p:nvSpPr>
        <p:spPr>
          <a:xfrm>
            <a:off x="406400" y="889000"/>
            <a:ext cx="10879909" cy="1488440"/>
          </a:xfrm>
        </p:spPr>
        <p:txBody>
          <a:bodyPr/>
          <a:lstStyle/>
          <a:p>
            <a:r>
              <a:t>The proportional derivative controller produces an actuating error signal, which is the combination of the proportional error signal and derivative of the error signal. Control system with a proportional derivative controller is:</a:t>
            </a:r>
          </a:p>
          <a:p>
            <a:endParaRPr/>
          </a:p>
          <a:p>
            <a:endParaRPr/>
          </a:p>
          <a:p>
            <a:endParaRPr/>
          </a:p>
          <a:p>
            <a:endParaRPr/>
          </a:p>
          <a:p>
            <a:endParaRPr lang="en-US" dirty="0"/>
          </a:p>
        </p:txBody>
      </p:sp>
      <p:pic>
        <p:nvPicPr>
          <p:cNvPr id="1029" name="Picture 5"/>
          <p:cNvPicPr>
            <a:picLocks noChangeAspect="1" noChangeArrowheads="1"/>
          </p:cNvPicPr>
          <p:nvPr/>
        </p:nvPicPr>
        <p:blipFill>
          <a:blip r:embed="rId2"/>
          <a:srcRect/>
          <a:stretch>
            <a:fillRect/>
          </a:stretch>
        </p:blipFill>
        <p:spPr bwMode="auto">
          <a:xfrm>
            <a:off x="2442754" y="1947998"/>
            <a:ext cx="7302137" cy="1944733"/>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1946366" y="3997234"/>
            <a:ext cx="8765177" cy="242969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Analysis PD Controller </a:t>
            </a:r>
          </a:p>
        </p:txBody>
      </p:sp>
      <p:sp>
        <p:nvSpPr>
          <p:cNvPr id="3" name="Content Placeholder 2"/>
          <p:cNvSpPr>
            <a:spLocks noGrp="1"/>
          </p:cNvSpPr>
          <p:nvPr>
            <p:ph idx="1"/>
          </p:nvPr>
        </p:nvSpPr>
        <p:spPr>
          <a:xfrm>
            <a:off x="6101805" y="875937"/>
            <a:ext cx="5654766" cy="5786119"/>
          </a:xfrm>
        </p:spPr>
        <p:txBody>
          <a:bodyPr/>
          <a:lstStyle/>
          <a:p>
            <a:r>
              <a:t>From the closed loop transfer function  it is observed that the PD - controller introduces a zero in the system and increases the damping ratio .</a:t>
            </a:r>
          </a:p>
          <a:p>
            <a:r>
              <a:t>The addition of the zero may increase the peak overshoot and reduce the rise time . But the effect of increased damping ultimately reduces the peak overshoot .</a:t>
            </a:r>
          </a:p>
          <a:p>
            <a:r>
              <a:t>From the loop transfer function  it is observed that the PD - controller does not modify the type number of the system . Hence PD - controller will not act modify steady state error</a:t>
            </a:r>
          </a:p>
          <a:p>
            <a:endParaRPr lang="en-US" dirty="0"/>
          </a:p>
        </p:txBody>
      </p:sp>
      <p:pic>
        <p:nvPicPr>
          <p:cNvPr id="4" name="Picture 2"/>
          <p:cNvPicPr>
            <a:picLocks noChangeAspect="1" noChangeArrowheads="1"/>
          </p:cNvPicPr>
          <p:nvPr/>
        </p:nvPicPr>
        <p:blipFill>
          <a:blip r:embed="rId2"/>
          <a:srcRect/>
          <a:stretch>
            <a:fillRect/>
          </a:stretch>
        </p:blipFill>
        <p:spPr bwMode="auto">
          <a:xfrm>
            <a:off x="431075" y="1005842"/>
            <a:ext cx="5551713" cy="527739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Disadvantages and Applications.</a:t>
            </a:r>
          </a:p>
        </p:txBody>
      </p:sp>
      <p:sp>
        <p:nvSpPr>
          <p:cNvPr id="3" name="Content Placeholder 2"/>
          <p:cNvSpPr>
            <a:spLocks noGrp="1"/>
          </p:cNvSpPr>
          <p:nvPr>
            <p:ph idx="1"/>
          </p:nvPr>
        </p:nvSpPr>
        <p:spPr/>
        <p:txBody>
          <a:bodyPr>
            <a:normAutofit lnSpcReduction="10000"/>
          </a:bodyPr>
          <a:lstStyle/>
          <a:p>
            <a:r>
              <a:rPr b="1"/>
              <a:t>Advantages of Proportional Derivative Controller</a:t>
            </a:r>
          </a:p>
          <a:p>
            <a:pPr>
              <a:buNone/>
            </a:pPr>
            <a:r>
              <a:t> a ) Improving the Gain Margin , Phase Margin , Peak overshoot . </a:t>
            </a:r>
          </a:p>
          <a:p>
            <a:pPr>
              <a:buNone/>
            </a:pPr>
            <a:r>
              <a:t>b ) Improves the stability of the system without affecting the steady - state error . </a:t>
            </a:r>
          </a:p>
          <a:p>
            <a:pPr>
              <a:buNone/>
            </a:pPr>
            <a:r>
              <a:t>c )Can handle changes in fast load as the load change offset error is acceptable . </a:t>
            </a:r>
          </a:p>
          <a:p>
            <a:pPr>
              <a:buNone/>
            </a:pPr>
            <a:r>
              <a:t>d ) Reduces rise time settling time .</a:t>
            </a:r>
          </a:p>
          <a:p>
            <a:r>
              <a:rPr b="1"/>
              <a:t> Disadvantages of Proportional Derivative Controller </a:t>
            </a:r>
          </a:p>
          <a:p>
            <a:pPr>
              <a:buNone/>
            </a:pPr>
            <a:r>
              <a:t>a ) Cannot eliminate the offset error of proportional controller </a:t>
            </a:r>
          </a:p>
          <a:p>
            <a:pPr>
              <a:buNone/>
            </a:pPr>
            <a:r>
              <a:t>b ) Damping ratio is increased </a:t>
            </a:r>
          </a:p>
          <a:p>
            <a:pPr>
              <a:buNone/>
            </a:pPr>
            <a:r>
              <a:t>c ) Attenuates high - frequency noise .</a:t>
            </a:r>
          </a:p>
          <a:p>
            <a:r>
              <a:t> </a:t>
            </a:r>
            <a:r>
              <a:rPr b="1"/>
              <a:t>Applications of Proportional Derivative Controller </a:t>
            </a:r>
          </a:p>
          <a:p>
            <a:pPr>
              <a:buNone/>
            </a:pPr>
            <a:r>
              <a:t>a ) Used in DC motor position control .</a:t>
            </a:r>
          </a:p>
          <a:p>
            <a:pPr>
              <a:buNone/>
            </a:pPr>
            <a:r>
              <a:t> b ) Used for tuning of fractional order controllers . </a:t>
            </a:r>
          </a:p>
          <a:p>
            <a:pPr>
              <a:buNone/>
            </a:pPr>
            <a:r>
              <a:t>c ) Works as high pass filter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Physical System</a:t>
            </a:r>
          </a:p>
          <a:p>
            <a:pPr marL="0" indent="0">
              <a:buNone/>
            </a:pPr>
            <a:endParaRPr lang="en-US" dirty="0"/>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2"/>
              </a:rPr>
              <a:t>https://www.researchgate.net/post/What_is_the_physical_significance_of_frequency_domain_analysis_of_control_system</a:t>
            </a:r>
            <a:endParaRPr lang="en-US" altLang="en-US" dirty="0"/>
          </a:p>
          <a:p>
            <a:pPr marL="0" lvl="0" indent="0" eaLnBrk="0" fontAlgn="base" hangingPunct="0">
              <a:lnSpc>
                <a:spcPct val="100000"/>
              </a:lnSpc>
              <a:spcBef>
                <a:spcPct val="0"/>
              </a:spcBef>
              <a:spcAft>
                <a:spcPct val="0"/>
              </a:spcAft>
              <a:buNone/>
            </a:pPr>
            <a:endParaRPr lang="en-US" altLang="en-US" dirty="0">
              <a:solidFill>
                <a:srgbClr val="1155CC"/>
              </a:solidFill>
              <a:latin typeface="Arial" panose="020B0604020202020204" pitchFamily="34" charset="0"/>
              <a:cs typeface="Arial" panose="020B0604020202020204" pitchFamily="34" charset="0"/>
              <a:hlinkClick r:id="rId3"/>
            </a:endParaRP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3"/>
              </a:rPr>
              <a:t>https://www.quora.com/What-is-the-need-to-convert-a-time-domain-signal-to-a-frequency-domain-signal-and-vice-versa</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4"/>
              </a:rPr>
              <a:t>https://www.quora.com/What-are-the-real-world-applications-of-Laplace-transform-especially-in-computer-science</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5"/>
              </a:rPr>
              <a:t>https://resources.pcb.cadence.com/blog/2020-time-domain-analysis-vs-frequency-domain-analysis-a-guide-and-comparison</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6"/>
              </a:rPr>
              <a:t>https://ctms.engin.umich.edu/CTMS/index.php?example=MotorSpeed&amp;section=SystemModeling</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7"/>
              </a:rPr>
              <a:t>https://www.quora.com/How-might-differential-equations-be-useful</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8"/>
              </a:rPr>
              <a:t>https://www.globalspec.com/reference/62550/203279/chapter-3-differential-and-difference-lti-systems</a:t>
            </a:r>
            <a:endParaRPr lang="en-US" altLang="en-US" dirty="0"/>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p>
          <a:p>
            <a:pPr marL="0" lvl="0" indent="0" eaLnBrk="0" fontAlgn="base" hangingPunct="0">
              <a:lnSpc>
                <a:spcPct val="100000"/>
              </a:lnSpc>
              <a:spcBef>
                <a:spcPct val="0"/>
              </a:spcBef>
              <a:spcAft>
                <a:spcPct val="0"/>
              </a:spcAft>
              <a:buNone/>
            </a:pPr>
            <a:r>
              <a:rPr lang="en-US" altLang="en-US" dirty="0">
                <a:solidFill>
                  <a:srgbClr val="1155CC"/>
                </a:solidFill>
                <a:latin typeface="Arial" panose="020B0604020202020204" pitchFamily="34" charset="0"/>
                <a:cs typeface="Arial" panose="020B0604020202020204" pitchFamily="34" charset="0"/>
                <a:hlinkClick r:id="rId9"/>
              </a:rPr>
              <a:t>https://www.ijert.org/time-and-frequency-domain-analysis-of-signals-a-review</a:t>
            </a:r>
            <a:endParaRPr lang="en-US" altLang="en-US" dirty="0"/>
          </a:p>
          <a:p>
            <a:pPr marL="0" lvl="0" indent="0" eaLnBrk="0" fontAlgn="base" hangingPunct="0">
              <a:lnSpc>
                <a:spcPct val="100000"/>
              </a:lnSpc>
              <a:spcBef>
                <a:spcPct val="0"/>
              </a:spcBef>
              <a:spcAft>
                <a:spcPct val="0"/>
              </a:spcAft>
              <a:buNone/>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solidFill>
                  <a:srgbClr val="222222"/>
                </a:solidFill>
                <a:latin typeface="Arial" panose="020B0604020202020204" pitchFamily="34" charset="0"/>
                <a:cs typeface="Arial" panose="020B0604020202020204" pitchFamily="34" charset="0"/>
              </a:rPr>
              <a:t> </a:t>
            </a:r>
            <a:r>
              <a:rPr lang="en-US" altLang="en-US" dirty="0">
                <a:solidFill>
                  <a:srgbClr val="1155CC"/>
                </a:solidFill>
                <a:latin typeface="Arial" panose="020B0604020202020204" pitchFamily="34" charset="0"/>
                <a:cs typeface="Arial" panose="020B0604020202020204" pitchFamily="34" charset="0"/>
                <a:hlinkClick r:id="rId10"/>
              </a:rPr>
              <a:t>https://www.eetimes.com/frequency-domain-tutorial-part-2-complex-signals-and-spectral-diagrams/</a:t>
            </a:r>
            <a:endParaRPr lang="en-US" altLang="en-US" dirty="0">
              <a:solidFill>
                <a:srgbClr val="1155CC"/>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solidFill>
                <a:srgbClr val="1155CC"/>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Proportional Controller</a:t>
            </a:r>
            <a:endParaRPr lang="en-US" altLang="en-US" dirty="0">
              <a:latin typeface="Arial" panose="020B0604020202020204" pitchFamily="34" charset="0"/>
            </a:endParaRPr>
          </a:p>
          <a:p>
            <a:pPr marL="0" indent="0">
              <a:buNone/>
            </a:pPr>
            <a:r>
              <a:rPr lang="en-US" altLang="en-US" dirty="0">
                <a:solidFill>
                  <a:srgbClr val="1155CC"/>
                </a:solidFill>
                <a:latin typeface="Arial" panose="020B0604020202020204" pitchFamily="34" charset="0"/>
                <a:cs typeface="Arial" panose="020B0604020202020204" pitchFamily="34" charset="0"/>
                <a:hlinkClick r:id="rId11"/>
              </a:rPr>
              <a:t>https://www.tutorialspoint.com/control_systems/control_systems_controllers.htm</a:t>
            </a:r>
            <a:endParaRPr lang="en-US" altLang="en-US" dirty="0">
              <a:latin typeface="Arial" panose="020B0604020202020204" pitchFamily="34"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6633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Physical System to Time Domain</a:t>
            </a:r>
            <a:endParaRPr lang="en-US" dirty="0"/>
          </a:p>
        </p:txBody>
      </p:sp>
      <p:sp>
        <p:nvSpPr>
          <p:cNvPr id="3" name="Content Placeholder 2"/>
          <p:cNvSpPr>
            <a:spLocks noGrp="1"/>
          </p:cNvSpPr>
          <p:nvPr>
            <p:ph idx="1"/>
          </p:nvPr>
        </p:nvSpPr>
        <p:spPr>
          <a:xfrm>
            <a:off x="406400" y="889000"/>
            <a:ext cx="5287034" cy="5588000"/>
          </a:xfrm>
        </p:spPr>
        <p:txBody>
          <a:bodyPr>
            <a:normAutofit/>
          </a:bodyPr>
          <a:lstStyle/>
          <a:p>
            <a:r>
              <a:rPr lang="en-US" sz="1800" dirty="0"/>
              <a:t>The laws of the Natural and Physical world are usually written and modeled in the form of differential equations .</a:t>
            </a:r>
          </a:p>
          <a:p>
            <a:endParaRPr lang="en-US" sz="1800" dirty="0"/>
          </a:p>
          <a:p>
            <a:r>
              <a:rPr lang="en-US" sz="1800" dirty="0"/>
              <a:t>Functions are not equations. They are statements. They become equations, if some of the magnitudes in them are known (the independent variables) and some are unknown (the dependent variables), and we want to find the value of the latter by performing on the former the operations in the function. </a:t>
            </a:r>
          </a:p>
          <a:p>
            <a:endParaRPr lang="en-US" sz="1800" dirty="0"/>
          </a:p>
          <a:p>
            <a:r>
              <a:rPr lang="en-US" sz="1800" dirty="0"/>
              <a:t>A differential equation is a mathematical equality that relates some function(s) with its (their) derivatives. </a:t>
            </a:r>
          </a:p>
          <a:p>
            <a:endParaRPr lang="en-US" sz="18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pic>
        <p:nvPicPr>
          <p:cNvPr id="7" name="Picture 2"/>
          <p:cNvPicPr>
            <a:picLocks noChangeAspect="1" noChangeArrowheads="1"/>
          </p:cNvPicPr>
          <p:nvPr/>
        </p:nvPicPr>
        <p:blipFill>
          <a:blip r:embed="rId2" cstate="print"/>
          <a:srcRect/>
          <a:stretch>
            <a:fillRect/>
          </a:stretch>
        </p:blipFill>
        <p:spPr bwMode="auto">
          <a:xfrm>
            <a:off x="6530196" y="1088210"/>
            <a:ext cx="4536178" cy="3169205"/>
          </a:xfrm>
          <a:prstGeom prst="rect">
            <a:avLst/>
          </a:prstGeom>
          <a:noFill/>
          <a:ln w="9525">
            <a:noFill/>
            <a:miter lim="800000"/>
            <a:headEnd/>
            <a:tailEnd/>
          </a:ln>
          <a:effectLst/>
        </p:spPr>
      </p:pic>
      <p:sp>
        <p:nvSpPr>
          <p:cNvPr id="8" name="Rectangle 7"/>
          <p:cNvSpPr/>
          <p:nvPr/>
        </p:nvSpPr>
        <p:spPr>
          <a:xfrm>
            <a:off x="5834332" y="4665309"/>
            <a:ext cx="6096000" cy="1631216"/>
          </a:xfrm>
          <a:prstGeom prst="rect">
            <a:avLst/>
          </a:prstGeom>
        </p:spPr>
        <p:txBody>
          <a:bodyPr>
            <a:spAutoFit/>
          </a:bodyPr>
          <a:lstStyle/>
          <a:p>
            <a:pPr algn="ctr"/>
            <a:r>
              <a:rPr lang="en-IN" sz="1600" dirty="0"/>
              <a:t>Fig: Equivalent Circuit of DC Motor</a:t>
            </a:r>
          </a:p>
          <a:p>
            <a:endParaRPr lang="en-IN" sz="1600" dirty="0"/>
          </a:p>
          <a:p>
            <a:r>
              <a:rPr lang="en-IN" sz="1600" dirty="0"/>
              <a:t>Image Source: </a:t>
            </a:r>
            <a:r>
              <a:rPr lang="en-IN" sz="1600" dirty="0">
                <a:hlinkClick r:id="rId3"/>
              </a:rPr>
              <a:t>https://ctms.engin.umich.edu/CTMS/index.php?example=MotorSpeed&amp;section=SystemModeling</a:t>
            </a:r>
            <a:endParaRPr lang="en-IN" sz="1600"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dirty="0"/>
              <a:t>Integral Controller</a:t>
            </a:r>
          </a:p>
          <a:p>
            <a:pPr marL="0" indent="0">
              <a:buNone/>
            </a:pPr>
            <a:r>
              <a:rPr lang="en-US" altLang="en-US" dirty="0">
                <a:solidFill>
                  <a:srgbClr val="1155CC"/>
                </a:solidFill>
                <a:latin typeface="Arial" panose="020B0604020202020204" pitchFamily="34" charset="0"/>
                <a:cs typeface="Arial" panose="020B0604020202020204" pitchFamily="34" charset="0"/>
                <a:hlinkClick r:id="rId2"/>
              </a:rPr>
              <a:t>https://www.tutorialspoint.com/control_systems/control_systems_controllers.htm</a:t>
            </a:r>
            <a:endParaRPr lang="en-US" altLang="en-US" dirty="0">
              <a:latin typeface="Arial" panose="020B0604020202020204" pitchFamily="34" charset="0"/>
            </a:endParaRPr>
          </a:p>
          <a:p>
            <a:pPr marL="0" indent="0">
              <a:buNone/>
            </a:pPr>
            <a:endParaRPr lang="en-US" dirty="0"/>
          </a:p>
          <a:p>
            <a:pPr marL="0" indent="0">
              <a:buNone/>
            </a:pPr>
            <a:r>
              <a:rPr lang="en-US" dirty="0"/>
              <a:t>Derivative Controller</a:t>
            </a:r>
          </a:p>
          <a:p>
            <a:pPr marL="0" indent="0">
              <a:buNone/>
            </a:pPr>
            <a:r>
              <a:rPr lang="en-IN" dirty="0"/>
              <a:t> </a:t>
            </a:r>
            <a:r>
              <a:rPr lang="en-IN" dirty="0">
                <a:hlinkClick r:id="rId3"/>
              </a:rPr>
              <a:t>https://www.electrical4u.com/types-of-controllers-proportional-integral-derivative-controllers/#What-is-a-Controller</a:t>
            </a:r>
            <a:endParaRPr lang="en-IN" dirty="0"/>
          </a:p>
          <a:p>
            <a:pPr marL="0" indent="0">
              <a:buNone/>
            </a:pPr>
            <a:endParaRPr lang="en-US" dirty="0"/>
          </a:p>
          <a:p>
            <a:pPr marL="0" indent="0">
              <a:buNone/>
            </a:pPr>
            <a:r>
              <a:rPr lang="en-US" dirty="0"/>
              <a:t>P-I Controller</a:t>
            </a:r>
          </a:p>
          <a:p>
            <a:pPr marL="0" indent="0">
              <a:buNone/>
            </a:pPr>
            <a:r>
              <a:rPr lang="en-US" altLang="en-US" u="sng" dirty="0">
                <a:solidFill>
                  <a:srgbClr val="1155CC"/>
                </a:solidFill>
                <a:latin typeface="Arial" panose="020B0604020202020204" pitchFamily="34" charset="0"/>
                <a:cs typeface="Arial" panose="020B0604020202020204" pitchFamily="34" charset="0"/>
                <a:hlinkClick r:id="rId4"/>
              </a:rPr>
              <a:t>https://www.slideshare.net/karansati/p-pi-and-pid-controller</a:t>
            </a:r>
            <a:endParaRPr lang="en-US" altLang="en-US" u="sng" dirty="0">
              <a:solidFill>
                <a:srgbClr val="1155CC"/>
              </a:solidFill>
              <a:latin typeface="Arial" panose="020B0604020202020204" pitchFamily="34" charset="0"/>
              <a:cs typeface="Arial" panose="020B0604020202020204" pitchFamily="34" charset="0"/>
            </a:endParaRPr>
          </a:p>
          <a:p>
            <a:pPr marL="0" indent="0">
              <a:buNone/>
            </a:pPr>
            <a:endParaRPr lang="en-US" u="sng" dirty="0"/>
          </a:p>
          <a:p>
            <a:pPr marL="0" indent="0">
              <a:buNone/>
            </a:pPr>
            <a:r>
              <a:rPr lang="en-US" dirty="0"/>
              <a:t>P-D Controller</a:t>
            </a:r>
          </a:p>
          <a:p>
            <a:pPr marL="0" indent="0">
              <a:buNone/>
            </a:pPr>
            <a:r>
              <a:rPr lang="en-US" dirty="0"/>
              <a:t>Control System by </a:t>
            </a:r>
            <a:r>
              <a:rPr lang="en-US" dirty="0" err="1"/>
              <a:t>nagoor</a:t>
            </a:r>
            <a:r>
              <a:rPr lang="en-US" dirty="0"/>
              <a:t> </a:t>
            </a:r>
            <a:r>
              <a:rPr lang="en-US" dirty="0" err="1"/>
              <a:t>kani</a:t>
            </a:r>
            <a:r>
              <a:rPr lang="en-US" dirty="0"/>
              <a:t> </a:t>
            </a:r>
          </a:p>
        </p:txBody>
      </p:sp>
    </p:spTree>
    <p:extLst>
      <p:ext uri="{BB962C8B-B14F-4D97-AF65-F5344CB8AC3E}">
        <p14:creationId xmlns:p14="http://schemas.microsoft.com/office/powerpoint/2010/main" val="84280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Domain Analysis</a:t>
            </a:r>
            <a:endParaRPr lang="en-US" dirty="0"/>
          </a:p>
        </p:txBody>
      </p:sp>
      <p:sp>
        <p:nvSpPr>
          <p:cNvPr id="3" name="Content Placeholder 2"/>
          <p:cNvSpPr>
            <a:spLocks noGrp="1"/>
          </p:cNvSpPr>
          <p:nvPr>
            <p:ph idx="1"/>
          </p:nvPr>
        </p:nvSpPr>
        <p:spPr>
          <a:xfrm>
            <a:off x="406399" y="889000"/>
            <a:ext cx="6399843" cy="5839604"/>
          </a:xfrm>
        </p:spPr>
        <p:txBody>
          <a:bodyPr>
            <a:noAutofit/>
          </a:bodyPr>
          <a:lstStyle/>
          <a:p>
            <a:r>
              <a:rPr lang="en-US" sz="1800" dirty="0"/>
              <a:t>DC motor have constant dynamical behavior (time-invariant) and can be modeled by linear differential equations. Motors are usually modeled as LTI systems for analysis and design.</a:t>
            </a:r>
          </a:p>
          <a:p>
            <a:r>
              <a:rPr lang="en-US" sz="1800" dirty="0"/>
              <a:t>In time-domain analysis the response of a dynamic system to an input is expressed as a function of time c (t).</a:t>
            </a:r>
          </a:p>
          <a:p>
            <a:r>
              <a:rPr lang="en-US" sz="1800" dirty="0"/>
              <a:t>It is possible to compute the time response of a system if the nature of input and the mathematical model of the system are known.</a:t>
            </a:r>
          </a:p>
          <a:p>
            <a:r>
              <a:rPr lang="en-US" sz="1800" dirty="0"/>
              <a:t>The time response of a system can be obtained by solving the differential eq. governing the system.</a:t>
            </a:r>
          </a:p>
          <a:p>
            <a:r>
              <a:rPr lang="en-US" sz="1800" dirty="0"/>
              <a:t>Alternatively, the response c(t) can be obtained from the transfer function of the system and the input to the system.</a:t>
            </a:r>
          </a:p>
          <a:p>
            <a:r>
              <a:rPr lang="en-US" sz="1800" dirty="0"/>
              <a:t>For specifying the desired performance characteristics of a measurement control system.</a:t>
            </a:r>
          </a:p>
          <a:p>
            <a:r>
              <a:rPr lang="en-US" sz="1800" dirty="0"/>
              <a:t>These characteristics of a system of any order may be specified in terms of transient response to a unit step input signal.</a:t>
            </a:r>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6840747" y="4665309"/>
            <a:ext cx="5089584" cy="2092881"/>
          </a:xfrm>
          <a:prstGeom prst="rect">
            <a:avLst/>
          </a:prstGeom>
        </p:spPr>
        <p:txBody>
          <a:bodyPr wrap="square">
            <a:spAutoFit/>
          </a:bodyPr>
          <a:lstStyle/>
          <a:p>
            <a:r>
              <a:rPr lang="en-US" sz="1600" dirty="0"/>
              <a:t>Fig: Differential systems form a subset of continuous-time LTI systems.</a:t>
            </a:r>
          </a:p>
          <a:p>
            <a:endParaRPr lang="en-US" sz="1600" dirty="0"/>
          </a:p>
          <a:p>
            <a:r>
              <a:rPr lang="en-IN" sz="1600" dirty="0"/>
              <a:t>Image Source: </a:t>
            </a:r>
            <a:r>
              <a:rPr lang="en-IN" sz="1600" dirty="0">
                <a:hlinkClick r:id="rId2"/>
              </a:rPr>
              <a:t>https://www.globalspec.com/reference/62550/203279/chapter-3-differential-and-difference-lti-systems</a:t>
            </a:r>
            <a:endParaRPr lang="en-IN" sz="1600" dirty="0"/>
          </a:p>
          <a:p>
            <a:endParaRPr lang="en-IN" sz="1600" dirty="0"/>
          </a:p>
          <a:p>
            <a:endParaRPr lang="en-US" dirty="0"/>
          </a:p>
        </p:txBody>
      </p:sp>
      <p:pic>
        <p:nvPicPr>
          <p:cNvPr id="9" name="Picture 2"/>
          <p:cNvPicPr>
            <a:picLocks noChangeAspect="1" noChangeArrowheads="1"/>
          </p:cNvPicPr>
          <p:nvPr/>
        </p:nvPicPr>
        <p:blipFill>
          <a:blip r:embed="rId3" cstate="print"/>
          <a:srcRect/>
          <a:stretch>
            <a:fillRect/>
          </a:stretch>
        </p:blipFill>
        <p:spPr bwMode="auto">
          <a:xfrm>
            <a:off x="7703613" y="833928"/>
            <a:ext cx="2665338" cy="1003497"/>
          </a:xfrm>
          <a:prstGeom prst="rect">
            <a:avLst/>
          </a:prstGeom>
          <a:noFill/>
          <a:ln w="9525">
            <a:noFill/>
            <a:miter lim="800000"/>
            <a:headEnd/>
            <a:tailEnd/>
          </a:ln>
          <a:effectLst/>
        </p:spPr>
      </p:pic>
      <p:pic>
        <p:nvPicPr>
          <p:cNvPr id="10" name="Picture 3"/>
          <p:cNvPicPr>
            <a:picLocks noChangeAspect="1" noChangeArrowheads="1"/>
          </p:cNvPicPr>
          <p:nvPr/>
        </p:nvPicPr>
        <p:blipFill>
          <a:blip r:embed="rId4" cstate="print"/>
          <a:srcRect/>
          <a:stretch>
            <a:fillRect/>
          </a:stretch>
        </p:blipFill>
        <p:spPr bwMode="auto">
          <a:xfrm>
            <a:off x="7210757" y="2008906"/>
            <a:ext cx="3536844" cy="258897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Domain Analysis</a:t>
            </a:r>
            <a:endParaRPr lang="en-US" dirty="0"/>
          </a:p>
        </p:txBody>
      </p:sp>
      <p:sp>
        <p:nvSpPr>
          <p:cNvPr id="3" name="Content Placeholder 2"/>
          <p:cNvSpPr>
            <a:spLocks noGrp="1"/>
          </p:cNvSpPr>
          <p:nvPr>
            <p:ph idx="1"/>
          </p:nvPr>
        </p:nvSpPr>
        <p:spPr>
          <a:xfrm>
            <a:off x="406399" y="889000"/>
            <a:ext cx="11360031" cy="5839604"/>
          </a:xfrm>
        </p:spPr>
        <p:txBody>
          <a:bodyPr>
            <a:noAutofit/>
          </a:bodyPr>
          <a:lstStyle/>
          <a:p>
            <a:r>
              <a:rPr lang="en-US" sz="1800" dirty="0"/>
              <a:t>Disadvantages:</a:t>
            </a:r>
          </a:p>
          <a:p>
            <a:r>
              <a:rPr lang="en-US" sz="1800" dirty="0"/>
              <a:t>Main limitation of time domain analysis is that the a) noise and b) disturbance characteristics are not understood as good as it is understood in frequency domain analysis. Time domain analysis is completely mute on overshoot and 3dB system response. Hence not so robust. Plus, the design is also not so easy and usually consists of heat and trial types.</a:t>
            </a:r>
          </a:p>
          <a:p>
            <a:endParaRPr lang="en-IN" sz="1800" dirty="0"/>
          </a:p>
          <a:p>
            <a:endParaRPr lang="en-US" sz="1800" dirty="0"/>
          </a:p>
          <a:p>
            <a:r>
              <a:rPr lang="en-US" sz="1800" dirty="0"/>
              <a:t>Advantages:</a:t>
            </a:r>
          </a:p>
          <a:p>
            <a:r>
              <a:rPr lang="en-US" sz="1800" dirty="0"/>
              <a:t>But, in Time Domain, Interpretation is direct. It works on more accurate mathematical model that are well visualized. Stability analysis: Two most pronounced methods are- Root locus and </a:t>
            </a:r>
            <a:r>
              <a:rPr lang="en-US" sz="1800" dirty="0" err="1"/>
              <a:t>Routh</a:t>
            </a:r>
            <a:r>
              <a:rPr lang="en-US" sz="1800" dirty="0"/>
              <a:t> </a:t>
            </a:r>
            <a:r>
              <a:rPr lang="en-US" sz="1800" dirty="0" err="1"/>
              <a:t>Hurtwitz</a:t>
            </a:r>
            <a:r>
              <a:rPr lang="en-US" sz="1800" dirty="0"/>
              <a:t> criteria. Performance Parameter are: Poles - Zeros location, Rise time, Peak time, Settling time, Delay time, Damping factor, Natural and Damped frequency</a:t>
            </a: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Frequency Domain Analysis</a:t>
            </a:r>
            <a:endParaRPr lang="en-US" dirty="0"/>
          </a:p>
        </p:txBody>
      </p:sp>
      <p:sp>
        <p:nvSpPr>
          <p:cNvPr id="3" name="Content Placeholder 2"/>
          <p:cNvSpPr>
            <a:spLocks noGrp="1"/>
          </p:cNvSpPr>
          <p:nvPr>
            <p:ph idx="1"/>
          </p:nvPr>
        </p:nvSpPr>
        <p:spPr>
          <a:xfrm>
            <a:off x="406399" y="889000"/>
            <a:ext cx="6822537" cy="5839604"/>
          </a:xfrm>
        </p:spPr>
        <p:txBody>
          <a:bodyPr>
            <a:noAutofit/>
          </a:bodyPr>
          <a:lstStyle/>
          <a:p>
            <a:r>
              <a:rPr lang="en-US" sz="1800" dirty="0"/>
              <a:t>In the frequency domain, a linear time-invariant system acts as a filter on the frequency spectrum of the input signal, attenuating it at some frequencies while amplifying it at other frequencies. This property is called the frequency response of the system. </a:t>
            </a:r>
          </a:p>
          <a:p>
            <a:r>
              <a:rPr lang="en-US" sz="1800" dirty="0"/>
              <a:t>Frequency domain analysis replaces the measured signal with a group of sinusoids which, when added together, produce a waveform equivalent to the original.</a:t>
            </a:r>
          </a:p>
          <a:p>
            <a:r>
              <a:rPr lang="en-US" sz="1800" dirty="0"/>
              <a:t>Frequency Domain Specifications</a:t>
            </a:r>
          </a:p>
          <a:p>
            <a:pPr lvl="1"/>
            <a:r>
              <a:rPr lang="en-US" sz="1800" dirty="0"/>
              <a:t>Resonant Peak- Maximum value of the closed loop transfer function.</a:t>
            </a:r>
          </a:p>
          <a:p>
            <a:pPr lvl="1"/>
            <a:r>
              <a:rPr lang="en-US" sz="1800" dirty="0"/>
              <a:t>Resonant Frequency- Frequency at which resonant peak occurs.</a:t>
            </a:r>
          </a:p>
          <a:p>
            <a:pPr lvl="1"/>
            <a:r>
              <a:rPr lang="en-US" sz="1800" dirty="0"/>
              <a:t>Bandwidth- range of frequencies for which the system normalized gain is more than -3db.</a:t>
            </a:r>
          </a:p>
          <a:p>
            <a:pPr lvl="1"/>
            <a:r>
              <a:rPr lang="en-US" sz="1800" dirty="0"/>
              <a:t>Cut-off rate- It is the slop of the log-magnitude curve near the cut off frequency.</a:t>
            </a:r>
          </a:p>
          <a:p>
            <a:pPr lvl="1"/>
            <a:r>
              <a:rPr lang="en-US" sz="1800" dirty="0"/>
              <a:t>Gain Margin- The value of gain to be added to system in order to bring the system to the verge of instability.</a:t>
            </a:r>
          </a:p>
          <a:p>
            <a:pPr lvl="1"/>
            <a:r>
              <a:rPr lang="en-US" sz="1800" dirty="0"/>
              <a:t>Phase Margin- Additional phase lag to be added at the gain cross over freq. in order to bring the system to the verge of instability.</a:t>
            </a:r>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7341079" y="4665309"/>
            <a:ext cx="4589252" cy="1846659"/>
          </a:xfrm>
          <a:prstGeom prst="rect">
            <a:avLst/>
          </a:prstGeom>
        </p:spPr>
        <p:txBody>
          <a:bodyPr wrap="square">
            <a:spAutoFit/>
          </a:bodyPr>
          <a:lstStyle/>
          <a:p>
            <a:pPr algn="ctr"/>
            <a:r>
              <a:rPr lang="en-IN" sz="1600" dirty="0"/>
              <a:t>Fig: Bode Plot of DC Motor</a:t>
            </a:r>
          </a:p>
          <a:p>
            <a:endParaRPr lang="en-IN" sz="1600" dirty="0"/>
          </a:p>
          <a:p>
            <a:r>
              <a:rPr lang="en-IN" sz="1600" dirty="0"/>
              <a:t>Image Source: </a:t>
            </a:r>
            <a:r>
              <a:rPr lang="en-IN" sz="1600" dirty="0">
                <a:hlinkClick r:id="rId2"/>
              </a:rPr>
              <a:t>https://ctms.engin.umich.edu/CTMS/index.php?example=MotorSpeed&amp;section=SystemModeling</a:t>
            </a:r>
            <a:endParaRPr lang="en-IN" sz="1600" dirty="0"/>
          </a:p>
          <a:p>
            <a:endParaRPr lang="en-IN" sz="1600" dirty="0"/>
          </a:p>
          <a:p>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7643004" y="1967710"/>
            <a:ext cx="3539526" cy="2674738"/>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8073146" y="962145"/>
            <a:ext cx="2658116" cy="83214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Frequency Domain Analysis</a:t>
            </a:r>
            <a:endParaRPr lang="en-US" dirty="0"/>
          </a:p>
        </p:txBody>
      </p:sp>
      <p:sp>
        <p:nvSpPr>
          <p:cNvPr id="3" name="Content Placeholder 2"/>
          <p:cNvSpPr>
            <a:spLocks noGrp="1"/>
          </p:cNvSpPr>
          <p:nvPr>
            <p:ph idx="1"/>
          </p:nvPr>
        </p:nvSpPr>
        <p:spPr>
          <a:xfrm>
            <a:off x="406399" y="889000"/>
            <a:ext cx="11291020" cy="5839604"/>
          </a:xfrm>
        </p:spPr>
        <p:txBody>
          <a:bodyPr>
            <a:noAutofit/>
          </a:bodyPr>
          <a:lstStyle/>
          <a:p>
            <a:r>
              <a:rPr lang="en-US" sz="1800" dirty="0"/>
              <a:t>When dealing with the electronic amplifiers instability, the Bell Laboratory team could not find any explanation by time analysis. They just noticed that unexpectedly, amplifiers begin to whistle under certain conditions. The explanation turned to be very logical when Hendrik Wade Bode used the frequency analysis, by means of his well-known frequency diagrams (see the </a:t>
            </a:r>
            <a:r>
              <a:rPr lang="en-US" sz="1800" dirty="0" err="1"/>
              <a:t>Barkhausen</a:t>
            </a:r>
            <a:r>
              <a:rPr lang="en-US" sz="1800" dirty="0"/>
              <a:t> criterion).</a:t>
            </a:r>
          </a:p>
          <a:p>
            <a:endParaRPr lang="en-US" sz="1800" dirty="0"/>
          </a:p>
          <a:p>
            <a:r>
              <a:rPr lang="en-US" sz="1800" dirty="0"/>
              <a:t>Solving manually differential equations is difficult. These manipulations may be performed much easier if using the operational calculus (mainly Laplace). The complex variable s = σ + j ω happens to include the frequency ω! You can find an obvious physical significance to the transfer function (the main frequency analysis tool) if you compare it with the frequency diagrams (for σ = 0).</a:t>
            </a:r>
          </a:p>
          <a:p>
            <a:pPr marL="0" indent="0">
              <a:buNone/>
            </a:pPr>
            <a:endParaRPr lang="en-US" sz="1800" dirty="0"/>
          </a:p>
          <a:p>
            <a:r>
              <a:rPr lang="en-US" sz="1800" dirty="0"/>
              <a:t>The complex generalization of the Bode frequency diagrams was proposed by his colleague Harry </a:t>
            </a:r>
            <a:r>
              <a:rPr lang="en-US" sz="1800" dirty="0" err="1"/>
              <a:t>Nyquist</a:t>
            </a:r>
            <a:r>
              <a:rPr lang="en-US" sz="1800" dirty="0"/>
              <a:t>, who extended the electronic amplifier frequency analysis over the whole System Theory. One perfect example for the utility of this approach is the </a:t>
            </a:r>
            <a:r>
              <a:rPr lang="en-US" sz="1800" dirty="0" err="1"/>
              <a:t>Nyquist</a:t>
            </a:r>
            <a:r>
              <a:rPr lang="en-US" sz="1800" dirty="0"/>
              <a:t> stability criterion. </a:t>
            </a:r>
            <a:br>
              <a:rPr lang="en-US" sz="1800" dirty="0"/>
            </a:br>
            <a:endParaRPr lang="en-US" sz="1800" dirty="0"/>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6840747" y="4665309"/>
            <a:ext cx="5089584" cy="615553"/>
          </a:xfrm>
          <a:prstGeom prst="rect">
            <a:avLst/>
          </a:prstGeom>
        </p:spPr>
        <p:txBody>
          <a:bodyPr wrap="square">
            <a:spAutoFit/>
          </a:bodyPr>
          <a:lstStyle/>
          <a:p>
            <a:endParaRPr lang="en-IN" sz="16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Frequency Domain Analysis</a:t>
            </a:r>
            <a:endParaRPr lang="en-US" dirty="0"/>
          </a:p>
        </p:txBody>
      </p:sp>
      <p:sp>
        <p:nvSpPr>
          <p:cNvPr id="3" name="Content Placeholder 2"/>
          <p:cNvSpPr>
            <a:spLocks noGrp="1"/>
          </p:cNvSpPr>
          <p:nvPr>
            <p:ph idx="1"/>
          </p:nvPr>
        </p:nvSpPr>
        <p:spPr>
          <a:xfrm>
            <a:off x="406399" y="889000"/>
            <a:ext cx="6399843" cy="5839604"/>
          </a:xfrm>
        </p:spPr>
        <p:txBody>
          <a:bodyPr>
            <a:noAutofit/>
          </a:bodyPr>
          <a:lstStyle/>
          <a:p>
            <a:r>
              <a:rPr lang="en-US" sz="1800" dirty="0"/>
              <a:t>Advantages</a:t>
            </a:r>
          </a:p>
          <a:p>
            <a:pPr>
              <a:buNone/>
            </a:pPr>
            <a:r>
              <a:rPr lang="en-US" sz="1800" dirty="0"/>
              <a:t>-	Stability of closed loop system can be estimated</a:t>
            </a:r>
          </a:p>
          <a:p>
            <a:pPr>
              <a:buNone/>
            </a:pPr>
            <a:r>
              <a:rPr lang="en-US" sz="1800" dirty="0"/>
              <a:t>-	Transfer function of complicated systems can be determined experimentally by frequency tests</a:t>
            </a:r>
          </a:p>
          <a:p>
            <a:pPr>
              <a:buNone/>
            </a:pPr>
            <a:r>
              <a:rPr lang="en-US" sz="1800" dirty="0"/>
              <a:t>-	Effects of noise disturbance and parameter variations are relatively easy to visualize.</a:t>
            </a:r>
          </a:p>
          <a:p>
            <a:pPr>
              <a:buNone/>
            </a:pPr>
            <a:r>
              <a:rPr lang="en-US" sz="1800" dirty="0"/>
              <a:t>-	Analysis can be extended to certain nonlinear control systems.</a:t>
            </a:r>
          </a:p>
          <a:p>
            <a:pPr>
              <a:buNone/>
            </a:pPr>
            <a:endParaRPr lang="en-US" sz="1800" dirty="0"/>
          </a:p>
          <a:p>
            <a:r>
              <a:rPr lang="en-US" sz="1800" dirty="0"/>
              <a:t>Disadvantages</a:t>
            </a:r>
          </a:p>
          <a:p>
            <a:pPr>
              <a:buNone/>
            </a:pPr>
            <a:r>
              <a:rPr lang="en-US" sz="1800" dirty="0"/>
              <a:t>-	They struggle with nonlinear phenomena and lose the time information. They tend to scale poorly with problem size compared to time-domain methods. That is, at some large size the frequency-domain approach will be slower than the time-domain approach.</a:t>
            </a:r>
            <a:br>
              <a:rPr lang="en-US" sz="1800" dirty="0"/>
            </a:br>
            <a:br>
              <a:rPr lang="en-US" sz="1800" dirty="0"/>
            </a:br>
            <a:endParaRPr lang="en-US" sz="1800" dirty="0"/>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6840747" y="4665309"/>
            <a:ext cx="5089584" cy="615553"/>
          </a:xfrm>
          <a:prstGeom prst="rect">
            <a:avLst/>
          </a:prstGeom>
        </p:spPr>
        <p:txBody>
          <a:bodyPr wrap="square">
            <a:spAutoFit/>
          </a:bodyPr>
          <a:lstStyle/>
          <a:p>
            <a:endParaRPr lang="en-IN" sz="1600" dirty="0"/>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961517" y="815526"/>
            <a:ext cx="4895640" cy="4170542"/>
          </a:xfrm>
          <a:prstGeom prst="rect">
            <a:avLst/>
          </a:prstGeom>
          <a:noFill/>
          <a:ln w="9525">
            <a:noFill/>
            <a:miter lim="800000"/>
            <a:headEnd/>
            <a:tailEnd/>
          </a:ln>
          <a:effectLst/>
        </p:spPr>
      </p:pic>
      <p:sp>
        <p:nvSpPr>
          <p:cNvPr id="7" name="Rectangle 6"/>
          <p:cNvSpPr/>
          <p:nvPr/>
        </p:nvSpPr>
        <p:spPr>
          <a:xfrm>
            <a:off x="6745856" y="5055078"/>
            <a:ext cx="5063705" cy="1600438"/>
          </a:xfrm>
          <a:prstGeom prst="rect">
            <a:avLst/>
          </a:prstGeom>
        </p:spPr>
        <p:txBody>
          <a:bodyPr wrap="square">
            <a:spAutoFit/>
          </a:bodyPr>
          <a:lstStyle/>
          <a:p>
            <a:pPr algn="ctr"/>
            <a:r>
              <a:rPr lang="en-IN" sz="1600" dirty="0"/>
              <a:t>Fig: Time to Frequency Domain Representation</a:t>
            </a:r>
          </a:p>
          <a:p>
            <a:endParaRPr lang="en-IN" sz="1600" dirty="0"/>
          </a:p>
          <a:p>
            <a:r>
              <a:rPr lang="en-IN" sz="1600" dirty="0"/>
              <a:t>Image Source: </a:t>
            </a:r>
            <a:r>
              <a:rPr lang="en-IN" sz="1600" dirty="0">
                <a:hlinkClick r:id="rId3"/>
              </a:rPr>
              <a:t>https://www.tutorialspoint.com/principles_of_communication/principles_of_communication_analyzing_signals.htm</a:t>
            </a:r>
            <a:endParaRPr lang="en-IN" sz="1600"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Space Analysis</a:t>
            </a:r>
            <a:endParaRPr lang="en-US" dirty="0"/>
          </a:p>
        </p:txBody>
      </p:sp>
      <p:sp>
        <p:nvSpPr>
          <p:cNvPr id="3" name="Content Placeholder 2"/>
          <p:cNvSpPr>
            <a:spLocks noGrp="1"/>
          </p:cNvSpPr>
          <p:nvPr>
            <p:ph idx="1"/>
          </p:nvPr>
        </p:nvSpPr>
        <p:spPr>
          <a:xfrm>
            <a:off x="406398" y="889000"/>
            <a:ext cx="10204093" cy="5839604"/>
          </a:xfrm>
        </p:spPr>
        <p:txBody>
          <a:bodyPr>
            <a:noAutofit/>
          </a:bodyPr>
          <a:lstStyle/>
          <a:p>
            <a:r>
              <a:rPr lang="en-US" sz="1600" i="1" dirty="0"/>
              <a:t>The drawbacks associated with the conventional method are as follows</a:t>
            </a:r>
            <a:r>
              <a:rPr lang="en-US" sz="1600" dirty="0"/>
              <a:t>:</a:t>
            </a:r>
          </a:p>
          <a:p>
            <a:r>
              <a:rPr lang="en-US" sz="1600" dirty="0"/>
              <a:t>In the transfer function approach during analysis, the initial conditions are considered to be 0. However, this is not the case with state variable analysis because it considers all the initial conditions associated with the elements of the control system.</a:t>
            </a:r>
            <a:br>
              <a:rPr lang="en-US" sz="1600" dirty="0"/>
            </a:br>
            <a:r>
              <a:rPr lang="en-US" sz="1600" dirty="0"/>
              <a:t>And the consideration of initial conditions provides a more precise response. Hence the consideration of all the initial conditions associated with the system in the state model serves as a major advantageous factor.</a:t>
            </a:r>
          </a:p>
          <a:p>
            <a:r>
              <a:rPr lang="en-US" sz="1600" dirty="0"/>
              <a:t>The transfer function approach shows inconvenience towards the analysis of multiple input multiple output systems. As against the state variable approach supports analyzing both SISO as well as MIMO systems.</a:t>
            </a:r>
          </a:p>
          <a:p>
            <a:r>
              <a:rPr lang="en-US" sz="1600" dirty="0"/>
              <a:t>Due to the effectiveness in analyzing linear and non-linear as well as time-varying or time-invariant systems, the state-space approach is better than the transfer function approach which is applicable to linear time-invariant systems.</a:t>
            </a:r>
          </a:p>
          <a:p>
            <a:pPr>
              <a:buNone/>
            </a:pPr>
            <a:endParaRPr lang="en-US" sz="1600" dirty="0"/>
          </a:p>
        </p:txBody>
      </p:sp>
      <p:sp>
        <p:nvSpPr>
          <p:cNvPr id="6" name="TextBox 5"/>
          <p:cNvSpPr txBox="1"/>
          <p:nvPr/>
        </p:nvSpPr>
        <p:spPr>
          <a:xfrm>
            <a:off x="6124755" y="931653"/>
            <a:ext cx="5365630" cy="369332"/>
          </a:xfrm>
          <a:prstGeom prst="rect">
            <a:avLst/>
          </a:prstGeom>
          <a:noFill/>
        </p:spPr>
        <p:txBody>
          <a:bodyPr wrap="square" rtlCol="0">
            <a:spAutoFit/>
          </a:bodyPr>
          <a:lstStyle/>
          <a:p>
            <a:endParaRPr lang="en-US" dirty="0"/>
          </a:p>
        </p:txBody>
      </p:sp>
      <p:sp>
        <p:nvSpPr>
          <p:cNvPr id="8" name="Rectangle 7"/>
          <p:cNvSpPr/>
          <p:nvPr/>
        </p:nvSpPr>
        <p:spPr>
          <a:xfrm>
            <a:off x="6840747" y="4665309"/>
            <a:ext cx="5089584" cy="615553"/>
          </a:xfrm>
          <a:prstGeom prst="rect">
            <a:avLst/>
          </a:prstGeom>
        </p:spPr>
        <p:txBody>
          <a:bodyPr wrap="square">
            <a:spAutoFit/>
          </a:bodyPr>
          <a:lstStyle/>
          <a:p>
            <a:endParaRPr lang="en-IN" sz="1600" dirty="0"/>
          </a:p>
          <a:p>
            <a:endParaRPr lang="en-US" dirty="0"/>
          </a:p>
        </p:txBody>
      </p:sp>
      <p:pic>
        <p:nvPicPr>
          <p:cNvPr id="5124" name="Picture 4"/>
          <p:cNvPicPr>
            <a:picLocks noChangeAspect="1" noChangeArrowheads="1"/>
          </p:cNvPicPr>
          <p:nvPr/>
        </p:nvPicPr>
        <p:blipFill>
          <a:blip r:embed="rId2" cstate="print"/>
          <a:srcRect/>
          <a:stretch>
            <a:fillRect/>
          </a:stretch>
        </p:blipFill>
        <p:spPr bwMode="auto">
          <a:xfrm>
            <a:off x="3845135" y="4338289"/>
            <a:ext cx="2995612" cy="14859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1907</Words>
  <Application>Microsoft Office PowerPoint</Application>
  <PresentationFormat>Widescreen</PresentationFormat>
  <Paragraphs>266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MathJax_Math-italic</vt:lpstr>
      <vt:lpstr>Palatino Linotype</vt:lpstr>
      <vt:lpstr>Office Theme</vt:lpstr>
      <vt:lpstr>Control Systems  Overview   </vt:lpstr>
      <vt:lpstr>PowerPoint Presentation</vt:lpstr>
      <vt:lpstr>Physical System to Time Domain</vt:lpstr>
      <vt:lpstr>Time Domain Analysis</vt:lpstr>
      <vt:lpstr>Time Domain Analysis</vt:lpstr>
      <vt:lpstr>Frequency Domain Analysis</vt:lpstr>
      <vt:lpstr>History of Frequency Domain Analysis</vt:lpstr>
      <vt:lpstr>Frequency Domain Analysis</vt:lpstr>
      <vt:lpstr>State Space Analysis</vt:lpstr>
      <vt:lpstr>State Space Analysis</vt:lpstr>
      <vt:lpstr>PowerPoint Presentation</vt:lpstr>
      <vt:lpstr>Introduction:</vt:lpstr>
      <vt:lpstr>Introduction:</vt:lpstr>
      <vt:lpstr>Block Diagram</vt:lpstr>
      <vt:lpstr>PowerPoint Presentation</vt:lpstr>
      <vt:lpstr>Introduction:</vt:lpstr>
      <vt:lpstr>Block Diagram</vt:lpstr>
      <vt:lpstr>PowerPoint Presentation</vt:lpstr>
      <vt:lpstr>Introduction:</vt:lpstr>
      <vt:lpstr>Transfer Function and Block Diagram:</vt:lpstr>
      <vt:lpstr>PowerPoint Presentation</vt:lpstr>
      <vt:lpstr>Introduction:</vt:lpstr>
      <vt:lpstr>Block Diagram</vt:lpstr>
      <vt:lpstr>Advantages &amp; Disadvantages of P-I Controller</vt:lpstr>
      <vt:lpstr>PowerPoint Presentation</vt:lpstr>
      <vt:lpstr>PD Controller </vt:lpstr>
      <vt:lpstr> Analysis PD Controller </vt:lpstr>
      <vt:lpstr>Advantages, Disadvantages and Applications.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Systems and Overview</dc:title>
  <dc:creator>Archita Modi</dc:creator>
  <cp:lastModifiedBy>Amiya Kumar Panda</cp:lastModifiedBy>
  <cp:revision>70</cp:revision>
  <dcterms:created xsi:type="dcterms:W3CDTF">2021-03-17T12:30:21Z</dcterms:created>
  <dcterms:modified xsi:type="dcterms:W3CDTF">2021-04-12T05:08:51Z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2021-03-17T12:31:55Z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5188f30b-8a51-49ab-8aaf-00008a84507e</vt:lpwstr>
  </property>
  <property fmtid="{D5CDD505-2E9C-101B-9397-08002B2CF9AE}" pid="8" name="MSIP_Label_4b5591f2-6b23-403d-aa5f-b6d577f5e572_ContentBits">
    <vt:lpwstr>0</vt:lpwstr>
  </property>
</Properties>
</file>