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6"/>
    <p:sldMasterId id="2147483650" r:id="rId7"/>
    <p:sldMasterId id="2147483652" r:id="rId8"/>
  </p:sldMasterIdLst>
  <p:notesMasterIdLst>
    <p:notesMasterId r:id="rId37"/>
  </p:notesMasterIdLst>
  <p:handoutMasterIdLst>
    <p:handoutMasterId r:id="rId38"/>
  </p:handoutMasterIdLst>
  <p:sldIdLst>
    <p:sldId id="273" r:id="rId9"/>
    <p:sldId id="274" r:id="rId10"/>
    <p:sldId id="296" r:id="rId11"/>
    <p:sldId id="293" r:id="rId12"/>
    <p:sldId id="297" r:id="rId13"/>
    <p:sldId id="298" r:id="rId14"/>
    <p:sldId id="302" r:id="rId15"/>
    <p:sldId id="307" r:id="rId16"/>
    <p:sldId id="299" r:id="rId17"/>
    <p:sldId id="300" r:id="rId18"/>
    <p:sldId id="301" r:id="rId19"/>
    <p:sldId id="289" r:id="rId20"/>
    <p:sldId id="283" r:id="rId21"/>
    <p:sldId id="285" r:id="rId22"/>
    <p:sldId id="288" r:id="rId23"/>
    <p:sldId id="287" r:id="rId24"/>
    <p:sldId id="286" r:id="rId25"/>
    <p:sldId id="290" r:id="rId26"/>
    <p:sldId id="292" r:id="rId27"/>
    <p:sldId id="291" r:id="rId28"/>
    <p:sldId id="309" r:id="rId29"/>
    <p:sldId id="303" r:id="rId30"/>
    <p:sldId id="275" r:id="rId31"/>
    <p:sldId id="294" r:id="rId32"/>
    <p:sldId id="310" r:id="rId33"/>
    <p:sldId id="306" r:id="rId34"/>
    <p:sldId id="311" r:id="rId35"/>
    <p:sldId id="276" r:id="rId36"/>
  </p:sldIdLst>
  <p:sldSz cx="9144000" cy="5143500" type="screen16x9"/>
  <p:notesSz cx="9928225" cy="6797675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2">
          <p15:clr>
            <a:srgbClr val="A4A3A4"/>
          </p15:clr>
        </p15:guide>
        <p15:guide id="2" pos="4096">
          <p15:clr>
            <a:srgbClr val="A4A3A4"/>
          </p15:clr>
        </p15:guide>
        <p15:guide id="3" pos="118">
          <p15:clr>
            <a:srgbClr val="A4A3A4"/>
          </p15:clr>
        </p15:guide>
        <p15:guide id="4" pos="913">
          <p15:clr>
            <a:srgbClr val="A4A3A4"/>
          </p15:clr>
        </p15:guide>
        <p15:guide id="5" pos="2002">
          <p15:clr>
            <a:srgbClr val="A4A3A4"/>
          </p15:clr>
        </p15:guide>
        <p15:guide id="6" pos="2502">
          <p15:clr>
            <a:srgbClr val="A4A3A4"/>
          </p15:clr>
        </p15:guide>
        <p15:guide id="7" pos="3302">
          <p15:clr>
            <a:srgbClr val="A4A3A4"/>
          </p15:clr>
        </p15:guide>
        <p15:guide id="8" pos="1564">
          <p15:clr>
            <a:srgbClr val="A4A3A4"/>
          </p15:clr>
        </p15:guide>
        <p15:guide id="9" pos="17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31E"/>
    <a:srgbClr val="B1452E"/>
    <a:srgbClr val="6E6E6E"/>
    <a:srgbClr val="953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451" autoAdjust="0"/>
  </p:normalViewPr>
  <p:slideViewPr>
    <p:cSldViewPr snapToObjects="1" showGuides="1">
      <p:cViewPr varScale="1">
        <p:scale>
          <a:sx n="143" d="100"/>
          <a:sy n="143" d="100"/>
        </p:scale>
        <p:origin x="756" y="114"/>
      </p:cViewPr>
      <p:guideLst>
        <p:guide orient="horz" pos="972"/>
        <p:guide pos="4096"/>
        <p:guide pos="118"/>
        <p:guide pos="913"/>
        <p:guide pos="2002"/>
        <p:guide pos="2502"/>
        <p:guide pos="3302"/>
        <p:guide pos="1564"/>
        <p:guide pos="1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92D5-9EBB-E847-9931-EF6E16186753}" type="datetime1">
              <a:rPr lang="it-IT" smtClean="0"/>
              <a:pPr/>
              <a:t>23/05/2019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C75B5-60F1-6445-AB72-1F30929110D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646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F2FB9-173A-6946-9410-B0C04CCFFB3C}" type="datetime1">
              <a:rPr lang="it-IT" smtClean="0"/>
              <a:pPr/>
              <a:t>23/05/2019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BB44B-55DC-D44A-B854-7BA97431354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071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849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37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99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346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162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9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401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29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908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88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83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774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135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127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234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254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695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295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038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704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01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62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43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157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9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33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85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21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testo 9"/>
          <p:cNvSpPr>
            <a:spLocks noGrp="1"/>
          </p:cNvSpPr>
          <p:nvPr>
            <p:ph type="body" sz="quarter" idx="20" hasCustomPrompt="1"/>
          </p:nvPr>
        </p:nvSpPr>
        <p:spPr>
          <a:xfrm>
            <a:off x="2112964" y="4428812"/>
            <a:ext cx="7031037" cy="2592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smtClean="0"/>
              <a:t>Contains confidential proprietary and trade secrets information of CNH Industrial. Any use of this work without express written consent is strictly prohibited.</a:t>
            </a:r>
          </a:p>
          <a:p>
            <a:pPr lvl="0"/>
            <a:endParaRPr lang="en-US" noProof="0" smtClean="0"/>
          </a:p>
        </p:txBody>
      </p:sp>
      <p:sp>
        <p:nvSpPr>
          <p:cNvPr id="28" name="Segnaposto tes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2112416" y="4232404"/>
            <a:ext cx="3450184" cy="18669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>
                <a:solidFill>
                  <a:srgbClr val="6E6E6E"/>
                </a:solidFill>
              </a:defRPr>
            </a:lvl1pPr>
          </a:lstStyle>
          <a:p>
            <a:r>
              <a:rPr lang="en-US" sz="1200" noProof="0" smtClean="0">
                <a:solidFill>
                  <a:srgbClr val="6E6E6E"/>
                </a:solidFill>
                <a:latin typeface="Arial"/>
                <a:cs typeface="Arial"/>
              </a:rPr>
              <a:t>October 25th, 2013</a:t>
            </a:r>
            <a:endParaRPr lang="en-US" sz="1200" noProof="0">
              <a:solidFill>
                <a:srgbClr val="6E6E6E"/>
              </a:solidFill>
              <a:latin typeface="Arial"/>
              <a:cs typeface="Arial"/>
            </a:endParaRPr>
          </a:p>
        </p:txBody>
      </p:sp>
      <p:sp>
        <p:nvSpPr>
          <p:cNvPr id="29" name="Titolo 1"/>
          <p:cNvSpPr>
            <a:spLocks noGrp="1"/>
          </p:cNvSpPr>
          <p:nvPr>
            <p:ph type="ctrTitle" hasCustomPrompt="1"/>
          </p:nvPr>
        </p:nvSpPr>
        <p:spPr>
          <a:xfrm>
            <a:off x="2112416" y="1711526"/>
            <a:ext cx="6708056" cy="461664"/>
          </a:xfrm>
          <a:prstGeom prst="rect">
            <a:avLst/>
          </a:prstGeom>
        </p:spPr>
        <p:txBody>
          <a:bodyPr lIns="0" bIns="0"/>
          <a:lstStyle>
            <a:lvl1pPr>
              <a:defRPr>
                <a:solidFill>
                  <a:srgbClr val="C3231E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30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112416" y="2187825"/>
            <a:ext cx="6400800" cy="259228"/>
          </a:xfrm>
          <a:prstGeom prst="rect">
            <a:avLst/>
          </a:prstGeom>
        </p:spPr>
        <p:txBody>
          <a:bodyPr lIns="0" rIns="0" bIns="0" anchor="t"/>
          <a:lstStyle>
            <a:lvl1pPr marL="0" indent="0" algn="l">
              <a:buNone/>
              <a:defRPr baseline="0">
                <a:solidFill>
                  <a:srgbClr val="6E6E6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Possible subtitle of the presentation</a:t>
            </a:r>
            <a:endParaRPr lang="en-US" noProof="0"/>
          </a:p>
        </p:txBody>
      </p:sp>
      <p:sp>
        <p:nvSpPr>
          <p:cNvPr id="31" name="Segnaposto tes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2112416" y="3534140"/>
            <a:ext cx="2362200" cy="3429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600">
                <a:solidFill>
                  <a:srgbClr val="6E6E6E"/>
                </a:solidFill>
              </a:defRPr>
            </a:lvl1pPr>
          </a:lstStyle>
          <a:p>
            <a:pPr lvl="0"/>
            <a:r>
              <a:rPr lang="en-US" noProof="0" smtClean="0"/>
              <a:t>Name and title </a:t>
            </a:r>
            <a:endParaRPr lang="en-US" noProof="0"/>
          </a:p>
        </p:txBody>
      </p:sp>
      <p:sp>
        <p:nvSpPr>
          <p:cNvPr id="32" name="Segnaposto testo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2963" y="3973800"/>
            <a:ext cx="1738312" cy="258604"/>
          </a:xfrm>
          <a:prstGeom prst="rect">
            <a:avLst/>
          </a:prstGeom>
        </p:spPr>
        <p:txBody>
          <a:bodyPr vert="horz" lIns="0" rIns="0"/>
          <a:lstStyle>
            <a:lvl1pPr>
              <a:defRPr>
                <a:solidFill>
                  <a:srgbClr val="C3231E"/>
                </a:solidFill>
              </a:defRPr>
            </a:lvl1pPr>
            <a:lvl2pPr>
              <a:defRPr>
                <a:solidFill>
                  <a:srgbClr val="C3231E"/>
                </a:solidFill>
              </a:defRPr>
            </a:lvl2pPr>
            <a:lvl3pPr>
              <a:defRPr>
                <a:solidFill>
                  <a:srgbClr val="C3231E"/>
                </a:solidFill>
              </a:defRPr>
            </a:lvl3pPr>
            <a:lvl4pPr>
              <a:defRPr>
                <a:solidFill>
                  <a:srgbClr val="C3231E"/>
                </a:solidFill>
              </a:defRPr>
            </a:lvl4pPr>
            <a:lvl5pPr>
              <a:defRPr>
                <a:solidFill>
                  <a:srgbClr val="C3231E"/>
                </a:solidFill>
              </a:defRPr>
            </a:lvl5pPr>
          </a:lstStyle>
          <a:p>
            <a:pPr lvl="0"/>
            <a:r>
              <a:rPr lang="en-US" noProof="0" smtClean="0"/>
              <a:t>City, Nation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VIDER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88424" y="4743360"/>
            <a:ext cx="4572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457200" y="105218"/>
            <a:ext cx="8291264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200" b="1" baseline="0"/>
            </a:lvl1pPr>
          </a:lstStyle>
          <a:p>
            <a:r>
              <a:rPr lang="it-IT" dirty="0" smtClean="0"/>
              <a:t>Title lorem ipsum dolor sit amet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>
            <a:off x="0" y="702068"/>
            <a:ext cx="1439664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908"/>
            <a:ext cx="8291264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 smtClean="0"/>
              <a:t>Subtitle lorem ipsum dolor sit amet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 hasCustomPrompt="1"/>
          </p:nvPr>
        </p:nvSpPr>
        <p:spPr>
          <a:xfrm>
            <a:off x="457200" y="1200151"/>
            <a:ext cx="4042792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1pPr>
            <a:lvl2pPr marL="742950" indent="-285750">
              <a:buSzPct val="120000"/>
              <a:buFont typeface="Arial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buSzPct val="80000"/>
              <a:buFont typeface="Wingdings" charset="2"/>
              <a:buChar char="ü"/>
              <a:defRPr sz="1400">
                <a:solidFill>
                  <a:srgbClr val="000000"/>
                </a:solidFill>
              </a:defRPr>
            </a:lvl3pPr>
            <a:lvl4pPr marL="1543050" indent="-171450">
              <a:buSzPct val="80000"/>
              <a:buFont typeface="Courier New"/>
              <a:buChar char="o"/>
              <a:defRPr sz="1200">
                <a:solidFill>
                  <a:srgbClr val="000000"/>
                </a:solidFill>
              </a:defRPr>
            </a:lvl4pPr>
            <a:lvl5pPr marL="2000250" indent="-171450">
              <a:buSzPct val="80000"/>
              <a:buFont typeface="Wingdings" charset="2"/>
              <a:buChar char="²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 smtClean="0"/>
              <a:t>Text lorem ipsum dolor sit amet, consectetuer adipscing elit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lang="it-IT" dirty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88424" y="4743360"/>
            <a:ext cx="4572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4682067" y="1200151"/>
            <a:ext cx="4042792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1pPr>
            <a:lvl2pPr marL="742950" indent="-285750">
              <a:buSzPct val="120000"/>
              <a:buFont typeface="Arial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buSzPct val="80000"/>
              <a:buFont typeface="Wingdings" charset="2"/>
              <a:buChar char="ü"/>
              <a:defRPr sz="1400">
                <a:solidFill>
                  <a:srgbClr val="000000"/>
                </a:solidFill>
              </a:defRPr>
            </a:lvl3pPr>
            <a:lvl4pPr marL="1543050" indent="-171450">
              <a:buSzPct val="80000"/>
              <a:buFont typeface="Courier New"/>
              <a:buChar char="o"/>
              <a:defRPr sz="1200">
                <a:solidFill>
                  <a:srgbClr val="000000"/>
                </a:solidFill>
              </a:defRPr>
            </a:lvl4pPr>
            <a:lvl5pPr marL="2000250" indent="-171450">
              <a:buSzPct val="80000"/>
              <a:buFont typeface="Wingdings" charset="2"/>
              <a:buChar char="²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 smtClean="0"/>
              <a:t>Text lorem ipsum dolor sit amet, consectetuer adipscing elit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 userDrawn="1"/>
        </p:nvCxnSpPr>
        <p:spPr>
          <a:xfrm>
            <a:off x="0" y="702068"/>
            <a:ext cx="1439664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88424" y="4743360"/>
            <a:ext cx="4572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2" hasCustomPrompt="1"/>
          </p:nvPr>
        </p:nvSpPr>
        <p:spPr>
          <a:xfrm>
            <a:off x="457200" y="1200151"/>
            <a:ext cx="8290800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1pPr>
            <a:lvl2pPr marL="742950" indent="-285750">
              <a:buSzPct val="120000"/>
              <a:buFont typeface="Arial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buSzPct val="80000"/>
              <a:buFont typeface="Wingdings" charset="2"/>
              <a:buChar char="ü"/>
              <a:defRPr sz="1400">
                <a:solidFill>
                  <a:srgbClr val="000000"/>
                </a:solidFill>
              </a:defRPr>
            </a:lvl3pPr>
            <a:lvl4pPr marL="1543050" indent="-171450">
              <a:buSzPct val="80000"/>
              <a:buFont typeface="Courier New"/>
              <a:buChar char="o"/>
              <a:defRPr sz="1200">
                <a:solidFill>
                  <a:srgbClr val="000000"/>
                </a:solidFill>
              </a:defRPr>
            </a:lvl4pPr>
            <a:lvl5pPr marL="2000250" indent="-171450">
              <a:buSzPct val="80000"/>
              <a:buFont typeface="Wingdings" charset="2"/>
              <a:buChar char="²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 smtClean="0"/>
              <a:t>Text lorem ipsum dolor sit amet, consectetuer adipscing elit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 hasCustomPrompt="1"/>
          </p:nvPr>
        </p:nvSpPr>
        <p:spPr>
          <a:xfrm>
            <a:off x="457200" y="105218"/>
            <a:ext cx="8291264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200" b="1" baseline="0"/>
            </a:lvl1pPr>
          </a:lstStyle>
          <a:p>
            <a:r>
              <a:rPr lang="it-IT" dirty="0" smtClean="0"/>
              <a:t>Title lorem ipsum dolor sit amet</a:t>
            </a:r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908"/>
            <a:ext cx="8291264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 smtClean="0"/>
              <a:t>Subtitle lorem ipsum dolor sit amet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1 12"/>
          <p:cNvCxnSpPr/>
          <p:nvPr userDrawn="1"/>
        </p:nvCxnSpPr>
        <p:spPr>
          <a:xfrm>
            <a:off x="0" y="702068"/>
            <a:ext cx="1439664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88424" y="4743360"/>
            <a:ext cx="4572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 hasCustomPrompt="1"/>
          </p:nvPr>
        </p:nvSpPr>
        <p:spPr>
          <a:xfrm>
            <a:off x="457200" y="105218"/>
            <a:ext cx="8291264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200" b="1" baseline="0"/>
            </a:lvl1pPr>
          </a:lstStyle>
          <a:p>
            <a:r>
              <a:rPr lang="it-IT" dirty="0" smtClean="0"/>
              <a:t>Title lorem ipsum dolor sit amet</a:t>
            </a:r>
            <a:endParaRPr lang="it-IT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908"/>
            <a:ext cx="8291264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 smtClean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88424" y="4743360"/>
            <a:ext cx="4572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200150"/>
            <a:ext cx="3505198" cy="33944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Text text</a:t>
            </a:r>
          </a:p>
        </p:txBody>
      </p:sp>
      <p:cxnSp>
        <p:nvCxnSpPr>
          <p:cNvPr id="13" name="Connettore 1 12"/>
          <p:cNvCxnSpPr/>
          <p:nvPr userDrawn="1"/>
        </p:nvCxnSpPr>
        <p:spPr>
          <a:xfrm>
            <a:off x="0" y="702068"/>
            <a:ext cx="1439664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88424" y="4743360"/>
            <a:ext cx="4572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4139953" y="1200151"/>
            <a:ext cx="4584907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1pPr>
            <a:lvl2pPr marL="742950" indent="-285750">
              <a:buSzPct val="120000"/>
              <a:buFont typeface="Arial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buSzPct val="80000"/>
              <a:buFont typeface="Wingdings" charset="2"/>
              <a:buChar char="ü"/>
              <a:defRPr sz="1400">
                <a:solidFill>
                  <a:srgbClr val="000000"/>
                </a:solidFill>
              </a:defRPr>
            </a:lvl3pPr>
            <a:lvl4pPr marL="1543050" indent="-171450">
              <a:buSzPct val="80000"/>
              <a:buFont typeface="Courier New"/>
              <a:buChar char="o"/>
              <a:defRPr sz="1200">
                <a:solidFill>
                  <a:srgbClr val="000000"/>
                </a:solidFill>
              </a:defRPr>
            </a:lvl4pPr>
            <a:lvl5pPr marL="2000250" indent="-171450">
              <a:buSzPct val="80000"/>
              <a:buFont typeface="Wingdings" charset="2"/>
              <a:buChar char="²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 smtClean="0"/>
              <a:t>Text lorem ipsum dolor sit amet, consectetuer adipscing elit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457200" y="105218"/>
            <a:ext cx="8291264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200" b="1" baseline="0"/>
            </a:lvl1pPr>
          </a:lstStyle>
          <a:p>
            <a:r>
              <a:rPr lang="it-IT" dirty="0" smtClean="0"/>
              <a:t>Title lorem ipsum dolor sit amet</a:t>
            </a:r>
            <a:endParaRPr lang="it-IT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908"/>
            <a:ext cx="8291264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 smtClean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 flipV="1">
            <a:off x="457200" y="1200151"/>
            <a:ext cx="8404274" cy="3394472"/>
          </a:xfrm>
          <a:prstGeom prst="rect">
            <a:avLst/>
          </a:prstGeom>
        </p:spPr>
        <p:txBody>
          <a:bodyPr vert="eaVert" lIns="0" tIns="0" rIns="0" bIns="0"/>
          <a:lstStyle>
            <a:lvl1pPr marL="342900" indent="-342900">
              <a:buFont typeface="Wingdings" charset="2"/>
              <a:buChar char="§"/>
              <a:defRPr sz="1800" baseline="0">
                <a:solidFill>
                  <a:srgbClr val="000000"/>
                </a:solidFill>
              </a:defRPr>
            </a:lvl1pPr>
            <a:lvl2pPr marL="742950" indent="-285750">
              <a:buSzPct val="120000"/>
              <a:buFont typeface="Arial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buSzPct val="80000"/>
              <a:buFont typeface="Wingdings" charset="2"/>
              <a:buChar char="ü"/>
              <a:defRPr sz="1400">
                <a:solidFill>
                  <a:srgbClr val="000000"/>
                </a:solidFill>
              </a:defRPr>
            </a:lvl3pPr>
            <a:lvl4pPr marL="1657350" indent="-285750">
              <a:buSzPct val="80000"/>
              <a:buFont typeface="Courier New"/>
              <a:buChar char="o"/>
              <a:defRPr sz="1200">
                <a:solidFill>
                  <a:srgbClr val="000000"/>
                </a:solidFill>
              </a:defRPr>
            </a:lvl4pPr>
            <a:lvl5pPr marL="2114550" indent="-285750">
              <a:buSzPct val="80000"/>
              <a:buFont typeface="Wingdings" charset="2"/>
              <a:buChar char="²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 smtClean="0"/>
              <a:t>Text Lorem ipsum dolor sit amet, consectetuer adipiscing elit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lang="it-IT" dirty="0"/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0" y="702068"/>
            <a:ext cx="1439664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88424" y="4743360"/>
            <a:ext cx="4572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Titolo 1"/>
          <p:cNvSpPr>
            <a:spLocks noGrp="1"/>
          </p:cNvSpPr>
          <p:nvPr>
            <p:ph type="title" hasCustomPrompt="1"/>
          </p:nvPr>
        </p:nvSpPr>
        <p:spPr>
          <a:xfrm>
            <a:off x="457200" y="105218"/>
            <a:ext cx="8291264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200" b="1" baseline="0"/>
            </a:lvl1pPr>
          </a:lstStyle>
          <a:p>
            <a:r>
              <a:rPr lang="it-IT" dirty="0" smtClean="0"/>
              <a:t>Title lorem ipsum dolor sit amet</a:t>
            </a:r>
            <a:endParaRPr lang="it-IT" dirty="0"/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908"/>
            <a:ext cx="8291264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 smtClean="0"/>
              <a:t>Subtitle lorem ipsum dolor sit amet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12"/>
          <p:cNvPicPr>
            <a:picLocks noChangeAspect="1"/>
          </p:cNvPicPr>
          <p:nvPr userDrawn="1"/>
        </p:nvPicPr>
        <p:blipFill rotWithShape="1">
          <a:blip r:embed="rId3"/>
          <a:srcRect l="1050" r="10535" b="15579"/>
          <a:stretch/>
        </p:blipFill>
        <p:spPr>
          <a:xfrm>
            <a:off x="-5479" y="1103711"/>
            <a:ext cx="9144000" cy="402884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-5479" y="4491983"/>
            <a:ext cx="9149479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Box 1"/>
          <p:cNvSpPr txBox="1"/>
          <p:nvPr userDrawn="1"/>
        </p:nvSpPr>
        <p:spPr>
          <a:xfrm>
            <a:off x="-470748" y="23541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Immagine 4" descr="AW_CNH_Industrial_Color_RG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9310" y="195486"/>
            <a:ext cx="1705493" cy="10798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456937" y="4798170"/>
            <a:ext cx="7692543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3429000" y="4743360"/>
            <a:ext cx="46482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900" b="0" noProof="0" dirty="0" smtClean="0">
                <a:solidFill>
                  <a:srgbClr val="FFFFFF"/>
                </a:solidFill>
              </a:rPr>
              <a:t>Footer</a:t>
            </a:r>
            <a:endParaRPr lang="en-US" sz="900" b="0" noProof="0" dirty="0">
              <a:solidFill>
                <a:srgbClr val="FFFFFF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647825" y="4743360"/>
            <a:ext cx="1530350" cy="259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it-IT" sz="900" b="0" dirty="0" smtClean="0">
                <a:solidFill>
                  <a:srgbClr val="FFFFFF"/>
                </a:solidFill>
              </a:rPr>
              <a:t>October 25th, 2013</a:t>
            </a:r>
            <a:endParaRPr lang="it-IT" sz="900" b="0" dirty="0">
              <a:solidFill>
                <a:srgbClr val="FFFFF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 flipV="1">
            <a:off x="1456937" y="2057400"/>
            <a:ext cx="7687063" cy="75438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itolo 2"/>
          <p:cNvSpPr txBox="1">
            <a:spLocks/>
          </p:cNvSpPr>
          <p:nvPr/>
        </p:nvSpPr>
        <p:spPr>
          <a:xfrm>
            <a:off x="1524000" y="1968242"/>
            <a:ext cx="6856412" cy="8915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Backup</a:t>
            </a:r>
            <a:endParaRPr kumimoji="0" lang="it-IT" sz="5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1" name="Immagine 6" descr="AW_CNH_Industrial_Color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0266" y="4680089"/>
            <a:ext cx="579490" cy="3669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C3231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456937" y="4798170"/>
            <a:ext cx="7692543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429000" y="4743360"/>
            <a:ext cx="46482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endParaRPr lang="en-US" sz="900" b="0" noProof="0" dirty="0">
              <a:solidFill>
                <a:srgbClr val="FFFFFF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647825" y="4743360"/>
            <a:ext cx="1530350" cy="259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it-IT" sz="900" b="0" dirty="0" err="1" smtClean="0">
                <a:solidFill>
                  <a:srgbClr val="FFFFFF"/>
                </a:solidFill>
              </a:rPr>
              <a:t>May</a:t>
            </a:r>
            <a:r>
              <a:rPr lang="it-IT" sz="900" b="0" dirty="0" smtClean="0">
                <a:solidFill>
                  <a:srgbClr val="FFFFFF"/>
                </a:solidFill>
              </a:rPr>
              <a:t> 24th, 2019</a:t>
            </a:r>
            <a:endParaRPr lang="it-IT" sz="900" b="0" dirty="0">
              <a:solidFill>
                <a:srgbClr val="FFFFFF"/>
              </a:solidFill>
            </a:endParaRPr>
          </a:p>
        </p:txBody>
      </p:sp>
      <p:pic>
        <p:nvPicPr>
          <p:cNvPr id="6" name="Immagine 6" descr="AW_CNH_Industrial_Color_RGB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0266" y="4680089"/>
            <a:ext cx="579490" cy="3669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C3231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7" Type="http://schemas.openxmlformats.org/officeDocument/2006/relationships/hyperlink" Target="http://cntlm.sourceforge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docs.pytest.org/en/latest/getting-started.html" TargetMode="External"/><Relationship Id="rId4" Type="http://schemas.openxmlformats.org/officeDocument/2006/relationships/hyperlink" Target="https://pypi.org/project/pywin3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jetbrains.com/pychar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nhind.com/svn/harvester_libraries/UCMSimFramework/trunk/TestFramework/UCMSimTes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nhind.com/svn/harvester_libraries/UCMSimFramework/trunk/TestFramework/example/conftest.p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lates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o.cnhind.com/svn/sugarcaneharvester/trunk/test" TargetMode="External"/><Relationship Id="rId4" Type="http://schemas.openxmlformats.org/officeDocument/2006/relationships/hyperlink" Target="https://pypi.org/project/pytest-html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nhind.com/svn/harvester_libraries/UCMSimFramework/trunk/TestFramework/doc/Ucm_simulation_external_test_framework.doc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nhind.com/svn/harvester_libraries/UCMSimFramework/trunk/TestFramework/doc/Ucm_simulation_external_test_framework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o.cnhind.com/svn/harvester_libraries/UCMSimFramework/trunk/TestFramework/doc/Ucm_simulation_python_test_env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nhind.com/svn/harvester_libraries/UCMSimFramework/trunk/TestFramework/doc/Ucm_simulation_python_test_env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nhind.com/svn/harvester_libraries/UCMSimFramework/trunk/TestFramework/doc/Ucm_simulation_external_test_framework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smtClean="0"/>
              <a:t>Contains confidential proprietary and trade secrets information of CNH Industrial. Any use of this work without express written consent is strictly prohibited.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 err="1" smtClean="0"/>
              <a:t>May</a:t>
            </a:r>
            <a:r>
              <a:rPr lang="it-IT" dirty="0" smtClean="0"/>
              <a:t> 24th, 2019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UCM Simulator Test </a:t>
            </a:r>
            <a:r>
              <a:rPr lang="it-IT" dirty="0" smtClean="0"/>
              <a:t>Framework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Python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of UCM </a:t>
            </a:r>
            <a:r>
              <a:rPr lang="it-IT" dirty="0" err="1" smtClean="0"/>
              <a:t>functionality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Koen </a:t>
            </a:r>
            <a:r>
              <a:rPr lang="it-IT" dirty="0" err="1" smtClean="0"/>
              <a:t>Taillaert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 smtClean="0"/>
              <a:t>Zedelgem</a:t>
            </a:r>
            <a:r>
              <a:rPr lang="it-IT" dirty="0" smtClean="0"/>
              <a:t>, </a:t>
            </a:r>
            <a:r>
              <a:rPr lang="it-IT" dirty="0" err="1" smtClean="0"/>
              <a:t>Belgium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Referenced by PGN</a:t>
            </a:r>
          </a:p>
          <a:p>
            <a:pPr lvl="1"/>
            <a:r>
              <a:rPr lang="en-GB" dirty="0" smtClean="0"/>
              <a:t>Raw can data</a:t>
            </a:r>
          </a:p>
          <a:p>
            <a:pPr lvl="1"/>
            <a:r>
              <a:rPr lang="en-GB" dirty="0" err="1" smtClean="0"/>
              <a:t>PgnId</a:t>
            </a:r>
            <a:r>
              <a:rPr lang="en-GB" dirty="0" smtClean="0"/>
              <a:t>: bus number, source </a:t>
            </a:r>
            <a:r>
              <a:rPr lang="en-GB" dirty="0" err="1" smtClean="0"/>
              <a:t>addr</a:t>
            </a:r>
            <a:r>
              <a:rPr lang="en-GB" dirty="0" smtClean="0"/>
              <a:t>, PGN, (optional multiplex)</a:t>
            </a:r>
          </a:p>
          <a:p>
            <a:pPr lvl="1"/>
            <a:r>
              <a:rPr lang="en-GB" dirty="0"/>
              <a:t>Last value is stored in </a:t>
            </a:r>
            <a:r>
              <a:rPr lang="en-GB" i="1" u="sng" dirty="0" err="1" smtClean="0"/>
              <a:t>PgnList</a:t>
            </a:r>
            <a:r>
              <a:rPr lang="en-GB" i="1" dirty="0" smtClean="0"/>
              <a:t> </a:t>
            </a:r>
            <a:r>
              <a:rPr lang="en-GB" dirty="0" smtClean="0"/>
              <a:t>table</a:t>
            </a:r>
          </a:p>
          <a:p>
            <a:pPr lvl="1"/>
            <a:r>
              <a:rPr lang="en-GB" dirty="0" err="1"/>
              <a:t>set_pgn_data</a:t>
            </a:r>
            <a:r>
              <a:rPr lang="en-GB" dirty="0"/>
              <a:t>(</a:t>
            </a:r>
            <a:r>
              <a:rPr lang="en-GB" dirty="0" err="1"/>
              <a:t>pgngid</a:t>
            </a:r>
            <a:r>
              <a:rPr lang="en-GB" dirty="0"/>
              <a:t>, value</a:t>
            </a:r>
            <a:r>
              <a:rPr lang="en-GB" dirty="0" smtClean="0"/>
              <a:t>)</a:t>
            </a:r>
          </a:p>
          <a:p>
            <a:pPr lvl="2"/>
            <a:r>
              <a:rPr lang="en-US" dirty="0"/>
              <a:t>Also triggers </a:t>
            </a:r>
            <a:r>
              <a:rPr lang="en-US" dirty="0" smtClean="0"/>
              <a:t>response</a:t>
            </a:r>
            <a:endParaRPr lang="en-GB" dirty="0" smtClean="0"/>
          </a:p>
          <a:p>
            <a:pPr lvl="1"/>
            <a:r>
              <a:rPr lang="en-GB" dirty="0" err="1"/>
              <a:t>get_pgn_data</a:t>
            </a:r>
            <a:r>
              <a:rPr lang="en-GB" dirty="0"/>
              <a:t>(</a:t>
            </a:r>
            <a:r>
              <a:rPr lang="en-GB" dirty="0" err="1"/>
              <a:t>pgnid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Camel functions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PGN </a:t>
            </a:r>
            <a:r>
              <a:rPr lang="it-IT" dirty="0" err="1" smtClean="0"/>
              <a:t>based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5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CCS settings</a:t>
            </a:r>
          </a:p>
          <a:p>
            <a:pPr lvl="1"/>
            <a:r>
              <a:rPr lang="en-GB" dirty="0" smtClean="0"/>
              <a:t>Referenced by CCS setting id</a:t>
            </a:r>
          </a:p>
          <a:p>
            <a:pPr lvl="1"/>
            <a:r>
              <a:rPr lang="en-US" dirty="0" err="1" smtClean="0"/>
              <a:t>set_ccs_value</a:t>
            </a:r>
            <a:r>
              <a:rPr lang="en-US" dirty="0" smtClean="0"/>
              <a:t>(</a:t>
            </a:r>
            <a:r>
              <a:rPr lang="en-US" dirty="0" err="1" smtClean="0"/>
              <a:t>ccs_id</a:t>
            </a:r>
            <a:r>
              <a:rPr lang="en-US" dirty="0"/>
              <a:t>, value) : set the value of the </a:t>
            </a:r>
            <a:r>
              <a:rPr lang="en-US" dirty="0" smtClean="0"/>
              <a:t>setting</a:t>
            </a:r>
          </a:p>
          <a:p>
            <a:pPr lvl="2"/>
            <a:r>
              <a:rPr lang="en-US" dirty="0" smtClean="0"/>
              <a:t>Camel will send 0xCC token with SA 0x90</a:t>
            </a:r>
            <a:endParaRPr lang="en-GB" dirty="0" smtClean="0"/>
          </a:p>
          <a:p>
            <a:pPr lvl="1"/>
            <a:r>
              <a:rPr lang="en-US" dirty="0" err="1"/>
              <a:t>get_ccs_value</a:t>
            </a:r>
            <a:r>
              <a:rPr lang="en-US" dirty="0"/>
              <a:t>(</a:t>
            </a:r>
            <a:r>
              <a:rPr lang="en-US" dirty="0" err="1"/>
              <a:t>ccs_id</a:t>
            </a:r>
            <a:r>
              <a:rPr lang="en-US" dirty="0"/>
              <a:t>): </a:t>
            </a:r>
            <a:r>
              <a:rPr lang="en-US" dirty="0" smtClean="0"/>
              <a:t>get </a:t>
            </a:r>
            <a:r>
              <a:rPr lang="en-US" dirty="0"/>
              <a:t>the value of the </a:t>
            </a:r>
            <a:r>
              <a:rPr lang="en-US" dirty="0" smtClean="0"/>
              <a:t>setting</a:t>
            </a:r>
          </a:p>
          <a:p>
            <a:pPr lvl="1"/>
            <a:r>
              <a:rPr lang="en-GB" dirty="0"/>
              <a:t>Last value is stored in </a:t>
            </a:r>
            <a:r>
              <a:rPr lang="en-GB" i="1" u="sng" dirty="0" err="1"/>
              <a:t>CCSList</a:t>
            </a:r>
            <a:r>
              <a:rPr lang="en-GB" i="1" dirty="0"/>
              <a:t> </a:t>
            </a:r>
            <a:r>
              <a:rPr lang="en-GB" dirty="0" smtClean="0"/>
              <a:t>table</a:t>
            </a:r>
          </a:p>
          <a:p>
            <a:pPr lvl="2"/>
            <a:r>
              <a:rPr lang="en-GB" dirty="0" err="1" smtClean="0"/>
              <a:t>ccs_list.value</a:t>
            </a:r>
            <a:r>
              <a:rPr lang="en-GB" dirty="0" smtClean="0"/>
              <a:t>(</a:t>
            </a:r>
            <a:r>
              <a:rPr lang="en-GB" dirty="0" err="1" smtClean="0"/>
              <a:t>ccs_id</a:t>
            </a:r>
            <a:r>
              <a:rPr lang="en-GB" dirty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Camel functions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CCS </a:t>
            </a:r>
            <a:r>
              <a:rPr lang="it-IT" dirty="0" err="1" smtClean="0"/>
              <a:t>settings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76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Python : 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version required: Python </a:t>
            </a:r>
            <a:r>
              <a:rPr lang="en-US" dirty="0" smtClean="0"/>
              <a:t>3.5 (</a:t>
            </a:r>
            <a:r>
              <a:rPr lang="en-US" dirty="0">
                <a:hlinkClick r:id="rId3"/>
              </a:rPr>
              <a:t>https://www.python.org/downloads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Pywin32 (minimum version 244) (</a:t>
            </a:r>
            <a:r>
              <a:rPr lang="en-US" dirty="0">
                <a:hlinkClick r:id="rId4"/>
              </a:rPr>
              <a:t>https://pypi.org/project/pywin32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Pytest</a:t>
            </a:r>
            <a:r>
              <a:rPr lang="en-US" dirty="0" smtClean="0"/>
              <a:t> </a:t>
            </a:r>
            <a:r>
              <a:rPr lang="en-US" dirty="0"/>
              <a:t>(minimum version </a:t>
            </a:r>
            <a:r>
              <a:rPr lang="en-US" dirty="0" smtClean="0"/>
              <a:t>4.0.2) (</a:t>
            </a:r>
            <a:r>
              <a:rPr lang="en-US" dirty="0">
                <a:hlinkClick r:id="rId5"/>
              </a:rPr>
              <a:t>https://docs.pytest.org/en/latest/getting-started.html</a:t>
            </a:r>
            <a:endParaRPr lang="en-US" dirty="0" smtClean="0"/>
          </a:p>
          <a:p>
            <a:r>
              <a:rPr lang="en-US" dirty="0" smtClean="0"/>
              <a:t>IDE development :</a:t>
            </a:r>
          </a:p>
          <a:p>
            <a:pPr lvl="1"/>
            <a:r>
              <a:rPr lang="en-US" dirty="0" smtClean="0"/>
              <a:t>Easy development and Python setup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Community Edition (</a:t>
            </a:r>
            <a:r>
              <a:rPr lang="en-US" dirty="0">
                <a:hlinkClick r:id="rId6"/>
              </a:rPr>
              <a:t>https://www.jetbrains.com/pycharm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Cmd</a:t>
            </a:r>
            <a:r>
              <a:rPr lang="en-US" dirty="0" smtClean="0"/>
              <a:t> line deployment :</a:t>
            </a:r>
          </a:p>
          <a:p>
            <a:pPr lvl="1"/>
            <a:r>
              <a:rPr lang="en-US" dirty="0" smtClean="0"/>
              <a:t>For automatic testing</a:t>
            </a:r>
          </a:p>
          <a:p>
            <a:pPr lvl="1"/>
            <a:r>
              <a:rPr lang="en-US" dirty="0" smtClean="0"/>
              <a:t>Needs </a:t>
            </a:r>
            <a:r>
              <a:rPr lang="en-US" dirty="0" err="1" smtClean="0"/>
              <a:t>ntlm</a:t>
            </a:r>
            <a:r>
              <a:rPr lang="en-US" dirty="0" smtClean="0"/>
              <a:t> proxy setup (</a:t>
            </a:r>
            <a:r>
              <a:rPr lang="en-US" dirty="0">
                <a:hlinkClick r:id="rId7"/>
              </a:rPr>
              <a:t>http://cntlm.sourceforge.net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 to work on CNHI network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Python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2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Install</a:t>
            </a:r>
            <a:r>
              <a:rPr lang="nl-BE" dirty="0" smtClean="0"/>
              <a:t> Python : 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version required: Python </a:t>
            </a:r>
            <a:r>
              <a:rPr lang="en-US" dirty="0" smtClean="0"/>
              <a:t>3.5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://www.python.org/downloads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Install </a:t>
            </a:r>
            <a:r>
              <a:rPr lang="en-US" dirty="0" err="1"/>
              <a:t>PyCharm</a:t>
            </a:r>
            <a:r>
              <a:rPr lang="en-US" dirty="0"/>
              <a:t> Community Edition :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://www.jetbrains.com/pycharm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Installation for IDE </a:t>
            </a:r>
            <a:r>
              <a:rPr lang="it-IT" dirty="0" err="1" smtClean="0"/>
              <a:t>development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3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smtClean="0"/>
              <a:t>File </a:t>
            </a:r>
            <a:r>
              <a:rPr lang="it-IT" dirty="0" smtClean="0">
                <a:sym typeface="Wingdings" panose="05000000000000000000" pitchFamily="2" charset="2"/>
              </a:rPr>
              <a:t> New Project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PyCharm</a:t>
            </a:r>
            <a:r>
              <a:rPr lang="it-IT" dirty="0" smtClean="0"/>
              <a:t> IDE setup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Create Project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698620"/>
            <a:ext cx="4852020" cy="30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smtClean="0"/>
              <a:t>File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Settings</a:t>
            </a:r>
            <a:r>
              <a:rPr lang="it-IT" dirty="0" smtClean="0">
                <a:sym typeface="Wingdings" panose="05000000000000000000" pitchFamily="2" charset="2"/>
              </a:rPr>
              <a:t> Project Project Interpreter</a:t>
            </a:r>
            <a:endParaRPr lang="it-IT" dirty="0" smtClean="0"/>
          </a:p>
          <a:p>
            <a:r>
              <a:rPr lang="it-IT" dirty="0" err="1" smtClean="0"/>
              <a:t>Install</a:t>
            </a:r>
            <a:r>
              <a:rPr lang="it-IT" dirty="0" smtClean="0"/>
              <a:t> «pywin32» and «</a:t>
            </a:r>
            <a:r>
              <a:rPr lang="it-IT" dirty="0" err="1" smtClean="0"/>
              <a:t>pytest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PyCharm</a:t>
            </a:r>
            <a:r>
              <a:rPr lang="it-IT" dirty="0" smtClean="0"/>
              <a:t> IDE setup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Install</a:t>
            </a:r>
            <a:r>
              <a:rPr lang="it-IT" dirty="0" smtClean="0"/>
              <a:t> </a:t>
            </a:r>
            <a:r>
              <a:rPr lang="it-IT" dirty="0" err="1" smtClean="0"/>
              <a:t>modules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27605"/>
            <a:ext cx="4765879" cy="2235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865" y="2067694"/>
            <a:ext cx="3355454" cy="1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smtClean="0"/>
              <a:t>File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Settings</a:t>
            </a:r>
            <a:r>
              <a:rPr lang="it-IT" dirty="0" smtClean="0">
                <a:sym typeface="Wingdings" panose="05000000000000000000" pitchFamily="2" charset="2"/>
              </a:rPr>
              <a:t>  </a:t>
            </a:r>
            <a:r>
              <a:rPr lang="it-IT" dirty="0" err="1" smtClean="0">
                <a:sym typeface="Wingdings" panose="05000000000000000000" pitchFamily="2" charset="2"/>
              </a:rPr>
              <a:t>Appearance</a:t>
            </a:r>
            <a:r>
              <a:rPr lang="it-IT" dirty="0" smtClean="0">
                <a:sym typeface="Wingdings" panose="05000000000000000000" pitchFamily="2" charset="2"/>
              </a:rPr>
              <a:t> &amp; </a:t>
            </a:r>
            <a:r>
              <a:rPr lang="it-IT" dirty="0" err="1" smtClean="0">
                <a:sym typeface="Wingdings" panose="05000000000000000000" pitchFamily="2" charset="2"/>
              </a:rPr>
              <a:t>Behavior</a:t>
            </a:r>
            <a:r>
              <a:rPr lang="it-IT" dirty="0" smtClean="0">
                <a:sym typeface="Wingdings" panose="05000000000000000000" pitchFamily="2" charset="2"/>
              </a:rPr>
              <a:t>  System </a:t>
            </a:r>
            <a:r>
              <a:rPr lang="it-IT" dirty="0" err="1" smtClean="0">
                <a:sym typeface="Wingdings" panose="05000000000000000000" pitchFamily="2" charset="2"/>
              </a:rPr>
              <a:t>Settings</a:t>
            </a:r>
            <a:r>
              <a:rPr lang="it-IT" dirty="0" smtClean="0">
                <a:sym typeface="Wingdings" panose="05000000000000000000" pitchFamily="2" charset="2"/>
              </a:rPr>
              <a:t>  HTTP Proxy  Auto-</a:t>
            </a:r>
            <a:r>
              <a:rPr lang="it-IT" dirty="0" err="1" smtClean="0">
                <a:sym typeface="Wingdings" panose="05000000000000000000" pitchFamily="2" charset="2"/>
              </a:rPr>
              <a:t>detect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proxy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settings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PyCharm</a:t>
            </a:r>
            <a:r>
              <a:rPr lang="it-IT" dirty="0" smtClean="0"/>
              <a:t> IDE setup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Proxy </a:t>
            </a:r>
            <a:r>
              <a:rPr lang="it-IT" dirty="0" err="1" smtClean="0"/>
              <a:t>configuration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95686"/>
            <a:ext cx="424000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smtClean="0"/>
              <a:t>File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Settings</a:t>
            </a:r>
            <a:r>
              <a:rPr lang="it-IT" dirty="0" smtClean="0">
                <a:sym typeface="Wingdings" panose="05000000000000000000" pitchFamily="2" charset="2"/>
              </a:rPr>
              <a:t>  Tools </a:t>
            </a:r>
            <a:r>
              <a:rPr lang="it-IT" dirty="0" err="1" smtClean="0">
                <a:sym typeface="Wingdings" panose="05000000000000000000" pitchFamily="2" charset="2"/>
              </a:rPr>
              <a:t>Python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Integrated</a:t>
            </a:r>
            <a:r>
              <a:rPr lang="it-IT" dirty="0" smtClean="0">
                <a:sym typeface="Wingdings" panose="05000000000000000000" pitchFamily="2" charset="2"/>
              </a:rPr>
              <a:t> Tools </a:t>
            </a:r>
            <a:r>
              <a:rPr lang="it-IT" dirty="0" err="1" smtClean="0">
                <a:sym typeface="Wingdings" panose="05000000000000000000" pitchFamily="2" charset="2"/>
              </a:rPr>
              <a:t>Testing</a:t>
            </a:r>
            <a:r>
              <a:rPr lang="it-IT" dirty="0" smtClean="0">
                <a:sym typeface="Wingdings" panose="05000000000000000000" pitchFamily="2" charset="2"/>
              </a:rPr>
              <a:t> Default test </a:t>
            </a:r>
            <a:r>
              <a:rPr lang="it-IT" dirty="0" err="1" smtClean="0">
                <a:sym typeface="Wingdings" panose="05000000000000000000" pitchFamily="2" charset="2"/>
              </a:rPr>
              <a:t>runner</a:t>
            </a:r>
            <a:r>
              <a:rPr lang="it-IT" dirty="0" smtClean="0">
                <a:sym typeface="Wingdings" panose="05000000000000000000" pitchFamily="2" charset="2"/>
              </a:rPr>
              <a:t>  </a:t>
            </a:r>
            <a:r>
              <a:rPr lang="it-IT" dirty="0" err="1" smtClean="0">
                <a:sym typeface="Wingdings" panose="05000000000000000000" pitchFamily="2" charset="2"/>
              </a:rPr>
              <a:t>pytest</a:t>
            </a:r>
            <a:endParaRPr lang="it-IT" dirty="0" smtClean="0">
              <a:sym typeface="Wingdings" panose="05000000000000000000" pitchFamily="2" charset="2"/>
            </a:endParaRP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PyCharm</a:t>
            </a:r>
            <a:r>
              <a:rPr lang="it-IT" dirty="0" smtClean="0"/>
              <a:t> IDE setup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Pytest</a:t>
            </a:r>
            <a:r>
              <a:rPr lang="it-IT" dirty="0" smtClean="0"/>
              <a:t> </a:t>
            </a:r>
            <a:r>
              <a:rPr lang="it-IT" dirty="0" err="1" smtClean="0"/>
              <a:t>integration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30481"/>
            <a:ext cx="3949626" cy="2764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88617" y="2945433"/>
            <a:ext cx="2088232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smtClean="0"/>
              <a:t>Copy </a:t>
            </a:r>
            <a:r>
              <a:rPr lang="it-IT" dirty="0" err="1" smtClean="0"/>
              <a:t>UCMSimTest</a:t>
            </a:r>
            <a:r>
              <a:rPr lang="it-IT" dirty="0" smtClean="0"/>
              <a:t> in the project</a:t>
            </a:r>
          </a:p>
          <a:p>
            <a:pPr lvl="1"/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repo.cnhind.com/svn/harvester_libraries/UCMSimFramework/trunk/TestFramework/UCMSimTest</a:t>
            </a:r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Test </a:t>
            </a:r>
            <a:r>
              <a:rPr lang="it-IT" dirty="0" err="1" smtClean="0"/>
              <a:t>development</a:t>
            </a:r>
            <a:r>
              <a:rPr lang="it-IT" dirty="0" smtClean="0"/>
              <a:t> in IDE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UCMSimTest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8" y="2211710"/>
            <a:ext cx="4262138" cy="22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smtClean="0"/>
              <a:t>Copy conftest.py in the project (</a:t>
            </a:r>
            <a:r>
              <a:rPr lang="it-IT" dirty="0" err="1" smtClean="0"/>
              <a:t>pytest</a:t>
            </a:r>
            <a:r>
              <a:rPr lang="it-IT" dirty="0" smtClean="0"/>
              <a:t> </a:t>
            </a:r>
            <a:r>
              <a:rPr lang="it-IT" dirty="0" err="1" smtClean="0"/>
              <a:t>configuration</a:t>
            </a:r>
            <a:r>
              <a:rPr lang="it-IT" dirty="0" smtClean="0"/>
              <a:t> file </a:t>
            </a:r>
            <a:r>
              <a:rPr lang="it-IT" dirty="0" err="1" smtClean="0"/>
              <a:t>example</a:t>
            </a:r>
            <a:r>
              <a:rPr lang="it-IT" dirty="0" smtClean="0"/>
              <a:t>)</a:t>
            </a:r>
          </a:p>
          <a:p>
            <a:pPr lvl="1"/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repo.cnhind.com/svn/harvester_libraries/UCMSimFramework/trunk/TestFramework/example/conftest.py</a:t>
            </a:r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Test </a:t>
            </a:r>
            <a:r>
              <a:rPr lang="it-IT" dirty="0" err="1" smtClean="0"/>
              <a:t>development</a:t>
            </a:r>
            <a:r>
              <a:rPr lang="it-IT" dirty="0" smtClean="0"/>
              <a:t> in IDE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Add</a:t>
            </a:r>
            <a:r>
              <a:rPr lang="it-IT" dirty="0" smtClean="0"/>
              <a:t> conftest.py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83718"/>
            <a:ext cx="4911452" cy="16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Overview</a:t>
            </a:r>
            <a:endParaRPr lang="it-IT" dirty="0" smtClean="0"/>
          </a:p>
          <a:p>
            <a:r>
              <a:rPr lang="it-IT" dirty="0" smtClean="0"/>
              <a:t>UCM simulator </a:t>
            </a:r>
            <a:r>
              <a:rPr lang="it-IT" dirty="0" err="1" smtClean="0"/>
              <a:t>functions</a:t>
            </a:r>
            <a:endParaRPr lang="it-IT" dirty="0" smtClean="0"/>
          </a:p>
          <a:p>
            <a:r>
              <a:rPr lang="it-IT" dirty="0" smtClean="0"/>
              <a:t>Camel </a:t>
            </a:r>
            <a:r>
              <a:rPr lang="it-IT" dirty="0" err="1" smtClean="0"/>
              <a:t>functions</a:t>
            </a:r>
            <a:endParaRPr lang="it-IT" dirty="0" smtClean="0"/>
          </a:p>
          <a:p>
            <a:r>
              <a:rPr lang="it-IT" dirty="0" err="1" smtClean="0"/>
              <a:t>Python</a:t>
            </a:r>
            <a:r>
              <a:rPr lang="it-IT" dirty="0" smtClean="0"/>
              <a:t> and IDE setup</a:t>
            </a:r>
          </a:p>
          <a:p>
            <a:r>
              <a:rPr lang="it-IT" dirty="0" err="1" smtClean="0"/>
              <a:t>Examples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Run</a:t>
            </a:r>
            <a:r>
              <a:rPr lang="it-IT" dirty="0" smtClean="0"/>
              <a:t> 1 test, or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from UI by pressing green </a:t>
            </a:r>
            <a:r>
              <a:rPr lang="it-IT" dirty="0" err="1" smtClean="0"/>
              <a:t>arrow</a:t>
            </a:r>
            <a:r>
              <a:rPr lang="it-IT" dirty="0" smtClean="0"/>
              <a:t> </a:t>
            </a:r>
            <a:r>
              <a:rPr lang="it-IT" dirty="0" err="1" smtClean="0"/>
              <a:t>next</a:t>
            </a:r>
            <a:r>
              <a:rPr lang="it-IT" dirty="0" smtClean="0"/>
              <a:t> to </a:t>
            </a:r>
            <a:r>
              <a:rPr lang="it-IT" dirty="0" err="1" smtClean="0"/>
              <a:t>class</a:t>
            </a:r>
            <a:r>
              <a:rPr lang="it-IT" dirty="0" smtClean="0"/>
              <a:t> (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) or 1 </a:t>
            </a:r>
            <a:r>
              <a:rPr lang="it-IT" dirty="0" err="1" smtClean="0"/>
              <a:t>specific</a:t>
            </a:r>
            <a:r>
              <a:rPr lang="it-IT" dirty="0" smtClean="0"/>
              <a:t> test,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Test </a:t>
            </a:r>
            <a:r>
              <a:rPr lang="it-IT" dirty="0" err="1" smtClean="0"/>
              <a:t>development</a:t>
            </a:r>
            <a:r>
              <a:rPr lang="it-IT" dirty="0" smtClean="0"/>
              <a:t> in IDE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Run</a:t>
            </a:r>
            <a:r>
              <a:rPr lang="it-IT" dirty="0" smtClean="0"/>
              <a:t> from UI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79662"/>
            <a:ext cx="4968552" cy="21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Run</a:t>
            </a:r>
            <a:r>
              <a:rPr lang="it-IT" dirty="0" smtClean="0"/>
              <a:t> via </a:t>
            </a:r>
            <a:r>
              <a:rPr lang="it-IT" dirty="0" err="1" smtClean="0"/>
              <a:t>built</a:t>
            </a:r>
            <a:r>
              <a:rPr lang="it-IT" dirty="0"/>
              <a:t>-</a:t>
            </a:r>
            <a:r>
              <a:rPr lang="it-IT" dirty="0" smtClean="0"/>
              <a:t>in terminal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Test </a:t>
            </a:r>
            <a:r>
              <a:rPr lang="it-IT" dirty="0" err="1" smtClean="0"/>
              <a:t>development</a:t>
            </a:r>
            <a:r>
              <a:rPr lang="it-IT" dirty="0" smtClean="0"/>
              <a:t> in IDE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Run</a:t>
            </a:r>
            <a:r>
              <a:rPr lang="it-IT" dirty="0" smtClean="0"/>
              <a:t> from terminal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23678"/>
            <a:ext cx="6069156" cy="25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smtClean="0"/>
              <a:t>Full </a:t>
            </a:r>
            <a:r>
              <a:rPr lang="it-IT" dirty="0" err="1" smtClean="0"/>
              <a:t>documentation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en-US" dirty="0">
                <a:hlinkClick r:id="rId3"/>
              </a:rPr>
              <a:t>https://docs.pytest.org/en/latest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pytest</a:t>
            </a:r>
            <a:r>
              <a:rPr lang="en-US" dirty="0" smtClean="0"/>
              <a:t>” </a:t>
            </a:r>
            <a:r>
              <a:rPr lang="en-US" dirty="0"/>
              <a:t>will run all files of the form test_*.py or *_test.py in the current directory and its </a:t>
            </a:r>
            <a:r>
              <a:rPr lang="en-US" dirty="0" smtClean="0"/>
              <a:t>subdirectories</a:t>
            </a:r>
          </a:p>
          <a:p>
            <a:r>
              <a:rPr lang="en-US" dirty="0" smtClean="0"/>
              <a:t>Create xml output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/>
              <a:t>junitxml=report.xml</a:t>
            </a:r>
            <a:endParaRPr lang="en-US" dirty="0" smtClean="0"/>
          </a:p>
          <a:p>
            <a:r>
              <a:rPr lang="it-IT" dirty="0" smtClean="0"/>
              <a:t>For html reports: </a:t>
            </a:r>
            <a:r>
              <a:rPr lang="it-IT" dirty="0" err="1" smtClean="0"/>
              <a:t>install</a:t>
            </a:r>
            <a:r>
              <a:rPr lang="it-IT" dirty="0" smtClean="0"/>
              <a:t> «</a:t>
            </a:r>
            <a:r>
              <a:rPr lang="it-IT" dirty="0" err="1" smtClean="0"/>
              <a:t>pytest</a:t>
            </a:r>
            <a:r>
              <a:rPr lang="it-IT" dirty="0" smtClean="0"/>
              <a:t>-html» package</a:t>
            </a:r>
          </a:p>
          <a:p>
            <a:pPr lvl="1"/>
            <a:r>
              <a:rPr lang="it-IT" dirty="0" err="1"/>
              <a:t>pytest</a:t>
            </a:r>
            <a:r>
              <a:rPr lang="it-IT" dirty="0"/>
              <a:t> --</a:t>
            </a:r>
            <a:r>
              <a:rPr lang="it-IT" dirty="0" smtClean="0"/>
              <a:t>html=report.html</a:t>
            </a:r>
          </a:p>
          <a:p>
            <a:pPr lvl="1"/>
            <a:r>
              <a:rPr lang="en-US" dirty="0">
                <a:hlinkClick r:id="rId4"/>
              </a:rPr>
              <a:t>https://pypi.org/project/pytest-html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Advanced example:</a:t>
            </a:r>
          </a:p>
          <a:p>
            <a:pPr lvl="1"/>
            <a:r>
              <a:rPr lang="it-IT" dirty="0">
                <a:hlinkClick r:id="rId5"/>
              </a:rPr>
              <a:t>https://</a:t>
            </a:r>
            <a:r>
              <a:rPr lang="it-IT" dirty="0" smtClean="0">
                <a:hlinkClick r:id="rId5"/>
              </a:rPr>
              <a:t>repo.cnhind.com/svn/sugarcaneharvester/trunk/test</a:t>
            </a:r>
            <a:endParaRPr lang="it-IT" dirty="0" smtClean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Pytest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0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23</a:t>
            </a:fld>
            <a:endParaRPr lang="it-I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277080" y="995755"/>
            <a:ext cx="4238372" cy="3394075"/>
          </a:xfrm>
          <a:prstGeom prst="rect">
            <a:avLst/>
          </a:prstGeom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Conftest.py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3509209" y="995755"/>
            <a:ext cx="21872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statements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760" y="3435846"/>
            <a:ext cx="38651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 once to set up environment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1720" y="3820030"/>
            <a:ext cx="35028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 once after all tests have been executed (“yield”) to clean up environment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8024" y="1679331"/>
            <a:ext cx="2187245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Configure the test environment: set up connections to the Simulator(s) and Camel Tool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1200" dirty="0" err="1"/>
              <a:t>PipeManager</a:t>
            </a:r>
            <a:r>
              <a:rPr lang="it-IT" sz="1200" dirty="0"/>
              <a:t>(</a:t>
            </a:r>
            <a:r>
              <a:rPr lang="it-IT" sz="1200" dirty="0" smtClean="0"/>
              <a:t>'UCMSimPipeSet</a:t>
            </a:r>
            <a:r>
              <a:rPr lang="it-IT" sz="1200" dirty="0" smtClean="0">
                <a:solidFill>
                  <a:srgbClr val="FF0000"/>
                </a:solidFill>
              </a:rPr>
              <a:t>Application_UCM1_CX56.dll</a:t>
            </a:r>
            <a:r>
              <a:rPr lang="it-IT" sz="1200" dirty="0" smtClean="0"/>
              <a:t>‘,  'UCMSimPipeGet</a:t>
            </a:r>
            <a:r>
              <a:rPr lang="it-IT" sz="1200" dirty="0" smtClean="0">
                <a:solidFill>
                  <a:srgbClr val="FF0000"/>
                </a:solidFill>
              </a:rPr>
              <a:t>Application_UCM1_CX56.dll</a:t>
            </a:r>
            <a:r>
              <a:rPr lang="it-IT" sz="1200" dirty="0" smtClean="0"/>
              <a:t>')</a:t>
            </a:r>
          </a:p>
          <a:p>
            <a:pPr lvl="1"/>
            <a:r>
              <a:rPr lang="it-IT" sz="1000" dirty="0" smtClean="0"/>
              <a:t>Sets up connection to </a:t>
            </a:r>
            <a:r>
              <a:rPr lang="it-IT" sz="1000" dirty="0" smtClean="0">
                <a:solidFill>
                  <a:srgbClr val="FF0000"/>
                </a:solidFill>
              </a:rPr>
              <a:t>UCM simulator</a:t>
            </a:r>
          </a:p>
          <a:p>
            <a:pPr lvl="1"/>
            <a:r>
              <a:rPr lang="it-IT" sz="1000" dirty="0" smtClean="0">
                <a:solidFill>
                  <a:schemeClr val="tx1"/>
                </a:solidFill>
              </a:rPr>
              <a:t>Create multiple </a:t>
            </a:r>
            <a:r>
              <a:rPr lang="it-IT" sz="1000" dirty="0" err="1" smtClean="0">
                <a:solidFill>
                  <a:schemeClr val="tx1"/>
                </a:solidFill>
              </a:rPr>
              <a:t>PipeManagers</a:t>
            </a:r>
            <a:r>
              <a:rPr lang="it-IT" sz="1000" dirty="0" smtClean="0">
                <a:solidFill>
                  <a:schemeClr val="tx1"/>
                </a:solidFill>
              </a:rPr>
              <a:t> to use multiple UCM </a:t>
            </a:r>
            <a:r>
              <a:rPr lang="it-IT" sz="1000" dirty="0" err="1" smtClean="0">
                <a:solidFill>
                  <a:schemeClr val="tx1"/>
                </a:solidFill>
              </a:rPr>
              <a:t>simulators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simultaneously</a:t>
            </a:r>
            <a:endParaRPr lang="it-IT" sz="1000" dirty="0" smtClean="0">
              <a:solidFill>
                <a:schemeClr val="tx1"/>
              </a:solidFill>
            </a:endParaRPr>
          </a:p>
          <a:p>
            <a:r>
              <a:rPr lang="it-IT" sz="1200" dirty="0" err="1">
                <a:solidFill>
                  <a:schemeClr val="tx1"/>
                </a:solidFill>
              </a:rPr>
              <a:t>UcmCommand</a:t>
            </a:r>
            <a:r>
              <a:rPr lang="it-IT" sz="1200" dirty="0">
                <a:solidFill>
                  <a:schemeClr val="tx1"/>
                </a:solidFill>
              </a:rPr>
              <a:t>(</a:t>
            </a:r>
            <a:r>
              <a:rPr lang="it-IT" sz="1200" dirty="0" err="1">
                <a:solidFill>
                  <a:schemeClr val="tx1"/>
                </a:solidFill>
              </a:rPr>
              <a:t>self.ucm_pipe_manager.connect_sender</a:t>
            </a:r>
            <a:r>
              <a:rPr lang="it-IT" sz="1200" dirty="0">
                <a:solidFill>
                  <a:schemeClr val="tx1"/>
                </a:solidFill>
              </a:rPr>
              <a:t>(), </a:t>
            </a:r>
            <a:r>
              <a:rPr lang="it-IT" sz="1200" dirty="0" err="1">
                <a:solidFill>
                  <a:schemeClr val="tx1"/>
                </a:solidFill>
              </a:rPr>
              <a:t>self.ucm_pipe_manager.connect_receiver</a:t>
            </a:r>
            <a:r>
              <a:rPr lang="it-IT" sz="1200" dirty="0" smtClean="0">
                <a:solidFill>
                  <a:schemeClr val="tx1"/>
                </a:solidFill>
              </a:rPr>
              <a:t>())</a:t>
            </a:r>
          </a:p>
          <a:p>
            <a:pPr lvl="1"/>
            <a:r>
              <a:rPr lang="it-IT" sz="1000" dirty="0" err="1" smtClean="0">
                <a:solidFill>
                  <a:schemeClr val="tx1"/>
                </a:solidFill>
              </a:rPr>
              <a:t>Connects</a:t>
            </a:r>
            <a:r>
              <a:rPr lang="it-IT" sz="1000" dirty="0" smtClean="0">
                <a:solidFill>
                  <a:schemeClr val="tx1"/>
                </a:solidFill>
              </a:rPr>
              <a:t> UCM </a:t>
            </a:r>
            <a:r>
              <a:rPr lang="it-IT" sz="1000" dirty="0" err="1" smtClean="0">
                <a:solidFill>
                  <a:schemeClr val="tx1"/>
                </a:solidFill>
              </a:rPr>
              <a:t>command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module</a:t>
            </a:r>
            <a:r>
              <a:rPr lang="it-IT" sz="1000" dirty="0" smtClean="0">
                <a:solidFill>
                  <a:schemeClr val="tx1"/>
                </a:solidFill>
              </a:rPr>
              <a:t> to the </a:t>
            </a:r>
            <a:r>
              <a:rPr lang="it-IT" sz="1000" dirty="0" err="1" smtClean="0">
                <a:solidFill>
                  <a:schemeClr val="tx1"/>
                </a:solidFill>
              </a:rPr>
              <a:t>pipes</a:t>
            </a:r>
            <a:endParaRPr lang="it-IT" sz="1000" dirty="0" smtClean="0">
              <a:solidFill>
                <a:schemeClr val="tx1"/>
              </a:solidFill>
            </a:endParaRPr>
          </a:p>
          <a:p>
            <a:r>
              <a:rPr lang="it-IT" sz="1200" dirty="0" err="1">
                <a:solidFill>
                  <a:schemeClr val="tx1"/>
                </a:solidFill>
              </a:rPr>
              <a:t>SpnList</a:t>
            </a:r>
            <a:r>
              <a:rPr lang="it-IT" sz="1200" dirty="0">
                <a:solidFill>
                  <a:schemeClr val="tx1"/>
                </a:solidFill>
              </a:rPr>
              <a:t>(</a:t>
            </a:r>
            <a:r>
              <a:rPr lang="it-IT" sz="1200" dirty="0" err="1">
                <a:solidFill>
                  <a:schemeClr val="tx1"/>
                </a:solidFill>
              </a:rPr>
              <a:t>self.ucm_command</a:t>
            </a:r>
            <a:r>
              <a:rPr lang="it-IT" sz="12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1000" dirty="0" smtClean="0">
                <a:solidFill>
                  <a:schemeClr val="tx1"/>
                </a:solidFill>
              </a:rPr>
              <a:t>Links the UCM </a:t>
            </a:r>
            <a:r>
              <a:rPr lang="it-IT" sz="1000" dirty="0" err="1" smtClean="0">
                <a:solidFill>
                  <a:schemeClr val="tx1"/>
                </a:solidFill>
              </a:rPr>
              <a:t>command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module</a:t>
            </a:r>
            <a:r>
              <a:rPr lang="it-IT" sz="1000" dirty="0" smtClean="0">
                <a:solidFill>
                  <a:schemeClr val="tx1"/>
                </a:solidFill>
              </a:rPr>
              <a:t> to the </a:t>
            </a:r>
            <a:r>
              <a:rPr lang="it-IT" sz="1000" dirty="0" err="1" smtClean="0">
                <a:solidFill>
                  <a:schemeClr val="tx1"/>
                </a:solidFill>
              </a:rPr>
              <a:t>SpnList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PipeManager</a:t>
            </a:r>
            <a:r>
              <a:rPr lang="it-IT" sz="1200" dirty="0">
                <a:solidFill>
                  <a:schemeClr val="tx1"/>
                </a:solidFill>
              </a:rPr>
              <a:t>('</a:t>
            </a:r>
            <a:r>
              <a:rPr lang="it-IT" sz="1200" dirty="0" err="1">
                <a:solidFill>
                  <a:schemeClr val="tx1"/>
                </a:solidFill>
              </a:rPr>
              <a:t>CamelPipeSet</a:t>
            </a:r>
            <a:r>
              <a:rPr lang="it-IT" sz="1200" dirty="0">
                <a:solidFill>
                  <a:schemeClr val="tx1"/>
                </a:solidFill>
              </a:rPr>
              <a:t>', '</a:t>
            </a:r>
            <a:r>
              <a:rPr lang="it-IT" sz="1200" dirty="0" err="1">
                <a:solidFill>
                  <a:schemeClr val="tx1"/>
                </a:solidFill>
              </a:rPr>
              <a:t>CamelPipeGet</a:t>
            </a:r>
            <a:r>
              <a:rPr lang="it-IT" sz="1200" dirty="0" smtClean="0">
                <a:solidFill>
                  <a:schemeClr val="tx1"/>
                </a:solidFill>
              </a:rPr>
              <a:t>')</a:t>
            </a:r>
          </a:p>
          <a:p>
            <a:pPr lvl="1"/>
            <a:r>
              <a:rPr lang="it-IT" sz="1000" dirty="0"/>
              <a:t>Sets up connection to </a:t>
            </a:r>
            <a:r>
              <a:rPr lang="it-IT" sz="1000" dirty="0" smtClean="0">
                <a:solidFill>
                  <a:schemeClr val="tx1"/>
                </a:solidFill>
              </a:rPr>
              <a:t>Camel </a:t>
            </a:r>
            <a:r>
              <a:rPr lang="it-IT" sz="1000" dirty="0" err="1" smtClean="0">
                <a:solidFill>
                  <a:schemeClr val="tx1"/>
                </a:solidFill>
              </a:rPr>
              <a:t>Tool</a:t>
            </a:r>
            <a:endParaRPr lang="it-IT" sz="1000" dirty="0" smtClean="0">
              <a:solidFill>
                <a:schemeClr val="tx1"/>
              </a:solidFill>
            </a:endParaRPr>
          </a:p>
          <a:p>
            <a:pPr lvl="1"/>
            <a:r>
              <a:rPr lang="it-IT" sz="1000" dirty="0" err="1" smtClean="0">
                <a:solidFill>
                  <a:schemeClr val="tx1"/>
                </a:solidFill>
              </a:rPr>
              <a:t>Only</a:t>
            </a:r>
            <a:r>
              <a:rPr lang="it-IT" sz="1000" dirty="0" smtClean="0">
                <a:solidFill>
                  <a:schemeClr val="tx1"/>
                </a:solidFill>
              </a:rPr>
              <a:t> 1 Camel </a:t>
            </a:r>
            <a:r>
              <a:rPr lang="it-IT" sz="1000" dirty="0" err="1" smtClean="0">
                <a:solidFill>
                  <a:schemeClr val="tx1"/>
                </a:solidFill>
              </a:rPr>
              <a:t>tool</a:t>
            </a:r>
            <a:r>
              <a:rPr lang="it-IT" sz="1000" dirty="0" smtClean="0">
                <a:solidFill>
                  <a:schemeClr val="tx1"/>
                </a:solidFill>
              </a:rPr>
              <a:t> connection </a:t>
            </a:r>
            <a:r>
              <a:rPr lang="it-IT" sz="1000" dirty="0" err="1" smtClean="0">
                <a:solidFill>
                  <a:schemeClr val="tx1"/>
                </a:solidFill>
              </a:rPr>
              <a:t>possible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CamelCommand</a:t>
            </a:r>
            <a:r>
              <a:rPr lang="it-IT" sz="1200" dirty="0" smtClean="0">
                <a:solidFill>
                  <a:schemeClr val="tx1"/>
                </a:solidFill>
              </a:rPr>
              <a:t>(</a:t>
            </a:r>
            <a:r>
              <a:rPr lang="it-IT" sz="1200" dirty="0" err="1" smtClean="0">
                <a:solidFill>
                  <a:schemeClr val="tx1"/>
                </a:solidFill>
              </a:rPr>
              <a:t>self.camel_pipe_manager.connect_sender</a:t>
            </a:r>
            <a:r>
              <a:rPr lang="it-IT" sz="1200" dirty="0">
                <a:solidFill>
                  <a:schemeClr val="tx1"/>
                </a:solidFill>
              </a:rPr>
              <a:t>(), </a:t>
            </a:r>
            <a:r>
              <a:rPr lang="it-IT" sz="1200" dirty="0" err="1">
                <a:solidFill>
                  <a:schemeClr val="tx1"/>
                </a:solidFill>
              </a:rPr>
              <a:t>self.camel_pipe_manager.connect_receiver</a:t>
            </a:r>
            <a:r>
              <a:rPr lang="it-IT" sz="1200" dirty="0" smtClean="0">
                <a:solidFill>
                  <a:schemeClr val="tx1"/>
                </a:solidFill>
              </a:rPr>
              <a:t>())</a:t>
            </a:r>
          </a:p>
          <a:p>
            <a:pPr lvl="1"/>
            <a:r>
              <a:rPr lang="it-IT" sz="1000" dirty="0" err="1">
                <a:solidFill>
                  <a:schemeClr val="tx1"/>
                </a:solidFill>
              </a:rPr>
              <a:t>Connects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Camelcommand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module</a:t>
            </a:r>
            <a:r>
              <a:rPr lang="it-IT" sz="1000" dirty="0">
                <a:solidFill>
                  <a:schemeClr val="tx1"/>
                </a:solidFill>
              </a:rPr>
              <a:t> to the </a:t>
            </a:r>
            <a:r>
              <a:rPr lang="it-IT" sz="1000" dirty="0" err="1" smtClean="0">
                <a:solidFill>
                  <a:schemeClr val="tx1"/>
                </a:solidFill>
              </a:rPr>
              <a:t>pipes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SignalList</a:t>
            </a:r>
            <a:r>
              <a:rPr lang="it-IT" sz="1200" dirty="0" smtClean="0">
                <a:solidFill>
                  <a:schemeClr val="tx1"/>
                </a:solidFill>
              </a:rPr>
              <a:t>(</a:t>
            </a:r>
            <a:r>
              <a:rPr lang="it-IT" sz="1200" dirty="0" err="1" smtClean="0">
                <a:solidFill>
                  <a:schemeClr val="tx1"/>
                </a:solidFill>
              </a:rPr>
              <a:t>self.camel_command</a:t>
            </a:r>
            <a:r>
              <a:rPr lang="it-IT" sz="12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1000" dirty="0">
                <a:solidFill>
                  <a:schemeClr val="tx1"/>
                </a:solidFill>
              </a:rPr>
              <a:t>Links the UCM </a:t>
            </a:r>
            <a:r>
              <a:rPr lang="it-IT" sz="1000" dirty="0" err="1">
                <a:solidFill>
                  <a:schemeClr val="tx1"/>
                </a:solidFill>
              </a:rPr>
              <a:t>command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module</a:t>
            </a:r>
            <a:r>
              <a:rPr lang="it-IT" sz="1000" dirty="0">
                <a:solidFill>
                  <a:schemeClr val="tx1"/>
                </a:solidFill>
              </a:rPr>
              <a:t> to the </a:t>
            </a:r>
            <a:r>
              <a:rPr lang="it-IT" sz="1000" dirty="0" err="1" smtClean="0">
                <a:solidFill>
                  <a:schemeClr val="tx1"/>
                </a:solidFill>
              </a:rPr>
              <a:t>SignalList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CcsList</a:t>
            </a:r>
            <a:r>
              <a:rPr lang="it-IT" sz="1200" dirty="0" smtClean="0">
                <a:solidFill>
                  <a:schemeClr val="tx1"/>
                </a:solidFill>
              </a:rPr>
              <a:t>(</a:t>
            </a:r>
            <a:r>
              <a:rPr lang="it-IT" sz="1200" dirty="0" err="1" smtClean="0">
                <a:solidFill>
                  <a:schemeClr val="tx1"/>
                </a:solidFill>
              </a:rPr>
              <a:t>self.camel_command</a:t>
            </a:r>
            <a:r>
              <a:rPr lang="it-IT" sz="12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1000" dirty="0">
                <a:solidFill>
                  <a:schemeClr val="tx1"/>
                </a:solidFill>
              </a:rPr>
              <a:t>Links the UCM </a:t>
            </a:r>
            <a:r>
              <a:rPr lang="it-IT" sz="1000" dirty="0" err="1">
                <a:solidFill>
                  <a:schemeClr val="tx1"/>
                </a:solidFill>
              </a:rPr>
              <a:t>command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module</a:t>
            </a:r>
            <a:r>
              <a:rPr lang="it-IT" sz="1000" dirty="0">
                <a:solidFill>
                  <a:schemeClr val="tx1"/>
                </a:solidFill>
              </a:rPr>
              <a:t> to the </a:t>
            </a:r>
            <a:r>
              <a:rPr lang="it-IT" sz="1000" dirty="0" err="1">
                <a:solidFill>
                  <a:schemeClr val="tx1"/>
                </a:solidFill>
              </a:rPr>
              <a:t>SignalList</a:t>
            </a:r>
            <a:endParaRPr lang="it-IT" sz="1000" dirty="0">
              <a:solidFill>
                <a:schemeClr val="tx1"/>
              </a:solidFill>
            </a:endParaRPr>
          </a:p>
          <a:p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>
                <a:hlinkClick r:id="rId3"/>
              </a:rPr>
              <a:t>https://repo.cnhind.com/svn/harvester_libraries/UCMSimFramework/trunk/TestFramework/doc/Ucm_simulation_external_test_framework.docx</a:t>
            </a:r>
            <a:endParaRPr lang="it-IT" sz="1200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Conftest.py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Setting</a:t>
            </a:r>
            <a:r>
              <a:rPr lang="it-IT" dirty="0" smtClean="0"/>
              <a:t> up the </a:t>
            </a:r>
            <a:r>
              <a:rPr lang="it-IT" dirty="0" err="1" smtClean="0"/>
              <a:t>connections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4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Test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94" y="1406678"/>
            <a:ext cx="5400675" cy="180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9120" y="1148075"/>
            <a:ext cx="453650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to Setup &amp; Teardown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conftest.py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08520" y="1517407"/>
            <a:ext cx="26642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Subscribe to the flash indicator signal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8144" y="1992823"/>
            <a:ext cx="26642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all required IO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14703" y="2422341"/>
            <a:ext cx="26642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 time for CAN signal to be set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0981" y="2717990"/>
            <a:ext cx="33843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Unsubscribe the can signal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76562" y="3257376"/>
            <a:ext cx="41372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if signal has expected value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3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Test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failure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26380" y="843558"/>
            <a:ext cx="8291513" cy="19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27</a:t>
            </a:fld>
            <a:endParaRPr lang="it-I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57200" y="2917688"/>
            <a:ext cx="2253461" cy="1482105"/>
          </a:xfrm>
          <a:prstGeom prst="rect">
            <a:avLst/>
          </a:prstGeom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Executing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699" y="2900401"/>
            <a:ext cx="5076986" cy="13816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7232" y="999201"/>
            <a:ext cx="75135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Camel Tool and UCM simulator must be running and configured</a:t>
            </a:r>
          </a:p>
          <a:p>
            <a:pPr marL="285750" lvl="0" indent="-285750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Switch off in Camel Tool:</a:t>
            </a:r>
          </a:p>
          <a:p>
            <a:pPr marL="742950" lvl="1" indent="-285750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CCS Master mode</a:t>
            </a:r>
          </a:p>
          <a:p>
            <a:pPr marL="742950" lvl="1" indent="-285750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Cyclic can messages (for nodes that are controlled by UCM sim)</a:t>
            </a:r>
          </a:p>
          <a:p>
            <a:pPr marL="742950" lvl="1" indent="-285750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8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31692" y="3627985"/>
            <a:ext cx="1349950" cy="8915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smtClean="0"/>
              <a:t>Camel</a:t>
            </a:r>
            <a:endParaRPr lang="en-US" sz="14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418883" y="637535"/>
            <a:ext cx="5519014" cy="3578865"/>
          </a:xfrm>
          <a:prstGeom prst="rect">
            <a:avLst/>
          </a:prstGeom>
          <a:solidFill>
            <a:srgbClr val="D9FBD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TextBox 6"/>
          <p:cNvSpPr txBox="1"/>
          <p:nvPr/>
        </p:nvSpPr>
        <p:spPr>
          <a:xfrm>
            <a:off x="4244923" y="341280"/>
            <a:ext cx="24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Windows Simulation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32953" y="778811"/>
            <a:ext cx="1580123" cy="19325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9" name="Rounded Rectangle 8"/>
          <p:cNvSpPr/>
          <p:nvPr/>
        </p:nvSpPr>
        <p:spPr>
          <a:xfrm>
            <a:off x="3852013" y="1130301"/>
            <a:ext cx="1349950" cy="8915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/>
              <a:t>Vehicle Code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52013" y="2165173"/>
            <a:ext cx="1349950" cy="3429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80" dirty="0"/>
              <a:t>App DLL Wrapper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2953" y="2852670"/>
            <a:ext cx="3295174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20" dirty="0"/>
              <a:t>UCMSimFramework DLL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52010" y="778811"/>
            <a:ext cx="3019423" cy="19325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3" name="Rounded Rectangle 12"/>
          <p:cNvSpPr/>
          <p:nvPr/>
        </p:nvSpPr>
        <p:spPr>
          <a:xfrm>
            <a:off x="5746528" y="1150875"/>
            <a:ext cx="120206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/>
              <a:t>Callback API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41041" y="1620648"/>
            <a:ext cx="120206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/>
              <a:t>Configuration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741041" y="2090421"/>
            <a:ext cx="120206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/>
              <a:t>I/O Controls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732953" y="3528361"/>
            <a:ext cx="2781079" cy="506471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7" name="Rounded Rectangle 16"/>
          <p:cNvSpPr/>
          <p:nvPr/>
        </p:nvSpPr>
        <p:spPr>
          <a:xfrm>
            <a:off x="3801519" y="3623571"/>
            <a:ext cx="695941" cy="316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/>
              <a:t>Vector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590715" y="3623570"/>
            <a:ext cx="695941" cy="316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/>
              <a:t>PCAN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79910" y="3623571"/>
            <a:ext cx="905523" cy="316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/>
              <a:t>CanSim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6127" y="776393"/>
            <a:ext cx="131318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Application DLL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6464" y="778810"/>
            <a:ext cx="130356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Simulation EXE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536275" y="2714499"/>
            <a:ext cx="0" cy="143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67823" y="2714499"/>
            <a:ext cx="0" cy="143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49490" y="3422245"/>
            <a:ext cx="0" cy="205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27643" y="3422245"/>
            <a:ext cx="0" cy="205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23171" y="3422245"/>
            <a:ext cx="0" cy="205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226565" y="2090421"/>
            <a:ext cx="120206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 smtClean="0"/>
              <a:t>Plant models</a:t>
            </a:r>
            <a:endParaRPr lang="en-US" sz="1080" dirty="0"/>
          </a:p>
        </p:txBody>
      </p:sp>
      <p:cxnSp>
        <p:nvCxnSpPr>
          <p:cNvPr id="28" name="Straight Arrow Connector 27"/>
          <p:cNvCxnSpPr>
            <a:stCxn id="27" idx="1"/>
            <a:endCxn id="15" idx="3"/>
          </p:cNvCxnSpPr>
          <p:nvPr/>
        </p:nvCxnSpPr>
        <p:spPr>
          <a:xfrm flipH="1">
            <a:off x="6943101" y="2261871"/>
            <a:ext cx="283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852593" y="2964908"/>
            <a:ext cx="695941" cy="316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 smtClean="0"/>
              <a:t>API</a:t>
            </a:r>
            <a:endParaRPr lang="en-US" sz="1080" dirty="0"/>
          </a:p>
        </p:txBody>
      </p:sp>
      <p:cxnSp>
        <p:nvCxnSpPr>
          <p:cNvPr id="30" name="Straight Arrow Connector 29"/>
          <p:cNvCxnSpPr>
            <a:stCxn id="29" idx="3"/>
            <a:endCxn id="11" idx="1"/>
          </p:cNvCxnSpPr>
          <p:nvPr/>
        </p:nvCxnSpPr>
        <p:spPr>
          <a:xfrm>
            <a:off x="3548534" y="3122933"/>
            <a:ext cx="184419" cy="4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23033" y="4423816"/>
            <a:ext cx="695941" cy="316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 err="1" smtClean="0"/>
              <a:t>CanGateway</a:t>
            </a:r>
            <a:endParaRPr lang="en-US" sz="1080" dirty="0"/>
          </a:p>
        </p:txBody>
      </p:sp>
      <p:cxnSp>
        <p:nvCxnSpPr>
          <p:cNvPr id="32" name="Straight Arrow Connector 33"/>
          <p:cNvCxnSpPr>
            <a:stCxn id="31" idx="3"/>
            <a:endCxn id="19" idx="2"/>
          </p:cNvCxnSpPr>
          <p:nvPr/>
        </p:nvCxnSpPr>
        <p:spPr>
          <a:xfrm flipV="1">
            <a:off x="3018974" y="3939621"/>
            <a:ext cx="2813698" cy="642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1963683" y="4581841"/>
            <a:ext cx="359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9" idx="1"/>
          </p:cNvCxnSpPr>
          <p:nvPr/>
        </p:nvCxnSpPr>
        <p:spPr>
          <a:xfrm rot="16200000" flipH="1">
            <a:off x="2057016" y="2327356"/>
            <a:ext cx="295754" cy="1295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963683" y="1299616"/>
            <a:ext cx="1349950" cy="8915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 smtClean="0"/>
              <a:t>Dspace</a:t>
            </a:r>
            <a:endParaRPr lang="en-US" sz="1440" dirty="0" smtClean="0"/>
          </a:p>
          <a:p>
            <a:pPr algn="ctr"/>
            <a:r>
              <a:rPr lang="en-US" sz="1440" dirty="0" smtClean="0"/>
              <a:t>XIL</a:t>
            </a:r>
            <a:endParaRPr lang="en-US" sz="1440" dirty="0"/>
          </a:p>
        </p:txBody>
      </p:sp>
      <p:sp>
        <p:nvSpPr>
          <p:cNvPr id="36" name="Rounded Rectangle 35"/>
          <p:cNvSpPr/>
          <p:nvPr/>
        </p:nvSpPr>
        <p:spPr>
          <a:xfrm>
            <a:off x="1963683" y="2259736"/>
            <a:ext cx="134995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smtClean="0"/>
              <a:t>XIL2UCM</a:t>
            </a:r>
            <a:endParaRPr lang="en-US" sz="1440" dirty="0"/>
          </a:p>
        </p:txBody>
      </p:sp>
      <p:cxnSp>
        <p:nvCxnSpPr>
          <p:cNvPr id="37" name="Elbow Connector 36"/>
          <p:cNvCxnSpPr/>
          <p:nvPr/>
        </p:nvCxnSpPr>
        <p:spPr>
          <a:xfrm rot="16200000" flipH="1">
            <a:off x="2953689" y="2735035"/>
            <a:ext cx="387375" cy="53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08613" y="3643830"/>
            <a:ext cx="695941" cy="316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 smtClean="0"/>
              <a:t>API</a:t>
            </a:r>
            <a:endParaRPr lang="en-US" sz="1080" dirty="0"/>
          </a:p>
        </p:txBody>
      </p:sp>
      <p:cxnSp>
        <p:nvCxnSpPr>
          <p:cNvPr id="39" name="Elbow Connector 38"/>
          <p:cNvCxnSpPr>
            <a:endCxn id="38" idx="0"/>
          </p:cNvCxnSpPr>
          <p:nvPr/>
        </p:nvCxnSpPr>
        <p:spPr>
          <a:xfrm rot="16200000" flipH="1">
            <a:off x="635811" y="3223057"/>
            <a:ext cx="812594" cy="28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9" idx="2"/>
            <a:endCxn id="38" idx="2"/>
          </p:cNvCxnSpPr>
          <p:nvPr/>
        </p:nvCxnSpPr>
        <p:spPr>
          <a:xfrm rot="5400000">
            <a:off x="3434499" y="1561706"/>
            <a:ext cx="20259" cy="4776088"/>
          </a:xfrm>
          <a:prstGeom prst="bentConnector3">
            <a:avLst>
              <a:gd name="adj1" fmla="val 12283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25383" y="1557415"/>
            <a:ext cx="1349950" cy="8915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smtClean="0"/>
              <a:t>Python</a:t>
            </a:r>
            <a:endParaRPr lang="en-US" sz="1440" dirty="0"/>
          </a:p>
        </p:txBody>
      </p:sp>
      <p:sp>
        <p:nvSpPr>
          <p:cNvPr id="42" name="Rounded Rectangle 41"/>
          <p:cNvSpPr/>
          <p:nvPr/>
        </p:nvSpPr>
        <p:spPr>
          <a:xfrm>
            <a:off x="331692" y="2486581"/>
            <a:ext cx="134995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 smtClean="0"/>
              <a:t>UCMSimTest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41377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smtClean="0"/>
              <a:t>Interface: JSON over Windows </a:t>
            </a:r>
            <a:r>
              <a:rPr lang="it-IT" dirty="0" err="1" smtClean="0"/>
              <a:t>Named</a:t>
            </a:r>
            <a:r>
              <a:rPr lang="it-IT" dirty="0" smtClean="0"/>
              <a:t> Pipe</a:t>
            </a:r>
          </a:p>
          <a:p>
            <a:r>
              <a:rPr lang="it-IT" dirty="0" smtClean="0"/>
              <a:t>UCM simulator for IO </a:t>
            </a:r>
            <a:r>
              <a:rPr lang="it-IT" dirty="0" err="1" smtClean="0"/>
              <a:t>access</a:t>
            </a:r>
            <a:endParaRPr lang="it-IT" dirty="0" smtClean="0"/>
          </a:p>
          <a:p>
            <a:r>
              <a:rPr lang="it-IT" dirty="0" smtClean="0"/>
              <a:t>CAMEL </a:t>
            </a:r>
            <a:r>
              <a:rPr lang="it-IT" dirty="0" err="1" smtClean="0"/>
              <a:t>Tool</a:t>
            </a:r>
            <a:r>
              <a:rPr lang="it-IT" dirty="0" smtClean="0"/>
              <a:t> for CAN data</a:t>
            </a:r>
          </a:p>
          <a:p>
            <a:r>
              <a:rPr lang="it-IT" dirty="0" smtClean="0"/>
              <a:t>Interface </a:t>
            </a:r>
            <a:r>
              <a:rPr lang="it-IT" dirty="0" err="1" smtClean="0"/>
              <a:t>documentation</a:t>
            </a:r>
            <a:r>
              <a:rPr lang="it-IT" dirty="0"/>
              <a:t>: </a:t>
            </a: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repo.cnhind.com/svn/harvester_libraries/UCMSimFramework/trunk/TestFramework/doc/Ucm_simulation_external_test_framework.docx</a:t>
            </a:r>
            <a:endParaRPr lang="it-IT" dirty="0" smtClean="0"/>
          </a:p>
          <a:p>
            <a:r>
              <a:rPr lang="it-IT" dirty="0" err="1" smtClean="0"/>
              <a:t>Python</a:t>
            </a:r>
            <a:r>
              <a:rPr lang="it-IT" dirty="0" smtClean="0"/>
              <a:t> Test Framework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 lvl="1"/>
            <a:r>
              <a:rPr lang="it-IT" dirty="0"/>
              <a:t>UCM simulator and Camel </a:t>
            </a:r>
            <a:r>
              <a:rPr lang="it-IT" dirty="0" err="1"/>
              <a:t>Tool</a:t>
            </a:r>
            <a:r>
              <a:rPr lang="it-IT" dirty="0"/>
              <a:t> must be </a:t>
            </a:r>
            <a:r>
              <a:rPr lang="it-IT" dirty="0" err="1"/>
              <a:t>running</a:t>
            </a:r>
            <a:r>
              <a:rPr lang="it-IT" dirty="0"/>
              <a:t> and </a:t>
            </a:r>
            <a:r>
              <a:rPr lang="it-IT" dirty="0" err="1" smtClean="0"/>
              <a:t>configured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>
                <a:hlinkClick r:id="rId4"/>
              </a:rPr>
              <a:t>https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repo.cnhind.com/svn/harvester_libraries/UCMSimFramework/trunk/TestFramework/doc/Ucm_simulation_python_test_env.docx</a:t>
            </a:r>
            <a:endParaRPr lang="it-IT" dirty="0" smtClean="0"/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UCM Simulator Test Framework Interface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General </a:t>
            </a:r>
            <a:r>
              <a:rPr lang="it-IT" dirty="0" err="1" smtClean="0"/>
              <a:t>Overview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3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 smtClean="0"/>
              <a:t>Detailed description in </a:t>
            </a:r>
            <a:r>
              <a:rPr lang="it-IT" dirty="0">
                <a:hlinkClick r:id="rId3"/>
              </a:rPr>
              <a:t>https://repo.cnhind.com/svn/harvester_libraries/UCMSimFramework/trunk/TestFramework/doc/Ucm_simulation_python_test_env.docx</a:t>
            </a:r>
            <a:endParaRPr lang="it-IT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Setting IO </a:t>
            </a:r>
            <a:endParaRPr lang="en-GB" dirty="0" smtClean="0"/>
          </a:p>
          <a:p>
            <a:pPr lvl="1"/>
            <a:r>
              <a:rPr lang="en-GB" dirty="0" smtClean="0"/>
              <a:t>Different functions for IO Types (</a:t>
            </a:r>
            <a:r>
              <a:rPr lang="en-GB" dirty="0" err="1" smtClean="0"/>
              <a:t>analog</a:t>
            </a:r>
            <a:r>
              <a:rPr lang="en-GB" dirty="0" smtClean="0"/>
              <a:t>, switch, frequency, …) cf</a:t>
            </a:r>
            <a:r>
              <a:rPr lang="en-GB" dirty="0"/>
              <a:t>.</a:t>
            </a:r>
            <a:r>
              <a:rPr lang="en-GB" dirty="0" smtClean="0"/>
              <a:t> UI types</a:t>
            </a:r>
          </a:p>
          <a:p>
            <a:pPr lvl="2"/>
            <a:r>
              <a:rPr lang="en-US" dirty="0" err="1"/>
              <a:t>set_io_voltage</a:t>
            </a:r>
            <a:r>
              <a:rPr lang="en-GB" dirty="0" smtClean="0"/>
              <a:t>(</a:t>
            </a:r>
            <a:r>
              <a:rPr lang="en-GB" dirty="0" err="1" smtClean="0"/>
              <a:t>spn</a:t>
            </a:r>
            <a:r>
              <a:rPr lang="en-GB" dirty="0" smtClean="0"/>
              <a:t>, voltage)</a:t>
            </a:r>
          </a:p>
          <a:p>
            <a:pPr lvl="2"/>
            <a:r>
              <a:rPr lang="en-US" dirty="0" err="1"/>
              <a:t>set_io_frequency</a:t>
            </a:r>
            <a:r>
              <a:rPr lang="en-GB" dirty="0" smtClean="0"/>
              <a:t>(</a:t>
            </a:r>
            <a:r>
              <a:rPr lang="en-GB" dirty="0" err="1" smtClean="0"/>
              <a:t>spn</a:t>
            </a:r>
            <a:r>
              <a:rPr lang="en-GB" dirty="0" smtClean="0"/>
              <a:t>, voltage, frequency)</a:t>
            </a:r>
          </a:p>
          <a:p>
            <a:pPr lvl="2"/>
            <a:r>
              <a:rPr lang="en-US" dirty="0" err="1"/>
              <a:t>set_io_pulse</a:t>
            </a:r>
            <a:r>
              <a:rPr lang="en-GB" dirty="0" smtClean="0"/>
              <a:t>(</a:t>
            </a:r>
            <a:r>
              <a:rPr lang="en-GB" dirty="0" err="1" smtClean="0"/>
              <a:t>spn</a:t>
            </a:r>
            <a:r>
              <a:rPr lang="en-GB" dirty="0" smtClean="0"/>
              <a:t>, voltage, pulses)</a:t>
            </a:r>
          </a:p>
          <a:p>
            <a:pPr lvl="2"/>
            <a:r>
              <a:rPr lang="en-US" dirty="0" err="1"/>
              <a:t>set_io_switch</a:t>
            </a:r>
            <a:r>
              <a:rPr lang="en-GB" dirty="0" smtClean="0"/>
              <a:t>(</a:t>
            </a:r>
            <a:r>
              <a:rPr lang="en-GB" dirty="0" err="1" smtClean="0"/>
              <a:t>spn</a:t>
            </a:r>
            <a:r>
              <a:rPr lang="en-GB" dirty="0" smtClean="0"/>
              <a:t>, </a:t>
            </a:r>
            <a:r>
              <a:rPr lang="en-GB" dirty="0" err="1" smtClean="0"/>
              <a:t>boolean</a:t>
            </a:r>
            <a:r>
              <a:rPr lang="en-GB" dirty="0" smtClean="0"/>
              <a:t>)</a:t>
            </a:r>
          </a:p>
          <a:p>
            <a:pPr lvl="2"/>
            <a:r>
              <a:rPr lang="en-US" dirty="0" err="1" smtClean="0"/>
              <a:t>set_io_pwm</a:t>
            </a:r>
            <a:r>
              <a:rPr lang="en-US" dirty="0" smtClean="0"/>
              <a:t>(</a:t>
            </a:r>
            <a:r>
              <a:rPr lang="en-US" dirty="0" err="1" smtClean="0"/>
              <a:t>spn</a:t>
            </a:r>
            <a:r>
              <a:rPr lang="en-US" dirty="0" smtClean="0"/>
              <a:t>, voltage, period, duty)</a:t>
            </a:r>
            <a:endParaRPr lang="en-GB" dirty="0" smtClean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UCM simulator functions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Setting</a:t>
            </a:r>
            <a:r>
              <a:rPr lang="it-IT" dirty="0" smtClean="0"/>
              <a:t> 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4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 smtClean="0"/>
              <a:t>Getting </a:t>
            </a:r>
            <a:r>
              <a:rPr lang="en-GB" dirty="0"/>
              <a:t>IO </a:t>
            </a:r>
            <a:endParaRPr lang="en-GB" dirty="0" smtClean="0"/>
          </a:p>
          <a:p>
            <a:pPr lvl="1"/>
            <a:r>
              <a:rPr lang="en-GB" dirty="0" smtClean="0"/>
              <a:t>Last received IO value is stored in </a:t>
            </a:r>
            <a:r>
              <a:rPr lang="en-GB" i="1" u="sng" dirty="0" err="1" smtClean="0"/>
              <a:t>spnlist</a:t>
            </a:r>
            <a:r>
              <a:rPr lang="en-GB" i="1" dirty="0" smtClean="0"/>
              <a:t> </a:t>
            </a:r>
            <a:r>
              <a:rPr lang="en-GB" dirty="0" smtClean="0"/>
              <a:t>table</a:t>
            </a:r>
          </a:p>
          <a:p>
            <a:pPr lvl="2"/>
            <a:r>
              <a:rPr lang="x-none" b="1" dirty="0" smtClean="0"/>
              <a:t>Table </a:t>
            </a:r>
            <a:r>
              <a:rPr lang="x-none" b="1" dirty="0"/>
              <a:t>6</a:t>
            </a:r>
            <a:r>
              <a:rPr lang="en-US" b="1" dirty="0"/>
              <a:t> - </a:t>
            </a:r>
            <a:r>
              <a:rPr lang="en-US" b="1" dirty="0" err="1"/>
              <a:t>SpnList</a:t>
            </a:r>
            <a:r>
              <a:rPr lang="en-US" b="1" dirty="0"/>
              <a:t> functionality per input/output </a:t>
            </a:r>
            <a:r>
              <a:rPr lang="en-US" b="1" dirty="0" smtClean="0"/>
              <a:t>type</a:t>
            </a:r>
          </a:p>
          <a:p>
            <a:pPr lvl="1"/>
            <a:r>
              <a:rPr lang="en-GB" dirty="0"/>
              <a:t>Set command triggers response with </a:t>
            </a:r>
            <a:r>
              <a:rPr lang="en-GB" dirty="0" smtClean="0"/>
              <a:t>value</a:t>
            </a:r>
          </a:p>
          <a:p>
            <a:pPr lvl="1"/>
            <a:r>
              <a:rPr lang="en-US" dirty="0" err="1"/>
              <a:t>get_io_data</a:t>
            </a:r>
            <a:r>
              <a:rPr lang="en-US" dirty="0"/>
              <a:t>(</a:t>
            </a:r>
            <a:r>
              <a:rPr lang="en-US" dirty="0" err="1"/>
              <a:t>spn</a:t>
            </a:r>
            <a:r>
              <a:rPr lang="en-US" dirty="0"/>
              <a:t>) </a:t>
            </a:r>
            <a:r>
              <a:rPr lang="en-US" dirty="0" smtClean="0"/>
              <a:t>: requests SPN data from UCM sim</a:t>
            </a:r>
          </a:p>
          <a:p>
            <a:pPr lvl="1"/>
            <a:r>
              <a:rPr lang="en-US" dirty="0" err="1"/>
              <a:t>io_subscribe</a:t>
            </a:r>
            <a:r>
              <a:rPr lang="en-US" dirty="0"/>
              <a:t>(</a:t>
            </a:r>
            <a:r>
              <a:rPr lang="en-US" dirty="0" err="1"/>
              <a:t>spn</a:t>
            </a:r>
            <a:r>
              <a:rPr lang="en-US" dirty="0"/>
              <a:t>) </a:t>
            </a:r>
            <a:r>
              <a:rPr lang="en-US" dirty="0" smtClean="0"/>
              <a:t>: UCM sim sends new value when changed</a:t>
            </a:r>
          </a:p>
          <a:p>
            <a:pPr lvl="2"/>
            <a:r>
              <a:rPr lang="en-US" dirty="0" err="1"/>
              <a:t>io_unsubscribe</a:t>
            </a:r>
            <a:r>
              <a:rPr lang="en-US" dirty="0"/>
              <a:t>(</a:t>
            </a:r>
            <a:r>
              <a:rPr lang="en-US" dirty="0" err="1"/>
              <a:t>spn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err="1"/>
              <a:t>set_callback_function</a:t>
            </a:r>
            <a:r>
              <a:rPr lang="en-US" dirty="0"/>
              <a:t>(</a:t>
            </a:r>
            <a:r>
              <a:rPr lang="en-US" dirty="0" err="1"/>
              <a:t>spn</a:t>
            </a:r>
            <a:r>
              <a:rPr lang="en-US" dirty="0"/>
              <a:t>, callback) </a:t>
            </a:r>
          </a:p>
          <a:p>
            <a:pPr lvl="2"/>
            <a:r>
              <a:rPr lang="en-US" dirty="0" smtClean="0"/>
              <a:t>when </a:t>
            </a:r>
            <a:r>
              <a:rPr lang="en-US" dirty="0" err="1" smtClean="0"/>
              <a:t>spn</a:t>
            </a:r>
            <a:r>
              <a:rPr lang="en-US" dirty="0" smtClean="0"/>
              <a:t> value received: executes callback function</a:t>
            </a:r>
          </a:p>
          <a:p>
            <a:pPr lvl="2"/>
            <a:r>
              <a:rPr lang="en-US" dirty="0" err="1"/>
              <a:t>remove_callback_function</a:t>
            </a:r>
            <a:r>
              <a:rPr lang="en-US" dirty="0"/>
              <a:t>(</a:t>
            </a:r>
            <a:r>
              <a:rPr lang="en-US" dirty="0" err="1"/>
              <a:t>spn</a:t>
            </a:r>
            <a:r>
              <a:rPr lang="en-US" dirty="0"/>
              <a:t>) </a:t>
            </a:r>
            <a:endParaRPr lang="en-GB" dirty="0" smtClean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UCM simulator functions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Getting</a:t>
            </a:r>
            <a:r>
              <a:rPr lang="it-IT" dirty="0" smtClean="0"/>
              <a:t> 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0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7</a:t>
            </a:fld>
            <a:endParaRPr lang="it-IT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623888119"/>
              </p:ext>
            </p:extLst>
          </p:nvPr>
        </p:nvGraphicFramePr>
        <p:xfrm>
          <a:off x="1105561" y="843558"/>
          <a:ext cx="6748145" cy="2998470"/>
        </p:xfrm>
        <a:graphic>
          <a:graphicData uri="http://schemas.openxmlformats.org/drawingml/2006/table">
            <a:tbl>
              <a:tblPr/>
              <a:tblGrid>
                <a:gridCol w="1167130"/>
                <a:gridCol w="629920"/>
                <a:gridCol w="810260"/>
                <a:gridCol w="828040"/>
                <a:gridCol w="789305"/>
                <a:gridCol w="812800"/>
                <a:gridCol w="822960"/>
                <a:gridCol w="887730"/>
              </a:tblGrid>
              <a:tr h="356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Voltage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Digital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Digital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all_data(spn)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remove(spn)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type(spn)</a:t>
                      </a:r>
                      <a:r>
                        <a:rPr lang="en-US" sz="11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(*2)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voltage(spn)</a:t>
                      </a:r>
                      <a:r>
                        <a:rPr lang="en-US" sz="11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(*1)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V(*4)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frequency(spn)</a:t>
                      </a:r>
                      <a:r>
                        <a:rPr lang="en-US" sz="11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(*1)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increment(spn)</a:t>
                      </a:r>
                      <a:r>
                        <a:rPr lang="en-US" sz="11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(*1)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period(spn)</a:t>
                      </a:r>
                      <a:r>
                        <a:rPr lang="en-US" sz="11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(*1)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duty(spn)</a:t>
                      </a:r>
                      <a:r>
                        <a:rPr lang="en-US" sz="11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(*1)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switch(spn)</a:t>
                      </a:r>
                      <a:r>
                        <a:rPr lang="en-US" sz="11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(*1)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V(*5)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current(spn)</a:t>
                      </a:r>
                      <a:r>
                        <a:rPr lang="en-US" sz="11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(*1)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error(spn)</a:t>
                      </a:r>
                      <a:r>
                        <a:rPr lang="en-US" sz="11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(*3)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UCM simulator functions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SpnList</a:t>
            </a:r>
            <a:r>
              <a:rPr lang="it-IT" dirty="0" smtClean="0"/>
              <a:t> </a:t>
            </a:r>
            <a:r>
              <a:rPr lang="it-IT" dirty="0" err="1" smtClean="0"/>
              <a:t>functionality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1412408" y="3883159"/>
            <a:ext cx="65344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900" b="1" dirty="0" bmk="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US" altLang="en-US" sz="900" b="1" dirty="0" bmk="_Toc536622494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6 - </a:t>
            </a:r>
            <a:r>
              <a:rPr lang="en-US" altLang="en-US" sz="900" b="1" dirty="0" err="1" bmk="_Toc536622494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SpnList</a:t>
            </a:r>
            <a:r>
              <a:rPr lang="en-US" altLang="en-US" sz="900" b="1" dirty="0" bmk="_Toc536622494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functionality per input/output type</a:t>
            </a:r>
            <a:endParaRPr lang="en-US" altLang="en-US" sz="600" dirty="0">
              <a:solidFill>
                <a:srgbClr val="000000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(*1) Return value is according to Table 5 – UCM input function overview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(*2) Return value is according to type value from Table 3 - UCM supported input types and Table 4 - UCM supported output types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(*3) returns “none” when no error is recorded, otherwise error text as per protocol spec[1]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(*4) Valid only after </a:t>
            </a:r>
            <a:r>
              <a:rPr lang="en-US" altLang="en-US" sz="800" i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set_io_voltage</a:t>
            </a: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800" i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get_io_data</a:t>
            </a:r>
            <a:r>
              <a:rPr lang="en-US" altLang="en-US" sz="800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(*5) Valid only after </a:t>
            </a:r>
            <a:r>
              <a:rPr lang="en-US" altLang="en-US" sz="800" i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set_io_switch</a:t>
            </a: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800" i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get_io_data</a:t>
            </a:r>
            <a:r>
              <a:rPr lang="en-US" altLang="en-US" sz="800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Custom command pass through</a:t>
            </a:r>
          </a:p>
          <a:p>
            <a:pPr lvl="1"/>
            <a:r>
              <a:rPr lang="en-GB" dirty="0" smtClean="0"/>
              <a:t>Write </a:t>
            </a:r>
            <a:r>
              <a:rPr lang="en-GB" dirty="0" smtClean="0"/>
              <a:t>your own plant model controls</a:t>
            </a:r>
          </a:p>
          <a:p>
            <a:pPr lvl="1"/>
            <a:r>
              <a:rPr lang="en-GB" dirty="0" smtClean="0"/>
              <a:t>Register </a:t>
            </a:r>
            <a:r>
              <a:rPr lang="en-GB" dirty="0" err="1" smtClean="0"/>
              <a:t>Callback</a:t>
            </a:r>
            <a:r>
              <a:rPr lang="en-GB" dirty="0" smtClean="0"/>
              <a:t> from UCM sim application</a:t>
            </a:r>
          </a:p>
          <a:p>
            <a:pPr lvl="2"/>
            <a:r>
              <a:rPr lang="en-GB" dirty="0" smtClean="0"/>
              <a:t>UCM sim: </a:t>
            </a:r>
            <a:r>
              <a:rPr lang="en-GB" dirty="0" err="1" smtClean="0"/>
              <a:t>FrameworkCore.ExternalTestModule.RegisterReceivedDataCallback</a:t>
            </a:r>
            <a:endParaRPr lang="en-GB" dirty="0" smtClean="0"/>
          </a:p>
          <a:p>
            <a:pPr lvl="2"/>
            <a:r>
              <a:rPr lang="en-GB" dirty="0" smtClean="0"/>
              <a:t>Python: Use </a:t>
            </a:r>
            <a:r>
              <a:rPr lang="en-GB" dirty="0" err="1" smtClean="0"/>
              <a:t>send_message</a:t>
            </a:r>
            <a:r>
              <a:rPr lang="en-GB" dirty="0" smtClean="0"/>
              <a:t>(</a:t>
            </a:r>
            <a:r>
              <a:rPr lang="en-GB" dirty="0" err="1" smtClean="0"/>
              <a:t>string,string,float,float,float,float</a:t>
            </a:r>
            <a:r>
              <a:rPr lang="en-GB" dirty="0" smtClean="0"/>
              <a:t>) function to send </a:t>
            </a:r>
            <a:r>
              <a:rPr lang="en-GB" dirty="0" smtClean="0"/>
              <a:t>messages</a:t>
            </a:r>
          </a:p>
          <a:p>
            <a:pPr lvl="2"/>
            <a:r>
              <a:rPr lang="en-GB" dirty="0" smtClean="0"/>
              <a:t>Bypass </a:t>
            </a:r>
            <a:r>
              <a:rPr lang="en-GB" dirty="0" smtClean="0"/>
              <a:t>commands from </a:t>
            </a:r>
            <a:r>
              <a:rPr lang="it-IT" dirty="0" smtClean="0">
                <a:hlinkClick r:id="rId3"/>
              </a:rPr>
              <a:t>Ucm_simulation_external_test_framework.docx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 4</a:t>
            </a:r>
            <a:endParaRPr lang="it-IT" dirty="0"/>
          </a:p>
          <a:p>
            <a:pPr marL="914400" lvl="2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Example from sugarcane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UCM simulator functions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Custom </a:t>
            </a:r>
            <a:r>
              <a:rPr lang="it-IT" dirty="0" err="1" smtClean="0"/>
              <a:t>commands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219822"/>
            <a:ext cx="3984656" cy="12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Referenced by CAN DB signal name</a:t>
            </a:r>
          </a:p>
          <a:p>
            <a:pPr lvl="1"/>
            <a:r>
              <a:rPr lang="en-GB" dirty="0" err="1" smtClean="0"/>
              <a:t>SignalId</a:t>
            </a:r>
            <a:r>
              <a:rPr lang="en-GB" dirty="0" smtClean="0"/>
              <a:t> : bus number, source address, message name, signal name</a:t>
            </a:r>
          </a:p>
          <a:p>
            <a:pPr lvl="2"/>
            <a:r>
              <a:rPr lang="en-US" dirty="0" err="1"/>
              <a:t>flash_indic</a:t>
            </a:r>
            <a:r>
              <a:rPr lang="en-US" dirty="0"/>
              <a:t> = </a:t>
            </a:r>
            <a:r>
              <a:rPr lang="en-US" dirty="0" err="1"/>
              <a:t>SignalId</a:t>
            </a:r>
            <a:r>
              <a:rPr lang="en-US" dirty="0"/>
              <a:t>(CAN_BUS_1, 0x80, 'ucm1_status', '</a:t>
            </a:r>
            <a:r>
              <a:rPr lang="en-US" dirty="0" err="1"/>
              <a:t>flash_indicator</a:t>
            </a:r>
            <a:r>
              <a:rPr lang="en-US" dirty="0"/>
              <a:t>')</a:t>
            </a:r>
            <a:endParaRPr lang="en-GB" dirty="0" smtClean="0"/>
          </a:p>
          <a:p>
            <a:pPr lvl="1"/>
            <a:r>
              <a:rPr lang="en-GB" dirty="0" smtClean="0"/>
              <a:t>Last value is stored in </a:t>
            </a:r>
            <a:r>
              <a:rPr lang="en-GB" i="1" u="sng" dirty="0" err="1" smtClean="0"/>
              <a:t>SignalList</a:t>
            </a:r>
            <a:r>
              <a:rPr lang="en-GB" i="1" dirty="0" smtClean="0"/>
              <a:t> </a:t>
            </a:r>
            <a:r>
              <a:rPr lang="en-GB" dirty="0" smtClean="0"/>
              <a:t>table</a:t>
            </a:r>
          </a:p>
          <a:p>
            <a:pPr lvl="1"/>
            <a:r>
              <a:rPr lang="en-US" dirty="0" err="1"/>
              <a:t>set_signal_value</a:t>
            </a:r>
            <a:r>
              <a:rPr lang="en-US" dirty="0"/>
              <a:t>(</a:t>
            </a:r>
            <a:r>
              <a:rPr lang="en-US" dirty="0" err="1"/>
              <a:t>sigid</a:t>
            </a:r>
            <a:r>
              <a:rPr lang="en-US" dirty="0"/>
              <a:t>, value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Also triggers response</a:t>
            </a:r>
          </a:p>
          <a:p>
            <a:pPr lvl="1"/>
            <a:r>
              <a:rPr lang="en-US" dirty="0" err="1" smtClean="0"/>
              <a:t>get_signal_value</a:t>
            </a:r>
            <a:r>
              <a:rPr lang="en-US" dirty="0" smtClean="0"/>
              <a:t>(</a:t>
            </a:r>
            <a:r>
              <a:rPr lang="en-US" dirty="0" err="1" smtClean="0"/>
              <a:t>sigid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signal_subscribe</a:t>
            </a:r>
            <a:r>
              <a:rPr lang="en-US" dirty="0"/>
              <a:t>(</a:t>
            </a:r>
            <a:r>
              <a:rPr lang="en-US" dirty="0" err="1"/>
              <a:t>sigid</a:t>
            </a:r>
            <a:r>
              <a:rPr lang="en-US" dirty="0"/>
              <a:t>): subscribe to </a:t>
            </a:r>
            <a:r>
              <a:rPr lang="en-US" dirty="0" smtClean="0"/>
              <a:t>CAN </a:t>
            </a:r>
            <a:r>
              <a:rPr lang="en-US" dirty="0"/>
              <a:t>signal.</a:t>
            </a:r>
          </a:p>
          <a:p>
            <a:pPr lvl="2"/>
            <a:r>
              <a:rPr lang="en-US" dirty="0" err="1" smtClean="0"/>
              <a:t>signal_unsubscribe</a:t>
            </a:r>
            <a:r>
              <a:rPr lang="en-US" dirty="0" smtClean="0"/>
              <a:t>(</a:t>
            </a:r>
            <a:r>
              <a:rPr lang="en-US" dirty="0" err="1" smtClean="0"/>
              <a:t>sigid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set_signal_callback_function</a:t>
            </a:r>
            <a:r>
              <a:rPr lang="en-US" dirty="0" smtClean="0"/>
              <a:t>(</a:t>
            </a:r>
            <a:r>
              <a:rPr lang="en-US" dirty="0" err="1" smtClean="0"/>
              <a:t>sigid</a:t>
            </a:r>
            <a:r>
              <a:rPr lang="en-US" dirty="0"/>
              <a:t>, </a:t>
            </a:r>
            <a:r>
              <a:rPr lang="en-US" dirty="0" smtClean="0"/>
              <a:t>callback)</a:t>
            </a:r>
          </a:p>
          <a:p>
            <a:pPr lvl="2"/>
            <a:r>
              <a:rPr lang="en-US" dirty="0"/>
              <a:t>when </a:t>
            </a:r>
            <a:r>
              <a:rPr lang="en-US" dirty="0" smtClean="0"/>
              <a:t>can </a:t>
            </a:r>
            <a:r>
              <a:rPr lang="en-US" dirty="0"/>
              <a:t>value received: executes callback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err="1" smtClean="0"/>
              <a:t>remove_signal_callback_function</a:t>
            </a:r>
            <a:r>
              <a:rPr lang="en-US" dirty="0" smtClean="0"/>
              <a:t>(</a:t>
            </a:r>
            <a:r>
              <a:rPr lang="en-US" dirty="0" err="1" smtClean="0"/>
              <a:t>sigid</a:t>
            </a:r>
            <a:r>
              <a:rPr lang="en-US" dirty="0" smtClean="0"/>
              <a:t>)</a:t>
            </a:r>
          </a:p>
          <a:p>
            <a:pPr lvl="1"/>
            <a:endParaRPr lang="en-GB" dirty="0" smtClean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Camel functions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Signal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7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rporate_No_Brand_E (16_9)">
  <a:themeElements>
    <a:clrScheme name="CNH">
      <a:dk1>
        <a:srgbClr val="000000"/>
      </a:dk1>
      <a:lt1>
        <a:sysClr val="window" lastClr="FFFFFF"/>
      </a:lt1>
      <a:dk2>
        <a:srgbClr val="969696"/>
      </a:dk2>
      <a:lt2>
        <a:srgbClr val="F0F0F0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No Brands - 16-9 Format.potx [Read-Only]" id="{CC066AD9-ACE4-4AB7-A853-F63C880495EC}" vid="{1DD862D3-AAD9-4DC0-8004-E21A5A58E8F9}"/>
    </a:ext>
  </a:extLst>
</a:theme>
</file>

<file path=ppt/theme/theme2.xml><?xml version="1.0" encoding="utf-8"?>
<a:theme xmlns:a="http://schemas.openxmlformats.org/drawingml/2006/main" name="DIVIDER_Backup">
  <a:themeElements>
    <a:clrScheme name="CNH Industrial">
      <a:dk1>
        <a:srgbClr val="000000"/>
      </a:dk1>
      <a:lt1>
        <a:sysClr val="window" lastClr="FFFFFF"/>
      </a:lt1>
      <a:dk2>
        <a:srgbClr val="969696"/>
      </a:dk2>
      <a:lt2>
        <a:srgbClr val="EEECE1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No Brands - 16-9 Format.potx [Read-Only]" id="{CC066AD9-ACE4-4AB7-A853-F63C880495EC}" vid="{C34C00F7-B12C-437D-9D5E-2D836FE2CE6B}"/>
    </a:ext>
  </a:extLst>
</a:theme>
</file>

<file path=ppt/theme/theme3.xml><?xml version="1.0" encoding="utf-8"?>
<a:theme xmlns:a="http://schemas.openxmlformats.org/drawingml/2006/main" name="1_Tema di Office">
  <a:themeElements>
    <a:clrScheme name="CNH Industrial">
      <a:dk1>
        <a:srgbClr val="000000"/>
      </a:dk1>
      <a:lt1>
        <a:sysClr val="window" lastClr="FFFFFF"/>
      </a:lt1>
      <a:dk2>
        <a:srgbClr val="969696"/>
      </a:dk2>
      <a:lt2>
        <a:srgbClr val="EEECE1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No Brands - 16-9 Format.potx [Read-Only]" id="{CC066AD9-ACE4-4AB7-A853-F63C880495EC}" vid="{11516A3C-1775-4A07-850E-9B66D8171466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af376d-5abf-4c70-a47d-cafafa54a10f">AW5P35CUVXNT-290-15</_dlc_DocId>
    <_dlc_DocIdUrl xmlns="9aaf376d-5abf-4c70-a47d-cafafa54a10f">
      <Url>https://my.cnhindustrial.portal/en/Company/VisualIdentity/_layouts/DocIdRedir.aspx?ID=AW5P35CUVXNT-290-15</Url>
      <Description>AW5P35CUVXNT-290-15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05C8516B41304083CB3DC0F5E710CD" ma:contentTypeVersion="0" ma:contentTypeDescription="Create a new document." ma:contentTypeScope="" ma:versionID="c872a6b7b2fb01e53cc47a775cff1d97">
  <xsd:schema xmlns:xsd="http://www.w3.org/2001/XMLSchema" xmlns:xs="http://www.w3.org/2001/XMLSchema" xmlns:p="http://schemas.microsoft.com/office/2006/metadata/properties" xmlns:ns2="9aaf376d-5abf-4c70-a47d-cafafa54a10f" targetNamespace="http://schemas.microsoft.com/office/2006/metadata/properties" ma:root="true" ma:fieldsID="de7831713625326c17f0014f0e79464d" ns2:_="">
    <xsd:import namespace="9aaf376d-5abf-4c70-a47d-cafafa54a10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f376d-5abf-4c70-a47d-cafafa54a10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sisl xmlns:xsi="http://www.w3.org/2001/XMLSchema-instance" xmlns:xsd="http://www.w3.org/2001/XMLSchema" xmlns="http://www.boldonjames.com/2008/01/sie/internal/label" sislVersion="0" policy="18fbfd49-c8e6-4618-a77f-5ef25245836c" origin="userSelected">
  <element uid="588104ae-2895-48f0-94e0-4417fcf0f7f0" value=""/>
  <element uid="4ecbf47d-2ec6-497d-85fc-f65b66e62fe7" value=""/>
</sisl>
</file>

<file path=customXml/itemProps1.xml><?xml version="1.0" encoding="utf-8"?>
<ds:datastoreItem xmlns:ds="http://schemas.openxmlformats.org/officeDocument/2006/customXml" ds:itemID="{F18A0704-2AA8-41F9-ACD7-09648A361D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644D3B-E198-4652-BC68-118DA1A96A8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9aaf376d-5abf-4c70-a47d-cafafa54a10f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CAF9F9-A4B2-424F-AAEC-D3F0057226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f376d-5abf-4c70-a47d-cafafa54a1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903F850-827B-4B2E-8DDF-C4BEE284949D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2F940804-BC5F-49BA-B666-A9F8CCA2C93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CNH Industrial - Full Template - No Brands - 16-9 Format</Template>
  <TotalTime>10502</TotalTime>
  <Words>1249</Words>
  <Application>Microsoft Office PowerPoint</Application>
  <PresentationFormat>On-screen Show (16:9)</PresentationFormat>
  <Paragraphs>374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1_Corporate_No_Brand_E (16_9)</vt:lpstr>
      <vt:lpstr>DIVIDER_Backup</vt:lpstr>
      <vt:lpstr>1_Tema di Office</vt:lpstr>
      <vt:lpstr>UCM Simulator Test Framework</vt:lpstr>
      <vt:lpstr>Contents</vt:lpstr>
      <vt:lpstr>PowerPoint Presentation</vt:lpstr>
      <vt:lpstr>UCM Simulator Test Framework Interface</vt:lpstr>
      <vt:lpstr>UCM simulator functions</vt:lpstr>
      <vt:lpstr>UCM simulator functions</vt:lpstr>
      <vt:lpstr>UCM simulator functions</vt:lpstr>
      <vt:lpstr>UCM simulator functions</vt:lpstr>
      <vt:lpstr>Camel functions</vt:lpstr>
      <vt:lpstr>Camel functions</vt:lpstr>
      <vt:lpstr>Camel functions</vt:lpstr>
      <vt:lpstr>Python requirements</vt:lpstr>
      <vt:lpstr>Installation for IDE development</vt:lpstr>
      <vt:lpstr>PyCharm IDE setup</vt:lpstr>
      <vt:lpstr>PyCharm IDE setup</vt:lpstr>
      <vt:lpstr>PyCharm IDE setup</vt:lpstr>
      <vt:lpstr>PyCharm IDE setup</vt:lpstr>
      <vt:lpstr>Test development in IDE</vt:lpstr>
      <vt:lpstr>Test development in IDE</vt:lpstr>
      <vt:lpstr>Test development in IDE</vt:lpstr>
      <vt:lpstr>Test development in IDE</vt:lpstr>
      <vt:lpstr>Pytest</vt:lpstr>
      <vt:lpstr>Conftest.py example</vt:lpstr>
      <vt:lpstr>Conftest.py example</vt:lpstr>
      <vt:lpstr>Test example</vt:lpstr>
      <vt:lpstr>Test example failure</vt:lpstr>
      <vt:lpstr>Executing tests</vt:lpstr>
      <vt:lpstr>PowerPoint Presentation</vt:lpstr>
    </vt:vector>
  </TitlesOfParts>
  <Company>CNH Industrial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TAILLAERT KOEN</dc:creator>
  <cp:lastModifiedBy>TAILLAERT KOEN</cp:lastModifiedBy>
  <cp:revision>129</cp:revision>
  <cp:lastPrinted>2019-05-23T08:45:46Z</cp:lastPrinted>
  <dcterms:created xsi:type="dcterms:W3CDTF">2019-05-10T08:25:37Z</dcterms:created>
  <dcterms:modified xsi:type="dcterms:W3CDTF">2019-05-23T13:32:16Z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0x0101006A05C8516B41304083CB3DC0F5E710CD</vt:lpwstr>
  </property>
  <property fmtid="{D5CDD505-2E9C-101B-9397-08002B2CF9AE}" pid="3" name="_dlc_DocIdItemGuid">
    <vt:lpwstr>488fbd8d-211e-48b0-8014-ba60729c81c9</vt:lpwstr>
  </property>
  <property fmtid="{D5CDD505-2E9C-101B-9397-08002B2CF9AE}" pid="4" name="docIndexRef">
    <vt:lpwstr>af50c04c-ec4a-4a69-98b5-8f603594df28</vt:lpwstr>
  </property>
  <property fmtid="{D5CDD505-2E9C-101B-9397-08002B2CF9AE}" pid="5" name="bjSaver">
    <vt:lpwstr>Gyarrdr9osPZwS94W4kbLF0HdLlnJlEq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policy="18fbfd49-c8e6-4618-a77f-5ef25245836c" origin="userSelected" xmlns="http://www.boldonj</vt:lpwstr>
  </property>
  <property fmtid="{D5CDD505-2E9C-101B-9397-08002B2CF9AE}" pid="7" name="bjDocumentLabelXML-0">
    <vt:lpwstr>ames.com/2008/01/sie/internal/label"&gt;&lt;element uid="588104ae-2895-48f0-94e0-4417fcf0f7f0" value="" /&gt;&lt;element uid="4ecbf47d-2ec6-497d-85fc-f65b66e62fe7" value="" /&gt;&lt;/sisl&gt;</vt:lpwstr>
  </property>
  <property fmtid="{D5CDD505-2E9C-101B-9397-08002B2CF9AE}" pid="8" name="bjDocumentSecurityLabel">
    <vt:lpwstr>CNH Industrial: GENERAL BUSINESS  Contains no personal data</vt:lpwstr>
  </property>
  <property fmtid="{D5CDD505-2E9C-101B-9397-08002B2CF9AE}" pid="9" name="CNH-Classification">
    <vt:lpwstr>[GENERAL BUSINESS - Contains no personal data]</vt:lpwstr>
  </property>
  <property fmtid="{D5CDD505-2E9C-101B-9397-08002B2CF9AE}" pid="10" name="CNH-LabelledBy:">
    <vt:lpwstr>F64651A,23/05/2019 15:32:15,GENERAL BUSINESS</vt:lpwstr>
  </property>
</Properties>
</file>