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8" r:id="rId2"/>
    <p:sldId id="324" r:id="rId3"/>
    <p:sldId id="325" r:id="rId4"/>
    <p:sldId id="326" r:id="rId5"/>
    <p:sldId id="331" r:id="rId6"/>
    <p:sldId id="332" r:id="rId7"/>
    <p:sldId id="372" r:id="rId8"/>
    <p:sldId id="373" r:id="rId9"/>
    <p:sldId id="363" r:id="rId10"/>
    <p:sldId id="327" r:id="rId11"/>
    <p:sldId id="364" r:id="rId12"/>
    <p:sldId id="369" r:id="rId13"/>
    <p:sldId id="370" r:id="rId14"/>
    <p:sldId id="374" r:id="rId15"/>
    <p:sldId id="378" r:id="rId16"/>
    <p:sldId id="375" r:id="rId17"/>
    <p:sldId id="376" r:id="rId18"/>
    <p:sldId id="377" r:id="rId19"/>
    <p:sldId id="328" r:id="rId20"/>
    <p:sldId id="339" r:id="rId21"/>
    <p:sldId id="329" r:id="rId22"/>
    <p:sldId id="343" r:id="rId23"/>
    <p:sldId id="33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F9E"/>
    <a:srgbClr val="79A6A0"/>
    <a:srgbClr val="CBBAA8"/>
    <a:srgbClr val="D6C9BB"/>
    <a:srgbClr val="FFFFFF"/>
    <a:srgbClr val="618695"/>
    <a:srgbClr val="233F6A"/>
    <a:srgbClr val="5A6D7D"/>
    <a:srgbClr val="87888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9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5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6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38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6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6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4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526706" y="364724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1480" y="2337435"/>
            <a:ext cx="10665460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7500" spc="225" dirty="0" smtClean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2020</a:t>
            </a:r>
            <a:r>
              <a:rPr lang="zh-CN" altLang="en-US" sz="7500" spc="225" dirty="0" smtClean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年终总结</a:t>
            </a:r>
            <a:endParaRPr lang="zh-CN" altLang="en-US" sz="7500" spc="225" dirty="0">
              <a:solidFill>
                <a:srgbClr val="6E8F9E"/>
              </a:solidFill>
              <a:latin typeface="汉仪大黑简" panose="02010609000101010101" pitchFamily="49" charset="-122"/>
              <a:ea typeface="汉仪大黑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0755" y="1321506"/>
            <a:ext cx="2178367" cy="1138773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70000"/>
              </a:lnSpc>
            </a:pPr>
            <a:r>
              <a:rPr lang="en-US" altLang="zh-CN" sz="4000" dirty="0" smtClean="0">
                <a:solidFill>
                  <a:srgbClr val="6E8F9E"/>
                </a:solidFill>
                <a:latin typeface="Agency FB" panose="020B0503020202020204" pitchFamily="34" charset="0"/>
                <a:cs typeface="+mn-ea"/>
                <a:sym typeface="+mn-lt"/>
              </a:rPr>
              <a:t>LH-NSD-SFC</a:t>
            </a:r>
            <a:endParaRPr lang="en-US" altLang="zh-CN" sz="4000" dirty="0">
              <a:solidFill>
                <a:srgbClr val="6E8F9E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6080" y="5092065"/>
            <a:ext cx="334100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E8F9E"/>
                </a:solidFill>
                <a:cs typeface="+mn-ea"/>
                <a:sym typeface="+mn-lt"/>
              </a:rPr>
              <a:t>BY </a:t>
            </a:r>
            <a:r>
              <a:rPr lang="zh-CN" altLang="en-US" sz="2000" dirty="0" smtClean="0">
                <a:solidFill>
                  <a:srgbClr val="6E8F9E"/>
                </a:solidFill>
                <a:cs typeface="+mn-ea"/>
                <a:sym typeface="+mn-lt"/>
              </a:rPr>
              <a:t>劉龍飛</a:t>
            </a:r>
            <a:endParaRPr lang="zh-CN" altLang="en-US" sz="2000" dirty="0">
              <a:solidFill>
                <a:srgbClr val="6E8F9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项目成果展示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6679783" y="1400830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44188" y="1370942"/>
            <a:ext cx="404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系統首頁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菜單頁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65" y="1360005"/>
            <a:ext cx="4800599" cy="222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4" y="3913979"/>
            <a:ext cx="4800599" cy="247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83" y="2183142"/>
            <a:ext cx="4393694" cy="204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83" y="4459301"/>
            <a:ext cx="4393694" cy="213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369297" y="846560"/>
            <a:ext cx="198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50668" y="846559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" y="1456342"/>
            <a:ext cx="2834357" cy="495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24" y="1456342"/>
            <a:ext cx="2652514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31" y="1442546"/>
            <a:ext cx="279106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18" y="1456342"/>
            <a:ext cx="31242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8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SMC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統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1" y="2025282"/>
            <a:ext cx="4758283" cy="4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54" y="2025282"/>
            <a:ext cx="6141081" cy="4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5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SMC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統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" y="1915279"/>
            <a:ext cx="3728368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61" y="1894889"/>
            <a:ext cx="4070313" cy="45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75" y="1905084"/>
            <a:ext cx="3670240" cy="45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0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3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產能分析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" y="1964826"/>
            <a:ext cx="2648827" cy="487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53" y="1964826"/>
            <a:ext cx="2892188" cy="489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00" y="2002611"/>
            <a:ext cx="3105150" cy="482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63" y="2017724"/>
            <a:ext cx="2913580" cy="482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8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維修圖表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0" y="1896814"/>
            <a:ext cx="5687610" cy="47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98" y="1896814"/>
            <a:ext cx="5395715" cy="47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維修圖表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" y="1960026"/>
            <a:ext cx="5510663" cy="46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4" y="1960026"/>
            <a:ext cx="5773566" cy="46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2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專案成果展示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486293" y="124965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816" y="1225868"/>
            <a:ext cx="39018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良率圖表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" y="1909132"/>
            <a:ext cx="5294831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圖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20" y="1834433"/>
            <a:ext cx="6151420" cy="49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经验与总结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16200000" flipH="1" flipV="1">
            <a:off x="-427990" y="1787525"/>
            <a:ext cx="6845300" cy="327025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51160" y="2705123"/>
            <a:ext cx="19459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41" y="1895153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32" name="矩形 31"/>
          <p:cNvSpPr/>
          <p:nvPr/>
        </p:nvSpPr>
        <p:spPr>
          <a:xfrm>
            <a:off x="3632268" y="3790809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01</a:t>
            </a:r>
          </a:p>
        </p:txBody>
      </p:sp>
      <p:sp>
        <p:nvSpPr>
          <p:cNvPr id="35" name="矩形 34"/>
          <p:cNvSpPr/>
          <p:nvPr/>
        </p:nvSpPr>
        <p:spPr>
          <a:xfrm>
            <a:off x="7037545" y="131313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7" name="Freeform 112"/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Freeform 84"/>
          <p:cNvSpPr>
            <a:spLocks noEditPoints="1"/>
          </p:cNvSpPr>
          <p:nvPr/>
        </p:nvSpPr>
        <p:spPr bwMode="auto">
          <a:xfrm>
            <a:off x="6178588" y="5267305"/>
            <a:ext cx="602055" cy="60205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9" name="Freeform 61"/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02</a:t>
            </a:r>
          </a:p>
        </p:txBody>
      </p:sp>
      <p:sp>
        <p:nvSpPr>
          <p:cNvPr id="41" name="矩形 40"/>
          <p:cNvSpPr/>
          <p:nvPr/>
        </p:nvSpPr>
        <p:spPr>
          <a:xfrm>
            <a:off x="7044695" y="2644273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03</a:t>
            </a:r>
          </a:p>
        </p:txBody>
      </p:sp>
      <p:sp>
        <p:nvSpPr>
          <p:cNvPr id="43" name="矩形 42"/>
          <p:cNvSpPr/>
          <p:nvPr/>
        </p:nvSpPr>
        <p:spPr>
          <a:xfrm>
            <a:off x="7091244" y="4064787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经验与总结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2093" y="4901557"/>
            <a:ext cx="181448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04</a:t>
            </a:r>
          </a:p>
        </p:txBody>
      </p:sp>
      <p:sp>
        <p:nvSpPr>
          <p:cNvPr id="45" name="矩形 44"/>
          <p:cNvSpPr/>
          <p:nvPr/>
        </p:nvSpPr>
        <p:spPr>
          <a:xfrm>
            <a:off x="7098394" y="539592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经验与总结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5"/>
          <p:cNvSpPr txBox="1"/>
          <p:nvPr/>
        </p:nvSpPr>
        <p:spPr>
          <a:xfrm>
            <a:off x="8768319" y="4557169"/>
            <a:ext cx="228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系統開發與資安相結合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8702148" y="4296184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5781673" y="257526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8707863" y="2835610"/>
            <a:ext cx="241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加强对新技术的探索及应用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>
            <a:off x="8702148" y="257526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5781673" y="441182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23"/>
          <p:cNvSpPr/>
          <p:nvPr/>
        </p:nvSpPr>
        <p:spPr>
          <a:xfrm>
            <a:off x="8362423" y="4366669"/>
            <a:ext cx="64770" cy="68389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5441948" y="4411825"/>
            <a:ext cx="64770" cy="68389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25"/>
          <p:cNvSpPr/>
          <p:nvPr/>
        </p:nvSpPr>
        <p:spPr>
          <a:xfrm>
            <a:off x="8362423" y="2640030"/>
            <a:ext cx="64770" cy="68389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6"/>
          <p:cNvSpPr/>
          <p:nvPr/>
        </p:nvSpPr>
        <p:spPr>
          <a:xfrm>
            <a:off x="5441948" y="2648285"/>
            <a:ext cx="64770" cy="68389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135"/>
          <p:cNvSpPr>
            <a:spLocks noEditPoints="1"/>
          </p:cNvSpPr>
          <p:nvPr/>
        </p:nvSpPr>
        <p:spPr bwMode="auto">
          <a:xfrm>
            <a:off x="2394549" y="2644140"/>
            <a:ext cx="637751" cy="59738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6E8F9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21604" y="3633885"/>
            <a:ext cx="178364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749571" y="2846429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系統開發需以用户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客户需求为主，并加入创新元素，且尽可能平台化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776998" y="4638915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持续探索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新时代团队管理方式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，提升队员团队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意识与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团队竞争力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明年工作计划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948425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969505" y="1989455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115362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48425" y="5786898"/>
            <a:ext cx="923330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2021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kumimoji="0" lang="zh-CN" altLang="en-US" sz="16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展望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944135" y="2262310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40275" y="2154555"/>
            <a:ext cx="251781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支援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Mexico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海外廠區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系統建立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956040" y="3213050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967231" y="4125905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74660" y="4028881"/>
            <a:ext cx="251781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持續推動用戶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客戶需求有效進行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980540" y="5086202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99258" y="5091337"/>
            <a:ext cx="2517817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新时代管理能力持續提升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8"/>
          <p:cNvSpPr txBox="1"/>
          <p:nvPr/>
        </p:nvSpPr>
        <p:spPr>
          <a:xfrm>
            <a:off x="8565390" y="3072228"/>
            <a:ext cx="251781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持續配合推动資安需求的有效進行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bldLvl="0"/>
      <p:bldP spid="27" grpId="0" bldLvl="0"/>
      <p:bldP spid="29" grpId="0" bldLvl="0"/>
      <p:bldP spid="30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43212" y="2209413"/>
            <a:ext cx="6506508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600" spc="225" dirty="0">
                <a:solidFill>
                  <a:srgbClr val="6E8F9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请领导批评指正</a:t>
            </a:r>
          </a:p>
        </p:txBody>
      </p:sp>
      <p:sp>
        <p:nvSpPr>
          <p:cNvPr id="2" name="矩形 1"/>
          <p:cNvSpPr/>
          <p:nvPr/>
        </p:nvSpPr>
        <p:spPr>
          <a:xfrm>
            <a:off x="4966335" y="3505835"/>
            <a:ext cx="2259330" cy="6223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600" spc="225" dirty="0">
                <a:solidFill>
                  <a:srgbClr val="6E8F9E"/>
                </a:solidFill>
                <a:cs typeface="+mn-ea"/>
                <a:sym typeface="+mn-lt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6362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49935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935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工作完成情况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72270" y="2130425"/>
            <a:ext cx="1582420" cy="1582420"/>
          </a:xfrm>
          <a:prstGeom prst="ellipse">
            <a:avLst/>
          </a:prstGeom>
          <a:solidFill>
            <a:srgbClr val="6E8F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06391" y="2130425"/>
            <a:ext cx="1582420" cy="1582420"/>
          </a:xfrm>
          <a:prstGeom prst="ellipse">
            <a:avLst/>
          </a:prstGeom>
          <a:solidFill>
            <a:srgbClr val="6E8F9E"/>
          </a:solidFill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062592" y="2130425"/>
            <a:ext cx="1582420" cy="1582420"/>
          </a:xfrm>
          <a:prstGeom prst="ellipse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11049" y="4079663"/>
            <a:ext cx="2770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1.AG MES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新技術引用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&amp;AG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用戶及客戶需求開發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4244" y="4069715"/>
            <a:ext cx="252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2.SMC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系統承接與開發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&amp;MES APP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系統框架搭建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92057" y="4090952"/>
            <a:ext cx="2524125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 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配合資安建制系統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88"/>
          <p:cNvSpPr>
            <a:spLocks noEditPoints="1"/>
          </p:cNvSpPr>
          <p:nvPr/>
        </p:nvSpPr>
        <p:spPr bwMode="auto">
          <a:xfrm>
            <a:off x="3054634" y="2664474"/>
            <a:ext cx="417692" cy="513890"/>
          </a:xfrm>
          <a:custGeom>
            <a:avLst/>
            <a:gdLst>
              <a:gd name="T0" fmla="*/ 58 w 828"/>
              <a:gd name="T1" fmla="*/ 7 h 1017"/>
              <a:gd name="T2" fmla="*/ 12 w 828"/>
              <a:gd name="T3" fmla="*/ 49 h 1017"/>
              <a:gd name="T4" fmla="*/ 0 w 828"/>
              <a:gd name="T5" fmla="*/ 921 h 1017"/>
              <a:gd name="T6" fmla="*/ 22 w 828"/>
              <a:gd name="T7" fmla="*/ 982 h 1017"/>
              <a:gd name="T8" fmla="*/ 76 w 828"/>
              <a:gd name="T9" fmla="*/ 1015 h 1017"/>
              <a:gd name="T10" fmla="*/ 760 w 828"/>
              <a:gd name="T11" fmla="*/ 1012 h 1017"/>
              <a:gd name="T12" fmla="*/ 810 w 828"/>
              <a:gd name="T13" fmla="*/ 975 h 1017"/>
              <a:gd name="T14" fmla="*/ 828 w 828"/>
              <a:gd name="T15" fmla="*/ 95 h 1017"/>
              <a:gd name="T16" fmla="*/ 810 w 828"/>
              <a:gd name="T17" fmla="*/ 41 h 1017"/>
              <a:gd name="T18" fmla="*/ 760 w 828"/>
              <a:gd name="T19" fmla="*/ 4 h 1017"/>
              <a:gd name="T20" fmla="*/ 763 w 828"/>
              <a:gd name="T21" fmla="*/ 928 h 1017"/>
              <a:gd name="T22" fmla="*/ 732 w 828"/>
              <a:gd name="T23" fmla="*/ 953 h 1017"/>
              <a:gd name="T24" fmla="*/ 69 w 828"/>
              <a:gd name="T25" fmla="*/ 939 h 1017"/>
              <a:gd name="T26" fmla="*/ 87 w 828"/>
              <a:gd name="T27" fmla="*/ 285 h 1017"/>
              <a:gd name="T28" fmla="*/ 763 w 828"/>
              <a:gd name="T29" fmla="*/ 921 h 1017"/>
              <a:gd name="T30" fmla="*/ 749 w 828"/>
              <a:gd name="T31" fmla="*/ 216 h 1017"/>
              <a:gd name="T32" fmla="*/ 83 w 828"/>
              <a:gd name="T33" fmla="*/ 220 h 1017"/>
              <a:gd name="T34" fmla="*/ 64 w 828"/>
              <a:gd name="T35" fmla="*/ 95 h 1017"/>
              <a:gd name="T36" fmla="*/ 83 w 828"/>
              <a:gd name="T37" fmla="*/ 65 h 1017"/>
              <a:gd name="T38" fmla="*/ 749 w 828"/>
              <a:gd name="T39" fmla="*/ 68 h 1017"/>
              <a:gd name="T40" fmla="*/ 191 w 828"/>
              <a:gd name="T41" fmla="*/ 508 h 1017"/>
              <a:gd name="T42" fmla="*/ 232 w 828"/>
              <a:gd name="T43" fmla="*/ 563 h 1017"/>
              <a:gd name="T44" fmla="*/ 267 w 828"/>
              <a:gd name="T45" fmla="*/ 569 h 1017"/>
              <a:gd name="T46" fmla="*/ 287 w 828"/>
              <a:gd name="T47" fmla="*/ 508 h 1017"/>
              <a:gd name="T48" fmla="*/ 345 w 828"/>
              <a:gd name="T49" fmla="*/ 494 h 1017"/>
              <a:gd name="T50" fmla="*/ 345 w 828"/>
              <a:gd name="T51" fmla="*/ 459 h 1017"/>
              <a:gd name="T52" fmla="*/ 287 w 828"/>
              <a:gd name="T53" fmla="*/ 413 h 1017"/>
              <a:gd name="T54" fmla="*/ 267 w 828"/>
              <a:gd name="T55" fmla="*/ 384 h 1017"/>
              <a:gd name="T56" fmla="*/ 232 w 828"/>
              <a:gd name="T57" fmla="*/ 390 h 1017"/>
              <a:gd name="T58" fmla="*/ 191 w 828"/>
              <a:gd name="T59" fmla="*/ 445 h 1017"/>
              <a:gd name="T60" fmla="*/ 160 w 828"/>
              <a:gd name="T61" fmla="*/ 470 h 1017"/>
              <a:gd name="T62" fmla="*/ 173 w 828"/>
              <a:gd name="T63" fmla="*/ 503 h 1017"/>
              <a:gd name="T64" fmla="*/ 509 w 828"/>
              <a:gd name="T65" fmla="*/ 445 h 1017"/>
              <a:gd name="T66" fmla="*/ 478 w 828"/>
              <a:gd name="T67" fmla="*/ 470 h 1017"/>
              <a:gd name="T68" fmla="*/ 492 w 828"/>
              <a:gd name="T69" fmla="*/ 503 h 1017"/>
              <a:gd name="T70" fmla="*/ 648 w 828"/>
              <a:gd name="T71" fmla="*/ 506 h 1017"/>
              <a:gd name="T72" fmla="*/ 668 w 828"/>
              <a:gd name="T73" fmla="*/ 476 h 1017"/>
              <a:gd name="T74" fmla="*/ 643 w 828"/>
              <a:gd name="T75" fmla="*/ 445 h 1017"/>
              <a:gd name="T76" fmla="*/ 497 w 828"/>
              <a:gd name="T77" fmla="*/ 670 h 1017"/>
              <a:gd name="T78" fmla="*/ 478 w 828"/>
              <a:gd name="T79" fmla="*/ 699 h 1017"/>
              <a:gd name="T80" fmla="*/ 502 w 828"/>
              <a:gd name="T81" fmla="*/ 730 h 1017"/>
              <a:gd name="T82" fmla="*/ 659 w 828"/>
              <a:gd name="T83" fmla="*/ 722 h 1017"/>
              <a:gd name="T84" fmla="*/ 666 w 828"/>
              <a:gd name="T85" fmla="*/ 686 h 1017"/>
              <a:gd name="T86" fmla="*/ 637 w 828"/>
              <a:gd name="T87" fmla="*/ 667 h 1017"/>
              <a:gd name="T88" fmla="*/ 486 w 828"/>
              <a:gd name="T89" fmla="*/ 803 h 1017"/>
              <a:gd name="T90" fmla="*/ 480 w 828"/>
              <a:gd name="T91" fmla="*/ 839 h 1017"/>
              <a:gd name="T92" fmla="*/ 637 w 828"/>
              <a:gd name="T93" fmla="*/ 858 h 1017"/>
              <a:gd name="T94" fmla="*/ 666 w 828"/>
              <a:gd name="T95" fmla="*/ 839 h 1017"/>
              <a:gd name="T96" fmla="*/ 659 w 828"/>
              <a:gd name="T97" fmla="*/ 803 h 1017"/>
              <a:gd name="T98" fmla="*/ 340 w 828"/>
              <a:gd name="T99" fmla="*/ 677 h 1017"/>
              <a:gd name="T100" fmla="*/ 301 w 828"/>
              <a:gd name="T101" fmla="*/ 672 h 1017"/>
              <a:gd name="T102" fmla="*/ 197 w 828"/>
              <a:gd name="T103" fmla="*/ 668 h 1017"/>
              <a:gd name="T104" fmla="*/ 164 w 828"/>
              <a:gd name="T105" fmla="*/ 682 h 1017"/>
              <a:gd name="T106" fmla="*/ 169 w 828"/>
              <a:gd name="T107" fmla="*/ 722 h 1017"/>
              <a:gd name="T108" fmla="*/ 159 w 828"/>
              <a:gd name="T109" fmla="*/ 826 h 1017"/>
              <a:gd name="T110" fmla="*/ 179 w 828"/>
              <a:gd name="T111" fmla="*/ 856 h 1017"/>
              <a:gd name="T112" fmla="*/ 214 w 828"/>
              <a:gd name="T113" fmla="*/ 848 h 1017"/>
              <a:gd name="T114" fmla="*/ 318 w 828"/>
              <a:gd name="T115" fmla="*/ 858 h 1017"/>
              <a:gd name="T116" fmla="*/ 345 w 828"/>
              <a:gd name="T117" fmla="*/ 844 h 1017"/>
              <a:gd name="T118" fmla="*/ 340 w 828"/>
              <a:gd name="T119" fmla="*/ 803 h 1017"/>
              <a:gd name="T120" fmla="*/ 350 w 828"/>
              <a:gd name="T121" fmla="*/ 69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28" h="1017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80"/>
          <p:cNvSpPr>
            <a:spLocks noEditPoints="1"/>
          </p:cNvSpPr>
          <p:nvPr/>
        </p:nvSpPr>
        <p:spPr bwMode="auto">
          <a:xfrm>
            <a:off x="5908539" y="2630270"/>
            <a:ext cx="513892" cy="51642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595909" y="2663209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51347" y="2623696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15" grpId="0" bldLvl="0" animBg="1"/>
      <p:bldP spid="18" grpId="0" bldLvl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90087" y="1817624"/>
            <a:ext cx="2578735" cy="418782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7180257" y="2256446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2579" y="3135695"/>
            <a:ext cx="3454319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前端引用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技術，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戶滿意度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4662" y="2205776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 Cloud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優化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198" y="1817755"/>
            <a:ext cx="2621115" cy="418768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39818" y="2498164"/>
            <a:ext cx="1956181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cs typeface="+mn-ea"/>
                <a:sym typeface="+mn-lt"/>
              </a:rPr>
              <a:t>OUR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39818" y="3979877"/>
            <a:ext cx="1825597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WORKING</a:t>
            </a:r>
          </a:p>
        </p:txBody>
      </p:sp>
      <p:sp>
        <p:nvSpPr>
          <p:cNvPr id="15" name="文本框 9"/>
          <p:cNvSpPr txBox="1"/>
          <p:nvPr/>
        </p:nvSpPr>
        <p:spPr>
          <a:xfrm>
            <a:off x="7300889" y="3499648"/>
            <a:ext cx="4702185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引用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多線程技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術應用到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Interface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中，提升系統運行速度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7306534" y="3843496"/>
            <a:ext cx="3454319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增加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重要配置報表操作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7323466" y="4187530"/>
            <a:ext cx="4532853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優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化測試資料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抓取</a:t>
            </a:r>
            <a:r>
              <a:rPr lang="zh-CN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程式，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提升系統穩定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度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10"/>
          <p:cNvSpPr txBox="1"/>
          <p:nvPr/>
        </p:nvSpPr>
        <p:spPr>
          <a:xfrm>
            <a:off x="7274260" y="4516651"/>
            <a:ext cx="4941499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5.RMA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生產數據導入及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MFVI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生產數據導入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MFGII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工具開發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7283077" y="4850419"/>
            <a:ext cx="4941499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能分析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导入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0"/>
          <p:cNvSpPr txBox="1"/>
          <p:nvPr/>
        </p:nvSpPr>
        <p:spPr>
          <a:xfrm>
            <a:off x="7291894" y="5153959"/>
            <a:ext cx="4941499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7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系统相关开发软件中心建立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8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21" grpId="0" bldLvl="0"/>
      <p:bldP spid="18" grpId="0" bldLvl="0"/>
      <p:bldP spid="19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 txBox="1"/>
          <p:nvPr/>
        </p:nvSpPr>
        <p:spPr>
          <a:xfrm>
            <a:off x="8026399" y="657540"/>
            <a:ext cx="4030621" cy="620046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162" y="66109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用戶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需求及客戶需求開發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699907" y="1481149"/>
            <a:ext cx="5486400" cy="73864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針對用戶需求進行分析，評估，開發，測試與上線，以滿足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客戶需求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提高用戶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客戶滿意度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16653" y="2188085"/>
            <a:ext cx="7342012" cy="4623566"/>
            <a:chOff x="616653" y="2240984"/>
            <a:chExt cx="7342012" cy="4623566"/>
          </a:xfrm>
        </p:grpSpPr>
        <p:grpSp>
          <p:nvGrpSpPr>
            <p:cNvPr id="2" name="群組 1"/>
            <p:cNvGrpSpPr/>
            <p:nvPr/>
          </p:nvGrpSpPr>
          <p:grpSpPr>
            <a:xfrm>
              <a:off x="616653" y="2240984"/>
              <a:ext cx="7342012" cy="4617016"/>
              <a:chOff x="977900" y="3440287"/>
              <a:chExt cx="10896600" cy="322484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77900" y="3440287"/>
                <a:ext cx="10896600" cy="32248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43207" y="3557138"/>
                <a:ext cx="4941499" cy="33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1.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产品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报废流程優化</a:t>
                </a:r>
                <a:endPara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文本框 10"/>
              <p:cNvSpPr txBox="1"/>
              <p:nvPr/>
            </p:nvSpPr>
            <p:spPr>
              <a:xfrm>
                <a:off x="1160139" y="3856295"/>
                <a:ext cx="4941499" cy="33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2. ECN &amp; Deviation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FAI 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點檢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流程優化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0"/>
              <p:cNvSpPr txBox="1"/>
              <p:nvPr/>
            </p:nvSpPr>
            <p:spPr>
              <a:xfrm>
                <a:off x="1154492" y="4121584"/>
                <a:ext cx="4941499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3.  </a:t>
                </a:r>
                <a:r>
                  <a:rPr lang="en-US" altLang="zh-CN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Keypart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管控邏輯優化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0"/>
              <p:cNvSpPr txBox="1"/>
              <p:nvPr/>
            </p:nvSpPr>
            <p:spPr>
              <a:xfrm>
                <a:off x="1148847" y="4420743"/>
                <a:ext cx="4941499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4.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SMT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良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率 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&amp; ETE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良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率看板開發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1165781" y="4753767"/>
                <a:ext cx="7324347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5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既有包裝出貨又有組裝產品測試路由不同管控流程優化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0"/>
              <p:cNvSpPr txBox="1"/>
              <p:nvPr/>
            </p:nvSpPr>
            <p:spPr>
              <a:xfrm>
                <a:off x="1160131" y="5064212"/>
                <a:ext cx="7531049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6.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功能測試連續三片不良測試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&amp;20 pcs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中有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5pcs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不良預警功能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0"/>
              <p:cNvSpPr txBox="1"/>
              <p:nvPr/>
            </p:nvSpPr>
            <p:spPr>
              <a:xfrm>
                <a:off x="1165776" y="5340791"/>
                <a:ext cx="6231996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7. MES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工單數量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/Deviation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與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SAP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數量不匹配預警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文本框 10"/>
              <p:cNvSpPr txBox="1"/>
              <p:nvPr/>
            </p:nvSpPr>
            <p:spPr>
              <a:xfrm>
                <a:off x="1114974" y="5617370"/>
                <a:ext cx="4941499" cy="321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8.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飞针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EFP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测试管控导入</a:t>
                </a:r>
                <a:endPara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文本框 10"/>
              <p:cNvSpPr txBox="1"/>
              <p:nvPr/>
            </p:nvSpPr>
            <p:spPr>
              <a:xfrm>
                <a:off x="1120617" y="5882661"/>
                <a:ext cx="4941499" cy="33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9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維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修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WIP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報表開發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10"/>
              <p:cNvSpPr txBox="1"/>
              <p:nvPr/>
            </p:nvSpPr>
            <p:spPr>
              <a:xfrm>
                <a:off x="1114971" y="6136662"/>
                <a:ext cx="4941499" cy="33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10.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庫存及出貨數據上傳給 </a:t>
                </a:r>
                <a:r>
                  <a:rPr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IAI 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團隊</a:t>
                </a:r>
                <a:endPara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10"/>
            <p:cNvSpPr txBox="1"/>
            <p:nvPr/>
          </p:nvSpPr>
          <p:spPr>
            <a:xfrm>
              <a:off x="728035" y="6449052"/>
              <a:ext cx="3329529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11. MKD&amp;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海外支援</a:t>
              </a:r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 txBox="1"/>
          <p:nvPr/>
        </p:nvSpPr>
        <p:spPr>
          <a:xfrm>
            <a:off x="8071741" y="657540"/>
            <a:ext cx="4030621" cy="620046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162" y="59335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系統承接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553149" y="1270111"/>
            <a:ext cx="7473250" cy="73864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由於公司業務調整，</a:t>
            </a:r>
            <a:r>
              <a:rPr lang="zh-CN" altLang="en-US" sz="1400" noProof="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由我们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承接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TSBG</a:t>
            </a:r>
            <a:r>
              <a:rPr lang="zh-CN" altLang="en-US" sz="1400" noProof="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系統，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由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於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該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系統代碼冗餘，架構複雜，使用服务器多，且容易出現不可控狀況，需對該系統進行重新開發，以便於系統更好的拓展及維護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82" y="2008759"/>
            <a:ext cx="7432417" cy="4773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1.SMC WEB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後台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框架搭建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2.SMC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登錄模塊開發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3.CIS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接口轉化為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SSIS Job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看板模塊開發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4.1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實時生產看板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歷史生產看板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後台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JOB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開發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週報郵件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7.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工单关结模块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異常決策中心模塊開發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8.1.By BU&amp;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分類統計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新建異常和查詢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8.3.By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異常狀態統計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異常類別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年月日統計等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8.4.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異常列表及編輯功能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系統功能整體驗證確認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0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 txBox="1"/>
          <p:nvPr/>
        </p:nvSpPr>
        <p:spPr>
          <a:xfrm>
            <a:off x="8026399" y="657540"/>
            <a:ext cx="4030621" cy="620046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162" y="593359"/>
            <a:ext cx="447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 APP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系統框架搭建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553149" y="1345681"/>
            <a:ext cx="7010406" cy="73864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目前各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的扫描工站及查询报表未使用到手机或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PDA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上，应用户需求，可开发手机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相关应用让用户试用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16653" y="2494842"/>
            <a:ext cx="7342012" cy="4363158"/>
            <a:chOff x="616653" y="2472264"/>
            <a:chExt cx="7342012" cy="3567288"/>
          </a:xfrm>
        </p:grpSpPr>
        <p:sp>
          <p:nvSpPr>
            <p:cNvPr id="4" name="矩形 3"/>
            <p:cNvSpPr/>
            <p:nvPr/>
          </p:nvSpPr>
          <p:spPr>
            <a:xfrm>
              <a:off x="616653" y="2472264"/>
              <a:ext cx="7342012" cy="3567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37162" y="2485592"/>
              <a:ext cx="6096000" cy="21577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1. MES UI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設計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2. </a:t>
              </a:r>
              <a:r>
                <a:rPr lang="en-US" altLang="zh-TW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andriod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與後台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API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框架搭建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3.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登錄功能開發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3.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權限管控開發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4. B29M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工站開發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5.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轉板工站開發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6.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報表開發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7.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其它報表開發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2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2500" y="3860800"/>
            <a:ext cx="10287000" cy="21093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8242" y="4298309"/>
            <a:ext cx="6201669" cy="7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資安需求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LH SIP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10691" y="1048167"/>
            <a:ext cx="2297333" cy="2353042"/>
            <a:chOff x="6253683" y="1059456"/>
            <a:chExt cx="2348847" cy="2353042"/>
          </a:xfrm>
        </p:grpSpPr>
        <p:sp>
          <p:nvSpPr>
            <p:cNvPr id="193" name="Freeform 86"/>
            <p:cNvSpPr/>
            <p:nvPr/>
          </p:nvSpPr>
          <p:spPr bwMode="auto">
            <a:xfrm>
              <a:off x="6253683" y="1059456"/>
              <a:ext cx="2348847" cy="2353042"/>
            </a:xfrm>
            <a:custGeom>
              <a:avLst/>
              <a:gdLst/>
              <a:ahLst/>
              <a:cxnLst>
                <a:cxn ang="0">
                  <a:pos x="678" y="712"/>
                </a:cxn>
                <a:cxn ang="0">
                  <a:pos x="33" y="712"/>
                </a:cxn>
                <a:cxn ang="0">
                  <a:pos x="0" y="678"/>
                </a:cxn>
                <a:cxn ang="0">
                  <a:pos x="0" y="34"/>
                </a:cxn>
                <a:cxn ang="0">
                  <a:pos x="33" y="0"/>
                </a:cxn>
                <a:cxn ang="0">
                  <a:pos x="678" y="0"/>
                </a:cxn>
                <a:cxn ang="0">
                  <a:pos x="711" y="34"/>
                </a:cxn>
                <a:cxn ang="0">
                  <a:pos x="711" y="678"/>
                </a:cxn>
                <a:cxn ang="0">
                  <a:pos x="678" y="712"/>
                </a:cxn>
              </a:cxnLst>
              <a:rect l="0" t="0" r="r" b="b"/>
              <a:pathLst>
                <a:path w="711" h="712">
                  <a:moveTo>
                    <a:pt x="678" y="712"/>
                  </a:moveTo>
                  <a:cubicBezTo>
                    <a:pt x="33" y="712"/>
                    <a:pt x="33" y="712"/>
                    <a:pt x="33" y="712"/>
                  </a:cubicBezTo>
                  <a:cubicBezTo>
                    <a:pt x="15" y="712"/>
                    <a:pt x="0" y="697"/>
                    <a:pt x="0" y="6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96" y="0"/>
                    <a:pt x="711" y="15"/>
                    <a:pt x="711" y="34"/>
                  </a:cubicBezTo>
                  <a:cubicBezTo>
                    <a:pt x="711" y="678"/>
                    <a:pt x="711" y="678"/>
                    <a:pt x="711" y="678"/>
                  </a:cubicBezTo>
                  <a:cubicBezTo>
                    <a:pt x="711" y="697"/>
                    <a:pt x="696" y="712"/>
                    <a:pt x="678" y="712"/>
                  </a:cubicBezTo>
                </a:path>
              </a:pathLst>
            </a:custGeom>
            <a:noFill/>
            <a:ln w="9525">
              <a:solidFill>
                <a:srgbClr val="66676C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4" name="Rectangle 147"/>
            <p:cNvSpPr>
              <a:spLocks noChangeArrowheads="1"/>
            </p:cNvSpPr>
            <p:nvPr/>
          </p:nvSpPr>
          <p:spPr bwMode="auto">
            <a:xfrm>
              <a:off x="6310504" y="2054650"/>
              <a:ext cx="2284301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       賬號生命週期管理  </a:t>
              </a:r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&amp;MES Web http</a:t>
              </a: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升级</a:t>
              </a:r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https</a:t>
              </a:r>
              <a:endPara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    (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已完成）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7158527" y="1253907"/>
              <a:ext cx="256480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7402370" y="1253907"/>
              <a:ext cx="256480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13691" y="1036998"/>
            <a:ext cx="2145859" cy="2353042"/>
            <a:chOff x="3564845" y="1036998"/>
            <a:chExt cx="2348847" cy="2353042"/>
          </a:xfrm>
        </p:grpSpPr>
        <p:sp>
          <p:nvSpPr>
            <p:cNvPr id="197" name="Freeform 86"/>
            <p:cNvSpPr/>
            <p:nvPr/>
          </p:nvSpPr>
          <p:spPr bwMode="auto">
            <a:xfrm>
              <a:off x="3564845" y="1036998"/>
              <a:ext cx="2348847" cy="2353042"/>
            </a:xfrm>
            <a:custGeom>
              <a:avLst/>
              <a:gdLst/>
              <a:ahLst/>
              <a:cxnLst>
                <a:cxn ang="0">
                  <a:pos x="678" y="712"/>
                </a:cxn>
                <a:cxn ang="0">
                  <a:pos x="33" y="712"/>
                </a:cxn>
                <a:cxn ang="0">
                  <a:pos x="0" y="678"/>
                </a:cxn>
                <a:cxn ang="0">
                  <a:pos x="0" y="34"/>
                </a:cxn>
                <a:cxn ang="0">
                  <a:pos x="33" y="0"/>
                </a:cxn>
                <a:cxn ang="0">
                  <a:pos x="678" y="0"/>
                </a:cxn>
                <a:cxn ang="0">
                  <a:pos x="711" y="34"/>
                </a:cxn>
                <a:cxn ang="0">
                  <a:pos x="711" y="678"/>
                </a:cxn>
                <a:cxn ang="0">
                  <a:pos x="678" y="712"/>
                </a:cxn>
              </a:cxnLst>
              <a:rect l="0" t="0" r="r" b="b"/>
              <a:pathLst>
                <a:path w="711" h="712">
                  <a:moveTo>
                    <a:pt x="678" y="712"/>
                  </a:moveTo>
                  <a:cubicBezTo>
                    <a:pt x="33" y="712"/>
                    <a:pt x="33" y="712"/>
                    <a:pt x="33" y="712"/>
                  </a:cubicBezTo>
                  <a:cubicBezTo>
                    <a:pt x="15" y="712"/>
                    <a:pt x="0" y="697"/>
                    <a:pt x="0" y="6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96" y="0"/>
                    <a:pt x="711" y="15"/>
                    <a:pt x="711" y="34"/>
                  </a:cubicBezTo>
                  <a:cubicBezTo>
                    <a:pt x="711" y="678"/>
                    <a:pt x="711" y="678"/>
                    <a:pt x="711" y="678"/>
                  </a:cubicBezTo>
                  <a:cubicBezTo>
                    <a:pt x="711" y="697"/>
                    <a:pt x="696" y="712"/>
                    <a:pt x="678" y="712"/>
                  </a:cubicBezTo>
                </a:path>
              </a:pathLst>
            </a:custGeom>
            <a:noFill/>
            <a:ln w="9525">
              <a:solidFill>
                <a:srgbClr val="66676C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8" name="Rectangle 147"/>
            <p:cNvSpPr>
              <a:spLocks noChangeArrowheads="1"/>
            </p:cNvSpPr>
            <p:nvPr/>
          </p:nvSpPr>
          <p:spPr bwMode="auto">
            <a:xfrm>
              <a:off x="3767706" y="2175217"/>
              <a:ext cx="1641475" cy="4924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代碼弱點掃描優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化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(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進行中）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9" name="Rectangle 149"/>
            <p:cNvSpPr>
              <a:spLocks noChangeArrowheads="1"/>
            </p:cNvSpPr>
            <p:nvPr/>
          </p:nvSpPr>
          <p:spPr bwMode="auto">
            <a:xfrm>
              <a:off x="4477415" y="1239006"/>
              <a:ext cx="256480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200" name="Rectangle 150"/>
            <p:cNvSpPr>
              <a:spLocks noChangeArrowheads="1"/>
            </p:cNvSpPr>
            <p:nvPr/>
          </p:nvSpPr>
          <p:spPr bwMode="auto">
            <a:xfrm>
              <a:off x="4721258" y="1239006"/>
              <a:ext cx="256480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1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912066" y="1049127"/>
            <a:ext cx="2291392" cy="2353042"/>
            <a:chOff x="8668181" y="1060416"/>
            <a:chExt cx="2348847" cy="2353042"/>
          </a:xfrm>
        </p:grpSpPr>
        <p:sp>
          <p:nvSpPr>
            <p:cNvPr id="14" name="Freeform 86"/>
            <p:cNvSpPr/>
            <p:nvPr/>
          </p:nvSpPr>
          <p:spPr bwMode="auto">
            <a:xfrm>
              <a:off x="8668181" y="1060416"/>
              <a:ext cx="2348847" cy="2353042"/>
            </a:xfrm>
            <a:custGeom>
              <a:avLst/>
              <a:gdLst/>
              <a:ahLst/>
              <a:cxnLst>
                <a:cxn ang="0">
                  <a:pos x="678" y="712"/>
                </a:cxn>
                <a:cxn ang="0">
                  <a:pos x="33" y="712"/>
                </a:cxn>
                <a:cxn ang="0">
                  <a:pos x="0" y="678"/>
                </a:cxn>
                <a:cxn ang="0">
                  <a:pos x="0" y="34"/>
                </a:cxn>
                <a:cxn ang="0">
                  <a:pos x="33" y="0"/>
                </a:cxn>
                <a:cxn ang="0">
                  <a:pos x="678" y="0"/>
                </a:cxn>
                <a:cxn ang="0">
                  <a:pos x="711" y="34"/>
                </a:cxn>
                <a:cxn ang="0">
                  <a:pos x="711" y="678"/>
                </a:cxn>
                <a:cxn ang="0">
                  <a:pos x="678" y="712"/>
                </a:cxn>
              </a:cxnLst>
              <a:rect l="0" t="0" r="r" b="b"/>
              <a:pathLst>
                <a:path w="711" h="712">
                  <a:moveTo>
                    <a:pt x="678" y="712"/>
                  </a:moveTo>
                  <a:cubicBezTo>
                    <a:pt x="33" y="712"/>
                    <a:pt x="33" y="712"/>
                    <a:pt x="33" y="712"/>
                  </a:cubicBezTo>
                  <a:cubicBezTo>
                    <a:pt x="15" y="712"/>
                    <a:pt x="0" y="697"/>
                    <a:pt x="0" y="6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96" y="0"/>
                    <a:pt x="711" y="15"/>
                    <a:pt x="711" y="34"/>
                  </a:cubicBezTo>
                  <a:cubicBezTo>
                    <a:pt x="711" y="678"/>
                    <a:pt x="711" y="678"/>
                    <a:pt x="711" y="678"/>
                  </a:cubicBezTo>
                  <a:cubicBezTo>
                    <a:pt x="711" y="697"/>
                    <a:pt x="696" y="712"/>
                    <a:pt x="678" y="712"/>
                  </a:cubicBezTo>
                </a:path>
              </a:pathLst>
            </a:custGeom>
            <a:noFill/>
            <a:ln w="9525">
              <a:solidFill>
                <a:srgbClr val="66676C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298942" y="1312015"/>
              <a:ext cx="1267471" cy="1304475"/>
              <a:chOff x="9298942" y="1312015"/>
              <a:chExt cx="1267471" cy="1304475"/>
            </a:xfrm>
          </p:grpSpPr>
          <p:sp>
            <p:nvSpPr>
              <p:cNvPr id="15" name="Rectangle 147"/>
              <p:cNvSpPr>
                <a:spLocks noChangeArrowheads="1"/>
              </p:cNvSpPr>
              <p:nvPr/>
            </p:nvSpPr>
            <p:spPr bwMode="auto">
              <a:xfrm>
                <a:off x="9298942" y="2124047"/>
                <a:ext cx="1267471" cy="4924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AG DR </a:t>
                </a: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演练</a:t>
                </a:r>
                <a:endPara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 (</a:t>
                </a: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已完成）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149"/>
              <p:cNvSpPr>
                <a:spLocks noChangeArrowheads="1"/>
              </p:cNvSpPr>
              <p:nvPr/>
            </p:nvSpPr>
            <p:spPr bwMode="auto">
              <a:xfrm>
                <a:off x="9609570" y="1312015"/>
                <a:ext cx="2564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36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17" name="Rectangle 150"/>
              <p:cNvSpPr>
                <a:spLocks noChangeArrowheads="1"/>
              </p:cNvSpPr>
              <p:nvPr/>
            </p:nvSpPr>
            <p:spPr bwMode="auto">
              <a:xfrm>
                <a:off x="9853413" y="1312015"/>
                <a:ext cx="2564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3</a:t>
                </a:r>
                <a:endPara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群組 19"/>
          <p:cNvGrpSpPr/>
          <p:nvPr/>
        </p:nvGrpSpPr>
        <p:grpSpPr>
          <a:xfrm>
            <a:off x="7368100" y="1043481"/>
            <a:ext cx="2324302" cy="2353042"/>
            <a:chOff x="8668181" y="1060416"/>
            <a:chExt cx="2348847" cy="2353042"/>
          </a:xfrm>
        </p:grpSpPr>
        <p:sp>
          <p:nvSpPr>
            <p:cNvPr id="21" name="Freeform 86"/>
            <p:cNvSpPr/>
            <p:nvPr/>
          </p:nvSpPr>
          <p:spPr bwMode="auto">
            <a:xfrm>
              <a:off x="8668181" y="1060416"/>
              <a:ext cx="2348847" cy="2353042"/>
            </a:xfrm>
            <a:custGeom>
              <a:avLst/>
              <a:gdLst/>
              <a:ahLst/>
              <a:cxnLst>
                <a:cxn ang="0">
                  <a:pos x="678" y="712"/>
                </a:cxn>
                <a:cxn ang="0">
                  <a:pos x="33" y="712"/>
                </a:cxn>
                <a:cxn ang="0">
                  <a:pos x="0" y="678"/>
                </a:cxn>
                <a:cxn ang="0">
                  <a:pos x="0" y="34"/>
                </a:cxn>
                <a:cxn ang="0">
                  <a:pos x="33" y="0"/>
                </a:cxn>
                <a:cxn ang="0">
                  <a:pos x="678" y="0"/>
                </a:cxn>
                <a:cxn ang="0">
                  <a:pos x="711" y="34"/>
                </a:cxn>
                <a:cxn ang="0">
                  <a:pos x="711" y="678"/>
                </a:cxn>
                <a:cxn ang="0">
                  <a:pos x="678" y="712"/>
                </a:cxn>
              </a:cxnLst>
              <a:rect l="0" t="0" r="r" b="b"/>
              <a:pathLst>
                <a:path w="711" h="712">
                  <a:moveTo>
                    <a:pt x="678" y="712"/>
                  </a:moveTo>
                  <a:cubicBezTo>
                    <a:pt x="33" y="712"/>
                    <a:pt x="33" y="712"/>
                    <a:pt x="33" y="712"/>
                  </a:cubicBezTo>
                  <a:cubicBezTo>
                    <a:pt x="15" y="712"/>
                    <a:pt x="0" y="697"/>
                    <a:pt x="0" y="6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96" y="0"/>
                    <a:pt x="711" y="15"/>
                    <a:pt x="711" y="34"/>
                  </a:cubicBezTo>
                  <a:cubicBezTo>
                    <a:pt x="711" y="678"/>
                    <a:pt x="711" y="678"/>
                    <a:pt x="711" y="678"/>
                  </a:cubicBezTo>
                  <a:cubicBezTo>
                    <a:pt x="711" y="697"/>
                    <a:pt x="696" y="712"/>
                    <a:pt x="678" y="712"/>
                  </a:cubicBezTo>
                </a:path>
              </a:pathLst>
            </a:custGeom>
            <a:noFill/>
            <a:ln w="9525">
              <a:solidFill>
                <a:srgbClr val="66676C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9609570" y="1312015"/>
              <a:ext cx="500323" cy="553998"/>
              <a:chOff x="9609570" y="1312015"/>
              <a:chExt cx="500323" cy="553998"/>
            </a:xfrm>
          </p:grpSpPr>
          <p:sp>
            <p:nvSpPr>
              <p:cNvPr id="24" name="Rectangle 149"/>
              <p:cNvSpPr>
                <a:spLocks noChangeArrowheads="1"/>
              </p:cNvSpPr>
              <p:nvPr/>
            </p:nvSpPr>
            <p:spPr bwMode="auto">
              <a:xfrm>
                <a:off x="9609570" y="1312015"/>
                <a:ext cx="2564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36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25" name="Rectangle 150"/>
              <p:cNvSpPr>
                <a:spLocks noChangeArrowheads="1"/>
              </p:cNvSpPr>
              <p:nvPr/>
            </p:nvSpPr>
            <p:spPr bwMode="auto">
              <a:xfrm>
                <a:off x="9853413" y="1312015"/>
                <a:ext cx="2564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4</a:t>
                </a:r>
                <a:endPara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Rectangle 147"/>
          <p:cNvSpPr>
            <a:spLocks noChangeArrowheads="1"/>
          </p:cNvSpPr>
          <p:nvPr/>
        </p:nvSpPr>
        <p:spPr bwMode="auto">
          <a:xfrm>
            <a:off x="7761629" y="2058131"/>
            <a:ext cx="1668364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MFGV&amp;ATP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 Server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升級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                   (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已完成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9861917" y="1044038"/>
            <a:ext cx="2246956" cy="2353042"/>
            <a:chOff x="8668181" y="1060416"/>
            <a:chExt cx="2348847" cy="2353042"/>
          </a:xfrm>
        </p:grpSpPr>
        <p:sp>
          <p:nvSpPr>
            <p:cNvPr id="28" name="Freeform 86"/>
            <p:cNvSpPr/>
            <p:nvPr/>
          </p:nvSpPr>
          <p:spPr bwMode="auto">
            <a:xfrm>
              <a:off x="8668181" y="1060416"/>
              <a:ext cx="2348847" cy="2353042"/>
            </a:xfrm>
            <a:custGeom>
              <a:avLst/>
              <a:gdLst/>
              <a:ahLst/>
              <a:cxnLst>
                <a:cxn ang="0">
                  <a:pos x="678" y="712"/>
                </a:cxn>
                <a:cxn ang="0">
                  <a:pos x="33" y="712"/>
                </a:cxn>
                <a:cxn ang="0">
                  <a:pos x="0" y="678"/>
                </a:cxn>
                <a:cxn ang="0">
                  <a:pos x="0" y="34"/>
                </a:cxn>
                <a:cxn ang="0">
                  <a:pos x="33" y="0"/>
                </a:cxn>
                <a:cxn ang="0">
                  <a:pos x="678" y="0"/>
                </a:cxn>
                <a:cxn ang="0">
                  <a:pos x="711" y="34"/>
                </a:cxn>
                <a:cxn ang="0">
                  <a:pos x="711" y="678"/>
                </a:cxn>
                <a:cxn ang="0">
                  <a:pos x="678" y="712"/>
                </a:cxn>
              </a:cxnLst>
              <a:rect l="0" t="0" r="r" b="b"/>
              <a:pathLst>
                <a:path w="711" h="712">
                  <a:moveTo>
                    <a:pt x="678" y="712"/>
                  </a:moveTo>
                  <a:cubicBezTo>
                    <a:pt x="33" y="712"/>
                    <a:pt x="33" y="712"/>
                    <a:pt x="33" y="712"/>
                  </a:cubicBezTo>
                  <a:cubicBezTo>
                    <a:pt x="15" y="712"/>
                    <a:pt x="0" y="697"/>
                    <a:pt x="0" y="6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96" y="0"/>
                    <a:pt x="711" y="15"/>
                    <a:pt x="711" y="34"/>
                  </a:cubicBezTo>
                  <a:cubicBezTo>
                    <a:pt x="711" y="678"/>
                    <a:pt x="711" y="678"/>
                    <a:pt x="711" y="678"/>
                  </a:cubicBezTo>
                  <a:cubicBezTo>
                    <a:pt x="711" y="697"/>
                    <a:pt x="696" y="712"/>
                    <a:pt x="678" y="712"/>
                  </a:cubicBezTo>
                </a:path>
              </a:pathLst>
            </a:custGeom>
            <a:noFill/>
            <a:ln w="9525">
              <a:solidFill>
                <a:srgbClr val="66676C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9609570" y="1312015"/>
              <a:ext cx="526723" cy="553998"/>
              <a:chOff x="9609570" y="1312015"/>
              <a:chExt cx="526723" cy="553998"/>
            </a:xfrm>
          </p:grpSpPr>
          <p:sp>
            <p:nvSpPr>
              <p:cNvPr id="30" name="Rectangle 149"/>
              <p:cNvSpPr>
                <a:spLocks noChangeArrowheads="1"/>
              </p:cNvSpPr>
              <p:nvPr/>
            </p:nvSpPr>
            <p:spPr bwMode="auto">
              <a:xfrm>
                <a:off x="9609570" y="1312015"/>
                <a:ext cx="2564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36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31" name="Rectangle 150"/>
              <p:cNvSpPr>
                <a:spLocks noChangeArrowheads="1"/>
              </p:cNvSpPr>
              <p:nvPr/>
            </p:nvSpPr>
            <p:spPr bwMode="auto">
              <a:xfrm>
                <a:off x="9853413" y="1312015"/>
                <a:ext cx="282880" cy="5539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3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5</a:t>
                </a:r>
                <a:endParaRPr kumimoji="0" lang="zh-CN" altLang="zh-CN" sz="3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Rectangle 147"/>
          <p:cNvSpPr>
            <a:spLocks noChangeArrowheads="1"/>
          </p:cNvSpPr>
          <p:nvPr/>
        </p:nvSpPr>
        <p:spPr bwMode="auto">
          <a:xfrm>
            <a:off x="10246621" y="1939518"/>
            <a:ext cx="1668364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服务器补丁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病毒库更新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操作系统升级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已完成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1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xw2pnx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</TotalTime>
  <Words>878</Words>
  <Application>Microsoft Office PowerPoint</Application>
  <PresentationFormat>自訂</PresentationFormat>
  <Paragraphs>165</Paragraphs>
  <Slides>23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nsgsystem</cp:lastModifiedBy>
  <cp:revision>376</cp:revision>
  <dcterms:created xsi:type="dcterms:W3CDTF">2019-07-04T08:14:00Z</dcterms:created>
  <dcterms:modified xsi:type="dcterms:W3CDTF">2020-10-30T01:18:07Z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