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58" r:id="rId2"/>
    <p:sldId id="324" r:id="rId3"/>
    <p:sldId id="325" r:id="rId4"/>
    <p:sldId id="331" r:id="rId5"/>
    <p:sldId id="327" r:id="rId6"/>
    <p:sldId id="334" r:id="rId7"/>
    <p:sldId id="367" r:id="rId8"/>
    <p:sldId id="361" r:id="rId9"/>
    <p:sldId id="368" r:id="rId10"/>
    <p:sldId id="338" r:id="rId11"/>
    <p:sldId id="370" r:id="rId12"/>
    <p:sldId id="363" r:id="rId13"/>
    <p:sldId id="371" r:id="rId14"/>
    <p:sldId id="372" r:id="rId15"/>
    <p:sldId id="364" r:id="rId16"/>
    <p:sldId id="328" r:id="rId17"/>
    <p:sldId id="341" r:id="rId18"/>
    <p:sldId id="329" r:id="rId19"/>
    <p:sldId id="343" r:id="rId20"/>
    <p:sldId id="330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F9E"/>
    <a:srgbClr val="79A6A0"/>
    <a:srgbClr val="CBBAA8"/>
    <a:srgbClr val="D6C9BB"/>
    <a:srgbClr val="FFFFFF"/>
    <a:srgbClr val="618695"/>
    <a:srgbClr val="233F6A"/>
    <a:srgbClr val="5A6D7D"/>
    <a:srgbClr val="87888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45" autoAdjust="0"/>
    <p:restoredTop sz="96278" autoAdjust="0"/>
  </p:normalViewPr>
  <p:slideViewPr>
    <p:cSldViewPr snapToGrid="0">
      <p:cViewPr varScale="1">
        <p:scale>
          <a:sx n="91" d="100"/>
          <a:sy n="91" d="100"/>
        </p:scale>
        <p:origin x="-102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0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29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8335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8335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8335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833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833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51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2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38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8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13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4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1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4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526706" y="364724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1480" y="2337435"/>
            <a:ext cx="10665460" cy="130035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7500" spc="225" dirty="0" smtClean="0">
                <a:solidFill>
                  <a:srgbClr val="6E8F9E"/>
                </a:solidFill>
                <a:latin typeface="汉仪大黑简" panose="02010609000101010101" pitchFamily="49" charset="-122"/>
                <a:ea typeface="汉仪大黑简" panose="02010609000101010101" pitchFamily="49" charset="-122"/>
                <a:cs typeface="+mn-ea"/>
                <a:sym typeface="+mn-lt"/>
              </a:rPr>
              <a:t>2020</a:t>
            </a:r>
            <a:r>
              <a:rPr lang="en-US" altLang="zh-CN" sz="8000" b="1" dirty="0">
                <a:solidFill>
                  <a:srgbClr val="0000FF"/>
                </a:solidFill>
                <a:latin typeface="Times New Roman" pitchFamily="18" charset="0"/>
                <a:ea typeface="SimHei" pitchFamily="2" charset="-122"/>
              </a:rPr>
              <a:t> </a:t>
            </a:r>
            <a:r>
              <a:rPr lang="en-US" altLang="zh-CN" sz="7500" spc="225" dirty="0">
                <a:solidFill>
                  <a:srgbClr val="6E8F9E"/>
                </a:solidFill>
                <a:latin typeface="汉仪大黑简" panose="02010609000101010101" pitchFamily="49" charset="-122"/>
                <a:ea typeface="汉仪大黑简" panose="02010609000101010101" pitchFamily="49" charset="-122"/>
                <a:cs typeface="+mn-ea"/>
              </a:rPr>
              <a:t>G</a:t>
            </a:r>
            <a:r>
              <a:rPr lang="zh-CN" altLang="en-US" sz="7500" spc="225" dirty="0">
                <a:solidFill>
                  <a:srgbClr val="6E8F9E"/>
                </a:solidFill>
                <a:latin typeface="汉仪大黑简" panose="02010609000101010101" pitchFamily="49" charset="-122"/>
                <a:ea typeface="汉仪大黑简" panose="02010609000101010101" pitchFamily="49" charset="-122"/>
                <a:cs typeface="+mn-ea"/>
              </a:rPr>
              <a:t>次</a:t>
            </a:r>
            <a:r>
              <a:rPr lang="en-US" altLang="zh-CN" sz="7500" spc="225" dirty="0">
                <a:solidFill>
                  <a:srgbClr val="6E8F9E"/>
                </a:solidFill>
                <a:latin typeface="汉仪大黑简" panose="02010609000101010101" pitchFamily="49" charset="-122"/>
                <a:ea typeface="汉仪大黑简" panose="02010609000101010101" pitchFamily="49" charset="-122"/>
                <a:cs typeface="+mn-ea"/>
              </a:rPr>
              <a:t>IT</a:t>
            </a:r>
            <a:r>
              <a:rPr lang="zh-CN" altLang="en-US" sz="7500" spc="225" dirty="0">
                <a:solidFill>
                  <a:srgbClr val="6E8F9E"/>
                </a:solidFill>
                <a:latin typeface="汉仪大黑简" panose="02010609000101010101" pitchFamily="49" charset="-122"/>
                <a:ea typeface="汉仪大黑简" panose="02010609000101010101" pitchFamily="49" charset="-122"/>
                <a:cs typeface="+mn-ea"/>
              </a:rPr>
              <a:t>評鑑</a:t>
            </a:r>
            <a:endParaRPr lang="zh-CN" altLang="en-US" sz="7500" spc="225" dirty="0">
              <a:solidFill>
                <a:srgbClr val="6E8F9E"/>
              </a:solidFill>
              <a:latin typeface="汉仪大黑简" panose="02010609000101010101" pitchFamily="49" charset="-122"/>
              <a:ea typeface="汉仪大黑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2844" y="1298575"/>
            <a:ext cx="4356735" cy="1138773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70000"/>
              </a:lnSpc>
            </a:pPr>
            <a:r>
              <a:rPr lang="en-US" altLang="zh-CN" sz="4000" dirty="0" smtClean="0">
                <a:solidFill>
                  <a:srgbClr val="6E8F9E"/>
                </a:solidFill>
                <a:latin typeface="Agency FB" panose="020B0503020202020204" pitchFamily="34" charset="0"/>
                <a:cs typeface="+mn-ea"/>
                <a:sym typeface="+mn-lt"/>
              </a:rPr>
              <a:t>LH-NSD-SFC</a:t>
            </a:r>
            <a:endParaRPr lang="en-US" altLang="zh-CN" sz="4000" dirty="0">
              <a:solidFill>
                <a:srgbClr val="6E8F9E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06080" y="5092065"/>
            <a:ext cx="3341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6E8F9E"/>
                </a:solidFill>
                <a:cs typeface="+mn-ea"/>
                <a:sym typeface="+mn-lt"/>
              </a:rPr>
              <a:t>CEM-SFC </a:t>
            </a:r>
            <a:r>
              <a:rPr lang="zh-CN" altLang="en-US" sz="2000" dirty="0" smtClean="0">
                <a:solidFill>
                  <a:srgbClr val="6E8F9E"/>
                </a:solidFill>
                <a:cs typeface="+mn-ea"/>
                <a:sym typeface="+mn-lt"/>
              </a:rPr>
              <a:t>高超輝</a:t>
            </a:r>
            <a:endParaRPr lang="zh-CN" altLang="en-US" sz="2000" dirty="0">
              <a:solidFill>
                <a:srgbClr val="6E8F9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9618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工作內容</a:t>
            </a:r>
            <a:r>
              <a:rPr lang="en-US" altLang="zh-TW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TW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成效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"/>
          <p:cNvSpPr txBox="1"/>
          <p:nvPr/>
        </p:nvSpPr>
        <p:spPr>
          <a:xfrm>
            <a:off x="871849" y="11132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系統圖表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646387" y="1860719"/>
            <a:ext cx="10904481" cy="646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系統圖表繪製依賴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Echarts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圖表庫，配合後臺開發的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API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，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完成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開發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系統目前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新開發</a:t>
            </a:r>
            <a:r>
              <a:rPr lang="en-US" altLang="zh-CN" sz="1200" b="1" dirty="0" smtClean="0">
                <a:solidFill>
                  <a:srgbClr val="FF0000"/>
                </a:solidFill>
                <a:cs typeface="+mn-ea"/>
                <a:sym typeface="+mn-lt"/>
              </a:rPr>
              <a:t>10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余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個</a:t>
            </a:r>
            <a:r>
              <a:rPr lang="zh-CN" altLang="en-US" sz="1200" dirty="0" smtClean="0">
                <a:cs typeface="+mn-ea"/>
                <a:sym typeface="+mn-lt"/>
              </a:rPr>
              <a:t>實用性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圖表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，包括</a:t>
            </a:r>
            <a:r>
              <a:rPr lang="en-US" altLang="zh-CN" sz="1200" b="1" dirty="0" smtClean="0">
                <a:solidFill>
                  <a:srgbClr val="FF0000"/>
                </a:solidFill>
                <a:cs typeface="+mn-ea"/>
                <a:sym typeface="+mn-lt"/>
              </a:rPr>
              <a:t>SMT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看板，</a:t>
            </a:r>
            <a:r>
              <a:rPr lang="en-US" altLang="zh-CN" sz="1200" b="1" dirty="0" smtClean="0">
                <a:solidFill>
                  <a:srgbClr val="FF0000"/>
                </a:solidFill>
                <a:cs typeface="+mn-ea"/>
                <a:sym typeface="+mn-lt"/>
              </a:rPr>
              <a:t>PACKING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看板， 庫存相關，維修相關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，</a:t>
            </a:r>
            <a:r>
              <a:rPr lang="en-US" altLang="zh-CN" sz="1200" b="1" dirty="0" smtClean="0">
                <a:solidFill>
                  <a:srgbClr val="FF0000"/>
                </a:solidFill>
                <a:cs typeface="+mn-ea"/>
                <a:sym typeface="+mn-lt"/>
              </a:rPr>
              <a:t>WIP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圖</a:t>
            </a:r>
            <a:r>
              <a:rPr lang="en-US" altLang="zh-CN" sz="1200" b="1" dirty="0" smtClean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cs typeface="+mn-ea"/>
                <a:sym typeface="+mn-lt"/>
              </a:rPr>
              <a:t>, 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系統輔助類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圖表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（如下圖所示，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展示了一部份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圖表）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600669" y="1113228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0" y="2837659"/>
            <a:ext cx="4536532" cy="1030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0" y="3941245"/>
            <a:ext cx="4536532" cy="1839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83" y="2837659"/>
            <a:ext cx="6127531" cy="2943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08130" y="5904267"/>
            <a:ext cx="3712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Packing</a:t>
            </a:r>
            <a:r>
              <a:rPr lang="zh-CN" altLang="en-US" sz="1200" dirty="0" smtClean="0"/>
              <a:t>看板（反應各</a:t>
            </a:r>
            <a:r>
              <a:rPr lang="en-US" altLang="zh-CN" sz="1200" dirty="0" smtClean="0"/>
              <a:t>BU</a:t>
            </a:r>
            <a:r>
              <a:rPr lang="zh-CN" altLang="en-US" sz="1200" dirty="0" smtClean="0"/>
              <a:t>每日包裝產出，包裝效率）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12522" y="5891102"/>
            <a:ext cx="382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維修圖表（反應維修</a:t>
            </a:r>
            <a:r>
              <a:rPr lang="en-US" altLang="zh-CN" sz="1200" dirty="0" err="1" smtClean="0"/>
              <a:t>wip</a:t>
            </a:r>
            <a:r>
              <a:rPr lang="zh-CN" altLang="en-US" sz="1200" dirty="0" smtClean="0"/>
              <a:t>，效率，返修率，</a:t>
            </a:r>
            <a:r>
              <a:rPr lang="en-US" altLang="zh-CN" sz="1200" dirty="0" err="1" smtClean="0"/>
              <a:t>agingWip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9618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工作內容</a:t>
            </a:r>
            <a:r>
              <a:rPr lang="en-US" altLang="zh-TW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&amp;</a:t>
            </a:r>
            <a:r>
              <a:rPr lang="zh-TW" altLang="en-US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成效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"/>
          <p:cNvSpPr txBox="1"/>
          <p:nvPr/>
        </p:nvSpPr>
        <p:spPr>
          <a:xfrm>
            <a:off x="871849" y="11132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系統圖表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600669" y="1113228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68" y="1881352"/>
            <a:ext cx="5346807" cy="2070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68" y="4319751"/>
            <a:ext cx="5346807" cy="1986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3" y="4319751"/>
            <a:ext cx="5234152" cy="1986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3" y="1881352"/>
            <a:ext cx="5234152" cy="2081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623528" y="3962401"/>
            <a:ext cx="1874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庫存數量佔比（</a:t>
            </a:r>
            <a:r>
              <a:rPr lang="en-US" altLang="zh-CN" sz="1200" dirty="0" smtClean="0"/>
              <a:t>BY BU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0669" y="6337738"/>
            <a:ext cx="1969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庫存數量佔比（</a:t>
            </a:r>
            <a:r>
              <a:rPr lang="en-US" altLang="zh-CN" sz="1200" dirty="0" smtClean="0"/>
              <a:t>BY </a:t>
            </a:r>
            <a:r>
              <a:rPr lang="zh-CN" altLang="en-US" sz="1200" dirty="0" smtClean="0"/>
              <a:t>月份）</a:t>
            </a:r>
            <a:endParaRPr lang="zh-TW" altLang="en-US" sz="1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01103" y="3993934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輔助</a:t>
            </a:r>
            <a:r>
              <a:rPr lang="zh-CN" altLang="en-US" sz="1200" dirty="0" smtClean="0"/>
              <a:t>類（系統各模塊點擊量排行榜）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201103" y="6337738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機種</a:t>
            </a:r>
            <a:r>
              <a:rPr lang="en-US" altLang="zh-CN" sz="1200" dirty="0" smtClean="0"/>
              <a:t>WIP</a:t>
            </a:r>
            <a:r>
              <a:rPr lang="zh-CN" altLang="en-US" sz="1200" dirty="0" smtClean="0"/>
              <a:t>圖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24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856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工作內容</a:t>
            </a:r>
            <a:r>
              <a:rPr lang="en-US" altLang="zh-TW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TW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成效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"/>
          <p:cNvSpPr txBox="1"/>
          <p:nvPr/>
        </p:nvSpPr>
        <p:spPr>
          <a:xfrm>
            <a:off x="1029344" y="1197324"/>
            <a:ext cx="5780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React + </a:t>
            </a:r>
            <a:r>
              <a:rPr lang="en-US" altLang="zh-CN" sz="3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Redux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架構（數據流）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832338" y="1197323"/>
            <a:ext cx="60858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62040" y="2554013"/>
            <a:ext cx="5750731" cy="5360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/>
          <p:cNvSpPr/>
          <p:nvPr/>
        </p:nvSpPr>
        <p:spPr>
          <a:xfrm>
            <a:off x="3162041" y="4593020"/>
            <a:ext cx="1474430" cy="1545021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磁碟 7"/>
          <p:cNvSpPr/>
          <p:nvPr/>
        </p:nvSpPr>
        <p:spPr>
          <a:xfrm>
            <a:off x="6852745" y="4593021"/>
            <a:ext cx="1531200" cy="135583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101963" y="3615559"/>
            <a:ext cx="2364827" cy="132430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決策 11"/>
          <p:cNvSpPr/>
          <p:nvPr/>
        </p:nvSpPr>
        <p:spPr>
          <a:xfrm>
            <a:off x="1187670" y="3210910"/>
            <a:ext cx="997833" cy="1813034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358992" y="19863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中間件管道</a:t>
            </a:r>
            <a:endParaRPr lang="zh-TW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69736" y="39481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368941" y="5140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用戶</a:t>
            </a:r>
            <a:r>
              <a:rPr lang="zh-CN" altLang="en-US" dirty="0" smtClean="0">
                <a:solidFill>
                  <a:schemeClr val="bg1"/>
                </a:solidFill>
              </a:rPr>
              <a:t>界面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011991" y="513882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RootState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28716" y="4105025"/>
            <a:ext cx="212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bg1"/>
                </a:solidFill>
              </a:rPr>
              <a:t>R</a:t>
            </a:r>
            <a:r>
              <a:rPr lang="en-US" altLang="zh-CN" dirty="0" smtClean="0">
                <a:solidFill>
                  <a:schemeClr val="bg1"/>
                </a:solidFill>
              </a:rPr>
              <a:t>educer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上彎箭號 14"/>
          <p:cNvSpPr/>
          <p:nvPr/>
        </p:nvSpPr>
        <p:spPr>
          <a:xfrm flipV="1">
            <a:off x="9249103" y="2737958"/>
            <a:ext cx="1182413" cy="73719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左箭號 16"/>
          <p:cNvSpPr/>
          <p:nvPr/>
        </p:nvSpPr>
        <p:spPr>
          <a:xfrm>
            <a:off x="4924041" y="5129044"/>
            <a:ext cx="1497779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右彎箭號 17"/>
          <p:cNvSpPr/>
          <p:nvPr/>
        </p:nvSpPr>
        <p:spPr>
          <a:xfrm>
            <a:off x="1659335" y="2664372"/>
            <a:ext cx="1115397" cy="315307"/>
          </a:xfrm>
          <a:prstGeom prst="bentArrow">
            <a:avLst>
              <a:gd name="adj1" fmla="val 48334"/>
              <a:gd name="adj2" fmla="val 41000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flipH="1" flipV="1">
            <a:off x="8639501" y="5044964"/>
            <a:ext cx="1739463" cy="519894"/>
          </a:xfrm>
          <a:prstGeom prst="bentArrow">
            <a:avLst>
              <a:gd name="adj1" fmla="val 32755"/>
              <a:gd name="adj2" fmla="val 4057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上彎箭號 26"/>
          <p:cNvSpPr/>
          <p:nvPr/>
        </p:nvSpPr>
        <p:spPr>
          <a:xfrm flipH="1">
            <a:off x="1322286" y="5219855"/>
            <a:ext cx="1631119" cy="729000"/>
          </a:xfrm>
          <a:prstGeom prst="bentUpArrow">
            <a:avLst>
              <a:gd name="adj1" fmla="val 6189"/>
              <a:gd name="adj2" fmla="val 12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彎箭號 28"/>
          <p:cNvSpPr/>
          <p:nvPr/>
        </p:nvSpPr>
        <p:spPr>
          <a:xfrm flipH="1">
            <a:off x="1576551" y="5219857"/>
            <a:ext cx="1376854" cy="623896"/>
          </a:xfrm>
          <a:prstGeom prst="bentUpArrow">
            <a:avLst>
              <a:gd name="adj1" fmla="val 10568"/>
              <a:gd name="adj2" fmla="val 12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上彎箭號 29"/>
          <p:cNvSpPr/>
          <p:nvPr/>
        </p:nvSpPr>
        <p:spPr>
          <a:xfrm flipH="1">
            <a:off x="1818290" y="5219856"/>
            <a:ext cx="1135115" cy="480113"/>
          </a:xfrm>
          <a:prstGeom prst="bentUpArrow">
            <a:avLst>
              <a:gd name="adj1" fmla="val 10568"/>
              <a:gd name="adj2" fmla="val 12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程序 30"/>
          <p:cNvSpPr/>
          <p:nvPr/>
        </p:nvSpPr>
        <p:spPr>
          <a:xfrm>
            <a:off x="3384331" y="2690643"/>
            <a:ext cx="1519120" cy="268013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middleware1</a:t>
            </a:r>
            <a:endParaRPr lang="zh-TW" altLang="en-US" dirty="0"/>
          </a:p>
        </p:txBody>
      </p:sp>
      <p:sp>
        <p:nvSpPr>
          <p:cNvPr id="34" name="流程圖: 程序 33"/>
          <p:cNvSpPr/>
          <p:nvPr/>
        </p:nvSpPr>
        <p:spPr>
          <a:xfrm>
            <a:off x="5002330" y="2690643"/>
            <a:ext cx="1519120" cy="268013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middleware2</a:t>
            </a:r>
            <a:endParaRPr lang="zh-TW" altLang="en-US" dirty="0"/>
          </a:p>
        </p:txBody>
      </p:sp>
      <p:sp>
        <p:nvSpPr>
          <p:cNvPr id="35" name="流程圖: 程序 34"/>
          <p:cNvSpPr/>
          <p:nvPr/>
        </p:nvSpPr>
        <p:spPr>
          <a:xfrm>
            <a:off x="6600496" y="2690643"/>
            <a:ext cx="1519120" cy="268013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middleware3</a:t>
            </a:r>
            <a:endParaRPr lang="zh-TW" altLang="en-US" dirty="0"/>
          </a:p>
        </p:txBody>
      </p:sp>
      <p:sp>
        <p:nvSpPr>
          <p:cNvPr id="36" name="流程圖: 程序 35"/>
          <p:cNvSpPr/>
          <p:nvPr/>
        </p:nvSpPr>
        <p:spPr>
          <a:xfrm>
            <a:off x="8222579" y="2690268"/>
            <a:ext cx="496015" cy="263513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12887" y="52707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用戶操作</a:t>
            </a:r>
            <a:endParaRPr lang="zh-TW" altLang="en-US" sz="1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0468307" y="3268721"/>
            <a:ext cx="150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標準的</a:t>
            </a:r>
            <a:r>
              <a:rPr lang="en-US" altLang="zh-CN" sz="1600" dirty="0" smtClean="0"/>
              <a:t>Action</a:t>
            </a:r>
            <a:endParaRPr lang="en-US" altLang="zh-CN" sz="1600" dirty="0"/>
          </a:p>
          <a:p>
            <a:r>
              <a:rPr lang="en-US" altLang="zh-CN" sz="1600" dirty="0" smtClean="0"/>
              <a:t>Object</a:t>
            </a:r>
            <a:r>
              <a:rPr lang="zh-CN" altLang="en-US" sz="1600" dirty="0" smtClean="0"/>
              <a:t>類型，必須包含</a:t>
            </a:r>
            <a:r>
              <a:rPr lang="en-US" altLang="zh-CN" sz="1600" dirty="0" smtClean="0"/>
              <a:t>type</a:t>
            </a:r>
            <a:r>
              <a:rPr lang="zh-CN" altLang="en-US" sz="1600" dirty="0" smtClean="0"/>
              <a:t>屬性</a:t>
            </a:r>
            <a:endParaRPr lang="zh-TW" altLang="en-US" sz="1600" dirty="0"/>
          </a:p>
        </p:txBody>
      </p:sp>
      <p:sp>
        <p:nvSpPr>
          <p:cNvPr id="43" name="弧形箭號 (下彎) 42"/>
          <p:cNvSpPr/>
          <p:nvPr/>
        </p:nvSpPr>
        <p:spPr>
          <a:xfrm>
            <a:off x="4277710" y="2268263"/>
            <a:ext cx="1229711" cy="3961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4" name="弧形箭號 (下彎) 43"/>
          <p:cNvSpPr/>
          <p:nvPr/>
        </p:nvSpPr>
        <p:spPr>
          <a:xfrm>
            <a:off x="5906594" y="2259723"/>
            <a:ext cx="1229711" cy="4046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弧形箭號 (下彎) 44"/>
          <p:cNvSpPr/>
          <p:nvPr/>
        </p:nvSpPr>
        <p:spPr>
          <a:xfrm>
            <a:off x="7462341" y="2268264"/>
            <a:ext cx="1008245" cy="3961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0248639" y="543721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返回全局狀態</a:t>
            </a:r>
            <a:endParaRPr lang="zh-TW" altLang="en-US" sz="1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201918" y="3996143"/>
            <a:ext cx="3969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廣義的</a:t>
            </a:r>
            <a:r>
              <a:rPr lang="en-US" altLang="zh-CN" sz="1600" dirty="0" smtClean="0"/>
              <a:t>Action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能標識用戶的操作行為即可</a:t>
            </a:r>
            <a:r>
              <a:rPr lang="en-US" altLang="zh-CN" sz="1600" dirty="0" smtClean="0"/>
              <a:t>)</a:t>
            </a:r>
            <a:endParaRPr lang="zh-TW" altLang="en-US" sz="16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44815" y="22499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TW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ispatch(action) </a:t>
            </a:r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的過程</a:t>
            </a:r>
            <a:endParaRPr lang="zh-TW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9" name="弧形箭號 (上彎) 48"/>
          <p:cNvSpPr/>
          <p:nvPr/>
        </p:nvSpPr>
        <p:spPr>
          <a:xfrm flipH="1">
            <a:off x="2575029" y="2979680"/>
            <a:ext cx="1702679" cy="4526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0" name="弧形箭號 (上彎) 49"/>
          <p:cNvSpPr/>
          <p:nvPr/>
        </p:nvSpPr>
        <p:spPr>
          <a:xfrm flipH="1">
            <a:off x="2264977" y="2979680"/>
            <a:ext cx="3641611" cy="635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1" name="弧形箭號 (上彎) 50"/>
          <p:cNvSpPr/>
          <p:nvPr/>
        </p:nvSpPr>
        <p:spPr>
          <a:xfrm flipH="1">
            <a:off x="1912887" y="2979681"/>
            <a:ext cx="5447169" cy="8152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035987" y="1918728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Next(f(action))</a:t>
            </a:r>
            <a:endParaRPr lang="zh-TW" altLang="en-US" sz="16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693107" y="1924400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Next(f(action))</a:t>
            </a:r>
            <a:endParaRPr lang="zh-TW" altLang="en-US" sz="16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758714" y="18496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931404" y="3305878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Action(dispatch)</a:t>
            </a:r>
            <a:endParaRPr lang="zh-TW" altLang="en-US" sz="16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831779" y="3112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77710" y="3112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818298" y="5526973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Render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RootState</a:t>
            </a:r>
            <a:r>
              <a:rPr lang="en-US" altLang="zh-CN" sz="1600" dirty="0" smtClean="0"/>
              <a:t>)</a:t>
            </a:r>
            <a:endParaRPr lang="zh-TW" altLang="en-US" sz="16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5091558" y="474016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en-US" altLang="zh-CN" dirty="0" smtClean="0"/>
              <a:t>eact</a:t>
            </a:r>
            <a:r>
              <a:rPr lang="zh-CN" altLang="en-US" dirty="0" smtClean="0"/>
              <a:t>核心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7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856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工作內容</a:t>
            </a:r>
            <a:r>
              <a:rPr lang="en-US" altLang="zh-TW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&amp;</a:t>
            </a:r>
            <a:r>
              <a:rPr lang="zh-TW" altLang="en-US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成效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"/>
          <p:cNvSpPr txBox="1"/>
          <p:nvPr/>
        </p:nvSpPr>
        <p:spPr>
          <a:xfrm>
            <a:off x="1029344" y="1197324"/>
            <a:ext cx="3010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Redux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工作流程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832338" y="1197323"/>
            <a:ext cx="60858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69736" y="39481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Action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368941" y="5140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</a:rPr>
              <a:t>用戶</a:t>
            </a:r>
            <a:r>
              <a:rPr lang="zh-CN" altLang="en-US" dirty="0" smtClean="0">
                <a:solidFill>
                  <a:prstClr val="white"/>
                </a:solidFill>
              </a:rPr>
              <a:t>界面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28716" y="4105025"/>
            <a:ext cx="212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dirty="0">
                <a:solidFill>
                  <a:prstClr val="white"/>
                </a:solidFill>
              </a:rPr>
              <a:t>R</a:t>
            </a:r>
            <a:r>
              <a:rPr lang="en-US" altLang="zh-CN" dirty="0" smtClean="0">
                <a:solidFill>
                  <a:prstClr val="white"/>
                </a:solidFill>
              </a:rPr>
              <a:t>educer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9098768" y="2706409"/>
            <a:ext cx="2217682" cy="9954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Reducer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941059" y="2706410"/>
            <a:ext cx="2217682" cy="9954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ActionCreators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83619" y="4942062"/>
            <a:ext cx="3045160" cy="11351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Component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828778" y="3367464"/>
            <a:ext cx="894807" cy="2229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左箭號 59"/>
          <p:cNvSpPr/>
          <p:nvPr/>
        </p:nvSpPr>
        <p:spPr>
          <a:xfrm flipH="1">
            <a:off x="7828779" y="2922977"/>
            <a:ext cx="894806" cy="2229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左箭號 60"/>
          <p:cNvSpPr/>
          <p:nvPr/>
        </p:nvSpPr>
        <p:spPr>
          <a:xfrm flipH="1">
            <a:off x="3508136" y="3092665"/>
            <a:ext cx="894806" cy="2229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755209" y="35929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newState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304433" y="246315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prevState</a:t>
            </a:r>
            <a:r>
              <a:rPr lang="en-US" altLang="zh-TW" dirty="0" smtClean="0"/>
              <a:t> / action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158741" y="256935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Dispatch(action)</a:t>
            </a:r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>
            <a:off x="6164309" y="4098982"/>
            <a:ext cx="283780" cy="740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479506" y="413277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state</a:t>
            </a:r>
            <a:endParaRPr lang="zh-TW" altLang="en-US" dirty="0"/>
          </a:p>
        </p:txBody>
      </p:sp>
      <p:sp>
        <p:nvSpPr>
          <p:cNvPr id="39" name="上彎箭號 38"/>
          <p:cNvSpPr/>
          <p:nvPr/>
        </p:nvSpPr>
        <p:spPr>
          <a:xfrm flipH="1">
            <a:off x="1849818" y="3882726"/>
            <a:ext cx="2735852" cy="1729797"/>
          </a:xfrm>
          <a:prstGeom prst="bentUpArrow">
            <a:avLst>
              <a:gd name="adj1" fmla="val 7311"/>
              <a:gd name="adj2" fmla="val 9304"/>
              <a:gd name="adj3" fmla="val 10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2095603" y="50456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用戶操作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4985698" y="2569356"/>
            <a:ext cx="2641001" cy="131602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Store</a:t>
            </a:r>
            <a:endParaRPr lang="zh-TW" altLang="en-US" dirty="0"/>
          </a:p>
        </p:txBody>
      </p:sp>
      <p:sp>
        <p:nvSpPr>
          <p:cNvPr id="42" name="直線圖說文字 2 41"/>
          <p:cNvSpPr/>
          <p:nvPr/>
        </p:nvSpPr>
        <p:spPr>
          <a:xfrm>
            <a:off x="5821907" y="1489711"/>
            <a:ext cx="26179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829"/>
              <a:gd name="adj6" fmla="val -121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負責管理全局的狀態樹</a:t>
            </a:r>
            <a:endParaRPr lang="zh-TW" altLang="en-US" dirty="0"/>
          </a:p>
        </p:txBody>
      </p:sp>
      <p:sp>
        <p:nvSpPr>
          <p:cNvPr id="62" name="直線圖說文字 2 61"/>
          <p:cNvSpPr/>
          <p:nvPr/>
        </p:nvSpPr>
        <p:spPr>
          <a:xfrm>
            <a:off x="8704628" y="4517812"/>
            <a:ext cx="2804477" cy="8071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5421"/>
              <a:gd name="adj6" fmla="val 275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純函數，無副作用，定義各種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，返回相應的狀態</a:t>
            </a:r>
            <a:endParaRPr lang="zh-TW" altLang="en-US" dirty="0"/>
          </a:p>
        </p:txBody>
      </p:sp>
      <p:sp>
        <p:nvSpPr>
          <p:cNvPr id="63" name="直線圖說文字 2 62"/>
          <p:cNvSpPr/>
          <p:nvPr/>
        </p:nvSpPr>
        <p:spPr>
          <a:xfrm>
            <a:off x="8723585" y="5464531"/>
            <a:ext cx="2804477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731"/>
              <a:gd name="adj6" fmla="val -2563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r>
              <a:rPr lang="en-US" altLang="zh-CN" dirty="0" smtClean="0"/>
              <a:t>eact</a:t>
            </a:r>
            <a:r>
              <a:rPr lang="zh-CN" altLang="en-US" dirty="0" smtClean="0"/>
              <a:t>組件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807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856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工作內容</a:t>
            </a:r>
            <a:r>
              <a:rPr lang="en-US" altLang="zh-TW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&amp;</a:t>
            </a:r>
            <a:r>
              <a:rPr lang="zh-TW" altLang="en-US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成效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"/>
          <p:cNvSpPr txBox="1"/>
          <p:nvPr/>
        </p:nvSpPr>
        <p:spPr>
          <a:xfrm>
            <a:off x="1029344" y="1197324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Redux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提供的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核心</a:t>
            </a: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API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832338" y="1197323"/>
            <a:ext cx="60858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69736" y="39481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Action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368941" y="5140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</a:rPr>
              <a:t>用戶</a:t>
            </a:r>
            <a:r>
              <a:rPr lang="zh-CN" altLang="en-US" dirty="0" smtClean="0">
                <a:solidFill>
                  <a:prstClr val="white"/>
                </a:solidFill>
              </a:rPr>
              <a:t>界面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4" name="流程圖: 資料 3"/>
          <p:cNvSpPr/>
          <p:nvPr/>
        </p:nvSpPr>
        <p:spPr>
          <a:xfrm>
            <a:off x="1124607" y="2322808"/>
            <a:ext cx="10314037" cy="2165862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磁碟 6"/>
          <p:cNvSpPr/>
          <p:nvPr/>
        </p:nvSpPr>
        <p:spPr>
          <a:xfrm>
            <a:off x="2747162" y="1804839"/>
            <a:ext cx="1554088" cy="177393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磁碟 29"/>
          <p:cNvSpPr/>
          <p:nvPr/>
        </p:nvSpPr>
        <p:spPr>
          <a:xfrm>
            <a:off x="4585671" y="1807803"/>
            <a:ext cx="1554088" cy="177393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磁碟 30"/>
          <p:cNvSpPr/>
          <p:nvPr/>
        </p:nvSpPr>
        <p:spPr>
          <a:xfrm>
            <a:off x="6413828" y="1807803"/>
            <a:ext cx="1554088" cy="179726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磁碟 33"/>
          <p:cNvSpPr/>
          <p:nvPr/>
        </p:nvSpPr>
        <p:spPr>
          <a:xfrm>
            <a:off x="8250304" y="1804839"/>
            <a:ext cx="1554088" cy="177393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62372" y="3605096"/>
            <a:ext cx="136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createStore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372242" y="3605096"/>
            <a:ext cx="204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combineReducers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18822" y="3605096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applyMiddleware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494335" y="3578775"/>
            <a:ext cx="118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compose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直線圖說文字 1 10"/>
          <p:cNvSpPr/>
          <p:nvPr/>
        </p:nvSpPr>
        <p:spPr>
          <a:xfrm>
            <a:off x="788096" y="4740166"/>
            <a:ext cx="2475745" cy="1728949"/>
          </a:xfrm>
          <a:prstGeom prst="borderCallout1">
            <a:avLst>
              <a:gd name="adj1" fmla="val -7390"/>
              <a:gd name="adj2" fmla="val 19261"/>
              <a:gd name="adj3" fmla="val -4825"/>
              <a:gd name="adj4" fmla="val 2025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createStore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enhancer</a:t>
            </a:r>
            <a:r>
              <a:rPr lang="zh-CN" altLang="en-US" dirty="0" smtClean="0"/>
              <a:t>，返回一個</a:t>
            </a:r>
            <a:r>
              <a:rPr lang="en-US" altLang="zh-CN" dirty="0" smtClean="0"/>
              <a:t>store</a:t>
            </a:r>
            <a:endParaRPr lang="zh-TW" altLang="en-US" dirty="0"/>
          </a:p>
        </p:txBody>
      </p:sp>
      <p:sp>
        <p:nvSpPr>
          <p:cNvPr id="42" name="直線圖說文字 1 41"/>
          <p:cNvSpPr/>
          <p:nvPr/>
        </p:nvSpPr>
        <p:spPr>
          <a:xfrm>
            <a:off x="3525664" y="4740166"/>
            <a:ext cx="2475745" cy="1728949"/>
          </a:xfrm>
          <a:prstGeom prst="borderCallout1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combineReducers</a:t>
            </a:r>
            <a:r>
              <a:rPr lang="zh-CN" altLang="en-US" dirty="0" smtClean="0"/>
              <a:t>用於糅合多個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，接收一個</a:t>
            </a:r>
            <a:r>
              <a:rPr lang="en-US" altLang="zh-CN" dirty="0" smtClean="0"/>
              <a:t>object</a:t>
            </a:r>
            <a:r>
              <a:rPr lang="zh-CN" altLang="en-US" dirty="0"/>
              <a:t>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包含多個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），返回一個新的</a:t>
            </a:r>
            <a:r>
              <a:rPr lang="en-US" altLang="zh-CN" dirty="0" smtClean="0"/>
              <a:t>reducer</a:t>
            </a:r>
            <a:endParaRPr lang="zh-TW" altLang="en-US" dirty="0"/>
          </a:p>
        </p:txBody>
      </p:sp>
      <p:sp>
        <p:nvSpPr>
          <p:cNvPr id="43" name="直線圖說文字 1 42"/>
          <p:cNvSpPr/>
          <p:nvPr/>
        </p:nvSpPr>
        <p:spPr>
          <a:xfrm>
            <a:off x="6239585" y="4740166"/>
            <a:ext cx="2475745" cy="1728949"/>
          </a:xfrm>
          <a:prstGeom prst="borderCallout1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applyMiddleware</a:t>
            </a:r>
            <a:r>
              <a:rPr lang="zh-CN" altLang="en-US" dirty="0" smtClean="0"/>
              <a:t>用於改造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，擴展</a:t>
            </a:r>
            <a:r>
              <a:rPr lang="en-US" altLang="zh-CN" dirty="0" err="1" smtClean="0"/>
              <a:t>createStore</a:t>
            </a:r>
            <a:r>
              <a:rPr lang="zh-CN" altLang="en-US" dirty="0" smtClean="0"/>
              <a:t>的功能，接收多個中間件，返回</a:t>
            </a:r>
            <a:r>
              <a:rPr lang="en-US" altLang="zh-CN" dirty="0" smtClean="0"/>
              <a:t>enhancer</a:t>
            </a:r>
            <a:endParaRPr lang="zh-TW" altLang="en-US" dirty="0"/>
          </a:p>
        </p:txBody>
      </p:sp>
      <p:sp>
        <p:nvSpPr>
          <p:cNvPr id="44" name="直線圖說文字 1 43"/>
          <p:cNvSpPr/>
          <p:nvPr/>
        </p:nvSpPr>
        <p:spPr>
          <a:xfrm>
            <a:off x="8962900" y="4740166"/>
            <a:ext cx="2475745" cy="1728950"/>
          </a:xfrm>
          <a:prstGeom prst="borderCallout1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compose</a:t>
            </a:r>
            <a:r>
              <a:rPr lang="zh-CN" altLang="en-US" dirty="0" smtClean="0"/>
              <a:t>接收一個</a:t>
            </a:r>
            <a:r>
              <a:rPr lang="en-US" altLang="zh-CN" dirty="0" smtClean="0"/>
              <a:t>chain</a:t>
            </a:r>
            <a:r>
              <a:rPr lang="zh-CN" altLang="en-US" dirty="0" smtClean="0"/>
              <a:t>（中間件鏈條），返回一個用於創建新的</a:t>
            </a:r>
            <a:r>
              <a:rPr lang="en-US" altLang="zh-CN" dirty="0" smtClean="0"/>
              <a:t>dispatch</a:t>
            </a:r>
            <a:r>
              <a:rPr lang="zh-CN" altLang="en-US" dirty="0" smtClean="0"/>
              <a:t>的方法（接收舊的</a:t>
            </a:r>
            <a:r>
              <a:rPr lang="en-US" altLang="zh-CN" dirty="0" smtClean="0"/>
              <a:t>dispatch</a:t>
            </a:r>
            <a:r>
              <a:rPr lang="zh-CN" altLang="en-US" dirty="0" smtClean="0"/>
              <a:t>，返回新的</a:t>
            </a:r>
            <a:r>
              <a:rPr lang="en-US" altLang="zh-CN" dirty="0" err="1" smtClean="0"/>
              <a:t>dispach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09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856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工作內容</a:t>
            </a:r>
            <a:r>
              <a:rPr lang="en-US" altLang="zh-TW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TW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成效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"/>
          <p:cNvSpPr txBox="1"/>
          <p:nvPr/>
        </p:nvSpPr>
        <p:spPr>
          <a:xfrm>
            <a:off x="938162" y="1144760"/>
            <a:ext cx="4732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React+Redux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架構的優點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720014" y="1771964"/>
            <a:ext cx="10498112" cy="480129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endParaRPr lang="zh-TW" altLang="en-US" sz="1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1.</a:t>
            </a:r>
            <a:r>
              <a:rPr lang="zh-TW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開發模塊化，組件化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隨著</a:t>
            </a:r>
            <a:r>
              <a:rPr lang="en-US" altLang="zh-TW" sz="1200" b="1" dirty="0" err="1">
                <a:solidFill>
                  <a:srgbClr val="FF0000"/>
                </a:solidFill>
                <a:cs typeface="+mn-ea"/>
                <a:sym typeface="+mn-lt"/>
              </a:rPr>
              <a:t>N</a:t>
            </a:r>
            <a:r>
              <a:rPr lang="en-US" altLang="zh-TW" sz="1200" b="1" dirty="0" err="1" smtClean="0">
                <a:solidFill>
                  <a:srgbClr val="FF0000"/>
                </a:solidFill>
                <a:cs typeface="+mn-ea"/>
                <a:sym typeface="+mn-lt"/>
              </a:rPr>
              <a:t>odejs</a:t>
            </a:r>
            <a:r>
              <a:rPr lang="zh-TW" altLang="en-US" sz="1200" b="1" dirty="0">
                <a:solidFill>
                  <a:srgbClr val="FF0000"/>
                </a:solidFill>
                <a:cs typeface="+mn-ea"/>
                <a:sym typeface="+mn-lt"/>
              </a:rPr>
              <a:t>， </a:t>
            </a:r>
            <a:r>
              <a:rPr lang="en-US" altLang="zh-TW" sz="1200" b="1" dirty="0" err="1" smtClean="0">
                <a:solidFill>
                  <a:srgbClr val="FF0000"/>
                </a:solidFill>
                <a:cs typeface="+mn-ea"/>
                <a:sym typeface="+mn-lt"/>
              </a:rPr>
              <a:t>npm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興起</a:t>
            </a:r>
            <a:r>
              <a:rPr lang="en-US" altLang="zh-TW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,</a:t>
            </a:r>
            <a:r>
              <a:rPr lang="en-US" altLang="zh-TW" sz="1200" b="1" dirty="0" smtClean="0">
                <a:solidFill>
                  <a:srgbClr val="FF0000"/>
                </a:solidFill>
                <a:cs typeface="+mn-ea"/>
                <a:sym typeface="+mn-lt"/>
              </a:rPr>
              <a:t>ECMASCRIPT</a:t>
            </a:r>
            <a:r>
              <a:rPr lang="zh-TW" altLang="en-US" sz="1200" b="1" dirty="0">
                <a:solidFill>
                  <a:srgbClr val="FF0000"/>
                </a:solidFill>
                <a:cs typeface="+mn-ea"/>
                <a:sym typeface="+mn-lt"/>
              </a:rPr>
              <a:t>標準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的更新以及一些</a:t>
            </a:r>
            <a:r>
              <a:rPr lang="zh-TW" altLang="en-US" sz="1200" b="1" dirty="0">
                <a:solidFill>
                  <a:srgbClr val="FF0000"/>
                </a:solidFill>
                <a:cs typeface="+mn-ea"/>
                <a:sym typeface="+mn-lt"/>
              </a:rPr>
              <a:t>自動化構建</a:t>
            </a:r>
            <a:r>
              <a:rPr lang="zh-TW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工具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（</a:t>
            </a:r>
            <a:r>
              <a:rPr lang="en-US" altLang="zh-CN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webpack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, </a:t>
            </a:r>
            <a:r>
              <a:rPr lang="en-US" altLang="zh-CN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glup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）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的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產生，前端開發更具</a:t>
            </a:r>
            <a:r>
              <a:rPr lang="zh-TW" altLang="en-US" sz="1200" b="1" dirty="0">
                <a:solidFill>
                  <a:srgbClr val="FF0000"/>
                </a:solidFill>
                <a:cs typeface="+mn-ea"/>
                <a:sym typeface="+mn-lt"/>
              </a:rPr>
              <a:t>工程化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，我們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可</a:t>
            </a:r>
            <a:r>
              <a:rPr lang="en-US" altLang="zh-TW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以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用</a:t>
            </a:r>
            <a:r>
              <a:rPr lang="en-US" altLang="zh-TW" sz="1200" b="1" dirty="0" smtClean="0">
                <a:solidFill>
                  <a:srgbClr val="FF0000"/>
                </a:solidFill>
                <a:cs typeface="+mn-ea"/>
                <a:sym typeface="+mn-lt"/>
              </a:rPr>
              <a:t>create-react-app</a:t>
            </a:r>
            <a:r>
              <a:rPr lang="zh-TW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腳手架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構建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React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應用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,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可以快速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開發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React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應用，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React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允許我們開發高復用性組件，以此來提高開發效率，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通過</a:t>
            </a:r>
            <a:r>
              <a:rPr lang="en-US" altLang="zh-TW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對</a:t>
            </a:r>
            <a:r>
              <a:rPr lang="en-US" altLang="zh-TW" sz="1200" b="1" dirty="0" err="1" smtClean="0">
                <a:solidFill>
                  <a:srgbClr val="FF0000"/>
                </a:solidFill>
                <a:cs typeface="+mn-ea"/>
                <a:sym typeface="+mn-lt"/>
              </a:rPr>
              <a:t>webpack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的簡單配置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，可以</a:t>
            </a:r>
            <a:r>
              <a:rPr lang="zh-TW" altLang="en-US" sz="1200" b="1" dirty="0">
                <a:solidFill>
                  <a:srgbClr val="FF0000"/>
                </a:solidFill>
                <a:cs typeface="+mn-ea"/>
                <a:sym typeface="+mn-lt"/>
              </a:rPr>
              <a:t>達到讓人匪夷所思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的功能。這些新的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東西已經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成為每個前端開發者必須掌握的內容。</a:t>
            </a:r>
            <a:endParaRPr lang="en-US" altLang="zh-TW" sz="1200" dirty="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TW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2.</a:t>
            </a:r>
            <a:r>
              <a:rPr lang="zh-TW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性能高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React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的性能極高，這得益於內部的</a:t>
            </a:r>
            <a:r>
              <a:rPr lang="zh-TW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虛擬</a:t>
            </a:r>
            <a:r>
              <a:rPr lang="en-US" altLang="zh-TW" sz="1200" b="1" dirty="0" smtClean="0">
                <a:solidFill>
                  <a:srgbClr val="FF0000"/>
                </a:solidFill>
                <a:cs typeface="+mn-ea"/>
                <a:sym typeface="+mn-lt"/>
              </a:rPr>
              <a:t>DOM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以及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強大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的</a:t>
            </a:r>
            <a:r>
              <a:rPr lang="en-US" altLang="zh-TW" sz="1200" b="1" dirty="0" smtClean="0">
                <a:solidFill>
                  <a:srgbClr val="FF0000"/>
                </a:solidFill>
                <a:cs typeface="+mn-ea"/>
                <a:sym typeface="+mn-lt"/>
              </a:rPr>
              <a:t>DOM-DIFF</a:t>
            </a:r>
            <a:r>
              <a:rPr lang="zh-TW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算法</a:t>
            </a:r>
            <a:r>
              <a:rPr lang="en-US" altLang="zh-TW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.</a:t>
            </a:r>
            <a:endParaRPr lang="zh-TW" altLang="en-US" sz="1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目前自己新開發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的</a:t>
            </a:r>
            <a:r>
              <a:rPr lang="en-US" altLang="zh-TW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Cloude</a:t>
            </a:r>
            <a:r>
              <a:rPr lang="en-US" altLang="zh-TW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MES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系統的表格組件可以在</a:t>
            </a:r>
            <a:r>
              <a:rPr lang="en-US" altLang="zh-TW" sz="1200" b="1" dirty="0">
                <a:solidFill>
                  <a:srgbClr val="FF0000"/>
                </a:solidFill>
                <a:cs typeface="+mn-ea"/>
                <a:sym typeface="+mn-lt"/>
              </a:rPr>
              <a:t>200ms</a:t>
            </a:r>
            <a:r>
              <a:rPr lang="zh-TW" altLang="en-US" sz="1200" b="1" dirty="0">
                <a:solidFill>
                  <a:srgbClr val="FF0000"/>
                </a:solidFill>
                <a:cs typeface="+mn-ea"/>
                <a:sym typeface="+mn-lt"/>
              </a:rPr>
              <a:t>內渲染</a:t>
            </a:r>
            <a:r>
              <a:rPr lang="en-US" altLang="zh-TW" sz="1200" b="1" dirty="0">
                <a:solidFill>
                  <a:srgbClr val="FF0000"/>
                </a:solidFill>
                <a:cs typeface="+mn-ea"/>
                <a:sym typeface="+mn-lt"/>
              </a:rPr>
              <a:t>100w</a:t>
            </a:r>
            <a:r>
              <a:rPr lang="zh-TW" altLang="en-US" sz="1200" b="1" dirty="0">
                <a:solidFill>
                  <a:srgbClr val="FF0000"/>
                </a:solidFill>
                <a:cs typeface="+mn-ea"/>
                <a:sym typeface="+mn-lt"/>
              </a:rPr>
              <a:t>筆（</a:t>
            </a:r>
            <a:r>
              <a:rPr lang="en-US" altLang="zh-TW" sz="1200" b="1" dirty="0">
                <a:solidFill>
                  <a:srgbClr val="FF0000"/>
                </a:solidFill>
                <a:cs typeface="+mn-ea"/>
                <a:sym typeface="+mn-lt"/>
              </a:rPr>
              <a:t>10</a:t>
            </a:r>
            <a:r>
              <a:rPr lang="zh-TW" altLang="en-US" sz="1200" b="1" dirty="0">
                <a:solidFill>
                  <a:srgbClr val="FF0000"/>
                </a:solidFill>
                <a:cs typeface="+mn-ea"/>
                <a:sym typeface="+mn-lt"/>
              </a:rPr>
              <a:t>個字段）的表數據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而用</a:t>
            </a:r>
            <a:r>
              <a:rPr lang="en-US" altLang="zh-TW" sz="1200" b="1" dirty="0">
                <a:solidFill>
                  <a:srgbClr val="FF0000"/>
                </a:solidFill>
                <a:cs typeface="+mn-ea"/>
                <a:sym typeface="+mn-lt"/>
              </a:rPr>
              <a:t>bootstrap + </a:t>
            </a:r>
            <a:r>
              <a:rPr lang="en-US" altLang="zh-TW" sz="1200" b="1" dirty="0" err="1">
                <a:solidFill>
                  <a:srgbClr val="FF0000"/>
                </a:solidFill>
                <a:cs typeface="+mn-ea"/>
                <a:sym typeface="+mn-lt"/>
              </a:rPr>
              <a:t>jquery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架構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是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很難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實現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的，我們都知道查詢報表渲染超過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1w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筆數據的時候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瀏覽器內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核已經近乎崩潰！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3.</a:t>
            </a:r>
            <a:r>
              <a:rPr lang="zh-TW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易維護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r>
              <a:rPr lang="en-US" altLang="zh-TW" sz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Redux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能對數據流進行嚴格的控制，使</a:t>
            </a:r>
            <a:r>
              <a:rPr lang="zh-TW" altLang="en-US" sz="1200" b="1" dirty="0">
                <a:solidFill>
                  <a:srgbClr val="FF0000"/>
                </a:solidFill>
                <a:cs typeface="+mn-ea"/>
                <a:sym typeface="+mn-lt"/>
              </a:rPr>
              <a:t>數據流具有單向性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，當數據出現問題（有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bug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）的時候，我們很容易追溯其問題產生的原因，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這會讓系統更</a:t>
            </a:r>
            <a:r>
              <a:rPr lang="zh-TW" altLang="en-US" sz="1200" b="1" dirty="0">
                <a:solidFill>
                  <a:srgbClr val="FF0000"/>
                </a:solidFill>
                <a:cs typeface="+mn-ea"/>
                <a:sym typeface="+mn-lt"/>
              </a:rPr>
              <a:t>容易維護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4.</a:t>
            </a:r>
            <a:r>
              <a:rPr lang="zh-TW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擴展性強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r>
              <a:rPr lang="en-US" altLang="zh-TW" sz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Redux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提供</a:t>
            </a:r>
            <a:r>
              <a:rPr lang="en-US" altLang="zh-TW" sz="1200" b="1" dirty="0">
                <a:solidFill>
                  <a:srgbClr val="FF0000"/>
                </a:solidFill>
                <a:cs typeface="+mn-ea"/>
                <a:sym typeface="+mn-lt"/>
              </a:rPr>
              <a:t>enhancer</a:t>
            </a:r>
            <a:r>
              <a:rPr lang="zh-TW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和</a:t>
            </a:r>
            <a:r>
              <a:rPr lang="en-US" altLang="zh-TW" sz="1200" b="1" dirty="0" smtClean="0">
                <a:solidFill>
                  <a:srgbClr val="FF0000"/>
                </a:solidFill>
                <a:cs typeface="+mn-ea"/>
                <a:sym typeface="+mn-lt"/>
              </a:rPr>
              <a:t>middleware</a:t>
            </a:r>
            <a:r>
              <a:rPr lang="zh-TW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接</a:t>
            </a:r>
            <a:r>
              <a:rPr lang="zh-TW" altLang="en-US" sz="1200" b="1" dirty="0">
                <a:solidFill>
                  <a:srgbClr val="FF0000"/>
                </a:solidFill>
                <a:cs typeface="+mn-ea"/>
                <a:sym typeface="+mn-lt"/>
              </a:rPr>
              <a:t>口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可用於擴展功能，目前</a:t>
            </a:r>
            <a:r>
              <a:rPr lang="en-US" altLang="zh-TW" sz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npm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上已經有很多用於</a:t>
            </a:r>
            <a:r>
              <a:rPr lang="en-US" altLang="zh-TW" sz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redux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的中間件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，如</a:t>
            </a:r>
            <a:r>
              <a:rPr lang="en-US" altLang="zh-TW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redux</a:t>
            </a:r>
            <a:r>
              <a:rPr lang="en-US" altLang="zh-TW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-logger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可以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用來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打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印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r>
              <a:rPr lang="en-US" altLang="zh-TW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action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日誌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，可以追溯用戶的歷史操作</a:t>
            </a:r>
            <a:r>
              <a:rPr lang="zh-TW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</a:t>
            </a:r>
            <a:r>
              <a:rPr lang="en-US" altLang="zh-TW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redux-thunk</a:t>
            </a:r>
            <a:r>
              <a:rPr lang="en-US" altLang="zh-TW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TW" sz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redux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-promise </a:t>
            </a:r>
            <a:r>
              <a:rPr lang="en-US" altLang="zh-TW" sz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redux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-saga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可以用來處理異步的</a:t>
            </a:r>
            <a:r>
              <a:rPr lang="en-US" altLang="zh-TW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action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，可用於與後臺進行數據交互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還可以和組件庫</a:t>
            </a:r>
            <a:r>
              <a:rPr lang="en-US" altLang="zh-CN" sz="1200" b="1" dirty="0" smtClean="0">
                <a:solidFill>
                  <a:srgbClr val="FF0000"/>
                </a:solidFill>
                <a:cs typeface="+mn-ea"/>
                <a:sym typeface="+mn-lt"/>
              </a:rPr>
              <a:t>ant design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進行配合使用。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674295" y="1144760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37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建議</a:t>
            </a:r>
            <a:r>
              <a:rPr lang="en-US" altLang="zh-CN" sz="6000" spc="225" dirty="0">
                <a:solidFill>
                  <a:schemeClr val="bg1"/>
                </a:solidFill>
                <a:cs typeface="+mn-ea"/>
                <a:sym typeface="+mn-lt"/>
              </a:rPr>
              <a:t>&amp;</a:t>
            </a: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改善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in the rain.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72101" y="1187670"/>
            <a:ext cx="6825428" cy="5697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787402" y="1516198"/>
            <a:ext cx="4584700" cy="4674395"/>
          </a:xfrm>
          <a:prstGeom prst="parallelogram">
            <a:avLst>
              <a:gd name="adj" fmla="val 0"/>
            </a:avLst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724" y="1187669"/>
            <a:ext cx="4405378" cy="4536983"/>
          </a:xfrm>
          <a:prstGeom prst="rect">
            <a:avLst/>
          </a:prstGeom>
        </p:spPr>
      </p:pic>
      <p:sp>
        <p:nvSpPr>
          <p:cNvPr id="8" name="Freeform 45"/>
          <p:cNvSpPr>
            <a:spLocks noEditPoints="1"/>
          </p:cNvSpPr>
          <p:nvPr/>
        </p:nvSpPr>
        <p:spPr bwMode="auto">
          <a:xfrm>
            <a:off x="6009880" y="179609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CBBAA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6009880" y="317510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CBBAA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6009880" y="460911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CBBAA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85360" y="2064227"/>
            <a:ext cx="5007550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適當提供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外網支持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，特別是對開發部門，允許安裝用於開發的必要環境，可以進行監控使用者行為，以保證公司信息安全。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電腦配置太低，希望適當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提升電腦性能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，保證電腦流暢運行，高效處理問題。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5360" y="166069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對公司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85360" y="3477212"/>
            <a:ext cx="5007550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團隊內部知識需要共享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互通，建立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知識共享平臺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，使每個人能清楚團隊中其他成員的做了什麽，能順利處理其他人引起的問題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團隊內部應該建立一套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開發規範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，所有成員必須遵守，所有成員都能進行維護，提出自己的規範時需要經過團隊所有成員的同意，當有成員不按照規範開發時需要撤銷其代碼重新進行開發。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5360" y="309111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對部門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團隊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85359" y="5078322"/>
            <a:ext cx="4818365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持續的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學習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，全面提升自己的工作能力，開發模式需要慢慢趨向于外界主流的開發模式。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多接觸新的事物，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提升自己的格局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85360" y="453458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對自己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36659" y="271735"/>
            <a:ext cx="2246040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建議</a:t>
            </a:r>
            <a:r>
              <a:rPr lang="en-US" altLang="zh-CN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改善</a:t>
            </a:r>
            <a:endParaRPr lang="zh-TW" altLang="en-US"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" name="直接连接符 23"/>
          <p:cNvCxnSpPr/>
          <p:nvPr/>
        </p:nvCxnSpPr>
        <p:spPr>
          <a:xfrm>
            <a:off x="529218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8" grpId="0" bldLvl="0" animBg="1"/>
      <p:bldP spid="9" grpId="0" bldLvl="0" animBg="1"/>
      <p:bldP spid="10" grpId="0" bldLvl="0" animBg="1"/>
      <p:bldP spid="11" grpId="0" bldLvl="0"/>
      <p:bldP spid="12" grpId="0" bldLvl="0"/>
      <p:bldP spid="13" grpId="0" bldLvl="0"/>
      <p:bldP spid="14" grpId="0" bldLvl="0"/>
      <p:bldP spid="15" grpId="0" bldLvl="0"/>
      <p:bldP spid="16" grpId="0" bldLvl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職涯規劃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in the rain.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121681" y="271735"/>
            <a:ext cx="2145979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職涯規劃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/>
          <p:cNvSpPr>
            <a:spLocks noChangeAspect="1" noChangeArrowheads="1" noTextEdit="1"/>
          </p:cNvSpPr>
          <p:nvPr/>
        </p:nvSpPr>
        <p:spPr bwMode="auto">
          <a:xfrm>
            <a:off x="1067362" y="1984375"/>
            <a:ext cx="6075363" cy="420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243575" y="22923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243575" y="27495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243575" y="32067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243575" y="36607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243575" y="41179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243575" y="45751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243575" y="50323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948425" y="2771775"/>
            <a:ext cx="1406525" cy="2260600"/>
          </a:xfrm>
          <a:custGeom>
            <a:avLst/>
            <a:gdLst/>
            <a:ahLst/>
            <a:cxnLst>
              <a:cxn ang="0">
                <a:pos x="444" y="0"/>
              </a:cxn>
              <a:cxn ang="0">
                <a:pos x="0" y="1424"/>
              </a:cxn>
              <a:cxn ang="0">
                <a:pos x="886" y="1424"/>
              </a:cxn>
              <a:cxn ang="0">
                <a:pos x="444" y="0"/>
              </a:cxn>
            </a:cxnLst>
            <a:rect l="0" t="0" r="r" b="b"/>
            <a:pathLst>
              <a:path w="886" h="1424">
                <a:moveTo>
                  <a:pt x="444" y="0"/>
                </a:moveTo>
                <a:lnTo>
                  <a:pt x="0" y="1424"/>
                </a:lnTo>
                <a:lnTo>
                  <a:pt x="886" y="1424"/>
                </a:lnTo>
                <a:lnTo>
                  <a:pt x="444" y="0"/>
                </a:lnTo>
                <a:close/>
              </a:path>
            </a:pathLst>
          </a:custGeom>
          <a:solidFill>
            <a:srgbClr val="CBBAA8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969505" y="1989455"/>
            <a:ext cx="1406525" cy="3044825"/>
          </a:xfrm>
          <a:custGeom>
            <a:avLst/>
            <a:gdLst/>
            <a:ahLst/>
            <a:cxnLst>
              <a:cxn ang="0">
                <a:pos x="442" y="0"/>
              </a:cxn>
              <a:cxn ang="0">
                <a:pos x="0" y="1918"/>
              </a:cxn>
              <a:cxn ang="0">
                <a:pos x="886" y="1918"/>
              </a:cxn>
              <a:cxn ang="0">
                <a:pos x="442" y="0"/>
              </a:cxn>
            </a:cxnLst>
            <a:rect l="0" t="0" r="r" b="b"/>
            <a:pathLst>
              <a:path w="886" h="1918">
                <a:moveTo>
                  <a:pt x="442" y="0"/>
                </a:moveTo>
                <a:lnTo>
                  <a:pt x="0" y="1918"/>
                </a:lnTo>
                <a:lnTo>
                  <a:pt x="886" y="1918"/>
                </a:lnTo>
                <a:lnTo>
                  <a:pt x="442" y="0"/>
                </a:lnTo>
                <a:close/>
              </a:path>
            </a:pathLst>
          </a:custGeom>
          <a:solidFill>
            <a:srgbClr val="6E8F9E"/>
          </a:solidFill>
          <a:ln w="9525">
            <a:solidFill>
              <a:srgbClr val="66676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115362" y="2771775"/>
            <a:ext cx="1406525" cy="2260600"/>
          </a:xfrm>
          <a:custGeom>
            <a:avLst/>
            <a:gdLst/>
            <a:ahLst/>
            <a:cxnLst>
              <a:cxn ang="0">
                <a:pos x="445" y="0"/>
              </a:cxn>
              <a:cxn ang="0">
                <a:pos x="0" y="1424"/>
              </a:cxn>
              <a:cxn ang="0">
                <a:pos x="886" y="1424"/>
              </a:cxn>
              <a:cxn ang="0">
                <a:pos x="445" y="0"/>
              </a:cxn>
            </a:cxnLst>
            <a:rect l="0" t="0" r="r" b="b"/>
            <a:pathLst>
              <a:path w="886" h="1424">
                <a:moveTo>
                  <a:pt x="445" y="0"/>
                </a:moveTo>
                <a:lnTo>
                  <a:pt x="0" y="1424"/>
                </a:lnTo>
                <a:lnTo>
                  <a:pt x="886" y="1424"/>
                </a:lnTo>
                <a:lnTo>
                  <a:pt x="445" y="0"/>
                </a:lnTo>
                <a:close/>
              </a:path>
            </a:pathLst>
          </a:custGeom>
          <a:solidFill>
            <a:srgbClr val="CBBAA8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5279000" y="3735388"/>
            <a:ext cx="1090613" cy="1296988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0" y="817"/>
              </a:cxn>
              <a:cxn ang="0">
                <a:pos x="687" y="817"/>
              </a:cxn>
              <a:cxn ang="0">
                <a:pos x="342" y="0"/>
              </a:cxn>
            </a:cxnLst>
            <a:rect l="0" t="0" r="r" b="b"/>
            <a:pathLst>
              <a:path w="687" h="817">
                <a:moveTo>
                  <a:pt x="342" y="0"/>
                </a:moveTo>
                <a:lnTo>
                  <a:pt x="0" y="817"/>
                </a:lnTo>
                <a:lnTo>
                  <a:pt x="687" y="817"/>
                </a:lnTo>
                <a:lnTo>
                  <a:pt x="342" y="0"/>
                </a:lnTo>
                <a:close/>
              </a:path>
            </a:pathLst>
          </a:custGeom>
          <a:solidFill>
            <a:srgbClr val="6E8F9E"/>
          </a:solidFill>
          <a:ln w="9525">
            <a:solidFill>
              <a:srgbClr val="66676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1529325" y="2047875"/>
            <a:ext cx="5613400" cy="3371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24"/>
              </a:cxn>
              <a:cxn ang="0">
                <a:pos x="3536" y="2124"/>
              </a:cxn>
            </a:cxnLst>
            <a:rect l="0" t="0" r="r" b="b"/>
            <a:pathLst>
              <a:path w="3536" h="2124">
                <a:moveTo>
                  <a:pt x="0" y="0"/>
                </a:moveTo>
                <a:lnTo>
                  <a:pt x="0" y="2124"/>
                </a:lnTo>
                <a:lnTo>
                  <a:pt x="3536" y="2124"/>
                </a:lnTo>
              </a:path>
            </a:pathLst>
          </a:custGeom>
          <a:noFill/>
          <a:ln w="30163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1081650" y="4203700"/>
            <a:ext cx="731838" cy="1797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32"/>
              </a:cxn>
              <a:cxn ang="0">
                <a:pos x="461" y="1132"/>
              </a:cxn>
            </a:cxnLst>
            <a:rect l="0" t="0" r="r" b="b"/>
            <a:pathLst>
              <a:path w="461" h="1132">
                <a:moveTo>
                  <a:pt x="0" y="0"/>
                </a:moveTo>
                <a:lnTo>
                  <a:pt x="0" y="1132"/>
                </a:lnTo>
                <a:lnTo>
                  <a:pt x="461" y="1132"/>
                </a:lnTo>
              </a:path>
            </a:pathLst>
          </a:custGeom>
          <a:noFill/>
          <a:ln w="26988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48425" y="5786898"/>
            <a:ext cx="123110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提升技能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818375" y="5772150"/>
            <a:ext cx="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944135" y="2307412"/>
            <a:ext cx="464363" cy="464363"/>
          </a:xfrm>
          <a:prstGeom prst="roundRect">
            <a:avLst/>
          </a:prstGeom>
          <a:noFill/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7956040" y="3711745"/>
            <a:ext cx="464363" cy="464363"/>
          </a:xfrm>
          <a:prstGeom prst="roundRect">
            <a:avLst/>
          </a:prstGeom>
          <a:noFill/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62696" y="3620760"/>
            <a:ext cx="251781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持續學習後臺開發，逐漸熟練，提高開發效率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944134" y="4637862"/>
            <a:ext cx="464363" cy="464363"/>
          </a:xfrm>
          <a:prstGeom prst="roundRect">
            <a:avLst/>
          </a:prstGeom>
          <a:noFill/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4"/>
          <p:cNvSpPr txBox="1"/>
          <p:nvPr/>
        </p:nvSpPr>
        <p:spPr>
          <a:xfrm>
            <a:off x="8576680" y="1743607"/>
            <a:ext cx="2545782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深入學習前端，多接觸外界主流的前端開發模式，掌握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npm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包管理工具，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webpack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代碼打包工具及其原理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, React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，熟練使用各類腳手架工具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建項目，為後續開發大型項目做準備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24"/>
          <p:cNvSpPr txBox="1"/>
          <p:nvPr/>
        </p:nvSpPr>
        <p:spPr>
          <a:xfrm>
            <a:off x="8576680" y="4685377"/>
            <a:ext cx="251781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提升學歷，提高核心競爭力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 bldLvl="0"/>
      <p:bldP spid="30" grpId="0" bldLvl="0"/>
      <p:bldP spid="31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992" y="-12700"/>
            <a:ext cx="12430991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rot="16200000" flipH="1" flipV="1">
            <a:off x="-427990" y="1787525"/>
            <a:ext cx="6845300" cy="327025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51160" y="2705123"/>
            <a:ext cx="1945945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600" spc="225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3600" spc="225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3600" spc="225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sz="36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5241" y="1895153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32" name="矩形 31"/>
          <p:cNvSpPr/>
          <p:nvPr/>
        </p:nvSpPr>
        <p:spPr>
          <a:xfrm>
            <a:off x="3632268" y="3790809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</a:p>
        </p:txBody>
      </p:sp>
      <p:sp>
        <p:nvSpPr>
          <p:cNvPr id="34" name="矩形 33"/>
          <p:cNvSpPr/>
          <p:nvPr/>
        </p:nvSpPr>
        <p:spPr>
          <a:xfrm>
            <a:off x="7091244" y="818767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01</a:t>
            </a:r>
          </a:p>
        </p:txBody>
      </p:sp>
      <p:sp>
        <p:nvSpPr>
          <p:cNvPr id="35" name="矩形 34"/>
          <p:cNvSpPr/>
          <p:nvPr/>
        </p:nvSpPr>
        <p:spPr>
          <a:xfrm>
            <a:off x="7037545" y="1313135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自我介紹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Freeform 96"/>
          <p:cNvSpPr>
            <a:spLocks noEditPoints="1"/>
          </p:cNvSpPr>
          <p:nvPr/>
        </p:nvSpPr>
        <p:spPr bwMode="auto">
          <a:xfrm>
            <a:off x="6178589" y="3882368"/>
            <a:ext cx="602055" cy="602055"/>
          </a:xfrm>
          <a:custGeom>
            <a:avLst/>
            <a:gdLst>
              <a:gd name="T0" fmla="*/ 658 w 1017"/>
              <a:gd name="T1" fmla="*/ 2 h 1017"/>
              <a:gd name="T2" fmla="*/ 600 w 1017"/>
              <a:gd name="T3" fmla="*/ 16 h 1017"/>
              <a:gd name="T4" fmla="*/ 551 w 1017"/>
              <a:gd name="T5" fmla="*/ 36 h 1017"/>
              <a:gd name="T6" fmla="*/ 513 w 1017"/>
              <a:gd name="T7" fmla="*/ 61 h 1017"/>
              <a:gd name="T8" fmla="*/ 393 w 1017"/>
              <a:gd name="T9" fmla="*/ 10 h 1017"/>
              <a:gd name="T10" fmla="*/ 269 w 1017"/>
              <a:gd name="T11" fmla="*/ 3 h 1017"/>
              <a:gd name="T12" fmla="*/ 166 w 1017"/>
              <a:gd name="T13" fmla="*/ 39 h 1017"/>
              <a:gd name="T14" fmla="*/ 82 w 1017"/>
              <a:gd name="T15" fmla="*/ 104 h 1017"/>
              <a:gd name="T16" fmla="*/ 24 w 1017"/>
              <a:gd name="T17" fmla="*/ 194 h 1017"/>
              <a:gd name="T18" fmla="*/ 0 w 1017"/>
              <a:gd name="T19" fmla="*/ 301 h 1017"/>
              <a:gd name="T20" fmla="*/ 13 w 1017"/>
              <a:gd name="T21" fmla="*/ 451 h 1017"/>
              <a:gd name="T22" fmla="*/ 74 w 1017"/>
              <a:gd name="T23" fmla="*/ 625 h 1017"/>
              <a:gd name="T24" fmla="*/ 182 w 1017"/>
              <a:gd name="T25" fmla="*/ 784 h 1017"/>
              <a:gd name="T26" fmla="*/ 333 w 1017"/>
              <a:gd name="T27" fmla="*/ 919 h 1017"/>
              <a:gd name="T28" fmla="*/ 494 w 1017"/>
              <a:gd name="T29" fmla="*/ 1014 h 1017"/>
              <a:gd name="T30" fmla="*/ 550 w 1017"/>
              <a:gd name="T31" fmla="*/ 1000 h 1017"/>
              <a:gd name="T32" fmla="*/ 730 w 1017"/>
              <a:gd name="T33" fmla="*/ 883 h 1017"/>
              <a:gd name="T34" fmla="*/ 869 w 1017"/>
              <a:gd name="T35" fmla="*/ 740 h 1017"/>
              <a:gd name="T36" fmla="*/ 964 w 1017"/>
              <a:gd name="T37" fmla="*/ 577 h 1017"/>
              <a:gd name="T38" fmla="*/ 1013 w 1017"/>
              <a:gd name="T39" fmla="*/ 398 h 1017"/>
              <a:gd name="T40" fmla="*/ 1014 w 1017"/>
              <a:gd name="T41" fmla="*/ 269 h 1017"/>
              <a:gd name="T42" fmla="*/ 978 w 1017"/>
              <a:gd name="T43" fmla="*/ 166 h 1017"/>
              <a:gd name="T44" fmla="*/ 913 w 1017"/>
              <a:gd name="T45" fmla="*/ 82 h 1017"/>
              <a:gd name="T46" fmla="*/ 823 w 1017"/>
              <a:gd name="T47" fmla="*/ 25 h 1017"/>
              <a:gd name="T48" fmla="*/ 715 w 1017"/>
              <a:gd name="T49" fmla="*/ 0 h 1017"/>
              <a:gd name="T50" fmla="*/ 433 w 1017"/>
              <a:gd name="T51" fmla="*/ 909 h 1017"/>
              <a:gd name="T52" fmla="*/ 281 w 1017"/>
              <a:gd name="T53" fmla="*/ 794 h 1017"/>
              <a:gd name="T54" fmla="*/ 167 w 1017"/>
              <a:gd name="T55" fmla="*/ 659 h 1017"/>
              <a:gd name="T56" fmla="*/ 93 w 1017"/>
              <a:gd name="T57" fmla="*/ 506 h 1017"/>
              <a:gd name="T58" fmla="*/ 63 w 1017"/>
              <a:gd name="T59" fmla="*/ 342 h 1017"/>
              <a:gd name="T60" fmla="*/ 75 w 1017"/>
              <a:gd name="T61" fmla="*/ 242 h 1017"/>
              <a:gd name="T62" fmla="*/ 176 w 1017"/>
              <a:gd name="T63" fmla="*/ 107 h 1017"/>
              <a:gd name="T64" fmla="*/ 304 w 1017"/>
              <a:gd name="T65" fmla="*/ 63 h 1017"/>
              <a:gd name="T66" fmla="*/ 411 w 1017"/>
              <a:gd name="T67" fmla="*/ 81 h 1017"/>
              <a:gd name="T68" fmla="*/ 414 w 1017"/>
              <a:gd name="T69" fmla="*/ 178 h 1017"/>
              <a:gd name="T70" fmla="*/ 383 w 1017"/>
              <a:gd name="T71" fmla="*/ 288 h 1017"/>
              <a:gd name="T72" fmla="*/ 390 w 1017"/>
              <a:gd name="T73" fmla="*/ 340 h 1017"/>
              <a:gd name="T74" fmla="*/ 425 w 1017"/>
              <a:gd name="T75" fmla="*/ 348 h 1017"/>
              <a:gd name="T76" fmla="*/ 445 w 1017"/>
              <a:gd name="T77" fmla="*/ 317 h 1017"/>
              <a:gd name="T78" fmla="*/ 462 w 1017"/>
              <a:gd name="T79" fmla="*/ 224 h 1017"/>
              <a:gd name="T80" fmla="*/ 511 w 1017"/>
              <a:gd name="T81" fmla="*/ 146 h 1017"/>
              <a:gd name="T82" fmla="*/ 549 w 1017"/>
              <a:gd name="T83" fmla="*/ 113 h 1017"/>
              <a:gd name="T84" fmla="*/ 591 w 1017"/>
              <a:gd name="T85" fmla="*/ 88 h 1017"/>
              <a:gd name="T86" fmla="*/ 628 w 1017"/>
              <a:gd name="T87" fmla="*/ 74 h 1017"/>
              <a:gd name="T88" fmla="*/ 675 w 1017"/>
              <a:gd name="T89" fmla="*/ 64 h 1017"/>
              <a:gd name="T90" fmla="*/ 750 w 1017"/>
              <a:gd name="T91" fmla="*/ 69 h 1017"/>
              <a:gd name="T92" fmla="*/ 896 w 1017"/>
              <a:gd name="T93" fmla="*/ 157 h 1017"/>
              <a:gd name="T94" fmla="*/ 952 w 1017"/>
              <a:gd name="T95" fmla="*/ 292 h 1017"/>
              <a:gd name="T96" fmla="*/ 946 w 1017"/>
              <a:gd name="T97" fmla="*/ 413 h 1017"/>
              <a:gd name="T98" fmla="*/ 897 w 1017"/>
              <a:gd name="T99" fmla="*/ 573 h 1017"/>
              <a:gd name="T100" fmla="*/ 805 w 1017"/>
              <a:gd name="T101" fmla="*/ 719 h 1017"/>
              <a:gd name="T102" fmla="*/ 675 w 1017"/>
              <a:gd name="T103" fmla="*/ 846 h 1017"/>
              <a:gd name="T104" fmla="*/ 508 w 1017"/>
              <a:gd name="T105" fmla="*/ 950 h 1017"/>
              <a:gd name="T106" fmla="*/ 677 w 1017"/>
              <a:gd name="T107" fmla="*/ 136 h 1017"/>
              <a:gd name="T108" fmla="*/ 669 w 1017"/>
              <a:gd name="T109" fmla="*/ 172 h 1017"/>
              <a:gd name="T110" fmla="*/ 699 w 1017"/>
              <a:gd name="T111" fmla="*/ 191 h 1017"/>
              <a:gd name="T112" fmla="*/ 780 w 1017"/>
              <a:gd name="T113" fmla="*/ 220 h 1017"/>
              <a:gd name="T114" fmla="*/ 824 w 1017"/>
              <a:gd name="T115" fmla="*/ 292 h 1017"/>
              <a:gd name="T116" fmla="*/ 835 w 1017"/>
              <a:gd name="T117" fmla="*/ 340 h 1017"/>
              <a:gd name="T118" fmla="*/ 870 w 1017"/>
              <a:gd name="T119" fmla="*/ 348 h 1017"/>
              <a:gd name="T120" fmla="*/ 890 w 1017"/>
              <a:gd name="T121" fmla="*/ 317 h 1017"/>
              <a:gd name="T122" fmla="*/ 846 w 1017"/>
              <a:gd name="T123" fmla="*/ 196 h 1017"/>
              <a:gd name="T124" fmla="*/ 738 w 1017"/>
              <a:gd name="T125" fmla="*/ 13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699" y="0"/>
                </a:moveTo>
                <a:lnTo>
                  <a:pt x="699" y="0"/>
                </a:lnTo>
                <a:lnTo>
                  <a:pt x="684" y="0"/>
                </a:lnTo>
                <a:lnTo>
                  <a:pt x="669" y="1"/>
                </a:lnTo>
                <a:lnTo>
                  <a:pt x="669" y="1"/>
                </a:lnTo>
                <a:lnTo>
                  <a:pt x="658" y="2"/>
                </a:lnTo>
                <a:lnTo>
                  <a:pt x="658" y="2"/>
                </a:lnTo>
                <a:lnTo>
                  <a:pt x="641" y="5"/>
                </a:lnTo>
                <a:lnTo>
                  <a:pt x="641" y="5"/>
                </a:lnTo>
                <a:lnTo>
                  <a:pt x="628" y="7"/>
                </a:lnTo>
                <a:lnTo>
                  <a:pt x="628" y="7"/>
                </a:lnTo>
                <a:lnTo>
                  <a:pt x="613" y="12"/>
                </a:lnTo>
                <a:lnTo>
                  <a:pt x="613" y="12"/>
                </a:lnTo>
                <a:lnTo>
                  <a:pt x="600" y="16"/>
                </a:lnTo>
                <a:lnTo>
                  <a:pt x="600" y="16"/>
                </a:lnTo>
                <a:lnTo>
                  <a:pt x="588" y="20"/>
                </a:lnTo>
                <a:lnTo>
                  <a:pt x="588" y="20"/>
                </a:lnTo>
                <a:lnTo>
                  <a:pt x="573" y="27"/>
                </a:lnTo>
                <a:lnTo>
                  <a:pt x="558" y="33"/>
                </a:lnTo>
                <a:lnTo>
                  <a:pt x="558" y="33"/>
                </a:lnTo>
                <a:lnTo>
                  <a:pt x="551" y="36"/>
                </a:lnTo>
                <a:lnTo>
                  <a:pt x="551" y="36"/>
                </a:lnTo>
                <a:lnTo>
                  <a:pt x="535" y="45"/>
                </a:lnTo>
                <a:lnTo>
                  <a:pt x="535" y="45"/>
                </a:lnTo>
                <a:lnTo>
                  <a:pt x="528" y="50"/>
                </a:lnTo>
                <a:lnTo>
                  <a:pt x="528" y="50"/>
                </a:lnTo>
                <a:lnTo>
                  <a:pt x="513" y="61"/>
                </a:lnTo>
                <a:lnTo>
                  <a:pt x="513" y="61"/>
                </a:lnTo>
                <a:lnTo>
                  <a:pt x="508" y="63"/>
                </a:lnTo>
                <a:lnTo>
                  <a:pt x="508" y="63"/>
                </a:lnTo>
                <a:lnTo>
                  <a:pt x="487" y="49"/>
                </a:lnTo>
                <a:lnTo>
                  <a:pt x="465" y="36"/>
                </a:lnTo>
                <a:lnTo>
                  <a:pt x="442" y="26"/>
                </a:lnTo>
                <a:lnTo>
                  <a:pt x="418" y="16"/>
                </a:lnTo>
                <a:lnTo>
                  <a:pt x="393" y="10"/>
                </a:lnTo>
                <a:lnTo>
                  <a:pt x="369" y="4"/>
                </a:lnTo>
                <a:lnTo>
                  <a:pt x="343" y="1"/>
                </a:lnTo>
                <a:lnTo>
                  <a:pt x="317" y="0"/>
                </a:lnTo>
                <a:lnTo>
                  <a:pt x="317" y="0"/>
                </a:lnTo>
                <a:lnTo>
                  <a:pt x="301" y="0"/>
                </a:lnTo>
                <a:lnTo>
                  <a:pt x="285" y="1"/>
                </a:lnTo>
                <a:lnTo>
                  <a:pt x="269" y="3"/>
                </a:lnTo>
                <a:lnTo>
                  <a:pt x="253" y="6"/>
                </a:lnTo>
                <a:lnTo>
                  <a:pt x="238" y="10"/>
                </a:lnTo>
                <a:lnTo>
                  <a:pt x="223" y="14"/>
                </a:lnTo>
                <a:lnTo>
                  <a:pt x="208" y="19"/>
                </a:lnTo>
                <a:lnTo>
                  <a:pt x="194" y="25"/>
                </a:lnTo>
                <a:lnTo>
                  <a:pt x="180" y="31"/>
                </a:lnTo>
                <a:lnTo>
                  <a:pt x="166" y="39"/>
                </a:lnTo>
                <a:lnTo>
                  <a:pt x="152" y="46"/>
                </a:lnTo>
                <a:lnTo>
                  <a:pt x="139" y="55"/>
                </a:lnTo>
                <a:lnTo>
                  <a:pt x="127" y="63"/>
                </a:lnTo>
                <a:lnTo>
                  <a:pt x="116" y="73"/>
                </a:lnTo>
                <a:lnTo>
                  <a:pt x="104" y="82"/>
                </a:lnTo>
                <a:lnTo>
                  <a:pt x="93" y="93"/>
                </a:lnTo>
                <a:lnTo>
                  <a:pt x="82" y="104"/>
                </a:lnTo>
                <a:lnTo>
                  <a:pt x="72" y="116"/>
                </a:lnTo>
                <a:lnTo>
                  <a:pt x="63" y="128"/>
                </a:lnTo>
                <a:lnTo>
                  <a:pt x="53" y="140"/>
                </a:lnTo>
                <a:lnTo>
                  <a:pt x="46" y="153"/>
                </a:lnTo>
                <a:lnTo>
                  <a:pt x="37" y="166"/>
                </a:lnTo>
                <a:lnTo>
                  <a:pt x="31" y="180"/>
                </a:lnTo>
                <a:lnTo>
                  <a:pt x="24" y="194"/>
                </a:lnTo>
                <a:lnTo>
                  <a:pt x="19" y="208"/>
                </a:lnTo>
                <a:lnTo>
                  <a:pt x="14" y="223"/>
                </a:lnTo>
                <a:lnTo>
                  <a:pt x="9" y="238"/>
                </a:lnTo>
                <a:lnTo>
                  <a:pt x="6" y="254"/>
                </a:lnTo>
                <a:lnTo>
                  <a:pt x="3" y="269"/>
                </a:lnTo>
                <a:lnTo>
                  <a:pt x="1" y="285"/>
                </a:lnTo>
                <a:lnTo>
                  <a:pt x="0" y="301"/>
                </a:lnTo>
                <a:lnTo>
                  <a:pt x="0" y="317"/>
                </a:lnTo>
                <a:lnTo>
                  <a:pt x="0" y="317"/>
                </a:lnTo>
                <a:lnTo>
                  <a:pt x="0" y="344"/>
                </a:lnTo>
                <a:lnTo>
                  <a:pt x="2" y="371"/>
                </a:lnTo>
                <a:lnTo>
                  <a:pt x="4" y="398"/>
                </a:lnTo>
                <a:lnTo>
                  <a:pt x="8" y="425"/>
                </a:lnTo>
                <a:lnTo>
                  <a:pt x="13" y="451"/>
                </a:lnTo>
                <a:lnTo>
                  <a:pt x="18" y="476"/>
                </a:lnTo>
                <a:lnTo>
                  <a:pt x="25" y="502"/>
                </a:lnTo>
                <a:lnTo>
                  <a:pt x="33" y="527"/>
                </a:lnTo>
                <a:lnTo>
                  <a:pt x="41" y="552"/>
                </a:lnTo>
                <a:lnTo>
                  <a:pt x="51" y="577"/>
                </a:lnTo>
                <a:lnTo>
                  <a:pt x="62" y="602"/>
                </a:lnTo>
                <a:lnTo>
                  <a:pt x="74" y="625"/>
                </a:lnTo>
                <a:lnTo>
                  <a:pt x="87" y="649"/>
                </a:lnTo>
                <a:lnTo>
                  <a:pt x="100" y="673"/>
                </a:lnTo>
                <a:lnTo>
                  <a:pt x="116" y="696"/>
                </a:lnTo>
                <a:lnTo>
                  <a:pt x="131" y="719"/>
                </a:lnTo>
                <a:lnTo>
                  <a:pt x="147" y="740"/>
                </a:lnTo>
                <a:lnTo>
                  <a:pt x="164" y="763"/>
                </a:lnTo>
                <a:lnTo>
                  <a:pt x="182" y="784"/>
                </a:lnTo>
                <a:lnTo>
                  <a:pt x="201" y="805"/>
                </a:lnTo>
                <a:lnTo>
                  <a:pt x="222" y="825"/>
                </a:lnTo>
                <a:lnTo>
                  <a:pt x="242" y="845"/>
                </a:lnTo>
                <a:lnTo>
                  <a:pt x="264" y="865"/>
                </a:lnTo>
                <a:lnTo>
                  <a:pt x="286" y="883"/>
                </a:lnTo>
                <a:lnTo>
                  <a:pt x="310" y="902"/>
                </a:lnTo>
                <a:lnTo>
                  <a:pt x="333" y="919"/>
                </a:lnTo>
                <a:lnTo>
                  <a:pt x="358" y="937"/>
                </a:lnTo>
                <a:lnTo>
                  <a:pt x="384" y="954"/>
                </a:lnTo>
                <a:lnTo>
                  <a:pt x="411" y="970"/>
                </a:lnTo>
                <a:lnTo>
                  <a:pt x="437" y="985"/>
                </a:lnTo>
                <a:lnTo>
                  <a:pt x="465" y="1000"/>
                </a:lnTo>
                <a:lnTo>
                  <a:pt x="494" y="1014"/>
                </a:lnTo>
                <a:lnTo>
                  <a:pt x="494" y="1014"/>
                </a:lnTo>
                <a:lnTo>
                  <a:pt x="501" y="1017"/>
                </a:lnTo>
                <a:lnTo>
                  <a:pt x="508" y="1017"/>
                </a:lnTo>
                <a:lnTo>
                  <a:pt x="508" y="1017"/>
                </a:lnTo>
                <a:lnTo>
                  <a:pt x="515" y="1017"/>
                </a:lnTo>
                <a:lnTo>
                  <a:pt x="522" y="1014"/>
                </a:lnTo>
                <a:lnTo>
                  <a:pt x="522" y="1014"/>
                </a:lnTo>
                <a:lnTo>
                  <a:pt x="550" y="1000"/>
                </a:lnTo>
                <a:lnTo>
                  <a:pt x="578" y="985"/>
                </a:lnTo>
                <a:lnTo>
                  <a:pt x="606" y="970"/>
                </a:lnTo>
                <a:lnTo>
                  <a:pt x="632" y="954"/>
                </a:lnTo>
                <a:lnTo>
                  <a:pt x="657" y="937"/>
                </a:lnTo>
                <a:lnTo>
                  <a:pt x="683" y="919"/>
                </a:lnTo>
                <a:lnTo>
                  <a:pt x="707" y="902"/>
                </a:lnTo>
                <a:lnTo>
                  <a:pt x="730" y="883"/>
                </a:lnTo>
                <a:lnTo>
                  <a:pt x="753" y="865"/>
                </a:lnTo>
                <a:lnTo>
                  <a:pt x="774" y="845"/>
                </a:lnTo>
                <a:lnTo>
                  <a:pt x="795" y="825"/>
                </a:lnTo>
                <a:lnTo>
                  <a:pt x="815" y="805"/>
                </a:lnTo>
                <a:lnTo>
                  <a:pt x="833" y="784"/>
                </a:lnTo>
                <a:lnTo>
                  <a:pt x="852" y="763"/>
                </a:lnTo>
                <a:lnTo>
                  <a:pt x="869" y="740"/>
                </a:lnTo>
                <a:lnTo>
                  <a:pt x="886" y="719"/>
                </a:lnTo>
                <a:lnTo>
                  <a:pt x="901" y="696"/>
                </a:lnTo>
                <a:lnTo>
                  <a:pt x="916" y="673"/>
                </a:lnTo>
                <a:lnTo>
                  <a:pt x="929" y="649"/>
                </a:lnTo>
                <a:lnTo>
                  <a:pt x="942" y="625"/>
                </a:lnTo>
                <a:lnTo>
                  <a:pt x="953" y="602"/>
                </a:lnTo>
                <a:lnTo>
                  <a:pt x="964" y="577"/>
                </a:lnTo>
                <a:lnTo>
                  <a:pt x="974" y="552"/>
                </a:lnTo>
                <a:lnTo>
                  <a:pt x="984" y="527"/>
                </a:lnTo>
                <a:lnTo>
                  <a:pt x="991" y="502"/>
                </a:lnTo>
                <a:lnTo>
                  <a:pt x="997" y="476"/>
                </a:lnTo>
                <a:lnTo>
                  <a:pt x="1004" y="451"/>
                </a:lnTo>
                <a:lnTo>
                  <a:pt x="1008" y="425"/>
                </a:lnTo>
                <a:lnTo>
                  <a:pt x="1013" y="398"/>
                </a:lnTo>
                <a:lnTo>
                  <a:pt x="1015" y="371"/>
                </a:lnTo>
                <a:lnTo>
                  <a:pt x="1017" y="344"/>
                </a:lnTo>
                <a:lnTo>
                  <a:pt x="1017" y="317"/>
                </a:lnTo>
                <a:lnTo>
                  <a:pt x="1017" y="317"/>
                </a:lnTo>
                <a:lnTo>
                  <a:pt x="1017" y="301"/>
                </a:lnTo>
                <a:lnTo>
                  <a:pt x="1016" y="285"/>
                </a:lnTo>
                <a:lnTo>
                  <a:pt x="1014" y="269"/>
                </a:lnTo>
                <a:lnTo>
                  <a:pt x="1010" y="254"/>
                </a:lnTo>
                <a:lnTo>
                  <a:pt x="1007" y="238"/>
                </a:lnTo>
                <a:lnTo>
                  <a:pt x="1003" y="223"/>
                </a:lnTo>
                <a:lnTo>
                  <a:pt x="997" y="208"/>
                </a:lnTo>
                <a:lnTo>
                  <a:pt x="992" y="194"/>
                </a:lnTo>
                <a:lnTo>
                  <a:pt x="986" y="180"/>
                </a:lnTo>
                <a:lnTo>
                  <a:pt x="978" y="166"/>
                </a:lnTo>
                <a:lnTo>
                  <a:pt x="971" y="153"/>
                </a:lnTo>
                <a:lnTo>
                  <a:pt x="962" y="140"/>
                </a:lnTo>
                <a:lnTo>
                  <a:pt x="953" y="128"/>
                </a:lnTo>
                <a:lnTo>
                  <a:pt x="944" y="116"/>
                </a:lnTo>
                <a:lnTo>
                  <a:pt x="934" y="104"/>
                </a:lnTo>
                <a:lnTo>
                  <a:pt x="923" y="93"/>
                </a:lnTo>
                <a:lnTo>
                  <a:pt x="913" y="82"/>
                </a:lnTo>
                <a:lnTo>
                  <a:pt x="901" y="73"/>
                </a:lnTo>
                <a:lnTo>
                  <a:pt x="889" y="63"/>
                </a:lnTo>
                <a:lnTo>
                  <a:pt x="876" y="55"/>
                </a:lnTo>
                <a:lnTo>
                  <a:pt x="863" y="46"/>
                </a:lnTo>
                <a:lnTo>
                  <a:pt x="850" y="39"/>
                </a:lnTo>
                <a:lnTo>
                  <a:pt x="837" y="31"/>
                </a:lnTo>
                <a:lnTo>
                  <a:pt x="823" y="25"/>
                </a:lnTo>
                <a:lnTo>
                  <a:pt x="809" y="19"/>
                </a:lnTo>
                <a:lnTo>
                  <a:pt x="794" y="14"/>
                </a:lnTo>
                <a:lnTo>
                  <a:pt x="779" y="10"/>
                </a:lnTo>
                <a:lnTo>
                  <a:pt x="763" y="6"/>
                </a:lnTo>
                <a:lnTo>
                  <a:pt x="747" y="3"/>
                </a:lnTo>
                <a:lnTo>
                  <a:pt x="731" y="1"/>
                </a:lnTo>
                <a:lnTo>
                  <a:pt x="715" y="0"/>
                </a:lnTo>
                <a:lnTo>
                  <a:pt x="699" y="0"/>
                </a:lnTo>
                <a:lnTo>
                  <a:pt x="699" y="0"/>
                </a:lnTo>
                <a:close/>
                <a:moveTo>
                  <a:pt x="508" y="950"/>
                </a:moveTo>
                <a:lnTo>
                  <a:pt x="508" y="950"/>
                </a:lnTo>
                <a:lnTo>
                  <a:pt x="482" y="937"/>
                </a:lnTo>
                <a:lnTo>
                  <a:pt x="457" y="924"/>
                </a:lnTo>
                <a:lnTo>
                  <a:pt x="433" y="909"/>
                </a:lnTo>
                <a:lnTo>
                  <a:pt x="408" y="894"/>
                </a:lnTo>
                <a:lnTo>
                  <a:pt x="386" y="879"/>
                </a:lnTo>
                <a:lnTo>
                  <a:pt x="363" y="863"/>
                </a:lnTo>
                <a:lnTo>
                  <a:pt x="342" y="846"/>
                </a:lnTo>
                <a:lnTo>
                  <a:pt x="320" y="829"/>
                </a:lnTo>
                <a:lnTo>
                  <a:pt x="300" y="812"/>
                </a:lnTo>
                <a:lnTo>
                  <a:pt x="281" y="794"/>
                </a:lnTo>
                <a:lnTo>
                  <a:pt x="263" y="776"/>
                </a:lnTo>
                <a:lnTo>
                  <a:pt x="244" y="757"/>
                </a:lnTo>
                <a:lnTo>
                  <a:pt x="227" y="738"/>
                </a:lnTo>
                <a:lnTo>
                  <a:pt x="211" y="719"/>
                </a:lnTo>
                <a:lnTo>
                  <a:pt x="196" y="699"/>
                </a:lnTo>
                <a:lnTo>
                  <a:pt x="181" y="679"/>
                </a:lnTo>
                <a:lnTo>
                  <a:pt x="167" y="659"/>
                </a:lnTo>
                <a:lnTo>
                  <a:pt x="154" y="637"/>
                </a:lnTo>
                <a:lnTo>
                  <a:pt x="141" y="617"/>
                </a:lnTo>
                <a:lnTo>
                  <a:pt x="131" y="595"/>
                </a:lnTo>
                <a:lnTo>
                  <a:pt x="120" y="573"/>
                </a:lnTo>
                <a:lnTo>
                  <a:pt x="110" y="551"/>
                </a:lnTo>
                <a:lnTo>
                  <a:pt x="102" y="529"/>
                </a:lnTo>
                <a:lnTo>
                  <a:pt x="93" y="506"/>
                </a:lnTo>
                <a:lnTo>
                  <a:pt x="87" y="484"/>
                </a:lnTo>
                <a:lnTo>
                  <a:pt x="80" y="460"/>
                </a:lnTo>
                <a:lnTo>
                  <a:pt x="75" y="437"/>
                </a:lnTo>
                <a:lnTo>
                  <a:pt x="70" y="413"/>
                </a:lnTo>
                <a:lnTo>
                  <a:pt x="67" y="389"/>
                </a:lnTo>
                <a:lnTo>
                  <a:pt x="65" y="366"/>
                </a:lnTo>
                <a:lnTo>
                  <a:pt x="63" y="342"/>
                </a:lnTo>
                <a:lnTo>
                  <a:pt x="63" y="317"/>
                </a:lnTo>
                <a:lnTo>
                  <a:pt x="63" y="317"/>
                </a:lnTo>
                <a:lnTo>
                  <a:pt x="63" y="305"/>
                </a:lnTo>
                <a:lnTo>
                  <a:pt x="64" y="292"/>
                </a:lnTo>
                <a:lnTo>
                  <a:pt x="66" y="279"/>
                </a:lnTo>
                <a:lnTo>
                  <a:pt x="68" y="267"/>
                </a:lnTo>
                <a:lnTo>
                  <a:pt x="75" y="242"/>
                </a:lnTo>
                <a:lnTo>
                  <a:pt x="83" y="219"/>
                </a:lnTo>
                <a:lnTo>
                  <a:pt x="94" y="196"/>
                </a:lnTo>
                <a:lnTo>
                  <a:pt x="106" y="176"/>
                </a:lnTo>
                <a:lnTo>
                  <a:pt x="121" y="157"/>
                </a:lnTo>
                <a:lnTo>
                  <a:pt x="137" y="138"/>
                </a:lnTo>
                <a:lnTo>
                  <a:pt x="155" y="121"/>
                </a:lnTo>
                <a:lnTo>
                  <a:pt x="176" y="107"/>
                </a:lnTo>
                <a:lnTo>
                  <a:pt x="196" y="94"/>
                </a:lnTo>
                <a:lnTo>
                  <a:pt x="219" y="84"/>
                </a:lnTo>
                <a:lnTo>
                  <a:pt x="242" y="75"/>
                </a:lnTo>
                <a:lnTo>
                  <a:pt x="266" y="69"/>
                </a:lnTo>
                <a:lnTo>
                  <a:pt x="279" y="66"/>
                </a:lnTo>
                <a:lnTo>
                  <a:pt x="291" y="64"/>
                </a:lnTo>
                <a:lnTo>
                  <a:pt x="304" y="63"/>
                </a:lnTo>
                <a:lnTo>
                  <a:pt x="317" y="63"/>
                </a:lnTo>
                <a:lnTo>
                  <a:pt x="317" y="63"/>
                </a:lnTo>
                <a:lnTo>
                  <a:pt x="337" y="64"/>
                </a:lnTo>
                <a:lnTo>
                  <a:pt x="356" y="66"/>
                </a:lnTo>
                <a:lnTo>
                  <a:pt x="374" y="70"/>
                </a:lnTo>
                <a:lnTo>
                  <a:pt x="392" y="75"/>
                </a:lnTo>
                <a:lnTo>
                  <a:pt x="411" y="81"/>
                </a:lnTo>
                <a:lnTo>
                  <a:pt x="428" y="89"/>
                </a:lnTo>
                <a:lnTo>
                  <a:pt x="444" y="98"/>
                </a:lnTo>
                <a:lnTo>
                  <a:pt x="460" y="108"/>
                </a:lnTo>
                <a:lnTo>
                  <a:pt x="460" y="108"/>
                </a:lnTo>
                <a:lnTo>
                  <a:pt x="443" y="130"/>
                </a:lnTo>
                <a:lnTo>
                  <a:pt x="427" y="153"/>
                </a:lnTo>
                <a:lnTo>
                  <a:pt x="414" y="178"/>
                </a:lnTo>
                <a:lnTo>
                  <a:pt x="402" y="204"/>
                </a:lnTo>
                <a:lnTo>
                  <a:pt x="398" y="218"/>
                </a:lnTo>
                <a:lnTo>
                  <a:pt x="393" y="231"/>
                </a:lnTo>
                <a:lnTo>
                  <a:pt x="389" y="245"/>
                </a:lnTo>
                <a:lnTo>
                  <a:pt x="386" y="258"/>
                </a:lnTo>
                <a:lnTo>
                  <a:pt x="384" y="273"/>
                </a:lnTo>
                <a:lnTo>
                  <a:pt x="383" y="288"/>
                </a:lnTo>
                <a:lnTo>
                  <a:pt x="382" y="302"/>
                </a:lnTo>
                <a:lnTo>
                  <a:pt x="381" y="317"/>
                </a:lnTo>
                <a:lnTo>
                  <a:pt x="381" y="317"/>
                </a:lnTo>
                <a:lnTo>
                  <a:pt x="382" y="324"/>
                </a:lnTo>
                <a:lnTo>
                  <a:pt x="384" y="330"/>
                </a:lnTo>
                <a:lnTo>
                  <a:pt x="386" y="336"/>
                </a:lnTo>
                <a:lnTo>
                  <a:pt x="390" y="340"/>
                </a:lnTo>
                <a:lnTo>
                  <a:pt x="394" y="344"/>
                </a:lnTo>
                <a:lnTo>
                  <a:pt x="400" y="348"/>
                </a:lnTo>
                <a:lnTo>
                  <a:pt x="406" y="349"/>
                </a:lnTo>
                <a:lnTo>
                  <a:pt x="413" y="350"/>
                </a:lnTo>
                <a:lnTo>
                  <a:pt x="413" y="350"/>
                </a:lnTo>
                <a:lnTo>
                  <a:pt x="419" y="349"/>
                </a:lnTo>
                <a:lnTo>
                  <a:pt x="425" y="348"/>
                </a:lnTo>
                <a:lnTo>
                  <a:pt x="431" y="344"/>
                </a:lnTo>
                <a:lnTo>
                  <a:pt x="435" y="340"/>
                </a:lnTo>
                <a:lnTo>
                  <a:pt x="440" y="336"/>
                </a:lnTo>
                <a:lnTo>
                  <a:pt x="442" y="330"/>
                </a:lnTo>
                <a:lnTo>
                  <a:pt x="444" y="324"/>
                </a:lnTo>
                <a:lnTo>
                  <a:pt x="445" y="317"/>
                </a:lnTo>
                <a:lnTo>
                  <a:pt x="445" y="317"/>
                </a:lnTo>
                <a:lnTo>
                  <a:pt x="445" y="304"/>
                </a:lnTo>
                <a:lnTo>
                  <a:pt x="446" y="290"/>
                </a:lnTo>
                <a:lnTo>
                  <a:pt x="448" y="276"/>
                </a:lnTo>
                <a:lnTo>
                  <a:pt x="450" y="263"/>
                </a:lnTo>
                <a:lnTo>
                  <a:pt x="453" y="250"/>
                </a:lnTo>
                <a:lnTo>
                  <a:pt x="458" y="237"/>
                </a:lnTo>
                <a:lnTo>
                  <a:pt x="462" y="224"/>
                </a:lnTo>
                <a:lnTo>
                  <a:pt x="467" y="211"/>
                </a:lnTo>
                <a:lnTo>
                  <a:pt x="474" y="199"/>
                </a:lnTo>
                <a:lnTo>
                  <a:pt x="480" y="189"/>
                </a:lnTo>
                <a:lnTo>
                  <a:pt x="487" y="177"/>
                </a:lnTo>
                <a:lnTo>
                  <a:pt x="495" y="166"/>
                </a:lnTo>
                <a:lnTo>
                  <a:pt x="503" y="155"/>
                </a:lnTo>
                <a:lnTo>
                  <a:pt x="511" y="146"/>
                </a:lnTo>
                <a:lnTo>
                  <a:pt x="521" y="136"/>
                </a:lnTo>
                <a:lnTo>
                  <a:pt x="531" y="128"/>
                </a:lnTo>
                <a:lnTo>
                  <a:pt x="531" y="128"/>
                </a:lnTo>
                <a:lnTo>
                  <a:pt x="546" y="115"/>
                </a:lnTo>
                <a:lnTo>
                  <a:pt x="546" y="115"/>
                </a:lnTo>
                <a:lnTo>
                  <a:pt x="549" y="113"/>
                </a:lnTo>
                <a:lnTo>
                  <a:pt x="549" y="113"/>
                </a:lnTo>
                <a:lnTo>
                  <a:pt x="565" y="102"/>
                </a:lnTo>
                <a:lnTo>
                  <a:pt x="565" y="102"/>
                </a:lnTo>
                <a:lnTo>
                  <a:pt x="569" y="100"/>
                </a:lnTo>
                <a:lnTo>
                  <a:pt x="569" y="100"/>
                </a:lnTo>
                <a:lnTo>
                  <a:pt x="584" y="91"/>
                </a:lnTo>
                <a:lnTo>
                  <a:pt x="584" y="91"/>
                </a:lnTo>
                <a:lnTo>
                  <a:pt x="591" y="88"/>
                </a:lnTo>
                <a:lnTo>
                  <a:pt x="591" y="88"/>
                </a:lnTo>
                <a:lnTo>
                  <a:pt x="606" y="81"/>
                </a:lnTo>
                <a:lnTo>
                  <a:pt x="606" y="81"/>
                </a:lnTo>
                <a:lnTo>
                  <a:pt x="613" y="78"/>
                </a:lnTo>
                <a:lnTo>
                  <a:pt x="613" y="78"/>
                </a:lnTo>
                <a:lnTo>
                  <a:pt x="628" y="74"/>
                </a:lnTo>
                <a:lnTo>
                  <a:pt x="628" y="74"/>
                </a:lnTo>
                <a:lnTo>
                  <a:pt x="637" y="72"/>
                </a:lnTo>
                <a:lnTo>
                  <a:pt x="637" y="72"/>
                </a:lnTo>
                <a:lnTo>
                  <a:pt x="651" y="69"/>
                </a:lnTo>
                <a:lnTo>
                  <a:pt x="651" y="69"/>
                </a:lnTo>
                <a:lnTo>
                  <a:pt x="664" y="66"/>
                </a:lnTo>
                <a:lnTo>
                  <a:pt x="664" y="66"/>
                </a:lnTo>
                <a:lnTo>
                  <a:pt x="675" y="64"/>
                </a:lnTo>
                <a:lnTo>
                  <a:pt x="675" y="64"/>
                </a:lnTo>
                <a:lnTo>
                  <a:pt x="699" y="63"/>
                </a:lnTo>
                <a:lnTo>
                  <a:pt x="699" y="63"/>
                </a:lnTo>
                <a:lnTo>
                  <a:pt x="712" y="63"/>
                </a:lnTo>
                <a:lnTo>
                  <a:pt x="725" y="64"/>
                </a:lnTo>
                <a:lnTo>
                  <a:pt x="738" y="66"/>
                </a:lnTo>
                <a:lnTo>
                  <a:pt x="750" y="69"/>
                </a:lnTo>
                <a:lnTo>
                  <a:pt x="774" y="75"/>
                </a:lnTo>
                <a:lnTo>
                  <a:pt x="798" y="84"/>
                </a:lnTo>
                <a:lnTo>
                  <a:pt x="820" y="94"/>
                </a:lnTo>
                <a:lnTo>
                  <a:pt x="841" y="107"/>
                </a:lnTo>
                <a:lnTo>
                  <a:pt x="860" y="121"/>
                </a:lnTo>
                <a:lnTo>
                  <a:pt x="878" y="138"/>
                </a:lnTo>
                <a:lnTo>
                  <a:pt x="896" y="157"/>
                </a:lnTo>
                <a:lnTo>
                  <a:pt x="910" y="176"/>
                </a:lnTo>
                <a:lnTo>
                  <a:pt x="922" y="196"/>
                </a:lnTo>
                <a:lnTo>
                  <a:pt x="933" y="219"/>
                </a:lnTo>
                <a:lnTo>
                  <a:pt x="942" y="242"/>
                </a:lnTo>
                <a:lnTo>
                  <a:pt x="948" y="267"/>
                </a:lnTo>
                <a:lnTo>
                  <a:pt x="950" y="279"/>
                </a:lnTo>
                <a:lnTo>
                  <a:pt x="952" y="292"/>
                </a:lnTo>
                <a:lnTo>
                  <a:pt x="953" y="305"/>
                </a:lnTo>
                <a:lnTo>
                  <a:pt x="953" y="317"/>
                </a:lnTo>
                <a:lnTo>
                  <a:pt x="953" y="317"/>
                </a:lnTo>
                <a:lnTo>
                  <a:pt x="952" y="342"/>
                </a:lnTo>
                <a:lnTo>
                  <a:pt x="951" y="366"/>
                </a:lnTo>
                <a:lnTo>
                  <a:pt x="949" y="389"/>
                </a:lnTo>
                <a:lnTo>
                  <a:pt x="946" y="413"/>
                </a:lnTo>
                <a:lnTo>
                  <a:pt x="942" y="437"/>
                </a:lnTo>
                <a:lnTo>
                  <a:pt x="936" y="460"/>
                </a:lnTo>
                <a:lnTo>
                  <a:pt x="930" y="484"/>
                </a:lnTo>
                <a:lnTo>
                  <a:pt x="923" y="506"/>
                </a:lnTo>
                <a:lnTo>
                  <a:pt x="915" y="529"/>
                </a:lnTo>
                <a:lnTo>
                  <a:pt x="906" y="551"/>
                </a:lnTo>
                <a:lnTo>
                  <a:pt x="897" y="573"/>
                </a:lnTo>
                <a:lnTo>
                  <a:pt x="886" y="595"/>
                </a:lnTo>
                <a:lnTo>
                  <a:pt x="875" y="617"/>
                </a:lnTo>
                <a:lnTo>
                  <a:pt x="862" y="637"/>
                </a:lnTo>
                <a:lnTo>
                  <a:pt x="849" y="659"/>
                </a:lnTo>
                <a:lnTo>
                  <a:pt x="835" y="679"/>
                </a:lnTo>
                <a:lnTo>
                  <a:pt x="820" y="699"/>
                </a:lnTo>
                <a:lnTo>
                  <a:pt x="805" y="719"/>
                </a:lnTo>
                <a:lnTo>
                  <a:pt x="788" y="738"/>
                </a:lnTo>
                <a:lnTo>
                  <a:pt x="771" y="757"/>
                </a:lnTo>
                <a:lnTo>
                  <a:pt x="754" y="776"/>
                </a:lnTo>
                <a:lnTo>
                  <a:pt x="735" y="794"/>
                </a:lnTo>
                <a:lnTo>
                  <a:pt x="715" y="812"/>
                </a:lnTo>
                <a:lnTo>
                  <a:pt x="695" y="829"/>
                </a:lnTo>
                <a:lnTo>
                  <a:pt x="675" y="846"/>
                </a:lnTo>
                <a:lnTo>
                  <a:pt x="653" y="863"/>
                </a:lnTo>
                <a:lnTo>
                  <a:pt x="631" y="879"/>
                </a:lnTo>
                <a:lnTo>
                  <a:pt x="607" y="894"/>
                </a:lnTo>
                <a:lnTo>
                  <a:pt x="583" y="909"/>
                </a:lnTo>
                <a:lnTo>
                  <a:pt x="559" y="924"/>
                </a:lnTo>
                <a:lnTo>
                  <a:pt x="534" y="937"/>
                </a:lnTo>
                <a:lnTo>
                  <a:pt x="508" y="950"/>
                </a:lnTo>
                <a:lnTo>
                  <a:pt x="508" y="950"/>
                </a:lnTo>
                <a:close/>
                <a:moveTo>
                  <a:pt x="699" y="126"/>
                </a:moveTo>
                <a:lnTo>
                  <a:pt x="699" y="126"/>
                </a:lnTo>
                <a:lnTo>
                  <a:pt x="693" y="128"/>
                </a:lnTo>
                <a:lnTo>
                  <a:pt x="686" y="130"/>
                </a:lnTo>
                <a:lnTo>
                  <a:pt x="681" y="132"/>
                </a:lnTo>
                <a:lnTo>
                  <a:pt x="677" y="136"/>
                </a:lnTo>
                <a:lnTo>
                  <a:pt x="672" y="140"/>
                </a:lnTo>
                <a:lnTo>
                  <a:pt x="669" y="147"/>
                </a:lnTo>
                <a:lnTo>
                  <a:pt x="668" y="152"/>
                </a:lnTo>
                <a:lnTo>
                  <a:pt x="667" y="159"/>
                </a:lnTo>
                <a:lnTo>
                  <a:pt x="667" y="159"/>
                </a:lnTo>
                <a:lnTo>
                  <a:pt x="668" y="165"/>
                </a:lnTo>
                <a:lnTo>
                  <a:pt x="669" y="172"/>
                </a:lnTo>
                <a:lnTo>
                  <a:pt x="672" y="177"/>
                </a:lnTo>
                <a:lnTo>
                  <a:pt x="677" y="181"/>
                </a:lnTo>
                <a:lnTo>
                  <a:pt x="681" y="185"/>
                </a:lnTo>
                <a:lnTo>
                  <a:pt x="686" y="188"/>
                </a:lnTo>
                <a:lnTo>
                  <a:pt x="693" y="190"/>
                </a:lnTo>
                <a:lnTo>
                  <a:pt x="699" y="191"/>
                </a:lnTo>
                <a:lnTo>
                  <a:pt x="699" y="191"/>
                </a:lnTo>
                <a:lnTo>
                  <a:pt x="712" y="191"/>
                </a:lnTo>
                <a:lnTo>
                  <a:pt x="725" y="193"/>
                </a:lnTo>
                <a:lnTo>
                  <a:pt x="737" y="196"/>
                </a:lnTo>
                <a:lnTo>
                  <a:pt x="749" y="201"/>
                </a:lnTo>
                <a:lnTo>
                  <a:pt x="759" y="206"/>
                </a:lnTo>
                <a:lnTo>
                  <a:pt x="770" y="212"/>
                </a:lnTo>
                <a:lnTo>
                  <a:pt x="780" y="220"/>
                </a:lnTo>
                <a:lnTo>
                  <a:pt x="789" y="227"/>
                </a:lnTo>
                <a:lnTo>
                  <a:pt x="797" y="237"/>
                </a:lnTo>
                <a:lnTo>
                  <a:pt x="804" y="247"/>
                </a:lnTo>
                <a:lnTo>
                  <a:pt x="811" y="257"/>
                </a:lnTo>
                <a:lnTo>
                  <a:pt x="816" y="268"/>
                </a:lnTo>
                <a:lnTo>
                  <a:pt x="820" y="280"/>
                </a:lnTo>
                <a:lnTo>
                  <a:pt x="824" y="292"/>
                </a:lnTo>
                <a:lnTo>
                  <a:pt x="826" y="305"/>
                </a:lnTo>
                <a:lnTo>
                  <a:pt x="826" y="317"/>
                </a:lnTo>
                <a:lnTo>
                  <a:pt x="826" y="317"/>
                </a:lnTo>
                <a:lnTo>
                  <a:pt x="827" y="324"/>
                </a:lnTo>
                <a:lnTo>
                  <a:pt x="829" y="330"/>
                </a:lnTo>
                <a:lnTo>
                  <a:pt x="831" y="336"/>
                </a:lnTo>
                <a:lnTo>
                  <a:pt x="835" y="340"/>
                </a:lnTo>
                <a:lnTo>
                  <a:pt x="840" y="344"/>
                </a:lnTo>
                <a:lnTo>
                  <a:pt x="845" y="348"/>
                </a:lnTo>
                <a:lnTo>
                  <a:pt x="852" y="349"/>
                </a:lnTo>
                <a:lnTo>
                  <a:pt x="858" y="350"/>
                </a:lnTo>
                <a:lnTo>
                  <a:pt x="858" y="350"/>
                </a:lnTo>
                <a:lnTo>
                  <a:pt x="864" y="349"/>
                </a:lnTo>
                <a:lnTo>
                  <a:pt x="870" y="348"/>
                </a:lnTo>
                <a:lnTo>
                  <a:pt x="876" y="344"/>
                </a:lnTo>
                <a:lnTo>
                  <a:pt x="881" y="340"/>
                </a:lnTo>
                <a:lnTo>
                  <a:pt x="885" y="336"/>
                </a:lnTo>
                <a:lnTo>
                  <a:pt x="887" y="330"/>
                </a:lnTo>
                <a:lnTo>
                  <a:pt x="889" y="324"/>
                </a:lnTo>
                <a:lnTo>
                  <a:pt x="890" y="317"/>
                </a:lnTo>
                <a:lnTo>
                  <a:pt x="890" y="317"/>
                </a:lnTo>
                <a:lnTo>
                  <a:pt x="889" y="298"/>
                </a:lnTo>
                <a:lnTo>
                  <a:pt x="886" y="279"/>
                </a:lnTo>
                <a:lnTo>
                  <a:pt x="882" y="261"/>
                </a:lnTo>
                <a:lnTo>
                  <a:pt x="875" y="243"/>
                </a:lnTo>
                <a:lnTo>
                  <a:pt x="867" y="227"/>
                </a:lnTo>
                <a:lnTo>
                  <a:pt x="857" y="211"/>
                </a:lnTo>
                <a:lnTo>
                  <a:pt x="846" y="196"/>
                </a:lnTo>
                <a:lnTo>
                  <a:pt x="833" y="183"/>
                </a:lnTo>
                <a:lnTo>
                  <a:pt x="820" y="170"/>
                </a:lnTo>
                <a:lnTo>
                  <a:pt x="805" y="160"/>
                </a:lnTo>
                <a:lnTo>
                  <a:pt x="789" y="150"/>
                </a:lnTo>
                <a:lnTo>
                  <a:pt x="773" y="142"/>
                </a:lnTo>
                <a:lnTo>
                  <a:pt x="756" y="135"/>
                </a:lnTo>
                <a:lnTo>
                  <a:pt x="738" y="131"/>
                </a:lnTo>
                <a:lnTo>
                  <a:pt x="719" y="128"/>
                </a:lnTo>
                <a:lnTo>
                  <a:pt x="699" y="126"/>
                </a:lnTo>
                <a:lnTo>
                  <a:pt x="699" y="126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7" name="Freeform 112"/>
          <p:cNvSpPr>
            <a:spLocks noEditPoints="1"/>
          </p:cNvSpPr>
          <p:nvPr/>
        </p:nvSpPr>
        <p:spPr bwMode="auto">
          <a:xfrm>
            <a:off x="6176302" y="1253214"/>
            <a:ext cx="602055" cy="602055"/>
          </a:xfrm>
          <a:custGeom>
            <a:avLst/>
            <a:gdLst>
              <a:gd name="T0" fmla="*/ 1016 w 1017"/>
              <a:gd name="T1" fmla="*/ 371 h 1017"/>
              <a:gd name="T2" fmla="*/ 1011 w 1017"/>
              <a:gd name="T3" fmla="*/ 363 h 1017"/>
              <a:gd name="T4" fmla="*/ 1004 w 1017"/>
              <a:gd name="T5" fmla="*/ 355 h 1017"/>
              <a:gd name="T6" fmla="*/ 996 w 1017"/>
              <a:gd name="T7" fmla="*/ 351 h 1017"/>
              <a:gd name="T8" fmla="*/ 986 w 1017"/>
              <a:gd name="T9" fmla="*/ 350 h 1017"/>
              <a:gd name="T10" fmla="*/ 539 w 1017"/>
              <a:gd name="T11" fmla="*/ 21 h 1017"/>
              <a:gd name="T12" fmla="*/ 537 w 1017"/>
              <a:gd name="T13" fmla="*/ 17 h 1017"/>
              <a:gd name="T14" fmla="*/ 531 w 1017"/>
              <a:gd name="T15" fmla="*/ 8 h 1017"/>
              <a:gd name="T16" fmla="*/ 523 w 1017"/>
              <a:gd name="T17" fmla="*/ 3 h 1017"/>
              <a:gd name="T18" fmla="*/ 514 w 1017"/>
              <a:gd name="T19" fmla="*/ 0 h 1017"/>
              <a:gd name="T20" fmla="*/ 509 w 1017"/>
              <a:gd name="T21" fmla="*/ 0 h 1017"/>
              <a:gd name="T22" fmla="*/ 499 w 1017"/>
              <a:gd name="T23" fmla="*/ 1 h 1017"/>
              <a:gd name="T24" fmla="*/ 490 w 1017"/>
              <a:gd name="T25" fmla="*/ 5 h 1017"/>
              <a:gd name="T26" fmla="*/ 483 w 1017"/>
              <a:gd name="T27" fmla="*/ 13 h 1017"/>
              <a:gd name="T28" fmla="*/ 479 w 1017"/>
              <a:gd name="T29" fmla="*/ 21 h 1017"/>
              <a:gd name="T30" fmla="*/ 31 w 1017"/>
              <a:gd name="T31" fmla="*/ 350 h 1017"/>
              <a:gd name="T32" fmla="*/ 27 w 1017"/>
              <a:gd name="T33" fmla="*/ 350 h 1017"/>
              <a:gd name="T34" fmla="*/ 17 w 1017"/>
              <a:gd name="T35" fmla="*/ 353 h 1017"/>
              <a:gd name="T36" fmla="*/ 10 w 1017"/>
              <a:gd name="T37" fmla="*/ 358 h 1017"/>
              <a:gd name="T38" fmla="*/ 3 w 1017"/>
              <a:gd name="T39" fmla="*/ 367 h 1017"/>
              <a:gd name="T40" fmla="*/ 1 w 1017"/>
              <a:gd name="T41" fmla="*/ 371 h 1017"/>
              <a:gd name="T42" fmla="*/ 0 w 1017"/>
              <a:gd name="T43" fmla="*/ 381 h 1017"/>
              <a:gd name="T44" fmla="*/ 1 w 1017"/>
              <a:gd name="T45" fmla="*/ 390 h 1017"/>
              <a:gd name="T46" fmla="*/ 5 w 1017"/>
              <a:gd name="T47" fmla="*/ 399 h 1017"/>
              <a:gd name="T48" fmla="*/ 12 w 1017"/>
              <a:gd name="T49" fmla="*/ 407 h 1017"/>
              <a:gd name="T50" fmla="*/ 160 w 1017"/>
              <a:gd name="T51" fmla="*/ 975 h 1017"/>
              <a:gd name="T52" fmla="*/ 159 w 1017"/>
              <a:gd name="T53" fmla="*/ 981 h 1017"/>
              <a:gd name="T54" fmla="*/ 159 w 1017"/>
              <a:gd name="T55" fmla="*/ 990 h 1017"/>
              <a:gd name="T56" fmla="*/ 162 w 1017"/>
              <a:gd name="T57" fmla="*/ 1000 h 1017"/>
              <a:gd name="T58" fmla="*/ 167 w 1017"/>
              <a:gd name="T59" fmla="*/ 1007 h 1017"/>
              <a:gd name="T60" fmla="*/ 172 w 1017"/>
              <a:gd name="T61" fmla="*/ 1012 h 1017"/>
              <a:gd name="T62" fmla="*/ 180 w 1017"/>
              <a:gd name="T63" fmla="*/ 1016 h 1017"/>
              <a:gd name="T64" fmla="*/ 190 w 1017"/>
              <a:gd name="T65" fmla="*/ 1017 h 1017"/>
              <a:gd name="T66" fmla="*/ 200 w 1017"/>
              <a:gd name="T67" fmla="*/ 1016 h 1017"/>
              <a:gd name="T68" fmla="*/ 209 w 1017"/>
              <a:gd name="T69" fmla="*/ 1012 h 1017"/>
              <a:gd name="T70" fmla="*/ 808 w 1017"/>
              <a:gd name="T71" fmla="*/ 1012 h 1017"/>
              <a:gd name="T72" fmla="*/ 812 w 1017"/>
              <a:gd name="T73" fmla="*/ 1014 h 1017"/>
              <a:gd name="T74" fmla="*/ 822 w 1017"/>
              <a:gd name="T75" fmla="*/ 1017 h 1017"/>
              <a:gd name="T76" fmla="*/ 826 w 1017"/>
              <a:gd name="T77" fmla="*/ 1017 h 1017"/>
              <a:gd name="T78" fmla="*/ 837 w 1017"/>
              <a:gd name="T79" fmla="*/ 1016 h 1017"/>
              <a:gd name="T80" fmla="*/ 846 w 1017"/>
              <a:gd name="T81" fmla="*/ 1012 h 1017"/>
              <a:gd name="T82" fmla="*/ 850 w 1017"/>
              <a:gd name="T83" fmla="*/ 1007 h 1017"/>
              <a:gd name="T84" fmla="*/ 855 w 1017"/>
              <a:gd name="T85" fmla="*/ 1000 h 1017"/>
              <a:gd name="T86" fmla="*/ 858 w 1017"/>
              <a:gd name="T87" fmla="*/ 990 h 1017"/>
              <a:gd name="T88" fmla="*/ 858 w 1017"/>
              <a:gd name="T89" fmla="*/ 981 h 1017"/>
              <a:gd name="T90" fmla="*/ 737 w 1017"/>
              <a:gd name="T91" fmla="*/ 616 h 1017"/>
              <a:gd name="T92" fmla="*/ 1005 w 1017"/>
              <a:gd name="T93" fmla="*/ 407 h 1017"/>
              <a:gd name="T94" fmla="*/ 1012 w 1017"/>
              <a:gd name="T95" fmla="*/ 399 h 1017"/>
              <a:gd name="T96" fmla="*/ 1016 w 1017"/>
              <a:gd name="T97" fmla="*/ 390 h 1017"/>
              <a:gd name="T98" fmla="*/ 1017 w 1017"/>
              <a:gd name="T99" fmla="*/ 381 h 1017"/>
              <a:gd name="T100" fmla="*/ 1016 w 1017"/>
              <a:gd name="T101" fmla="*/ 371 h 1017"/>
              <a:gd name="T102" fmla="*/ 124 w 1017"/>
              <a:gd name="T103" fmla="*/ 413 h 1017"/>
              <a:gd name="T104" fmla="*/ 302 w 1017"/>
              <a:gd name="T105" fmla="*/ 551 h 1017"/>
              <a:gd name="T106" fmla="*/ 766 w 1017"/>
              <a:gd name="T107" fmla="*/ 904 h 1017"/>
              <a:gd name="T108" fmla="*/ 527 w 1017"/>
              <a:gd name="T109" fmla="*/ 737 h 1017"/>
              <a:gd name="T110" fmla="*/ 518 w 1017"/>
              <a:gd name="T111" fmla="*/ 733 h 1017"/>
              <a:gd name="T112" fmla="*/ 509 w 1017"/>
              <a:gd name="T113" fmla="*/ 732 h 1017"/>
              <a:gd name="T114" fmla="*/ 504 w 1017"/>
              <a:gd name="T115" fmla="*/ 732 h 1017"/>
              <a:gd name="T116" fmla="*/ 495 w 1017"/>
              <a:gd name="T117" fmla="*/ 735 h 1017"/>
              <a:gd name="T118" fmla="*/ 251 w 1017"/>
              <a:gd name="T119" fmla="*/ 904 h 1017"/>
              <a:gd name="T120" fmla="*/ 766 w 1017"/>
              <a:gd name="T121" fmla="*/ 904 h 1017"/>
              <a:gd name="T122" fmla="*/ 670 w 1017"/>
              <a:gd name="T123" fmla="*/ 413 h 1017"/>
              <a:gd name="T124" fmla="*/ 716 w 1017"/>
              <a:gd name="T125" fmla="*/ 55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1016" y="371"/>
                </a:moveTo>
                <a:lnTo>
                  <a:pt x="1016" y="371"/>
                </a:lnTo>
                <a:lnTo>
                  <a:pt x="1014" y="367"/>
                </a:lnTo>
                <a:lnTo>
                  <a:pt x="1011" y="363"/>
                </a:lnTo>
                <a:lnTo>
                  <a:pt x="1008" y="358"/>
                </a:lnTo>
                <a:lnTo>
                  <a:pt x="1004" y="355"/>
                </a:lnTo>
                <a:lnTo>
                  <a:pt x="1000" y="353"/>
                </a:lnTo>
                <a:lnTo>
                  <a:pt x="996" y="351"/>
                </a:lnTo>
                <a:lnTo>
                  <a:pt x="990" y="350"/>
                </a:lnTo>
                <a:lnTo>
                  <a:pt x="986" y="350"/>
                </a:lnTo>
                <a:lnTo>
                  <a:pt x="648" y="350"/>
                </a:lnTo>
                <a:lnTo>
                  <a:pt x="539" y="21"/>
                </a:lnTo>
                <a:lnTo>
                  <a:pt x="539" y="21"/>
                </a:lnTo>
                <a:lnTo>
                  <a:pt x="537" y="17"/>
                </a:lnTo>
                <a:lnTo>
                  <a:pt x="534" y="13"/>
                </a:lnTo>
                <a:lnTo>
                  <a:pt x="531" y="8"/>
                </a:lnTo>
                <a:lnTo>
                  <a:pt x="527" y="5"/>
                </a:lnTo>
                <a:lnTo>
                  <a:pt x="523" y="3"/>
                </a:lnTo>
                <a:lnTo>
                  <a:pt x="518" y="1"/>
                </a:lnTo>
                <a:lnTo>
                  <a:pt x="514" y="0"/>
                </a:lnTo>
                <a:lnTo>
                  <a:pt x="509" y="0"/>
                </a:lnTo>
                <a:lnTo>
                  <a:pt x="509" y="0"/>
                </a:lnTo>
                <a:lnTo>
                  <a:pt x="503" y="0"/>
                </a:lnTo>
                <a:lnTo>
                  <a:pt x="499" y="1"/>
                </a:lnTo>
                <a:lnTo>
                  <a:pt x="495" y="3"/>
                </a:lnTo>
                <a:lnTo>
                  <a:pt x="490" y="5"/>
                </a:lnTo>
                <a:lnTo>
                  <a:pt x="486" y="8"/>
                </a:lnTo>
                <a:lnTo>
                  <a:pt x="483" y="13"/>
                </a:lnTo>
                <a:lnTo>
                  <a:pt x="481" y="17"/>
                </a:lnTo>
                <a:lnTo>
                  <a:pt x="479" y="21"/>
                </a:lnTo>
                <a:lnTo>
                  <a:pt x="369" y="350"/>
                </a:lnTo>
                <a:lnTo>
                  <a:pt x="31" y="350"/>
                </a:lnTo>
                <a:lnTo>
                  <a:pt x="31" y="350"/>
                </a:lnTo>
                <a:lnTo>
                  <a:pt x="27" y="350"/>
                </a:lnTo>
                <a:lnTo>
                  <a:pt x="21" y="351"/>
                </a:lnTo>
                <a:lnTo>
                  <a:pt x="17" y="353"/>
                </a:lnTo>
                <a:lnTo>
                  <a:pt x="13" y="355"/>
                </a:lnTo>
                <a:lnTo>
                  <a:pt x="10" y="358"/>
                </a:lnTo>
                <a:lnTo>
                  <a:pt x="6" y="363"/>
                </a:lnTo>
                <a:lnTo>
                  <a:pt x="3" y="367"/>
                </a:lnTo>
                <a:lnTo>
                  <a:pt x="1" y="371"/>
                </a:lnTo>
                <a:lnTo>
                  <a:pt x="1" y="371"/>
                </a:lnTo>
                <a:lnTo>
                  <a:pt x="0" y="375"/>
                </a:lnTo>
                <a:lnTo>
                  <a:pt x="0" y="381"/>
                </a:lnTo>
                <a:lnTo>
                  <a:pt x="0" y="386"/>
                </a:lnTo>
                <a:lnTo>
                  <a:pt x="1" y="390"/>
                </a:lnTo>
                <a:lnTo>
                  <a:pt x="3" y="395"/>
                </a:lnTo>
                <a:lnTo>
                  <a:pt x="5" y="399"/>
                </a:lnTo>
                <a:lnTo>
                  <a:pt x="9" y="403"/>
                </a:lnTo>
                <a:lnTo>
                  <a:pt x="12" y="407"/>
                </a:lnTo>
                <a:lnTo>
                  <a:pt x="280" y="616"/>
                </a:lnTo>
                <a:lnTo>
                  <a:pt x="160" y="975"/>
                </a:lnTo>
                <a:lnTo>
                  <a:pt x="160" y="975"/>
                </a:lnTo>
                <a:lnTo>
                  <a:pt x="159" y="981"/>
                </a:lnTo>
                <a:lnTo>
                  <a:pt x="159" y="986"/>
                </a:lnTo>
                <a:lnTo>
                  <a:pt x="159" y="990"/>
                </a:lnTo>
                <a:lnTo>
                  <a:pt x="160" y="996"/>
                </a:lnTo>
                <a:lnTo>
                  <a:pt x="162" y="1000"/>
                </a:lnTo>
                <a:lnTo>
                  <a:pt x="164" y="1004"/>
                </a:lnTo>
                <a:lnTo>
                  <a:pt x="167" y="1007"/>
                </a:lnTo>
                <a:lnTo>
                  <a:pt x="172" y="1012"/>
                </a:lnTo>
                <a:lnTo>
                  <a:pt x="172" y="1012"/>
                </a:lnTo>
                <a:lnTo>
                  <a:pt x="176" y="1014"/>
                </a:lnTo>
                <a:lnTo>
                  <a:pt x="180" y="1016"/>
                </a:lnTo>
                <a:lnTo>
                  <a:pt x="186" y="1017"/>
                </a:lnTo>
                <a:lnTo>
                  <a:pt x="190" y="1017"/>
                </a:lnTo>
                <a:lnTo>
                  <a:pt x="195" y="1017"/>
                </a:lnTo>
                <a:lnTo>
                  <a:pt x="200" y="1016"/>
                </a:lnTo>
                <a:lnTo>
                  <a:pt x="204" y="1014"/>
                </a:lnTo>
                <a:lnTo>
                  <a:pt x="209" y="1012"/>
                </a:lnTo>
                <a:lnTo>
                  <a:pt x="509" y="801"/>
                </a:lnTo>
                <a:lnTo>
                  <a:pt x="808" y="1012"/>
                </a:lnTo>
                <a:lnTo>
                  <a:pt x="808" y="1012"/>
                </a:lnTo>
                <a:lnTo>
                  <a:pt x="812" y="1014"/>
                </a:lnTo>
                <a:lnTo>
                  <a:pt x="818" y="1016"/>
                </a:lnTo>
                <a:lnTo>
                  <a:pt x="822" y="1017"/>
                </a:lnTo>
                <a:lnTo>
                  <a:pt x="826" y="1017"/>
                </a:lnTo>
                <a:lnTo>
                  <a:pt x="826" y="1017"/>
                </a:lnTo>
                <a:lnTo>
                  <a:pt x="832" y="1017"/>
                </a:lnTo>
                <a:lnTo>
                  <a:pt x="837" y="1016"/>
                </a:lnTo>
                <a:lnTo>
                  <a:pt x="841" y="1014"/>
                </a:lnTo>
                <a:lnTo>
                  <a:pt x="846" y="1012"/>
                </a:lnTo>
                <a:lnTo>
                  <a:pt x="846" y="1012"/>
                </a:lnTo>
                <a:lnTo>
                  <a:pt x="850" y="1007"/>
                </a:lnTo>
                <a:lnTo>
                  <a:pt x="853" y="1004"/>
                </a:lnTo>
                <a:lnTo>
                  <a:pt x="855" y="1000"/>
                </a:lnTo>
                <a:lnTo>
                  <a:pt x="857" y="996"/>
                </a:lnTo>
                <a:lnTo>
                  <a:pt x="858" y="990"/>
                </a:lnTo>
                <a:lnTo>
                  <a:pt x="858" y="986"/>
                </a:lnTo>
                <a:lnTo>
                  <a:pt x="858" y="981"/>
                </a:lnTo>
                <a:lnTo>
                  <a:pt x="857" y="975"/>
                </a:lnTo>
                <a:lnTo>
                  <a:pt x="737" y="616"/>
                </a:lnTo>
                <a:lnTo>
                  <a:pt x="1005" y="407"/>
                </a:lnTo>
                <a:lnTo>
                  <a:pt x="1005" y="407"/>
                </a:lnTo>
                <a:lnTo>
                  <a:pt x="1009" y="403"/>
                </a:lnTo>
                <a:lnTo>
                  <a:pt x="1012" y="399"/>
                </a:lnTo>
                <a:lnTo>
                  <a:pt x="1014" y="395"/>
                </a:lnTo>
                <a:lnTo>
                  <a:pt x="1016" y="390"/>
                </a:lnTo>
                <a:lnTo>
                  <a:pt x="1017" y="386"/>
                </a:lnTo>
                <a:lnTo>
                  <a:pt x="1017" y="381"/>
                </a:lnTo>
                <a:lnTo>
                  <a:pt x="1017" y="375"/>
                </a:lnTo>
                <a:lnTo>
                  <a:pt x="1016" y="371"/>
                </a:lnTo>
                <a:lnTo>
                  <a:pt x="1016" y="371"/>
                </a:lnTo>
                <a:close/>
                <a:moveTo>
                  <a:pt x="124" y="413"/>
                </a:moveTo>
                <a:lnTo>
                  <a:pt x="348" y="413"/>
                </a:lnTo>
                <a:lnTo>
                  <a:pt x="302" y="551"/>
                </a:lnTo>
                <a:lnTo>
                  <a:pt x="124" y="413"/>
                </a:lnTo>
                <a:close/>
                <a:moveTo>
                  <a:pt x="766" y="904"/>
                </a:moveTo>
                <a:lnTo>
                  <a:pt x="527" y="737"/>
                </a:lnTo>
                <a:lnTo>
                  <a:pt x="527" y="737"/>
                </a:lnTo>
                <a:lnTo>
                  <a:pt x="523" y="735"/>
                </a:lnTo>
                <a:lnTo>
                  <a:pt x="518" y="733"/>
                </a:lnTo>
                <a:lnTo>
                  <a:pt x="513" y="732"/>
                </a:lnTo>
                <a:lnTo>
                  <a:pt x="509" y="732"/>
                </a:lnTo>
                <a:lnTo>
                  <a:pt x="509" y="732"/>
                </a:lnTo>
                <a:lnTo>
                  <a:pt x="504" y="732"/>
                </a:lnTo>
                <a:lnTo>
                  <a:pt x="499" y="733"/>
                </a:lnTo>
                <a:lnTo>
                  <a:pt x="495" y="735"/>
                </a:lnTo>
                <a:lnTo>
                  <a:pt x="490" y="737"/>
                </a:lnTo>
                <a:lnTo>
                  <a:pt x="251" y="904"/>
                </a:lnTo>
                <a:lnTo>
                  <a:pt x="509" y="132"/>
                </a:lnTo>
                <a:lnTo>
                  <a:pt x="766" y="904"/>
                </a:lnTo>
                <a:close/>
                <a:moveTo>
                  <a:pt x="716" y="551"/>
                </a:moveTo>
                <a:lnTo>
                  <a:pt x="670" y="413"/>
                </a:lnTo>
                <a:lnTo>
                  <a:pt x="893" y="413"/>
                </a:lnTo>
                <a:lnTo>
                  <a:pt x="716" y="551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8" name="Freeform 84"/>
          <p:cNvSpPr>
            <a:spLocks noEditPoints="1"/>
          </p:cNvSpPr>
          <p:nvPr/>
        </p:nvSpPr>
        <p:spPr bwMode="auto">
          <a:xfrm>
            <a:off x="6178588" y="5267305"/>
            <a:ext cx="602055" cy="60205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9" name="Freeform 61"/>
          <p:cNvSpPr>
            <a:spLocks noEditPoints="1"/>
          </p:cNvSpPr>
          <p:nvPr/>
        </p:nvSpPr>
        <p:spPr bwMode="auto">
          <a:xfrm>
            <a:off x="6176303" y="2513264"/>
            <a:ext cx="602055" cy="602055"/>
          </a:xfrm>
          <a:custGeom>
            <a:avLst/>
            <a:gdLst>
              <a:gd name="T0" fmla="*/ 890 w 1018"/>
              <a:gd name="T1" fmla="*/ 61 h 1017"/>
              <a:gd name="T2" fmla="*/ 876 w 1018"/>
              <a:gd name="T3" fmla="*/ 5 h 1017"/>
              <a:gd name="T4" fmla="*/ 147 w 1018"/>
              <a:gd name="T5" fmla="*/ 2 h 1017"/>
              <a:gd name="T6" fmla="*/ 127 w 1018"/>
              <a:gd name="T7" fmla="*/ 31 h 1017"/>
              <a:gd name="T8" fmla="*/ 131 w 1018"/>
              <a:gd name="T9" fmla="*/ 148 h 1017"/>
              <a:gd name="T10" fmla="*/ 24 w 1018"/>
              <a:gd name="T11" fmla="*/ 243 h 1017"/>
              <a:gd name="T12" fmla="*/ 3 w 1018"/>
              <a:gd name="T13" fmla="*/ 383 h 1017"/>
              <a:gd name="T14" fmla="*/ 61 w 1018"/>
              <a:gd name="T15" fmla="*/ 493 h 1017"/>
              <a:gd name="T16" fmla="*/ 170 w 1018"/>
              <a:gd name="T17" fmla="*/ 551 h 1017"/>
              <a:gd name="T18" fmla="*/ 274 w 1018"/>
              <a:gd name="T19" fmla="*/ 546 h 1017"/>
              <a:gd name="T20" fmla="*/ 382 w 1018"/>
              <a:gd name="T21" fmla="*/ 690 h 1017"/>
              <a:gd name="T22" fmla="*/ 410 w 1018"/>
              <a:gd name="T23" fmla="*/ 735 h 1017"/>
              <a:gd name="T24" fmla="*/ 410 w 1018"/>
              <a:gd name="T25" fmla="*/ 791 h 1017"/>
              <a:gd name="T26" fmla="*/ 379 w 1018"/>
              <a:gd name="T27" fmla="*/ 837 h 1017"/>
              <a:gd name="T28" fmla="*/ 318 w 1018"/>
              <a:gd name="T29" fmla="*/ 858 h 1017"/>
              <a:gd name="T30" fmla="*/ 248 w 1018"/>
              <a:gd name="T31" fmla="*/ 880 h 1017"/>
              <a:gd name="T32" fmla="*/ 197 w 1018"/>
              <a:gd name="T33" fmla="*/ 948 h 1017"/>
              <a:gd name="T34" fmla="*/ 196 w 1018"/>
              <a:gd name="T35" fmla="*/ 1003 h 1017"/>
              <a:gd name="T36" fmla="*/ 795 w 1018"/>
              <a:gd name="T37" fmla="*/ 1017 h 1017"/>
              <a:gd name="T38" fmla="*/ 826 w 1018"/>
              <a:gd name="T39" fmla="*/ 992 h 1017"/>
              <a:gd name="T40" fmla="*/ 812 w 1018"/>
              <a:gd name="T41" fmla="*/ 925 h 1017"/>
              <a:gd name="T42" fmla="*/ 750 w 1018"/>
              <a:gd name="T43" fmla="*/ 869 h 1017"/>
              <a:gd name="T44" fmla="*/ 681 w 1018"/>
              <a:gd name="T45" fmla="*/ 856 h 1017"/>
              <a:gd name="T46" fmla="*/ 633 w 1018"/>
              <a:gd name="T47" fmla="*/ 830 h 1017"/>
              <a:gd name="T48" fmla="*/ 605 w 1018"/>
              <a:gd name="T49" fmla="*/ 772 h 1017"/>
              <a:gd name="T50" fmla="*/ 616 w 1018"/>
              <a:gd name="T51" fmla="*/ 718 h 1017"/>
              <a:gd name="T52" fmla="*/ 639 w 1018"/>
              <a:gd name="T53" fmla="*/ 683 h 1017"/>
              <a:gd name="T54" fmla="*/ 774 w 1018"/>
              <a:gd name="T55" fmla="*/ 554 h 1017"/>
              <a:gd name="T56" fmla="*/ 887 w 1018"/>
              <a:gd name="T57" fmla="*/ 540 h 1017"/>
              <a:gd name="T58" fmla="*/ 983 w 1018"/>
              <a:gd name="T59" fmla="*/ 461 h 1017"/>
              <a:gd name="T60" fmla="*/ 1018 w 1018"/>
              <a:gd name="T61" fmla="*/ 342 h 1017"/>
              <a:gd name="T62" fmla="*/ 971 w 1018"/>
              <a:gd name="T63" fmla="*/ 210 h 1017"/>
              <a:gd name="T64" fmla="*/ 154 w 1018"/>
              <a:gd name="T65" fmla="*/ 481 h 1017"/>
              <a:gd name="T66" fmla="*/ 88 w 1018"/>
              <a:gd name="T67" fmla="*/ 426 h 1017"/>
              <a:gd name="T68" fmla="*/ 63 w 1018"/>
              <a:gd name="T69" fmla="*/ 345 h 1017"/>
              <a:gd name="T70" fmla="*/ 92 w 1018"/>
              <a:gd name="T71" fmla="*/ 256 h 1017"/>
              <a:gd name="T72" fmla="*/ 152 w 1018"/>
              <a:gd name="T73" fmla="*/ 252 h 1017"/>
              <a:gd name="T74" fmla="*/ 241 w 1018"/>
              <a:gd name="T75" fmla="*/ 488 h 1017"/>
              <a:gd name="T76" fmla="*/ 176 w 1018"/>
              <a:gd name="T77" fmla="*/ 487 h 1017"/>
              <a:gd name="T78" fmla="*/ 717 w 1018"/>
              <a:gd name="T79" fmla="*/ 925 h 1017"/>
              <a:gd name="T80" fmla="*/ 263 w 1018"/>
              <a:gd name="T81" fmla="*/ 954 h 1017"/>
              <a:gd name="T82" fmla="*/ 301 w 1018"/>
              <a:gd name="T83" fmla="*/ 925 h 1017"/>
              <a:gd name="T84" fmla="*/ 380 w 1018"/>
              <a:gd name="T85" fmla="*/ 910 h 1017"/>
              <a:gd name="T86" fmla="*/ 448 w 1018"/>
              <a:gd name="T87" fmla="*/ 854 h 1017"/>
              <a:gd name="T88" fmla="*/ 476 w 1018"/>
              <a:gd name="T89" fmla="*/ 778 h 1017"/>
              <a:gd name="T90" fmla="*/ 509 w 1018"/>
              <a:gd name="T91" fmla="*/ 795 h 1017"/>
              <a:gd name="T92" fmla="*/ 543 w 1018"/>
              <a:gd name="T93" fmla="*/ 778 h 1017"/>
              <a:gd name="T94" fmla="*/ 578 w 1018"/>
              <a:gd name="T95" fmla="*/ 865 h 1017"/>
              <a:gd name="T96" fmla="*/ 653 w 1018"/>
              <a:gd name="T97" fmla="*/ 915 h 1017"/>
              <a:gd name="T98" fmla="*/ 494 w 1018"/>
              <a:gd name="T99" fmla="*/ 709 h 1017"/>
              <a:gd name="T100" fmla="*/ 329 w 1018"/>
              <a:gd name="T101" fmla="*/ 511 h 1017"/>
              <a:gd name="T102" fmla="*/ 247 w 1018"/>
              <a:gd name="T103" fmla="*/ 342 h 1017"/>
              <a:gd name="T104" fmla="*/ 196 w 1018"/>
              <a:gd name="T105" fmla="*/ 132 h 1017"/>
              <a:gd name="T106" fmla="*/ 817 w 1018"/>
              <a:gd name="T107" fmla="*/ 164 h 1017"/>
              <a:gd name="T108" fmla="*/ 762 w 1018"/>
              <a:gd name="T109" fmla="*/ 369 h 1017"/>
              <a:gd name="T110" fmla="*/ 663 w 1018"/>
              <a:gd name="T111" fmla="*/ 550 h 1017"/>
              <a:gd name="T112" fmla="*/ 509 w 1018"/>
              <a:gd name="T113" fmla="*/ 722 h 1017"/>
              <a:gd name="T114" fmla="*/ 911 w 1018"/>
              <a:gd name="T115" fmla="*/ 448 h 1017"/>
              <a:gd name="T116" fmla="*/ 842 w 1018"/>
              <a:gd name="T117" fmla="*/ 487 h 1017"/>
              <a:gd name="T118" fmla="*/ 777 w 1018"/>
              <a:gd name="T119" fmla="*/ 489 h 1017"/>
              <a:gd name="T120" fmla="*/ 866 w 1018"/>
              <a:gd name="T121" fmla="*/ 252 h 1017"/>
              <a:gd name="T122" fmla="*/ 926 w 1018"/>
              <a:gd name="T123" fmla="*/ 257 h 1017"/>
              <a:gd name="T124" fmla="*/ 955 w 1018"/>
              <a:gd name="T125" fmla="*/ 34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887" y="148"/>
                </a:moveTo>
                <a:lnTo>
                  <a:pt x="887" y="148"/>
                </a:lnTo>
                <a:lnTo>
                  <a:pt x="884" y="147"/>
                </a:lnTo>
                <a:lnTo>
                  <a:pt x="884" y="147"/>
                </a:lnTo>
                <a:lnTo>
                  <a:pt x="887" y="119"/>
                </a:lnTo>
                <a:lnTo>
                  <a:pt x="889" y="90"/>
                </a:lnTo>
                <a:lnTo>
                  <a:pt x="890" y="61"/>
                </a:lnTo>
                <a:lnTo>
                  <a:pt x="890" y="31"/>
                </a:lnTo>
                <a:lnTo>
                  <a:pt x="890" y="31"/>
                </a:lnTo>
                <a:lnTo>
                  <a:pt x="890" y="26"/>
                </a:lnTo>
                <a:lnTo>
                  <a:pt x="888" y="19"/>
                </a:lnTo>
                <a:lnTo>
                  <a:pt x="885" y="14"/>
                </a:lnTo>
                <a:lnTo>
                  <a:pt x="882" y="10"/>
                </a:lnTo>
                <a:lnTo>
                  <a:pt x="876" y="5"/>
                </a:lnTo>
                <a:lnTo>
                  <a:pt x="871" y="2"/>
                </a:lnTo>
                <a:lnTo>
                  <a:pt x="866" y="0"/>
                </a:lnTo>
                <a:lnTo>
                  <a:pt x="859" y="0"/>
                </a:lnTo>
                <a:lnTo>
                  <a:pt x="160" y="0"/>
                </a:lnTo>
                <a:lnTo>
                  <a:pt x="160" y="0"/>
                </a:lnTo>
                <a:lnTo>
                  <a:pt x="153" y="0"/>
                </a:lnTo>
                <a:lnTo>
                  <a:pt x="147" y="2"/>
                </a:lnTo>
                <a:lnTo>
                  <a:pt x="141" y="5"/>
                </a:lnTo>
                <a:lnTo>
                  <a:pt x="137" y="10"/>
                </a:lnTo>
                <a:lnTo>
                  <a:pt x="133" y="14"/>
                </a:lnTo>
                <a:lnTo>
                  <a:pt x="130" y="19"/>
                </a:lnTo>
                <a:lnTo>
                  <a:pt x="129" y="26"/>
                </a:lnTo>
                <a:lnTo>
                  <a:pt x="127" y="31"/>
                </a:lnTo>
                <a:lnTo>
                  <a:pt x="127" y="31"/>
                </a:lnTo>
                <a:lnTo>
                  <a:pt x="127" y="61"/>
                </a:lnTo>
                <a:lnTo>
                  <a:pt x="130" y="90"/>
                </a:lnTo>
                <a:lnTo>
                  <a:pt x="132" y="119"/>
                </a:lnTo>
                <a:lnTo>
                  <a:pt x="134" y="147"/>
                </a:lnTo>
                <a:lnTo>
                  <a:pt x="134" y="147"/>
                </a:lnTo>
                <a:lnTo>
                  <a:pt x="131" y="148"/>
                </a:lnTo>
                <a:lnTo>
                  <a:pt x="131" y="148"/>
                </a:lnTo>
                <a:lnTo>
                  <a:pt x="110" y="157"/>
                </a:lnTo>
                <a:lnTo>
                  <a:pt x="93" y="168"/>
                </a:lnTo>
                <a:lnTo>
                  <a:pt x="76" y="180"/>
                </a:lnTo>
                <a:lnTo>
                  <a:pt x="61" y="194"/>
                </a:lnTo>
                <a:lnTo>
                  <a:pt x="47" y="210"/>
                </a:lnTo>
                <a:lnTo>
                  <a:pt x="35" y="226"/>
                </a:lnTo>
                <a:lnTo>
                  <a:pt x="24" y="243"/>
                </a:lnTo>
                <a:lnTo>
                  <a:pt x="16" y="263"/>
                </a:lnTo>
                <a:lnTo>
                  <a:pt x="8" y="281"/>
                </a:lnTo>
                <a:lnTo>
                  <a:pt x="4" y="301"/>
                </a:lnTo>
                <a:lnTo>
                  <a:pt x="1" y="322"/>
                </a:lnTo>
                <a:lnTo>
                  <a:pt x="0" y="342"/>
                </a:lnTo>
                <a:lnTo>
                  <a:pt x="0" y="363"/>
                </a:lnTo>
                <a:lnTo>
                  <a:pt x="3" y="383"/>
                </a:lnTo>
                <a:lnTo>
                  <a:pt x="8" y="404"/>
                </a:lnTo>
                <a:lnTo>
                  <a:pt x="15" y="425"/>
                </a:lnTo>
                <a:lnTo>
                  <a:pt x="15" y="425"/>
                </a:lnTo>
                <a:lnTo>
                  <a:pt x="24" y="443"/>
                </a:lnTo>
                <a:lnTo>
                  <a:pt x="35" y="461"/>
                </a:lnTo>
                <a:lnTo>
                  <a:pt x="47" y="478"/>
                </a:lnTo>
                <a:lnTo>
                  <a:pt x="61" y="493"/>
                </a:lnTo>
                <a:lnTo>
                  <a:pt x="76" y="507"/>
                </a:lnTo>
                <a:lnTo>
                  <a:pt x="93" y="519"/>
                </a:lnTo>
                <a:lnTo>
                  <a:pt x="110" y="530"/>
                </a:lnTo>
                <a:lnTo>
                  <a:pt x="130" y="540"/>
                </a:lnTo>
                <a:lnTo>
                  <a:pt x="130" y="540"/>
                </a:lnTo>
                <a:lnTo>
                  <a:pt x="150" y="546"/>
                </a:lnTo>
                <a:lnTo>
                  <a:pt x="170" y="551"/>
                </a:lnTo>
                <a:lnTo>
                  <a:pt x="191" y="555"/>
                </a:lnTo>
                <a:lnTo>
                  <a:pt x="211" y="556"/>
                </a:lnTo>
                <a:lnTo>
                  <a:pt x="211" y="556"/>
                </a:lnTo>
                <a:lnTo>
                  <a:pt x="227" y="555"/>
                </a:lnTo>
                <a:lnTo>
                  <a:pt x="243" y="554"/>
                </a:lnTo>
                <a:lnTo>
                  <a:pt x="259" y="550"/>
                </a:lnTo>
                <a:lnTo>
                  <a:pt x="274" y="546"/>
                </a:lnTo>
                <a:lnTo>
                  <a:pt x="274" y="546"/>
                </a:lnTo>
                <a:lnTo>
                  <a:pt x="301" y="586"/>
                </a:lnTo>
                <a:lnTo>
                  <a:pt x="327" y="621"/>
                </a:lnTo>
                <a:lnTo>
                  <a:pt x="353" y="654"/>
                </a:lnTo>
                <a:lnTo>
                  <a:pt x="379" y="683"/>
                </a:lnTo>
                <a:lnTo>
                  <a:pt x="379" y="683"/>
                </a:lnTo>
                <a:lnTo>
                  <a:pt x="382" y="690"/>
                </a:lnTo>
                <a:lnTo>
                  <a:pt x="386" y="695"/>
                </a:lnTo>
                <a:lnTo>
                  <a:pt x="386" y="695"/>
                </a:lnTo>
                <a:lnTo>
                  <a:pt x="393" y="703"/>
                </a:lnTo>
                <a:lnTo>
                  <a:pt x="398" y="710"/>
                </a:lnTo>
                <a:lnTo>
                  <a:pt x="402" y="718"/>
                </a:lnTo>
                <a:lnTo>
                  <a:pt x="406" y="726"/>
                </a:lnTo>
                <a:lnTo>
                  <a:pt x="410" y="735"/>
                </a:lnTo>
                <a:lnTo>
                  <a:pt x="412" y="744"/>
                </a:lnTo>
                <a:lnTo>
                  <a:pt x="413" y="753"/>
                </a:lnTo>
                <a:lnTo>
                  <a:pt x="414" y="763"/>
                </a:lnTo>
                <a:lnTo>
                  <a:pt x="414" y="763"/>
                </a:lnTo>
                <a:lnTo>
                  <a:pt x="413" y="772"/>
                </a:lnTo>
                <a:lnTo>
                  <a:pt x="412" y="782"/>
                </a:lnTo>
                <a:lnTo>
                  <a:pt x="410" y="791"/>
                </a:lnTo>
                <a:lnTo>
                  <a:pt x="406" y="799"/>
                </a:lnTo>
                <a:lnTo>
                  <a:pt x="402" y="808"/>
                </a:lnTo>
                <a:lnTo>
                  <a:pt x="398" y="816"/>
                </a:lnTo>
                <a:lnTo>
                  <a:pt x="393" y="824"/>
                </a:lnTo>
                <a:lnTo>
                  <a:pt x="386" y="830"/>
                </a:lnTo>
                <a:lnTo>
                  <a:pt x="386" y="830"/>
                </a:lnTo>
                <a:lnTo>
                  <a:pt x="379" y="837"/>
                </a:lnTo>
                <a:lnTo>
                  <a:pt x="371" y="842"/>
                </a:lnTo>
                <a:lnTo>
                  <a:pt x="364" y="847"/>
                </a:lnTo>
                <a:lnTo>
                  <a:pt x="355" y="851"/>
                </a:lnTo>
                <a:lnTo>
                  <a:pt x="346" y="854"/>
                </a:lnTo>
                <a:lnTo>
                  <a:pt x="337" y="856"/>
                </a:lnTo>
                <a:lnTo>
                  <a:pt x="328" y="858"/>
                </a:lnTo>
                <a:lnTo>
                  <a:pt x="318" y="858"/>
                </a:lnTo>
                <a:lnTo>
                  <a:pt x="318" y="858"/>
                </a:lnTo>
                <a:lnTo>
                  <a:pt x="306" y="859"/>
                </a:lnTo>
                <a:lnTo>
                  <a:pt x="293" y="861"/>
                </a:lnTo>
                <a:lnTo>
                  <a:pt x="281" y="865"/>
                </a:lnTo>
                <a:lnTo>
                  <a:pt x="269" y="869"/>
                </a:lnTo>
                <a:lnTo>
                  <a:pt x="257" y="874"/>
                </a:lnTo>
                <a:lnTo>
                  <a:pt x="248" y="880"/>
                </a:lnTo>
                <a:lnTo>
                  <a:pt x="237" y="887"/>
                </a:lnTo>
                <a:lnTo>
                  <a:pt x="228" y="896"/>
                </a:lnTo>
                <a:lnTo>
                  <a:pt x="220" y="904"/>
                </a:lnTo>
                <a:lnTo>
                  <a:pt x="212" y="915"/>
                </a:lnTo>
                <a:lnTo>
                  <a:pt x="207" y="925"/>
                </a:lnTo>
                <a:lnTo>
                  <a:pt x="202" y="937"/>
                </a:lnTo>
                <a:lnTo>
                  <a:pt x="197" y="948"/>
                </a:lnTo>
                <a:lnTo>
                  <a:pt x="194" y="960"/>
                </a:lnTo>
                <a:lnTo>
                  <a:pt x="192" y="973"/>
                </a:lnTo>
                <a:lnTo>
                  <a:pt x="191" y="986"/>
                </a:lnTo>
                <a:lnTo>
                  <a:pt x="191" y="986"/>
                </a:lnTo>
                <a:lnTo>
                  <a:pt x="192" y="992"/>
                </a:lnTo>
                <a:lnTo>
                  <a:pt x="194" y="998"/>
                </a:lnTo>
                <a:lnTo>
                  <a:pt x="196" y="1003"/>
                </a:lnTo>
                <a:lnTo>
                  <a:pt x="200" y="1008"/>
                </a:lnTo>
                <a:lnTo>
                  <a:pt x="205" y="1012"/>
                </a:lnTo>
                <a:lnTo>
                  <a:pt x="210" y="1015"/>
                </a:lnTo>
                <a:lnTo>
                  <a:pt x="217" y="1017"/>
                </a:lnTo>
                <a:lnTo>
                  <a:pt x="223" y="1017"/>
                </a:lnTo>
                <a:lnTo>
                  <a:pt x="795" y="1017"/>
                </a:lnTo>
                <a:lnTo>
                  <a:pt x="795" y="1017"/>
                </a:lnTo>
                <a:lnTo>
                  <a:pt x="801" y="1017"/>
                </a:lnTo>
                <a:lnTo>
                  <a:pt x="808" y="1015"/>
                </a:lnTo>
                <a:lnTo>
                  <a:pt x="813" y="1012"/>
                </a:lnTo>
                <a:lnTo>
                  <a:pt x="817" y="1008"/>
                </a:lnTo>
                <a:lnTo>
                  <a:pt x="822" y="1003"/>
                </a:lnTo>
                <a:lnTo>
                  <a:pt x="825" y="998"/>
                </a:lnTo>
                <a:lnTo>
                  <a:pt x="826" y="992"/>
                </a:lnTo>
                <a:lnTo>
                  <a:pt x="827" y="986"/>
                </a:lnTo>
                <a:lnTo>
                  <a:pt x="827" y="986"/>
                </a:lnTo>
                <a:lnTo>
                  <a:pt x="826" y="973"/>
                </a:lnTo>
                <a:lnTo>
                  <a:pt x="825" y="960"/>
                </a:lnTo>
                <a:lnTo>
                  <a:pt x="822" y="948"/>
                </a:lnTo>
                <a:lnTo>
                  <a:pt x="817" y="937"/>
                </a:lnTo>
                <a:lnTo>
                  <a:pt x="812" y="925"/>
                </a:lnTo>
                <a:lnTo>
                  <a:pt x="806" y="915"/>
                </a:lnTo>
                <a:lnTo>
                  <a:pt x="798" y="904"/>
                </a:lnTo>
                <a:lnTo>
                  <a:pt x="790" y="896"/>
                </a:lnTo>
                <a:lnTo>
                  <a:pt x="781" y="887"/>
                </a:lnTo>
                <a:lnTo>
                  <a:pt x="771" y="880"/>
                </a:lnTo>
                <a:lnTo>
                  <a:pt x="761" y="874"/>
                </a:lnTo>
                <a:lnTo>
                  <a:pt x="750" y="869"/>
                </a:lnTo>
                <a:lnTo>
                  <a:pt x="738" y="865"/>
                </a:lnTo>
                <a:lnTo>
                  <a:pt x="725" y="861"/>
                </a:lnTo>
                <a:lnTo>
                  <a:pt x="713" y="859"/>
                </a:lnTo>
                <a:lnTo>
                  <a:pt x="699" y="858"/>
                </a:lnTo>
                <a:lnTo>
                  <a:pt x="699" y="858"/>
                </a:lnTo>
                <a:lnTo>
                  <a:pt x="691" y="858"/>
                </a:lnTo>
                <a:lnTo>
                  <a:pt x="681" y="856"/>
                </a:lnTo>
                <a:lnTo>
                  <a:pt x="673" y="854"/>
                </a:lnTo>
                <a:lnTo>
                  <a:pt x="663" y="851"/>
                </a:lnTo>
                <a:lnTo>
                  <a:pt x="655" y="847"/>
                </a:lnTo>
                <a:lnTo>
                  <a:pt x="647" y="842"/>
                </a:lnTo>
                <a:lnTo>
                  <a:pt x="639" y="837"/>
                </a:lnTo>
                <a:lnTo>
                  <a:pt x="633" y="830"/>
                </a:lnTo>
                <a:lnTo>
                  <a:pt x="633" y="830"/>
                </a:lnTo>
                <a:lnTo>
                  <a:pt x="626" y="824"/>
                </a:lnTo>
                <a:lnTo>
                  <a:pt x="620" y="816"/>
                </a:lnTo>
                <a:lnTo>
                  <a:pt x="616" y="808"/>
                </a:lnTo>
                <a:lnTo>
                  <a:pt x="611" y="799"/>
                </a:lnTo>
                <a:lnTo>
                  <a:pt x="608" y="791"/>
                </a:lnTo>
                <a:lnTo>
                  <a:pt x="606" y="782"/>
                </a:lnTo>
                <a:lnTo>
                  <a:pt x="605" y="772"/>
                </a:lnTo>
                <a:lnTo>
                  <a:pt x="605" y="763"/>
                </a:lnTo>
                <a:lnTo>
                  <a:pt x="605" y="763"/>
                </a:lnTo>
                <a:lnTo>
                  <a:pt x="605" y="753"/>
                </a:lnTo>
                <a:lnTo>
                  <a:pt x="606" y="744"/>
                </a:lnTo>
                <a:lnTo>
                  <a:pt x="608" y="735"/>
                </a:lnTo>
                <a:lnTo>
                  <a:pt x="611" y="726"/>
                </a:lnTo>
                <a:lnTo>
                  <a:pt x="616" y="718"/>
                </a:lnTo>
                <a:lnTo>
                  <a:pt x="620" y="710"/>
                </a:lnTo>
                <a:lnTo>
                  <a:pt x="626" y="703"/>
                </a:lnTo>
                <a:lnTo>
                  <a:pt x="633" y="695"/>
                </a:lnTo>
                <a:lnTo>
                  <a:pt x="633" y="695"/>
                </a:lnTo>
                <a:lnTo>
                  <a:pt x="637" y="690"/>
                </a:lnTo>
                <a:lnTo>
                  <a:pt x="639" y="683"/>
                </a:lnTo>
                <a:lnTo>
                  <a:pt x="639" y="683"/>
                </a:lnTo>
                <a:lnTo>
                  <a:pt x="665" y="654"/>
                </a:lnTo>
                <a:lnTo>
                  <a:pt x="691" y="622"/>
                </a:lnTo>
                <a:lnTo>
                  <a:pt x="718" y="586"/>
                </a:lnTo>
                <a:lnTo>
                  <a:pt x="743" y="546"/>
                </a:lnTo>
                <a:lnTo>
                  <a:pt x="743" y="546"/>
                </a:lnTo>
                <a:lnTo>
                  <a:pt x="758" y="550"/>
                </a:lnTo>
                <a:lnTo>
                  <a:pt x="774" y="554"/>
                </a:lnTo>
                <a:lnTo>
                  <a:pt x="791" y="555"/>
                </a:lnTo>
                <a:lnTo>
                  <a:pt x="806" y="556"/>
                </a:lnTo>
                <a:lnTo>
                  <a:pt x="806" y="556"/>
                </a:lnTo>
                <a:lnTo>
                  <a:pt x="827" y="555"/>
                </a:lnTo>
                <a:lnTo>
                  <a:pt x="847" y="551"/>
                </a:lnTo>
                <a:lnTo>
                  <a:pt x="868" y="546"/>
                </a:lnTo>
                <a:lnTo>
                  <a:pt x="887" y="540"/>
                </a:lnTo>
                <a:lnTo>
                  <a:pt x="887" y="540"/>
                </a:lnTo>
                <a:lnTo>
                  <a:pt x="906" y="530"/>
                </a:lnTo>
                <a:lnTo>
                  <a:pt x="925" y="519"/>
                </a:lnTo>
                <a:lnTo>
                  <a:pt x="941" y="507"/>
                </a:lnTo>
                <a:lnTo>
                  <a:pt x="956" y="493"/>
                </a:lnTo>
                <a:lnTo>
                  <a:pt x="970" y="478"/>
                </a:lnTo>
                <a:lnTo>
                  <a:pt x="983" y="461"/>
                </a:lnTo>
                <a:lnTo>
                  <a:pt x="993" y="443"/>
                </a:lnTo>
                <a:lnTo>
                  <a:pt x="1002" y="425"/>
                </a:lnTo>
                <a:lnTo>
                  <a:pt x="1002" y="425"/>
                </a:lnTo>
                <a:lnTo>
                  <a:pt x="1009" y="404"/>
                </a:lnTo>
                <a:lnTo>
                  <a:pt x="1014" y="383"/>
                </a:lnTo>
                <a:lnTo>
                  <a:pt x="1017" y="363"/>
                </a:lnTo>
                <a:lnTo>
                  <a:pt x="1018" y="342"/>
                </a:lnTo>
                <a:lnTo>
                  <a:pt x="1017" y="322"/>
                </a:lnTo>
                <a:lnTo>
                  <a:pt x="1014" y="301"/>
                </a:lnTo>
                <a:lnTo>
                  <a:pt x="1008" y="281"/>
                </a:lnTo>
                <a:lnTo>
                  <a:pt x="1002" y="263"/>
                </a:lnTo>
                <a:lnTo>
                  <a:pt x="993" y="243"/>
                </a:lnTo>
                <a:lnTo>
                  <a:pt x="983" y="226"/>
                </a:lnTo>
                <a:lnTo>
                  <a:pt x="971" y="210"/>
                </a:lnTo>
                <a:lnTo>
                  <a:pt x="957" y="194"/>
                </a:lnTo>
                <a:lnTo>
                  <a:pt x="942" y="180"/>
                </a:lnTo>
                <a:lnTo>
                  <a:pt x="925" y="168"/>
                </a:lnTo>
                <a:lnTo>
                  <a:pt x="906" y="157"/>
                </a:lnTo>
                <a:lnTo>
                  <a:pt x="887" y="148"/>
                </a:lnTo>
                <a:lnTo>
                  <a:pt x="887" y="148"/>
                </a:lnTo>
                <a:close/>
                <a:moveTo>
                  <a:pt x="154" y="481"/>
                </a:moveTo>
                <a:lnTo>
                  <a:pt x="154" y="481"/>
                </a:lnTo>
                <a:lnTo>
                  <a:pt x="140" y="474"/>
                </a:lnTo>
                <a:lnTo>
                  <a:pt x="129" y="467"/>
                </a:lnTo>
                <a:lnTo>
                  <a:pt x="117" y="458"/>
                </a:lnTo>
                <a:lnTo>
                  <a:pt x="106" y="448"/>
                </a:lnTo>
                <a:lnTo>
                  <a:pt x="96" y="438"/>
                </a:lnTo>
                <a:lnTo>
                  <a:pt x="88" y="426"/>
                </a:lnTo>
                <a:lnTo>
                  <a:pt x="80" y="413"/>
                </a:lnTo>
                <a:lnTo>
                  <a:pt x="74" y="400"/>
                </a:lnTo>
                <a:lnTo>
                  <a:pt x="74" y="400"/>
                </a:lnTo>
                <a:lnTo>
                  <a:pt x="70" y="386"/>
                </a:lnTo>
                <a:lnTo>
                  <a:pt x="66" y="373"/>
                </a:lnTo>
                <a:lnTo>
                  <a:pt x="64" y="359"/>
                </a:lnTo>
                <a:lnTo>
                  <a:pt x="63" y="345"/>
                </a:lnTo>
                <a:lnTo>
                  <a:pt x="63" y="331"/>
                </a:lnTo>
                <a:lnTo>
                  <a:pt x="65" y="319"/>
                </a:lnTo>
                <a:lnTo>
                  <a:pt x="68" y="305"/>
                </a:lnTo>
                <a:lnTo>
                  <a:pt x="73" y="292"/>
                </a:lnTo>
                <a:lnTo>
                  <a:pt x="78" y="280"/>
                </a:lnTo>
                <a:lnTo>
                  <a:pt x="85" y="268"/>
                </a:lnTo>
                <a:lnTo>
                  <a:pt x="92" y="256"/>
                </a:lnTo>
                <a:lnTo>
                  <a:pt x="101" y="247"/>
                </a:lnTo>
                <a:lnTo>
                  <a:pt x="110" y="236"/>
                </a:lnTo>
                <a:lnTo>
                  <a:pt x="120" y="227"/>
                </a:lnTo>
                <a:lnTo>
                  <a:pt x="132" y="219"/>
                </a:lnTo>
                <a:lnTo>
                  <a:pt x="144" y="212"/>
                </a:lnTo>
                <a:lnTo>
                  <a:pt x="144" y="212"/>
                </a:lnTo>
                <a:lnTo>
                  <a:pt x="152" y="252"/>
                </a:lnTo>
                <a:lnTo>
                  <a:pt x="162" y="290"/>
                </a:lnTo>
                <a:lnTo>
                  <a:pt x="173" y="326"/>
                </a:lnTo>
                <a:lnTo>
                  <a:pt x="184" y="361"/>
                </a:lnTo>
                <a:lnTo>
                  <a:pt x="197" y="395"/>
                </a:lnTo>
                <a:lnTo>
                  <a:pt x="211" y="428"/>
                </a:lnTo>
                <a:lnTo>
                  <a:pt x="226" y="459"/>
                </a:lnTo>
                <a:lnTo>
                  <a:pt x="241" y="488"/>
                </a:lnTo>
                <a:lnTo>
                  <a:pt x="241" y="488"/>
                </a:lnTo>
                <a:lnTo>
                  <a:pt x="230" y="490"/>
                </a:lnTo>
                <a:lnTo>
                  <a:pt x="220" y="491"/>
                </a:lnTo>
                <a:lnTo>
                  <a:pt x="209" y="491"/>
                </a:lnTo>
                <a:lnTo>
                  <a:pt x="197" y="491"/>
                </a:lnTo>
                <a:lnTo>
                  <a:pt x="187" y="490"/>
                </a:lnTo>
                <a:lnTo>
                  <a:pt x="176" y="487"/>
                </a:lnTo>
                <a:lnTo>
                  <a:pt x="165" y="485"/>
                </a:lnTo>
                <a:lnTo>
                  <a:pt x="154" y="481"/>
                </a:lnTo>
                <a:lnTo>
                  <a:pt x="154" y="481"/>
                </a:lnTo>
                <a:close/>
                <a:moveTo>
                  <a:pt x="699" y="922"/>
                </a:moveTo>
                <a:lnTo>
                  <a:pt x="699" y="922"/>
                </a:lnTo>
                <a:lnTo>
                  <a:pt x="709" y="923"/>
                </a:lnTo>
                <a:lnTo>
                  <a:pt x="717" y="925"/>
                </a:lnTo>
                <a:lnTo>
                  <a:pt x="725" y="927"/>
                </a:lnTo>
                <a:lnTo>
                  <a:pt x="733" y="931"/>
                </a:lnTo>
                <a:lnTo>
                  <a:pt x="739" y="935"/>
                </a:lnTo>
                <a:lnTo>
                  <a:pt x="746" y="941"/>
                </a:lnTo>
                <a:lnTo>
                  <a:pt x="751" y="947"/>
                </a:lnTo>
                <a:lnTo>
                  <a:pt x="755" y="954"/>
                </a:lnTo>
                <a:lnTo>
                  <a:pt x="263" y="954"/>
                </a:lnTo>
                <a:lnTo>
                  <a:pt x="263" y="954"/>
                </a:lnTo>
                <a:lnTo>
                  <a:pt x="268" y="947"/>
                </a:lnTo>
                <a:lnTo>
                  <a:pt x="273" y="941"/>
                </a:lnTo>
                <a:lnTo>
                  <a:pt x="279" y="935"/>
                </a:lnTo>
                <a:lnTo>
                  <a:pt x="286" y="931"/>
                </a:lnTo>
                <a:lnTo>
                  <a:pt x="294" y="927"/>
                </a:lnTo>
                <a:lnTo>
                  <a:pt x="301" y="925"/>
                </a:lnTo>
                <a:lnTo>
                  <a:pt x="310" y="923"/>
                </a:lnTo>
                <a:lnTo>
                  <a:pt x="318" y="922"/>
                </a:lnTo>
                <a:lnTo>
                  <a:pt x="318" y="922"/>
                </a:lnTo>
                <a:lnTo>
                  <a:pt x="333" y="922"/>
                </a:lnTo>
                <a:lnTo>
                  <a:pt x="350" y="919"/>
                </a:lnTo>
                <a:lnTo>
                  <a:pt x="365" y="915"/>
                </a:lnTo>
                <a:lnTo>
                  <a:pt x="380" y="910"/>
                </a:lnTo>
                <a:lnTo>
                  <a:pt x="394" y="903"/>
                </a:lnTo>
                <a:lnTo>
                  <a:pt x="406" y="896"/>
                </a:lnTo>
                <a:lnTo>
                  <a:pt x="419" y="886"/>
                </a:lnTo>
                <a:lnTo>
                  <a:pt x="431" y="875"/>
                </a:lnTo>
                <a:lnTo>
                  <a:pt x="431" y="875"/>
                </a:lnTo>
                <a:lnTo>
                  <a:pt x="440" y="865"/>
                </a:lnTo>
                <a:lnTo>
                  <a:pt x="448" y="854"/>
                </a:lnTo>
                <a:lnTo>
                  <a:pt x="456" y="842"/>
                </a:lnTo>
                <a:lnTo>
                  <a:pt x="462" y="830"/>
                </a:lnTo>
                <a:lnTo>
                  <a:pt x="468" y="817"/>
                </a:lnTo>
                <a:lnTo>
                  <a:pt x="471" y="805"/>
                </a:lnTo>
                <a:lnTo>
                  <a:pt x="474" y="792"/>
                </a:lnTo>
                <a:lnTo>
                  <a:pt x="476" y="778"/>
                </a:lnTo>
                <a:lnTo>
                  <a:pt x="476" y="778"/>
                </a:lnTo>
                <a:lnTo>
                  <a:pt x="490" y="788"/>
                </a:lnTo>
                <a:lnTo>
                  <a:pt x="490" y="788"/>
                </a:lnTo>
                <a:lnTo>
                  <a:pt x="494" y="792"/>
                </a:lnTo>
                <a:lnTo>
                  <a:pt x="500" y="793"/>
                </a:lnTo>
                <a:lnTo>
                  <a:pt x="504" y="795"/>
                </a:lnTo>
                <a:lnTo>
                  <a:pt x="509" y="795"/>
                </a:lnTo>
                <a:lnTo>
                  <a:pt x="509" y="795"/>
                </a:lnTo>
                <a:lnTo>
                  <a:pt x="514" y="795"/>
                </a:lnTo>
                <a:lnTo>
                  <a:pt x="519" y="793"/>
                </a:lnTo>
                <a:lnTo>
                  <a:pt x="523" y="792"/>
                </a:lnTo>
                <a:lnTo>
                  <a:pt x="528" y="788"/>
                </a:lnTo>
                <a:lnTo>
                  <a:pt x="528" y="788"/>
                </a:lnTo>
                <a:lnTo>
                  <a:pt x="543" y="778"/>
                </a:lnTo>
                <a:lnTo>
                  <a:pt x="543" y="778"/>
                </a:lnTo>
                <a:lnTo>
                  <a:pt x="544" y="792"/>
                </a:lnTo>
                <a:lnTo>
                  <a:pt x="547" y="805"/>
                </a:lnTo>
                <a:lnTo>
                  <a:pt x="551" y="817"/>
                </a:lnTo>
                <a:lnTo>
                  <a:pt x="557" y="830"/>
                </a:lnTo>
                <a:lnTo>
                  <a:pt x="562" y="842"/>
                </a:lnTo>
                <a:lnTo>
                  <a:pt x="570" y="854"/>
                </a:lnTo>
                <a:lnTo>
                  <a:pt x="578" y="865"/>
                </a:lnTo>
                <a:lnTo>
                  <a:pt x="588" y="875"/>
                </a:lnTo>
                <a:lnTo>
                  <a:pt x="588" y="875"/>
                </a:lnTo>
                <a:lnTo>
                  <a:pt x="600" y="886"/>
                </a:lnTo>
                <a:lnTo>
                  <a:pt x="611" y="896"/>
                </a:lnTo>
                <a:lnTo>
                  <a:pt x="625" y="903"/>
                </a:lnTo>
                <a:lnTo>
                  <a:pt x="639" y="910"/>
                </a:lnTo>
                <a:lnTo>
                  <a:pt x="653" y="915"/>
                </a:lnTo>
                <a:lnTo>
                  <a:pt x="668" y="919"/>
                </a:lnTo>
                <a:lnTo>
                  <a:pt x="684" y="922"/>
                </a:lnTo>
                <a:lnTo>
                  <a:pt x="699" y="922"/>
                </a:lnTo>
                <a:lnTo>
                  <a:pt x="699" y="922"/>
                </a:lnTo>
                <a:close/>
                <a:moveTo>
                  <a:pt x="509" y="722"/>
                </a:moveTo>
                <a:lnTo>
                  <a:pt x="509" y="722"/>
                </a:lnTo>
                <a:lnTo>
                  <a:pt x="494" y="709"/>
                </a:lnTo>
                <a:lnTo>
                  <a:pt x="476" y="692"/>
                </a:lnTo>
                <a:lnTo>
                  <a:pt x="456" y="672"/>
                </a:lnTo>
                <a:lnTo>
                  <a:pt x="432" y="647"/>
                </a:lnTo>
                <a:lnTo>
                  <a:pt x="408" y="618"/>
                </a:lnTo>
                <a:lnTo>
                  <a:pt x="382" y="586"/>
                </a:lnTo>
                <a:lnTo>
                  <a:pt x="355" y="550"/>
                </a:lnTo>
                <a:lnTo>
                  <a:pt x="329" y="511"/>
                </a:lnTo>
                <a:lnTo>
                  <a:pt x="316" y="489"/>
                </a:lnTo>
                <a:lnTo>
                  <a:pt x="303" y="467"/>
                </a:lnTo>
                <a:lnTo>
                  <a:pt x="292" y="444"/>
                </a:lnTo>
                <a:lnTo>
                  <a:pt x="280" y="420"/>
                </a:lnTo>
                <a:lnTo>
                  <a:pt x="268" y="395"/>
                </a:lnTo>
                <a:lnTo>
                  <a:pt x="257" y="369"/>
                </a:lnTo>
                <a:lnTo>
                  <a:pt x="247" y="342"/>
                </a:lnTo>
                <a:lnTo>
                  <a:pt x="237" y="315"/>
                </a:lnTo>
                <a:lnTo>
                  <a:pt x="228" y="286"/>
                </a:lnTo>
                <a:lnTo>
                  <a:pt x="220" y="257"/>
                </a:lnTo>
                <a:lnTo>
                  <a:pt x="212" y="227"/>
                </a:lnTo>
                <a:lnTo>
                  <a:pt x="206" y="196"/>
                </a:lnTo>
                <a:lnTo>
                  <a:pt x="200" y="164"/>
                </a:lnTo>
                <a:lnTo>
                  <a:pt x="196" y="132"/>
                </a:lnTo>
                <a:lnTo>
                  <a:pt x="193" y="98"/>
                </a:lnTo>
                <a:lnTo>
                  <a:pt x="192" y="63"/>
                </a:lnTo>
                <a:lnTo>
                  <a:pt x="827" y="63"/>
                </a:lnTo>
                <a:lnTo>
                  <a:pt x="827" y="63"/>
                </a:lnTo>
                <a:lnTo>
                  <a:pt x="825" y="98"/>
                </a:lnTo>
                <a:lnTo>
                  <a:pt x="822" y="132"/>
                </a:lnTo>
                <a:lnTo>
                  <a:pt x="817" y="164"/>
                </a:lnTo>
                <a:lnTo>
                  <a:pt x="812" y="196"/>
                </a:lnTo>
                <a:lnTo>
                  <a:pt x="806" y="227"/>
                </a:lnTo>
                <a:lnTo>
                  <a:pt x="798" y="257"/>
                </a:lnTo>
                <a:lnTo>
                  <a:pt x="791" y="286"/>
                </a:lnTo>
                <a:lnTo>
                  <a:pt x="781" y="315"/>
                </a:lnTo>
                <a:lnTo>
                  <a:pt x="771" y="342"/>
                </a:lnTo>
                <a:lnTo>
                  <a:pt x="762" y="369"/>
                </a:lnTo>
                <a:lnTo>
                  <a:pt x="750" y="395"/>
                </a:lnTo>
                <a:lnTo>
                  <a:pt x="739" y="420"/>
                </a:lnTo>
                <a:lnTo>
                  <a:pt x="726" y="444"/>
                </a:lnTo>
                <a:lnTo>
                  <a:pt x="714" y="467"/>
                </a:lnTo>
                <a:lnTo>
                  <a:pt x="702" y="489"/>
                </a:lnTo>
                <a:lnTo>
                  <a:pt x="689" y="511"/>
                </a:lnTo>
                <a:lnTo>
                  <a:pt x="663" y="550"/>
                </a:lnTo>
                <a:lnTo>
                  <a:pt x="636" y="586"/>
                </a:lnTo>
                <a:lnTo>
                  <a:pt x="610" y="618"/>
                </a:lnTo>
                <a:lnTo>
                  <a:pt x="586" y="647"/>
                </a:lnTo>
                <a:lnTo>
                  <a:pt x="563" y="672"/>
                </a:lnTo>
                <a:lnTo>
                  <a:pt x="542" y="692"/>
                </a:lnTo>
                <a:lnTo>
                  <a:pt x="523" y="709"/>
                </a:lnTo>
                <a:lnTo>
                  <a:pt x="509" y="722"/>
                </a:lnTo>
                <a:lnTo>
                  <a:pt x="509" y="722"/>
                </a:lnTo>
                <a:close/>
                <a:moveTo>
                  <a:pt x="943" y="400"/>
                </a:moveTo>
                <a:lnTo>
                  <a:pt x="943" y="400"/>
                </a:lnTo>
                <a:lnTo>
                  <a:pt x="936" y="413"/>
                </a:lnTo>
                <a:lnTo>
                  <a:pt x="929" y="426"/>
                </a:lnTo>
                <a:lnTo>
                  <a:pt x="920" y="438"/>
                </a:lnTo>
                <a:lnTo>
                  <a:pt x="911" y="448"/>
                </a:lnTo>
                <a:lnTo>
                  <a:pt x="900" y="458"/>
                </a:lnTo>
                <a:lnTo>
                  <a:pt x="889" y="467"/>
                </a:lnTo>
                <a:lnTo>
                  <a:pt x="876" y="474"/>
                </a:lnTo>
                <a:lnTo>
                  <a:pt x="864" y="481"/>
                </a:lnTo>
                <a:lnTo>
                  <a:pt x="864" y="481"/>
                </a:lnTo>
                <a:lnTo>
                  <a:pt x="853" y="485"/>
                </a:lnTo>
                <a:lnTo>
                  <a:pt x="842" y="487"/>
                </a:lnTo>
                <a:lnTo>
                  <a:pt x="831" y="490"/>
                </a:lnTo>
                <a:lnTo>
                  <a:pt x="821" y="491"/>
                </a:lnTo>
                <a:lnTo>
                  <a:pt x="809" y="491"/>
                </a:lnTo>
                <a:lnTo>
                  <a:pt x="798" y="491"/>
                </a:lnTo>
                <a:lnTo>
                  <a:pt x="787" y="490"/>
                </a:lnTo>
                <a:lnTo>
                  <a:pt x="777" y="489"/>
                </a:lnTo>
                <a:lnTo>
                  <a:pt x="777" y="489"/>
                </a:lnTo>
                <a:lnTo>
                  <a:pt x="792" y="459"/>
                </a:lnTo>
                <a:lnTo>
                  <a:pt x="807" y="428"/>
                </a:lnTo>
                <a:lnTo>
                  <a:pt x="821" y="396"/>
                </a:lnTo>
                <a:lnTo>
                  <a:pt x="833" y="361"/>
                </a:lnTo>
                <a:lnTo>
                  <a:pt x="845" y="326"/>
                </a:lnTo>
                <a:lnTo>
                  <a:pt x="856" y="290"/>
                </a:lnTo>
                <a:lnTo>
                  <a:pt x="866" y="252"/>
                </a:lnTo>
                <a:lnTo>
                  <a:pt x="874" y="212"/>
                </a:lnTo>
                <a:lnTo>
                  <a:pt x="874" y="212"/>
                </a:lnTo>
                <a:lnTo>
                  <a:pt x="886" y="220"/>
                </a:lnTo>
                <a:lnTo>
                  <a:pt x="898" y="227"/>
                </a:lnTo>
                <a:lnTo>
                  <a:pt x="908" y="237"/>
                </a:lnTo>
                <a:lnTo>
                  <a:pt x="917" y="247"/>
                </a:lnTo>
                <a:lnTo>
                  <a:pt x="926" y="257"/>
                </a:lnTo>
                <a:lnTo>
                  <a:pt x="933" y="268"/>
                </a:lnTo>
                <a:lnTo>
                  <a:pt x="940" y="280"/>
                </a:lnTo>
                <a:lnTo>
                  <a:pt x="945" y="293"/>
                </a:lnTo>
                <a:lnTo>
                  <a:pt x="949" y="306"/>
                </a:lnTo>
                <a:lnTo>
                  <a:pt x="952" y="319"/>
                </a:lnTo>
                <a:lnTo>
                  <a:pt x="954" y="332"/>
                </a:lnTo>
                <a:lnTo>
                  <a:pt x="955" y="345"/>
                </a:lnTo>
                <a:lnTo>
                  <a:pt x="954" y="359"/>
                </a:lnTo>
                <a:lnTo>
                  <a:pt x="952" y="373"/>
                </a:lnTo>
                <a:lnTo>
                  <a:pt x="948" y="386"/>
                </a:lnTo>
                <a:lnTo>
                  <a:pt x="943" y="400"/>
                </a:lnTo>
                <a:lnTo>
                  <a:pt x="943" y="400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98394" y="2149905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02</a:t>
            </a:r>
          </a:p>
        </p:txBody>
      </p:sp>
      <p:sp>
        <p:nvSpPr>
          <p:cNvPr id="41" name="矩形 40"/>
          <p:cNvSpPr/>
          <p:nvPr/>
        </p:nvSpPr>
        <p:spPr>
          <a:xfrm>
            <a:off x="7044695" y="2644273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工作內容</a:t>
            </a:r>
            <a:r>
              <a:rPr lang="en-US" altLang="zh-CN" sz="36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6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成效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44943" y="3570419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03</a:t>
            </a:r>
          </a:p>
        </p:txBody>
      </p:sp>
      <p:sp>
        <p:nvSpPr>
          <p:cNvPr id="43" name="矩形 42"/>
          <p:cNvSpPr/>
          <p:nvPr/>
        </p:nvSpPr>
        <p:spPr>
          <a:xfrm>
            <a:off x="7091244" y="4064787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建議</a:t>
            </a:r>
            <a:r>
              <a:rPr lang="en-US" altLang="zh-CN" sz="36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6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改善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52093" y="4901557"/>
            <a:ext cx="181448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04</a:t>
            </a:r>
          </a:p>
        </p:txBody>
      </p:sp>
      <p:sp>
        <p:nvSpPr>
          <p:cNvPr id="45" name="矩形 44"/>
          <p:cNvSpPr/>
          <p:nvPr/>
        </p:nvSpPr>
        <p:spPr>
          <a:xfrm>
            <a:off x="7098394" y="5395925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職涯規劃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  <p:bldP spid="34" grpId="0"/>
      <p:bldP spid="35" grpId="0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843212" y="2209413"/>
            <a:ext cx="6506508" cy="10849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6600" spc="225" dirty="0">
                <a:solidFill>
                  <a:srgbClr val="6E8F9E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请领导批评指正</a:t>
            </a:r>
          </a:p>
        </p:txBody>
      </p:sp>
      <p:sp>
        <p:nvSpPr>
          <p:cNvPr id="2" name="矩形 1"/>
          <p:cNvSpPr/>
          <p:nvPr/>
        </p:nvSpPr>
        <p:spPr>
          <a:xfrm>
            <a:off x="4966335" y="3505835"/>
            <a:ext cx="2259330" cy="6223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600" spc="225" dirty="0">
                <a:solidFill>
                  <a:srgbClr val="6E8F9E"/>
                </a:solidFill>
                <a:cs typeface="+mn-ea"/>
                <a:sym typeface="+mn-lt"/>
              </a:rPr>
              <a:t>THANKS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563620" y="3816985"/>
            <a:ext cx="113347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499350" y="3816985"/>
            <a:ext cx="113347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935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自我介紹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SELF - INTRODUCTION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151041" y="271735"/>
            <a:ext cx="2145979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自我介紹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548234" y="1356259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17" y="1279314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基本情況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088" y="2466634"/>
            <a:ext cx="2381632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6000" b="1" dirty="0" smtClean="0">
                <a:solidFill>
                  <a:schemeClr val="bg1"/>
                </a:solidFill>
                <a:cs typeface="+mn-ea"/>
                <a:sym typeface="+mn-lt"/>
              </a:rPr>
              <a:t>SELF</a:t>
            </a:r>
            <a:endParaRPr 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14008" y="3979877"/>
            <a:ext cx="256578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cs typeface="+mn-ea"/>
                <a:sym typeface="+mn-lt"/>
              </a:rPr>
              <a:t>INTRODUCTION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50988"/>
              </p:ext>
            </p:extLst>
          </p:nvPr>
        </p:nvGraphicFramePr>
        <p:xfrm>
          <a:off x="593951" y="2186149"/>
          <a:ext cx="10883348" cy="3857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21"/>
                <a:gridCol w="3828453"/>
                <a:gridCol w="1826113"/>
                <a:gridCol w="3615561"/>
              </a:tblGrid>
              <a:tr h="1285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姓名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高超輝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學歷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專科</a:t>
                      </a:r>
                      <a:endParaRPr lang="zh-TW" altLang="en-US" sz="1800" b="1" dirty="0"/>
                    </a:p>
                  </a:txBody>
                  <a:tcPr anchor="ctr"/>
                </a:tc>
              </a:tr>
              <a:tr h="1285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部門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CEM - SFC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畢業院校</a:t>
                      </a:r>
                      <a:endParaRPr lang="en-US" altLang="zh-CN" sz="1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江西信息應用職業技術學院</a:t>
                      </a:r>
                      <a:endParaRPr lang="en-US" altLang="zh-TW" sz="1800" b="1" dirty="0" smtClean="0"/>
                    </a:p>
                  </a:txBody>
                  <a:tcPr anchor="ctr"/>
                </a:tc>
              </a:tr>
              <a:tr h="1285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直屬主管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謝運峰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入職時間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2018</a:t>
                      </a:r>
                      <a:r>
                        <a:rPr lang="zh-CN" altLang="en-US" sz="1800" dirty="0" smtClean="0"/>
                        <a:t>年</a:t>
                      </a:r>
                      <a:r>
                        <a:rPr lang="en-US" altLang="zh-CN" sz="1800" dirty="0" smtClean="0"/>
                        <a:t>7</a:t>
                      </a:r>
                      <a:r>
                        <a:rPr lang="zh-CN" altLang="en-US" sz="1800" dirty="0" smtClean="0"/>
                        <a:t>月</a:t>
                      </a:r>
                      <a:r>
                        <a:rPr lang="en-US" altLang="zh-CN" sz="1800" dirty="0" smtClean="0"/>
                        <a:t>9</a:t>
                      </a:r>
                      <a:r>
                        <a:rPr lang="zh-CN" altLang="en-US" sz="1800" dirty="0" smtClean="0"/>
                        <a:t>號</a:t>
                      </a:r>
                      <a:endParaRPr lang="zh-TW" altLang="en-US" sz="18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ldLvl="0"/>
      <p:bldP spid="14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工作內容</a:t>
            </a:r>
            <a:r>
              <a:rPr lang="en-US" altLang="zh-TW" sz="6000" spc="225" dirty="0">
                <a:solidFill>
                  <a:schemeClr val="bg1"/>
                </a:solidFill>
                <a:cs typeface="+mn-ea"/>
                <a:sym typeface="+mn-lt"/>
              </a:rPr>
              <a:t>&amp;</a:t>
            </a:r>
            <a:r>
              <a:rPr lang="zh-TW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成效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in the rain.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0669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工作內容</a:t>
            </a:r>
            <a:r>
              <a:rPr lang="en-US" altLang="zh-TW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TW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706950" y="1181755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69209" y="1181755"/>
            <a:ext cx="404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總攬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66" y="1921414"/>
            <a:ext cx="1868380" cy="46324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69209" y="2037141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一：</a:t>
            </a:r>
            <a:r>
              <a:rPr lang="en-US" altLang="zh-CN" dirty="0" smtClean="0"/>
              <a:t>AGBU Cloud MES</a:t>
            </a:r>
            <a:r>
              <a:rPr lang="zh-CN" altLang="en-US" dirty="0" smtClean="0"/>
              <a:t>系統前端開發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19503" y="2932386"/>
            <a:ext cx="56861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CN" altLang="en-US" dirty="0" smtClean="0"/>
              <a:t>系統主頁，菜單頁整改。</a:t>
            </a:r>
            <a:endParaRPr lang="en-US" altLang="zh-CN" dirty="0" smtClean="0"/>
          </a:p>
          <a:p>
            <a:r>
              <a:rPr lang="en-US" altLang="zh-TW" dirty="0" smtClean="0"/>
              <a:t>2.</a:t>
            </a:r>
            <a:r>
              <a:rPr lang="zh-CN" altLang="en-US" dirty="0" smtClean="0"/>
              <a:t>工站，報表風格整改，樣式統一化。</a:t>
            </a:r>
            <a:endParaRPr lang="en-US" altLang="zh-CN" dirty="0" smtClean="0"/>
          </a:p>
          <a:p>
            <a:r>
              <a:rPr lang="en-US" altLang="zh-TW" dirty="0" smtClean="0"/>
              <a:t>3.</a:t>
            </a:r>
            <a:r>
              <a:rPr lang="zh-CN" altLang="en-US" dirty="0" smtClean="0"/>
              <a:t>配置報表開發，優化（主要的）。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圖表開發。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/>
              <a:t>亮</a:t>
            </a:r>
            <a:r>
              <a:rPr lang="zh-CN" altLang="en-US" dirty="0" smtClean="0"/>
              <a:t>點：</a:t>
            </a:r>
            <a:endParaRPr lang="en-US" altLang="zh-TW" dirty="0"/>
          </a:p>
          <a:p>
            <a:r>
              <a:rPr lang="en-US" altLang="zh-TW" dirty="0" smtClean="0"/>
              <a:t>1.</a:t>
            </a:r>
            <a:r>
              <a:rPr lang="zh-CN" altLang="en-US" dirty="0" smtClean="0"/>
              <a:t>配置報表模板開發（可適用各種場景的配置報表）。</a:t>
            </a:r>
            <a:endParaRPr lang="en-US" altLang="zh-CN" dirty="0" smtClean="0"/>
          </a:p>
          <a:p>
            <a:r>
              <a:rPr lang="en-US" altLang="zh-TW" dirty="0" smtClean="0"/>
              <a:t>2.</a:t>
            </a:r>
            <a:r>
              <a:rPr lang="zh-CN" altLang="en-US" dirty="0" smtClean="0"/>
              <a:t>為系統引入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框架。</a:t>
            </a:r>
            <a:endParaRPr lang="en-US" altLang="zh-CN" dirty="0" smtClean="0"/>
          </a:p>
          <a:p>
            <a:r>
              <a:rPr lang="en-US" altLang="zh-TW" dirty="0" smtClean="0"/>
              <a:t>3.</a:t>
            </a:r>
            <a:r>
              <a:rPr lang="zh-CN" altLang="en-US" dirty="0" smtClean="0"/>
              <a:t>開發高復用性組件（正在進行，重點）。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212323" y="2852823"/>
            <a:ext cx="4159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講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順序：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系統新舊界面對比（登錄，菜單，工站）</a:t>
            </a:r>
            <a:endParaRPr lang="en-US" altLang="zh-CN" dirty="0" smtClean="0"/>
          </a:p>
          <a:p>
            <a:r>
              <a:rPr lang="zh-CN" altLang="en-US" dirty="0" smtClean="0"/>
              <a:t>找到若干組對比圖。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簡要闡述改進的細節（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類：主頁，菜單，工站，報表，圖表）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簡要介紹</a:t>
            </a:r>
            <a:r>
              <a:rPr lang="en-US" altLang="zh-CN" dirty="0" smtClean="0"/>
              <a:t>React + 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架構及其優點，配置報表模板介紹，優點，表格組件及其優點</a:t>
            </a:r>
            <a:endParaRPr lang="en-US" altLang="zh-CN" dirty="0" smtClean="0"/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9618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工作內容</a:t>
            </a:r>
            <a:r>
              <a:rPr lang="en-US" altLang="zh-TW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&amp;</a:t>
            </a:r>
            <a:r>
              <a:rPr lang="zh-TW" altLang="en-US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成效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750831" y="1223797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0229" y="1228393"/>
            <a:ext cx="404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系統首頁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菜單頁整改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48187" y="1973949"/>
            <a:ext cx="1018647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     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系統主頁，菜單頁經過多次的整改，效果并不如人意，最後決定以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UI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設計人員設計的效果爲準（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如下圖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）。前端在儘量不改動原有的框架的原則上來優化系統，保證不出現較大問題。儘管如此，實現功能的過程中前端框架仍然有較大改動，這次優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化首次引入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了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React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框架，這套框架有非常好的設計思想，配合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Redux 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狀態管理，使得系統具有很高的性能以及讓開發者能快速的排查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bug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，最重要的是這個框架的強擴展性，後續可開發高質量組件來優化系統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。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30" y="3489435"/>
            <a:ext cx="5156634" cy="257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29" y="3489435"/>
            <a:ext cx="5051908" cy="257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4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3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3822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工作內容</a:t>
            </a:r>
            <a:r>
              <a:rPr lang="en-US" altLang="zh-TW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TW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858287" y="1220840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77578" y="1220840"/>
            <a:ext cx="981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工站，報表</a:t>
            </a:r>
            <a:r>
              <a:rPr lang="zh-CN" altLang="en-US" sz="3200" dirty="0"/>
              <a:t>風格整改，樣式統一化</a:t>
            </a:r>
            <a:r>
              <a:rPr lang="zh-CN" altLang="en-US" sz="3200" dirty="0" smtClean="0"/>
              <a:t>。</a:t>
            </a:r>
            <a:endParaRPr lang="en-US" altLang="zh-CN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124723" y="1792165"/>
            <a:ext cx="10414322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1.</a:t>
            </a:r>
            <a:r>
              <a:rPr lang="zh-CN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工站整改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：系統工站數量較多，顯示效果多樣，針對不同的顯示效果，設計不同的排版，隨著用戶提出各種需求，除工站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API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開發外，前端有時候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            	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也要做響應的優化，如回傳信息的特殊處理，新增各種彈出層模型，以及一些操作提示音，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豐富了工站的功能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。這次工站優化重新設計各種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控件，多語言配置功能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,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系統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所有的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工站模塊都已經生效，風格如下圖，共計</a:t>
            </a:r>
            <a:r>
              <a:rPr lang="en-US" altLang="zh-CN" sz="1200" b="1" dirty="0" smtClean="0">
                <a:solidFill>
                  <a:srgbClr val="FF0000"/>
                </a:solidFill>
                <a:cs typeface="+mn-ea"/>
                <a:sym typeface="+mn-lt"/>
              </a:rPr>
              <a:t>65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個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工站界面。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2.</a:t>
            </a:r>
            <a:r>
              <a:rPr lang="zh-CN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查詢報表整改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：查詢報表新增固定表頭，固定列，多語言配置功能，增強用戶體驗，已經作用于系統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所有的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查詢報表，風格如下圖，共計</a:t>
            </a:r>
            <a:r>
              <a:rPr lang="en-US" altLang="zh-CN" sz="1200" b="1" dirty="0" smtClean="0">
                <a:solidFill>
                  <a:srgbClr val="FF0000"/>
                </a:solidFill>
                <a:cs typeface="+mn-ea"/>
                <a:sym typeface="+mn-lt"/>
              </a:rPr>
              <a:t>77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個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查詢報表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界面。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4" y="3269493"/>
            <a:ext cx="4845153" cy="2808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60884"/>
            <a:ext cx="5207161" cy="2808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1001824" y="615572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系統工站操作界面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95999" y="615572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系統查詢報表界面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52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3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4873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工作內容</a:t>
            </a:r>
            <a:r>
              <a:rPr lang="en-US" altLang="zh-TW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&amp;</a:t>
            </a:r>
            <a:r>
              <a:rPr lang="zh-TW" altLang="en-US" sz="320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成效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858287" y="1220840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77578" y="1220840"/>
            <a:ext cx="981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配置報表開發，優化（主要的）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24723" y="1792165"/>
            <a:ext cx="10414322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     配置報表（界面如下圖所示）廣泛用於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生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管，品管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IT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等部門，用來管控生產流程，是系統不可或缺的模塊。用戶會頻繁提出這方面的需求，在這種趨勢下，必須寫出一個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高復用性的開發模板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，用於提高開發效率。模板從去年年初就開發出第一版，隨著一步步改進，目前已經在用的是第三版，能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適用各種開發需求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，只需要進行簡單的配置就能開發完成。 從目前數據來看，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平均一週就要開發一個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配置報表，至今共新開發了</a:t>
            </a:r>
            <a:r>
              <a:rPr lang="en-US" altLang="zh-CN" sz="1200" b="1" dirty="0" smtClean="0">
                <a:solidFill>
                  <a:srgbClr val="FF0000"/>
                </a:solidFill>
                <a:cs typeface="+mn-ea"/>
                <a:sym typeface="+mn-lt"/>
              </a:rPr>
              <a:t>60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余個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配置報表。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目前在準備第四版配置報表開發（新增一些有趣的元素：）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我們致力於讓用戶有更好的體驗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，新增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點贊，評論，評分，問題留言，提問，異常反饋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，更貼近用戶，更能發現系統存在的問題，才能優化好，除此之外。系統功能慢慢趨於全面，添加了一些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對用戶對開發者一些實用的功能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</a:t>
            </a:r>
            <a:r>
              <a:rPr lang="zh-CN" altLang="en-US" sz="1200" dirty="0" smtClean="0">
                <a:solidFill>
                  <a:srgbClr val="FF0000"/>
                </a:solidFill>
                <a:cs typeface="+mn-ea"/>
                <a:sym typeface="+mn-lt"/>
              </a:rPr>
              <a:t>單頁面操作說明，全局狀態樹的瀏覽，頁面涉及的</a:t>
            </a:r>
            <a:r>
              <a:rPr lang="en-US" altLang="zh-CN" sz="1200" dirty="0" err="1" smtClean="0">
                <a:solidFill>
                  <a:srgbClr val="FF0000"/>
                </a:solidFill>
                <a:cs typeface="+mn-ea"/>
                <a:sym typeface="+mn-lt"/>
              </a:rPr>
              <a:t>api</a:t>
            </a:r>
            <a:r>
              <a:rPr lang="zh-CN" altLang="en-US" sz="1200" dirty="0" smtClean="0">
                <a:solidFill>
                  <a:srgbClr val="FF0000"/>
                </a:solidFill>
                <a:cs typeface="+mn-ea"/>
                <a:sym typeface="+mn-lt"/>
              </a:rPr>
              <a:t>，</a:t>
            </a:r>
            <a:r>
              <a:rPr lang="en-US" altLang="zh-CN" sz="1200" dirty="0" err="1" smtClean="0">
                <a:solidFill>
                  <a:srgbClr val="FF0000"/>
                </a:solidFill>
                <a:cs typeface="+mn-ea"/>
                <a:sym typeface="+mn-lt"/>
              </a:rPr>
              <a:t>api</a:t>
            </a:r>
            <a:r>
              <a:rPr lang="zh-CN" altLang="en-US" sz="1200" dirty="0" smtClean="0">
                <a:solidFill>
                  <a:srgbClr val="FF0000"/>
                </a:solidFill>
                <a:cs typeface="+mn-ea"/>
                <a:sym typeface="+mn-lt"/>
              </a:rPr>
              <a:t>說明文檔</a:t>
            </a: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，系統更新說明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，讓每個開發者了解系統更新內容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01824" y="61557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</a:rPr>
              <a:t>初</a:t>
            </a:r>
            <a:r>
              <a:rPr lang="zh-CN" altLang="en-US" sz="1200" dirty="0" smtClean="0">
                <a:solidFill>
                  <a:prstClr val="black"/>
                </a:solidFill>
              </a:rPr>
              <a:t>始界面</a:t>
            </a:r>
            <a:endParaRPr lang="zh-TW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95999" y="61557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</a:rPr>
              <a:t>展開操作</a:t>
            </a:r>
            <a:endParaRPr lang="zh-TW" altLang="en-US" sz="1200" dirty="0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7" y="3647090"/>
            <a:ext cx="5153630" cy="2356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84" y="3647090"/>
            <a:ext cx="5335305" cy="23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3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工作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xw2pnx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17115</TotalTime>
  <Words>1394</Words>
  <Application>Microsoft Office PowerPoint</Application>
  <PresentationFormat>自訂</PresentationFormat>
  <Paragraphs>197</Paragraphs>
  <Slides>20</Slides>
  <Notes>20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第一PPT</dc:creator>
  <cp:keywords>www.1ppt.com</cp:keywords>
  <dc:description>www.1ppt.com</dc:description>
  <cp:lastModifiedBy>nsgsystem</cp:lastModifiedBy>
  <cp:revision>256</cp:revision>
  <dcterms:created xsi:type="dcterms:W3CDTF">2019-07-04T08:14:00Z</dcterms:created>
  <dcterms:modified xsi:type="dcterms:W3CDTF">2020-04-07T00:21:45Z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