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9" r:id="rId3"/>
    <p:sldId id="256" r:id="rId4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4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028065" y="426720"/>
          <a:ext cx="9728200" cy="560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9101455"/>
              </a:tblGrid>
              <a:tr h="631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SimSun" panose="02010600030101010101" pitchFamily="2" charset="-122"/>
                        </a:rPr>
                        <a:t>字符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SimSun" panose="02010600030101010101" pitchFamily="2" charset="-122"/>
                        </a:rPr>
                        <a:t>描述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631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\cx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匹配由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x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指明的控制字符。例如，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\cM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匹配一个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Control-M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或回车符。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x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的值必须为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A-Z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或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a-z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之一。否则，将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c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视为一个原义的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'c'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字符。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\f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匹配一个换页符。等价于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\x0c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和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\cL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\n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匹配一个换行符。等价于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\x0a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和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\cJ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\r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匹配一个回车符。等价于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\x0d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和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\cM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631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\s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匹配任何空白字符，包括空格、制表符、换页符等等。等价于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[\f\n\r\t\v]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。注意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Unicode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正则表达式会匹配全角空格符。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\S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匹配任何非空白字符。等价于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[^\f\n\r\t\v]</a:t>
                      </a:r>
                      <a:r>
                        <a:rPr lang="en-US" sz="1400" b="0">
                          <a:solidFill>
                            <a:srgbClr val="333333"/>
                          </a:solidFill>
                          <a:latin typeface="SimSun" panose="02010600030101010101" pitchFamily="2" charset="-122"/>
                        </a:rPr>
                        <a:t>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^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匹配输入字符串的开始位置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$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匹配输入字符串的结尾位置。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( )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标记一个子表达式的开始和结束位置。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[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标记一个中括号表达式的开始。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{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标记限定符表达式的开始。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Helvetica" charset="0"/>
                        </a:rPr>
                        <a:t>|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333333"/>
                          </a:solidFill>
                          <a:ea typeface="SimSun" panose="02010600030101010101" pitchFamily="2" charset="-122"/>
                        </a:rPr>
                        <a:t>指明两项之间的一个选择。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SimSun" panose="02010600030101010101" pitchFamily="2" charset="-122"/>
                      </a:endParaRPr>
                    </a:p>
                  </a:txBody>
                  <a:tcPr vert="horz" anchor="t">
                    <a:lnL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57910" y="1123315"/>
            <a:ext cx="9676765" cy="218694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^H[0-9A-Z]{1}MSAC[0-9A-Z]{6}$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8090" y="2490470"/>
            <a:ext cx="427355" cy="819785"/>
          </a:xfrm>
          <a:prstGeom prst="roundRect">
            <a:avLst/>
          </a:prstGeom>
          <a:noFill/>
          <a:ln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flipH="1">
            <a:off x="1049655" y="3310255"/>
            <a:ext cx="392430" cy="70548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9230" y="4015740"/>
            <a:ext cx="1920875" cy="1132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匹配输入字符串的开始位置（只是定義起始，沒有其他意義）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3385" y="2490470"/>
            <a:ext cx="427355" cy="819785"/>
          </a:xfrm>
          <a:prstGeom prst="roundRect">
            <a:avLst/>
          </a:prstGeom>
          <a:noFill/>
          <a:ln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543050" y="1702435"/>
            <a:ext cx="274955" cy="78803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7380" y="875030"/>
            <a:ext cx="162877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固定字符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48840" y="2490470"/>
            <a:ext cx="3092450" cy="819785"/>
          </a:xfrm>
          <a:prstGeom prst="roundRect">
            <a:avLst/>
          </a:prstGeom>
          <a:noFill/>
          <a:ln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2"/>
            <a:endCxn id="14" idx="0"/>
          </p:cNvCxnSpPr>
          <p:nvPr/>
        </p:nvCxnSpPr>
        <p:spPr>
          <a:xfrm flipH="1">
            <a:off x="3272790" y="3310255"/>
            <a:ext cx="422275" cy="70548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7600" y="4015740"/>
            <a:ext cx="1770380" cy="1132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標記在</a:t>
            </a:r>
            <a:r>
              <a:rPr lang="en-US" altLang="zh-CN"/>
              <a:t>“0-9”</a:t>
            </a:r>
            <a:r>
              <a:rPr lang="zh-CN" altLang="en-US"/>
              <a:t>或</a:t>
            </a:r>
            <a:r>
              <a:rPr lang="en-US" altLang="zh-CN"/>
              <a:t>“A-Z”</a:t>
            </a:r>
            <a:r>
              <a:rPr lang="zh-CN" altLang="en-US"/>
              <a:t>之間所有的數字或字母，只取 </a:t>
            </a:r>
            <a:r>
              <a:rPr lang="en-US" altLang="zh-CN"/>
              <a:t>1 </a:t>
            </a:r>
            <a:r>
              <a:rPr lang="zh-CN" altLang="en-US"/>
              <a:t>個。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279390" y="2490470"/>
            <a:ext cx="1737995" cy="819785"/>
          </a:xfrm>
          <a:prstGeom prst="roundRect">
            <a:avLst/>
          </a:prstGeom>
          <a:noFill/>
          <a:ln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758815" y="1702435"/>
            <a:ext cx="274955" cy="78803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43145" y="875030"/>
            <a:ext cx="162877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固定字符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045325" y="2490470"/>
            <a:ext cx="3092450" cy="819785"/>
          </a:xfrm>
          <a:prstGeom prst="roundRect">
            <a:avLst/>
          </a:prstGeom>
          <a:noFill/>
          <a:ln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736205" y="3310255"/>
            <a:ext cx="422275" cy="70548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51015" y="4015740"/>
            <a:ext cx="1770380" cy="1132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標記在</a:t>
            </a:r>
            <a:r>
              <a:rPr lang="en-US" altLang="zh-CN"/>
              <a:t>“0-9”</a:t>
            </a:r>
            <a:r>
              <a:rPr lang="zh-CN" altLang="en-US"/>
              <a:t>或</a:t>
            </a:r>
            <a:r>
              <a:rPr lang="en-US" altLang="zh-CN"/>
              <a:t>“A-Z”</a:t>
            </a:r>
            <a:r>
              <a:rPr lang="zh-CN" altLang="en-US"/>
              <a:t>之間所有的數字或字母，只取 </a:t>
            </a:r>
            <a:r>
              <a:rPr lang="en-US" altLang="zh-CN"/>
              <a:t>6</a:t>
            </a:r>
            <a:r>
              <a:rPr lang="en-US" altLang="zh-CN"/>
              <a:t> </a:t>
            </a:r>
            <a:r>
              <a:rPr lang="zh-CN" altLang="en-US"/>
              <a:t>個。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177145" y="2490470"/>
            <a:ext cx="427355" cy="819785"/>
          </a:xfrm>
          <a:prstGeom prst="roundRect">
            <a:avLst/>
          </a:prstGeom>
          <a:noFill/>
          <a:ln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 flipH="1">
            <a:off x="10012680" y="3310255"/>
            <a:ext cx="392430" cy="70548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138285" y="4015740"/>
            <a:ext cx="1920875" cy="1132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匹配输入字符串的結尾位置（只是定義結尾，沒有其他意義）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53995" y="5454015"/>
            <a:ext cx="4522470" cy="1132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注意：該正則表達式就是有</a:t>
            </a:r>
            <a:r>
              <a:rPr lang="en-US" altLang="zh-CN"/>
              <a:t>12</a:t>
            </a:r>
            <a:r>
              <a:rPr lang="zh-CN" altLang="en-US"/>
              <a:t>位，類似</a:t>
            </a:r>
            <a:r>
              <a:rPr lang="en-US" altLang="zh-CN"/>
              <a:t>“H*MSAC******”</a:t>
            </a:r>
            <a:r>
              <a:rPr lang="zh-CN" altLang="en-US"/>
              <a:t>的字符串。例子：</a:t>
            </a:r>
            <a:r>
              <a:rPr lang="en-US" altLang="zh-CN"/>
              <a:t>H0MSAC000001,HTMSACABC001,...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91870" y="574675"/>
            <a:ext cx="10057130" cy="5690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類似的：</a:t>
            </a:r>
            <a:endParaRPr lang="zh-CN" altLang="en-US" sz="3600"/>
          </a:p>
          <a:p>
            <a:pPr algn="ctr"/>
            <a:r>
              <a:rPr lang="en-US" altLang="zh-CN" sz="3600"/>
              <a:t>	</a:t>
            </a:r>
            <a:r>
              <a:rPr lang="zh-CN" altLang="en-US" sz="4000"/>
              <a:t>^[0-9]{3}[0-9A-Z]{10}$</a:t>
            </a:r>
            <a:endParaRPr lang="zh-CN" altLang="en-US" sz="3600"/>
          </a:p>
          <a:p>
            <a:pPr algn="ctr"/>
            <a:r>
              <a:rPr lang="zh-CN" altLang="en-US" sz="2800"/>
              <a:t>指開頭</a:t>
            </a:r>
            <a:r>
              <a:rPr lang="en-US" altLang="zh-CN" sz="2800"/>
              <a:t>“0-9”</a:t>
            </a:r>
            <a:r>
              <a:rPr lang="zh-CN" altLang="en-US" sz="2800"/>
              <a:t>取</a:t>
            </a:r>
            <a:r>
              <a:rPr lang="en-US" altLang="zh-CN" sz="2800"/>
              <a:t>3</a:t>
            </a:r>
            <a:r>
              <a:rPr lang="zh-CN" altLang="en-US" sz="2800"/>
              <a:t>個，</a:t>
            </a:r>
            <a:r>
              <a:rPr lang="en-US" altLang="zh-CN" sz="2800"/>
              <a:t>“0-9”</a:t>
            </a:r>
            <a:r>
              <a:rPr lang="zh-CN" altLang="en-US" sz="2800"/>
              <a:t>或</a:t>
            </a:r>
            <a:r>
              <a:rPr lang="en-US" altLang="zh-CN" sz="2800"/>
              <a:t>“A-Z”</a:t>
            </a:r>
            <a:r>
              <a:rPr lang="zh-CN" altLang="en-US" sz="2800"/>
              <a:t>取</a:t>
            </a:r>
            <a:r>
              <a:rPr lang="en-US" altLang="zh-CN" sz="2800"/>
              <a:t>10</a:t>
            </a:r>
            <a:r>
              <a:rPr lang="zh-CN" altLang="en-US" sz="2800"/>
              <a:t>個。無固定字符或其他字符要求。例子：</a:t>
            </a:r>
            <a:r>
              <a:rPr lang="en-US" altLang="zh-CN" sz="2800"/>
              <a:t>001AAAAAAAAA1,998ZZZ444AAA2,...</a:t>
            </a:r>
            <a:endParaRPr lang="en-US" altLang="zh-CN" sz="2800"/>
          </a:p>
          <a:p>
            <a:pPr algn="ctr"/>
            <a:endParaRPr lang="en-US" altLang="zh-CN" sz="2800"/>
          </a:p>
          <a:p>
            <a:pPr algn="ctr"/>
            <a:r>
              <a:rPr lang="en-US" altLang="zh-CN" sz="4000"/>
              <a:t>^[\s\S]{17}$|^[\s\S]{24}$</a:t>
            </a:r>
            <a:endParaRPr lang="en-US" altLang="zh-CN" sz="2800"/>
          </a:p>
          <a:p>
            <a:pPr algn="ctr"/>
            <a:r>
              <a:rPr lang="zh-CN" altLang="en-US" sz="2800"/>
              <a:t>指開頭</a:t>
            </a:r>
            <a:r>
              <a:rPr lang="en-US" altLang="zh-CN" sz="2800"/>
              <a:t>“</a:t>
            </a:r>
            <a:r>
              <a:rPr lang="zh-CN" altLang="en-US" sz="2800"/>
              <a:t>任意字符</a:t>
            </a:r>
            <a:r>
              <a:rPr lang="en-US" altLang="zh-CN" sz="2800"/>
              <a:t>”</a:t>
            </a:r>
            <a:r>
              <a:rPr lang="zh-CN" altLang="en-US" sz="2800"/>
              <a:t>取</a:t>
            </a:r>
            <a:r>
              <a:rPr lang="en-US" altLang="zh-CN" sz="2800"/>
              <a:t>17</a:t>
            </a:r>
            <a:r>
              <a:rPr lang="zh-CN" altLang="en-US" sz="2800"/>
              <a:t>位或者</a:t>
            </a:r>
            <a:r>
              <a:rPr lang="en-US" altLang="zh-CN" sz="2800"/>
              <a:t>“</a:t>
            </a:r>
            <a:r>
              <a:rPr lang="zh-CN" altLang="en-US" sz="2800"/>
              <a:t>任意字符</a:t>
            </a:r>
            <a:r>
              <a:rPr lang="en-US" altLang="zh-CN" sz="2800"/>
              <a:t>”</a:t>
            </a:r>
            <a:r>
              <a:rPr lang="zh-CN" altLang="en-US" sz="2800"/>
              <a:t>取</a:t>
            </a:r>
            <a:r>
              <a:rPr lang="en-US" altLang="zh-CN" sz="2800"/>
              <a:t>24</a:t>
            </a:r>
            <a:r>
              <a:rPr lang="zh-CN" altLang="en-US" sz="2800"/>
              <a:t>位。例子：</a:t>
            </a:r>
            <a:r>
              <a:rPr lang="en-US" altLang="zh-CN" sz="2800"/>
              <a:t>123456789~!@#$%^&amp;</a:t>
            </a:r>
            <a:r>
              <a:rPr lang="zh-CN" altLang="en-US" sz="2800"/>
              <a:t>或者</a:t>
            </a:r>
            <a:r>
              <a:rPr lang="en-US" altLang="zh-CN" sz="2800"/>
              <a:t>1234567890-=`~!@#$%^&amp;*()_+</a:t>
            </a:r>
            <a:endParaRPr lang="en-US" altLang="zh-CN" sz="2800"/>
          </a:p>
          <a:p>
            <a:pPr algn="ctr"/>
            <a:r>
              <a:rPr lang="zh-CN" altLang="en-US" sz="2800"/>
              <a:t>注意這是兩個不同的表達式，滿足其中一個就通過。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76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等线</vt:lpstr>
      <vt:lpstr>Helvetica</vt:lpstr>
      <vt:lpstr>Office 主题​​</vt:lpstr>
      <vt:lpstr>PowerPoint 演示文稿</vt:lpstr>
      <vt:lpstr>空白演示</vt:lpstr>
      <vt:lpstr>^H[0-9A-Z]{1}MSAC[0-9A-Z]{6}$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F1332195</cp:lastModifiedBy>
  <cp:revision>393</cp:revision>
  <dcterms:created xsi:type="dcterms:W3CDTF">2017-08-03T09:01:00Z</dcterms:created>
  <dcterms:modified xsi:type="dcterms:W3CDTF">2018-10-12T02:13:43Z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