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5" r:id="rId5"/>
    <p:sldId id="261" r:id="rId6"/>
    <p:sldId id="266" r:id="rId7"/>
    <p:sldId id="263" r:id="rId8"/>
    <p:sldId id="267"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08" autoAdjust="0"/>
  </p:normalViewPr>
  <p:slideViewPr>
    <p:cSldViewPr>
      <p:cViewPr varScale="1">
        <p:scale>
          <a:sx n="99" d="100"/>
          <a:sy n="99" d="100"/>
        </p:scale>
        <p:origin x="640" y="52"/>
      </p:cViewPr>
      <p:guideLst>
        <p:guide orient="horz" pos="2160"/>
        <p:guide pos="2880"/>
      </p:guideLst>
    </p:cSldViewPr>
  </p:slideViewPr>
  <p:outlineViewPr>
    <p:cViewPr>
      <p:scale>
        <a:sx n="33" d="100"/>
        <a:sy n="33" d="100"/>
      </p:scale>
      <p:origin x="0" y="15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A57B3C5-E0C2-4C8D-9272-243D75076314}" type="datetimeFigureOut">
              <a:rPr lang="en-US" smtClean="0"/>
              <a:t>5/11/2023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11E41AB-90DA-4403-AB4F-4AB668DDA69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7B3C5-E0C2-4C8D-9272-243D7507631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E41AB-90DA-4403-AB4F-4AB668DDA6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7B3C5-E0C2-4C8D-9272-243D7507631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E41AB-90DA-4403-AB4F-4AB668DDA6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A57B3C5-E0C2-4C8D-9272-243D75076314}" type="datetimeFigureOut">
              <a:rPr lang="en-US" smtClean="0"/>
              <a:t>5/11/2023</a:t>
            </a:fld>
            <a:endParaRPr lang="en-US"/>
          </a:p>
        </p:txBody>
      </p:sp>
      <p:sp>
        <p:nvSpPr>
          <p:cNvPr id="9" name="Slide Number Placeholder 8"/>
          <p:cNvSpPr>
            <a:spLocks noGrp="1"/>
          </p:cNvSpPr>
          <p:nvPr>
            <p:ph type="sldNum" sz="quarter" idx="15"/>
          </p:nvPr>
        </p:nvSpPr>
        <p:spPr/>
        <p:txBody>
          <a:bodyPr rtlCol="0"/>
          <a:lstStyle/>
          <a:p>
            <a:fld id="{B11E41AB-90DA-4403-AB4F-4AB668DDA69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A57B3C5-E0C2-4C8D-9272-243D75076314}" type="datetimeFigureOut">
              <a:rPr lang="en-US" smtClean="0"/>
              <a:t>5/11/2023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11E41AB-90DA-4403-AB4F-4AB668DDA6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A57B3C5-E0C2-4C8D-9272-243D7507631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E41AB-90DA-4403-AB4F-4AB668DDA69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A57B3C5-E0C2-4C8D-9272-243D75076314}"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E41AB-90DA-4403-AB4F-4AB668DDA69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A57B3C5-E0C2-4C8D-9272-243D75076314}" type="datetimeFigureOut">
              <a:rPr lang="en-US" smtClean="0"/>
              <a:t>5/11/2023</a:t>
            </a:fld>
            <a:endParaRPr lang="en-US"/>
          </a:p>
        </p:txBody>
      </p:sp>
      <p:sp>
        <p:nvSpPr>
          <p:cNvPr id="7" name="Slide Number Placeholder 6"/>
          <p:cNvSpPr>
            <a:spLocks noGrp="1"/>
          </p:cNvSpPr>
          <p:nvPr>
            <p:ph type="sldNum" sz="quarter" idx="11"/>
          </p:nvPr>
        </p:nvSpPr>
        <p:spPr/>
        <p:txBody>
          <a:bodyPr rtlCol="0"/>
          <a:lstStyle/>
          <a:p>
            <a:fld id="{B11E41AB-90DA-4403-AB4F-4AB668DDA69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7B3C5-E0C2-4C8D-9272-243D75076314}"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E41AB-90DA-4403-AB4F-4AB668DDA6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A57B3C5-E0C2-4C8D-9272-243D75076314}" type="datetimeFigureOut">
              <a:rPr lang="en-US" smtClean="0"/>
              <a:t>5/11/2023</a:t>
            </a:fld>
            <a:endParaRPr lang="en-US"/>
          </a:p>
        </p:txBody>
      </p:sp>
      <p:sp>
        <p:nvSpPr>
          <p:cNvPr id="22" name="Slide Number Placeholder 21"/>
          <p:cNvSpPr>
            <a:spLocks noGrp="1"/>
          </p:cNvSpPr>
          <p:nvPr>
            <p:ph type="sldNum" sz="quarter" idx="15"/>
          </p:nvPr>
        </p:nvSpPr>
        <p:spPr/>
        <p:txBody>
          <a:bodyPr rtlCol="0"/>
          <a:lstStyle/>
          <a:p>
            <a:fld id="{B11E41AB-90DA-4403-AB4F-4AB668DDA69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A57B3C5-E0C2-4C8D-9272-243D75076314}" type="datetimeFigureOut">
              <a:rPr lang="en-US" smtClean="0"/>
              <a:t>5/11/2023</a:t>
            </a:fld>
            <a:endParaRPr lang="en-US"/>
          </a:p>
        </p:txBody>
      </p:sp>
      <p:sp>
        <p:nvSpPr>
          <p:cNvPr id="18" name="Slide Number Placeholder 17"/>
          <p:cNvSpPr>
            <a:spLocks noGrp="1"/>
          </p:cNvSpPr>
          <p:nvPr>
            <p:ph type="sldNum" sz="quarter" idx="11"/>
          </p:nvPr>
        </p:nvSpPr>
        <p:spPr/>
        <p:txBody>
          <a:bodyPr rtlCol="0"/>
          <a:lstStyle/>
          <a:p>
            <a:fld id="{B11E41AB-90DA-4403-AB4F-4AB668DDA69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A57B3C5-E0C2-4C8D-9272-243D75076314}" type="datetimeFigureOut">
              <a:rPr lang="en-US" smtClean="0"/>
              <a:t>5/11/2023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1E41AB-90DA-4403-AB4F-4AB668DDA6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atarobot.com/wiki/natural-language-process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datarobot.com/" TargetMode="External"/><Relationship Id="rId2" Type="http://schemas.openxmlformats.org/officeDocument/2006/relationships/hyperlink" Target="http://www.datascientist.com/" TargetMode="External"/><Relationship Id="rId1" Type="http://schemas.openxmlformats.org/officeDocument/2006/relationships/slideLayout" Target="../slideLayouts/slideLayout2.xml"/><Relationship Id="rId6" Type="http://schemas.openxmlformats.org/officeDocument/2006/relationships/hyperlink" Target="http://www.wikipedia.com/" TargetMode="External"/><Relationship Id="rId5" Type="http://schemas.openxmlformats.org/officeDocument/2006/relationships/hyperlink" Target="http://www.numpy.org/" TargetMode="External"/><Relationship Id="rId4" Type="http://schemas.openxmlformats.org/officeDocument/2006/relationships/hyperlink" Target="http://ww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571612"/>
            <a:ext cx="7772400" cy="1470025"/>
          </a:xfrm>
        </p:spPr>
        <p:txBody>
          <a:bodyPr>
            <a:normAutofit fontScale="90000"/>
          </a:bodyPr>
          <a:lstStyle/>
          <a:p>
            <a:r>
              <a:rPr lang="en-IN" sz="3200" dirty="0"/>
              <a:t>PROJECT :-</a:t>
            </a:r>
            <a:br>
              <a:rPr lang="en-IN" sz="3200" dirty="0"/>
            </a:br>
            <a:r>
              <a:rPr lang="en-IN" sz="3200" u="sng" dirty="0"/>
              <a:t>CREATE  A  SENTIMENT  MODEL  ANALYSIS</a:t>
            </a:r>
            <a:br>
              <a:rPr lang="en-IN" dirty="0"/>
            </a:br>
            <a:endParaRPr lang="en-US" dirty="0"/>
          </a:p>
        </p:txBody>
      </p:sp>
      <p:sp>
        <p:nvSpPr>
          <p:cNvPr id="3" name="Subtitle 2"/>
          <p:cNvSpPr>
            <a:spLocks noGrp="1"/>
          </p:cNvSpPr>
          <p:nvPr>
            <p:ph type="subTitle" idx="1"/>
          </p:nvPr>
        </p:nvSpPr>
        <p:spPr>
          <a:xfrm>
            <a:off x="1357290" y="3286124"/>
            <a:ext cx="6400800" cy="2538418"/>
          </a:xfrm>
        </p:spPr>
        <p:txBody>
          <a:bodyPr>
            <a:normAutofit/>
          </a:bodyPr>
          <a:lstStyle/>
          <a:p>
            <a:pPr lvl="1"/>
            <a:r>
              <a:rPr lang="en-IN" dirty="0"/>
              <a:t>BY      </a:t>
            </a:r>
          </a:p>
          <a:p>
            <a:pPr lvl="1"/>
            <a:r>
              <a:rPr lang="en-IN" dirty="0"/>
              <a:t>PRATHAM BIKRAM SAHI</a:t>
            </a:r>
          </a:p>
          <a:p>
            <a:pPr lvl="1"/>
            <a:r>
              <a:rPr lang="en-IN" dirty="0"/>
              <a:t>KHUSHI KUMARI SAH</a:t>
            </a:r>
          </a:p>
          <a:p>
            <a:pPr lvl="1"/>
            <a:r>
              <a:rPr lang="en-IN" dirty="0"/>
              <a:t>ARNAB SARKAR</a:t>
            </a:r>
          </a:p>
          <a:p>
            <a:pPr lvl="1"/>
            <a:r>
              <a:rPr lang="en-IN" dirty="0"/>
              <a:t>SANJAY SINGHA</a:t>
            </a:r>
          </a:p>
          <a:p>
            <a:r>
              <a:rPr lang="en-IN" dirty="0"/>
              <a:t> </a:t>
            </a:r>
            <a:endParaRPr lang="en-US" dirty="0"/>
          </a:p>
        </p:txBody>
      </p:sp>
      <p:pic>
        <p:nvPicPr>
          <p:cNvPr id="4" name="Picture 3" descr="download.jpg"/>
          <p:cNvPicPr>
            <a:picLocks noChangeAspect="1"/>
          </p:cNvPicPr>
          <p:nvPr/>
        </p:nvPicPr>
        <p:blipFill>
          <a:blip r:embed="rId2"/>
          <a:stretch>
            <a:fillRect/>
          </a:stretch>
        </p:blipFill>
        <p:spPr>
          <a:xfrm>
            <a:off x="0" y="0"/>
            <a:ext cx="1357290" cy="1357290"/>
          </a:xfrm>
          <a:prstGeom prst="rect">
            <a:avLst/>
          </a:prstGeom>
        </p:spPr>
      </p:pic>
      <p:pic>
        <p:nvPicPr>
          <p:cNvPr id="5" name="Picture 4" descr="Techno_india_logo.jpg"/>
          <p:cNvPicPr>
            <a:picLocks noChangeAspect="1"/>
          </p:cNvPicPr>
          <p:nvPr/>
        </p:nvPicPr>
        <p:blipFill>
          <a:blip r:embed="rId3"/>
          <a:stretch>
            <a:fillRect/>
          </a:stretch>
        </p:blipFill>
        <p:spPr>
          <a:xfrm>
            <a:off x="7414260" y="0"/>
            <a:ext cx="1729740" cy="1285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869"/>
    </mc:Choice>
    <mc:Fallback xmlns="">
      <p:transition spd="slow" advTm="158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INTRODUCTION</a:t>
            </a:r>
            <a:endParaRPr lang="en-US" b="1" u="sng" dirty="0"/>
          </a:p>
        </p:txBody>
      </p:sp>
      <p:sp>
        <p:nvSpPr>
          <p:cNvPr id="3" name="Content Placeholder 2"/>
          <p:cNvSpPr>
            <a:spLocks noGrp="1"/>
          </p:cNvSpPr>
          <p:nvPr>
            <p:ph sz="quarter" idx="1"/>
          </p:nvPr>
        </p:nvSpPr>
        <p:spPr/>
        <p:txBody>
          <a:bodyPr>
            <a:normAutofit fontScale="62500" lnSpcReduction="20000"/>
          </a:bodyPr>
          <a:lstStyle/>
          <a:p>
            <a:pPr>
              <a:buNone/>
            </a:pPr>
            <a:r>
              <a:rPr lang="en-IN" b="1" u="sng" dirty="0"/>
              <a:t>SENTIMENT ANALYSIS</a:t>
            </a:r>
          </a:p>
          <a:p>
            <a:pPr>
              <a:buNone/>
            </a:pPr>
            <a:endParaRPr lang="en-IN" dirty="0"/>
          </a:p>
          <a:p>
            <a:pPr>
              <a:buNone/>
            </a:pPr>
            <a:endParaRPr lang="en-IN" sz="3600" dirty="0"/>
          </a:p>
          <a:p>
            <a:pPr algn="l"/>
            <a:r>
              <a:rPr lang="en-US" sz="2800" b="0" i="0" dirty="0">
                <a:solidFill>
                  <a:srgbClr val="384250"/>
                </a:solidFill>
                <a:effectLst/>
                <a:latin typeface="Roboto" panose="02000000000000000000" pitchFamily="2" charset="0"/>
              </a:rPr>
              <a:t>Sentiment analysis is the process of using natural language processing, text analysis, and statistics to analyze customer sentiment. The best businesses understand the sentiment of their customers—what people are saying, how they’re saying it, and what they mean. Customer sentiment can be found in tweets, comments, reviews, or other places where people mention your brand. Sentiment Analysis is the domain of understanding these emotions with software, and it’s a must-understand for developers and business leaders in a modern workplace.</a:t>
            </a:r>
          </a:p>
          <a:p>
            <a:pPr algn="l"/>
            <a:r>
              <a:rPr lang="en-US" sz="2800" b="0" i="0" dirty="0">
                <a:solidFill>
                  <a:srgbClr val="384250"/>
                </a:solidFill>
                <a:effectLst/>
                <a:latin typeface="Roboto" panose="02000000000000000000" pitchFamily="2" charset="0"/>
              </a:rPr>
              <a:t>As with many other fields, advances in deep learning have brought sentiment analysis into the foreground of cutting-edge algorithms. Today we use </a:t>
            </a:r>
            <a:r>
              <a:rPr lang="en-US" sz="2800" b="0" i="0" u="none" strike="noStrike" dirty="0">
                <a:effectLst/>
                <a:latin typeface="inherit"/>
                <a:hlinkClick r:id="rId2">
                  <a:extLst>
                    <a:ext uri="{A12FA001-AC4F-418D-AE19-62706E023703}">
                      <ahyp:hlinkClr xmlns:ahyp="http://schemas.microsoft.com/office/drawing/2018/hyperlinkcolor" val="tx"/>
                    </a:ext>
                  </a:extLst>
                </a:hlinkClick>
              </a:rPr>
              <a:t>natural language processing</a:t>
            </a:r>
            <a:r>
              <a:rPr lang="en-US" sz="2800" b="0" i="0" dirty="0">
                <a:solidFill>
                  <a:srgbClr val="384250"/>
                </a:solidFill>
                <a:effectLst/>
                <a:latin typeface="Roboto" panose="02000000000000000000" pitchFamily="2" charset="0"/>
              </a:rPr>
              <a:t>, statistics, and text analysis to extract, and identify the sentiment of words into positive, negative, or neutral categories.</a:t>
            </a:r>
          </a:p>
          <a:p>
            <a:pPr>
              <a:buNone/>
            </a:pPr>
            <a:endParaRPr lang="en-IN" sz="3600" dirty="0"/>
          </a:p>
          <a:p>
            <a:pPr>
              <a:buNone/>
            </a:pPr>
            <a:endParaRPr lang="en-IN" sz="2800" dirty="0"/>
          </a:p>
          <a:p>
            <a:pPr>
              <a:buNone/>
            </a:pPr>
            <a:endParaRPr lang="en-IN" sz="2800" dirty="0"/>
          </a:p>
        </p:txBody>
      </p:sp>
    </p:spTree>
  </p:cSld>
  <p:clrMapOvr>
    <a:masterClrMapping/>
  </p:clrMapOvr>
  <mc:AlternateContent xmlns:mc="http://schemas.openxmlformats.org/markup-compatibility/2006" xmlns:p14="http://schemas.microsoft.com/office/powerpoint/2010/main">
    <mc:Choice Requires="p14">
      <p:transition spd="slow" p14:dur="2000" advTm="712"/>
    </mc:Choice>
    <mc:Fallback xmlns="">
      <p:transition spd="slow" advTm="7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Modules Used</a:t>
            </a:r>
            <a:endParaRPr lang="en-US" b="1" u="sng"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IN" dirty="0"/>
              <a:t>OpenCV(OPEN SOURCE COMPUTER VISION LIBRARY) :-</a:t>
            </a:r>
          </a:p>
          <a:p>
            <a:pPr algn="l"/>
            <a:r>
              <a:rPr lang="en-IN" b="0" i="0" dirty="0">
                <a:effectLst/>
                <a:latin typeface="Google Sans"/>
              </a:rPr>
              <a:t>OpenCV was built to provide a common infrastructure for computer vision applications and to accelerate the use of machine perception in the commercial products.</a:t>
            </a:r>
            <a:endParaRPr lang="en-IN" sz="2400" dirty="0"/>
          </a:p>
          <a:p>
            <a:pPr marL="514350" indent="-514350">
              <a:buNone/>
            </a:pPr>
            <a:endParaRPr lang="en-IN" dirty="0"/>
          </a:p>
          <a:p>
            <a:pPr marL="514350" indent="-514350">
              <a:buNone/>
            </a:pPr>
            <a:r>
              <a:rPr lang="en-IN" dirty="0"/>
              <a:t>2. NUMPY</a:t>
            </a:r>
          </a:p>
          <a:p>
            <a:pPr marL="514350" indent="-514350">
              <a:buNone/>
            </a:pPr>
            <a:r>
              <a:rPr lang="en-US" b="0" i="0" dirty="0">
                <a:effectLst/>
                <a:latin typeface="Google Sans"/>
              </a:rPr>
              <a:t>NumPy can be used to perform a wide variety of mathematical operations on arrays. It adds powerful data structures to Python that guarantee efficient calculations with arrays and matrices and it supplies an enormous library of high-level mathematical functions that operate on these arrays and matrices</a:t>
            </a:r>
            <a:r>
              <a:rPr lang="en-US" sz="2000" dirty="0">
                <a:latin typeface="Google Sans"/>
              </a:rPr>
              <a:t>.</a:t>
            </a:r>
          </a:p>
          <a:p>
            <a:pPr marL="514350" indent="-514350">
              <a:buNone/>
            </a:pPr>
            <a:endParaRPr lang="en-US" sz="2000" dirty="0">
              <a:latin typeface="Google Sans"/>
            </a:endParaRPr>
          </a:p>
          <a:p>
            <a:pPr marL="514350" indent="-514350">
              <a:buNone/>
            </a:pPr>
            <a:endParaRPr lang="en-US" sz="2000" dirty="0">
              <a:latin typeface="Google Sans"/>
            </a:endParaRPr>
          </a:p>
          <a:p>
            <a:pPr marL="514350" indent="-514350">
              <a:buNone/>
            </a:pPr>
            <a:endParaRPr lang="en-US" sz="2000" dirty="0">
              <a:latin typeface="Google Sans"/>
            </a:endParaRPr>
          </a:p>
          <a:p>
            <a:pPr marL="514350" indent="-514350">
              <a:buNone/>
            </a:pPr>
            <a:endParaRPr lang="en-IN" sz="2800" dirty="0"/>
          </a:p>
          <a:p>
            <a:pPr marL="514350" indent="-514350">
              <a:buNone/>
            </a:pPr>
            <a:endParaRPr lang="en-IN" dirty="0"/>
          </a:p>
          <a:p>
            <a:pPr marL="514350" indent="-514350">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252"/>
    </mc:Choice>
    <mc:Fallback xmlns="">
      <p:transition spd="slow" advTm="2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1C1A2-7DD2-D843-FEC3-0F508469F0DA}"/>
              </a:ext>
            </a:extLst>
          </p:cNvPr>
          <p:cNvSpPr txBox="1"/>
          <p:nvPr/>
        </p:nvSpPr>
        <p:spPr>
          <a:xfrm>
            <a:off x="35496" y="0"/>
            <a:ext cx="9108504" cy="3785652"/>
          </a:xfrm>
          <a:prstGeom prst="rect">
            <a:avLst/>
          </a:prstGeom>
          <a:noFill/>
        </p:spPr>
        <p:txBody>
          <a:bodyPr wrap="square" rtlCol="0">
            <a:spAutoFit/>
          </a:bodyPr>
          <a:lstStyle/>
          <a:p>
            <a:r>
              <a:rPr lang="en-IN" dirty="0"/>
              <a:t>  </a:t>
            </a:r>
            <a:r>
              <a:rPr lang="en-IN" sz="2400" dirty="0"/>
              <a:t>3.PANDAS:-</a:t>
            </a:r>
          </a:p>
          <a:p>
            <a:r>
              <a:rPr lang="en-IN" dirty="0"/>
              <a:t>      </a:t>
            </a:r>
          </a:p>
          <a:p>
            <a:r>
              <a:rPr lang="en-IN" dirty="0"/>
              <a:t>        </a:t>
            </a:r>
            <a:r>
              <a:rPr lang="en-US" sz="2400" dirty="0"/>
              <a:t>Pandas is a Python library used for working with data sets. It has functions for analyzing, cleaning, exploring, and manipulating data. The name "Pandas" has a reference to both "Panel Data", and "Python Data Analysis" and was created by Wes McKinney in 2008.</a:t>
            </a:r>
          </a:p>
          <a:p>
            <a:endParaRPr lang="en-US" dirty="0"/>
          </a:p>
          <a:p>
            <a:endParaRPr lang="en-US" dirty="0"/>
          </a:p>
          <a:p>
            <a:r>
              <a:rPr lang="en-US" dirty="0"/>
              <a:t>  </a:t>
            </a:r>
          </a:p>
          <a:p>
            <a:endParaRPr lang="en-IN" sz="2400" dirty="0"/>
          </a:p>
        </p:txBody>
      </p:sp>
    </p:spTree>
    <p:extLst>
      <p:ext uri="{BB962C8B-B14F-4D97-AF65-F5344CB8AC3E}">
        <p14:creationId xmlns:p14="http://schemas.microsoft.com/office/powerpoint/2010/main" val="2943087323"/>
      </p:ext>
    </p:extLst>
  </p:cSld>
  <p:clrMapOvr>
    <a:masterClrMapping/>
  </p:clrMapOvr>
  <mc:AlternateContent xmlns:mc="http://schemas.openxmlformats.org/markup-compatibility/2006" xmlns:p14="http://schemas.microsoft.com/office/powerpoint/2010/main">
    <mc:Choice Requires="p14">
      <p:transition spd="slow" p14:dur="2000" advTm="279"/>
    </mc:Choice>
    <mc:Fallback xmlns="">
      <p:transition spd="slow" advTm="2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Italic_IV25" panose="00000400000000000000" pitchFamily="2" charset="0"/>
                <a:cs typeface="Italic_IV25" panose="00000400000000000000" pitchFamily="2" charset="0"/>
              </a:rPr>
              <a:t>Application</a:t>
            </a:r>
            <a:r>
              <a:rPr lang="en-IN" dirty="0"/>
              <a:t> </a:t>
            </a:r>
            <a:endParaRPr lang="en-US" dirty="0"/>
          </a:p>
        </p:txBody>
      </p:sp>
      <p:sp>
        <p:nvSpPr>
          <p:cNvPr id="3" name="Content Placeholder 2"/>
          <p:cNvSpPr>
            <a:spLocks noGrp="1"/>
          </p:cNvSpPr>
          <p:nvPr>
            <p:ph sz="quarter" idx="1"/>
          </p:nvPr>
        </p:nvSpPr>
        <p:spPr/>
        <p:txBody>
          <a:bodyPr>
            <a:normAutofit/>
          </a:bodyPr>
          <a:lstStyle/>
          <a:p>
            <a:r>
              <a:rPr lang="en-US" dirty="0"/>
              <a:t>Sentiment analysis is target-oriented, aiming to identify opinions or attitudes towards topics or entities (e.g., product, movie). Emotion recognition, on the other hand, focuses on recognizing either the emotion expressed in text or evoked by the text, with no attachment to a specific target.</a:t>
            </a:r>
          </a:p>
          <a:p>
            <a:r>
              <a:rPr lang="en-US" dirty="0"/>
              <a:t> It is a machine learning tool that analyzes texts for polarity, from positive to negative. By training machine learning tools with examples of emotions in text, machines automatically learn how to detect sentiment without human input.</a:t>
            </a:r>
          </a:p>
          <a:p>
            <a:pPr marL="0" indent="0">
              <a:buNone/>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2000" advTm="256"/>
    </mc:Choice>
    <mc:Fallback xmlns="">
      <p:transition spd="slow" advTm="2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669FF9-643F-00FC-937E-A4592B2CDCF5}"/>
              </a:ext>
            </a:extLst>
          </p:cNvPr>
          <p:cNvPicPr>
            <a:picLocks noChangeAspect="1"/>
          </p:cNvPicPr>
          <p:nvPr/>
        </p:nvPicPr>
        <p:blipFill>
          <a:blip r:embed="rId2"/>
          <a:stretch>
            <a:fillRect/>
          </a:stretch>
        </p:blipFill>
        <p:spPr>
          <a:xfrm>
            <a:off x="467544" y="1010345"/>
            <a:ext cx="7254716" cy="4824536"/>
          </a:xfrm>
          <a:prstGeom prst="rect">
            <a:avLst/>
          </a:prstGeom>
        </p:spPr>
      </p:pic>
      <p:sp>
        <p:nvSpPr>
          <p:cNvPr id="5" name="TextBox 4">
            <a:extLst>
              <a:ext uri="{FF2B5EF4-FFF2-40B4-BE49-F238E27FC236}">
                <a16:creationId xmlns:a16="http://schemas.microsoft.com/office/drawing/2014/main" id="{F00B497B-2F34-44C2-B3D6-E479052F1F23}"/>
              </a:ext>
            </a:extLst>
          </p:cNvPr>
          <p:cNvSpPr txBox="1"/>
          <p:nvPr/>
        </p:nvSpPr>
        <p:spPr>
          <a:xfrm>
            <a:off x="107504" y="0"/>
            <a:ext cx="2854031" cy="461665"/>
          </a:xfrm>
          <a:prstGeom prst="rect">
            <a:avLst/>
          </a:prstGeom>
          <a:noFill/>
        </p:spPr>
        <p:txBody>
          <a:bodyPr wrap="square" rtlCol="0">
            <a:spAutoFit/>
          </a:bodyPr>
          <a:lstStyle/>
          <a:p>
            <a:r>
              <a:rPr lang="en-IN" sz="2400" dirty="0"/>
              <a:t>SOURCE CODE:-</a:t>
            </a:r>
          </a:p>
        </p:txBody>
      </p:sp>
    </p:spTree>
    <p:extLst>
      <p:ext uri="{BB962C8B-B14F-4D97-AF65-F5344CB8AC3E}">
        <p14:creationId xmlns:p14="http://schemas.microsoft.com/office/powerpoint/2010/main" val="1374258460"/>
      </p:ext>
    </p:extLst>
  </p:cSld>
  <p:clrMapOvr>
    <a:masterClrMapping/>
  </p:clrMapOvr>
  <mc:AlternateContent xmlns:mc="http://schemas.openxmlformats.org/markup-compatibility/2006" xmlns:p14="http://schemas.microsoft.com/office/powerpoint/2010/main">
    <mc:Choice Requires="p14">
      <p:transition spd="slow" p14:dur="2000" advTm="305"/>
    </mc:Choice>
    <mc:Fallback xmlns="">
      <p:transition spd="slow" advTm="30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26" y="332656"/>
            <a:ext cx="7858148" cy="4832092"/>
          </a:xfrm>
          <a:prstGeom prst="rect">
            <a:avLst/>
          </a:prstGeom>
          <a:noFill/>
        </p:spPr>
        <p:txBody>
          <a:bodyPr wrap="square" rtlCol="0">
            <a:spAutoFit/>
          </a:bodyPr>
          <a:lstStyle/>
          <a:p>
            <a:r>
              <a:rPr lang="en-IN" sz="2800" b="1" u="sng" dirty="0">
                <a:latin typeface="Cambria" panose="02040503050406030204" pitchFamily="18" charset="0"/>
                <a:ea typeface="Cambria" panose="02040503050406030204" pitchFamily="18" charset="0"/>
              </a:rPr>
              <a:t>FUTURE  SCOPE OF THE PROJECT</a:t>
            </a:r>
          </a:p>
          <a:p>
            <a:endParaRPr lang="en-IN" sz="2000" b="1" u="sng" dirty="0"/>
          </a:p>
          <a:p>
            <a:endParaRPr lang="en-IN" sz="2000" b="1" u="sng" dirty="0"/>
          </a:p>
          <a:p>
            <a:r>
              <a:rPr lang="en-IN" sz="2400" dirty="0"/>
              <a:t>Our project will be able to implement in future after making some changes and modification as we make our project at a very low level.</a:t>
            </a:r>
          </a:p>
          <a:p>
            <a:r>
              <a:rPr lang="en-IN" sz="2400" dirty="0"/>
              <a:t>So the modification that can be done in our project are:</a:t>
            </a:r>
          </a:p>
          <a:p>
            <a:r>
              <a:rPr lang="en-US" sz="2400" dirty="0"/>
              <a:t>Specifically, sentiment analysis suffers from one major drawback: it is context and language specific. In this article, I am talking about some potential issues that might arise when you try to apply sentiment analysis to some domains.</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2000" advTm="819"/>
    </mc:Choice>
    <mc:Fallback xmlns="">
      <p:transition spd="slow" advTm="81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8390-0DB9-A69E-B7AC-641141B58E2B}"/>
              </a:ext>
            </a:extLst>
          </p:cNvPr>
          <p:cNvSpPr>
            <a:spLocks noGrp="1"/>
          </p:cNvSpPr>
          <p:nvPr>
            <p:ph type="title"/>
          </p:nvPr>
        </p:nvSpPr>
        <p:spPr>
          <a:xfrm>
            <a:off x="457200" y="274638"/>
            <a:ext cx="7467600" cy="4666530"/>
          </a:xfrm>
        </p:spPr>
        <p:txBody>
          <a:bodyPr>
            <a:normAutofit fontScale="90000"/>
          </a:bodyPr>
          <a:lstStyle/>
          <a:p>
            <a:r>
              <a:rPr lang="en-IN" sz="3100" dirty="0">
                <a:solidFill>
                  <a:schemeClr val="tx1"/>
                </a:solidFill>
              </a:rPr>
              <a:t>Project Name:-</a:t>
            </a:r>
            <a:r>
              <a:rPr lang="en-US" sz="3100" dirty="0">
                <a:solidFill>
                  <a:schemeClr val="tx1"/>
                </a:solidFill>
              </a:rPr>
              <a:t>CREATE  A  SENTIMENT  MODEL  ANALYSIS</a:t>
            </a:r>
            <a:br>
              <a:rPr lang="en-IN" sz="2400" dirty="0">
                <a:solidFill>
                  <a:schemeClr val="tx1"/>
                </a:solidFill>
              </a:rPr>
            </a:br>
            <a:br>
              <a:rPr lang="en-IN" sz="2400" dirty="0">
                <a:solidFill>
                  <a:schemeClr val="tx1"/>
                </a:solidFill>
              </a:rPr>
            </a:br>
            <a:r>
              <a:rPr lang="en-IN" sz="2700" dirty="0">
                <a:solidFill>
                  <a:schemeClr val="tx1"/>
                </a:solidFill>
              </a:rPr>
              <a:t>contribution :-</a:t>
            </a:r>
            <a:br>
              <a:rPr lang="en-IN" sz="1600" dirty="0"/>
            </a:br>
            <a:br>
              <a:rPr lang="en-IN" sz="1600" dirty="0"/>
            </a:br>
            <a:r>
              <a:rPr lang="en-IN" sz="2000" dirty="0"/>
              <a:t>1.</a:t>
            </a:r>
            <a:r>
              <a:rPr lang="en-IN" sz="2000" dirty="0">
                <a:solidFill>
                  <a:schemeClr val="accent6">
                    <a:lumMod val="50000"/>
                  </a:schemeClr>
                </a:solidFill>
              </a:rPr>
              <a:t>Arnab Sarkar:-Data Profiling, Data Accumulation</a:t>
            </a:r>
            <a:br>
              <a:rPr lang="en-IN" sz="2000" dirty="0">
                <a:solidFill>
                  <a:schemeClr val="accent6">
                    <a:lumMod val="50000"/>
                  </a:schemeClr>
                </a:solidFill>
              </a:rPr>
            </a:br>
            <a:br>
              <a:rPr lang="en-IN" sz="2000" dirty="0">
                <a:solidFill>
                  <a:schemeClr val="accent6">
                    <a:lumMod val="50000"/>
                  </a:schemeClr>
                </a:solidFill>
              </a:rPr>
            </a:br>
            <a:r>
              <a:rPr lang="en-IN" sz="2000" dirty="0">
                <a:solidFill>
                  <a:schemeClr val="accent6">
                    <a:lumMod val="50000"/>
                  </a:schemeClr>
                </a:solidFill>
              </a:rPr>
              <a:t>2.Sanjay Singha:-Data Processing, Data  Visualization(Plotting)</a:t>
            </a:r>
            <a:br>
              <a:rPr lang="en-IN" sz="2000" dirty="0">
                <a:solidFill>
                  <a:schemeClr val="accent6">
                    <a:lumMod val="50000"/>
                  </a:schemeClr>
                </a:solidFill>
              </a:rPr>
            </a:br>
            <a:br>
              <a:rPr lang="en-IN" sz="2000" dirty="0">
                <a:solidFill>
                  <a:schemeClr val="accent6">
                    <a:lumMod val="50000"/>
                  </a:schemeClr>
                </a:solidFill>
              </a:rPr>
            </a:br>
            <a:r>
              <a:rPr lang="en-IN" sz="2000" dirty="0">
                <a:solidFill>
                  <a:schemeClr val="accent6">
                    <a:lumMod val="50000"/>
                  </a:schemeClr>
                </a:solidFill>
              </a:rPr>
              <a:t>3.Pratham Bikram sahi :- PPT making, document making</a:t>
            </a:r>
            <a:br>
              <a:rPr lang="en-IN" sz="2000" dirty="0">
                <a:solidFill>
                  <a:schemeClr val="accent6">
                    <a:lumMod val="50000"/>
                  </a:schemeClr>
                </a:solidFill>
              </a:rPr>
            </a:br>
            <a:br>
              <a:rPr lang="en-IN" sz="2000" dirty="0">
                <a:solidFill>
                  <a:schemeClr val="accent6">
                    <a:lumMod val="50000"/>
                  </a:schemeClr>
                </a:solidFill>
              </a:rPr>
            </a:br>
            <a:r>
              <a:rPr lang="en-IN" sz="2000" dirty="0">
                <a:solidFill>
                  <a:schemeClr val="accent6">
                    <a:lumMod val="50000"/>
                  </a:schemeClr>
                </a:solidFill>
              </a:rPr>
              <a:t>4.Khushi kumari sah :- data profiling, information research</a:t>
            </a:r>
            <a:br>
              <a:rPr lang="en-IN" sz="1600" dirty="0"/>
            </a:br>
            <a:r>
              <a:rPr lang="en-IN" sz="1600" dirty="0"/>
              <a:t> </a:t>
            </a:r>
            <a:br>
              <a:rPr lang="en-IN" sz="1600" dirty="0"/>
            </a:br>
            <a:endParaRPr lang="en-IN" sz="1600" dirty="0"/>
          </a:p>
        </p:txBody>
      </p:sp>
    </p:spTree>
    <p:extLst>
      <p:ext uri="{BB962C8B-B14F-4D97-AF65-F5344CB8AC3E}">
        <p14:creationId xmlns:p14="http://schemas.microsoft.com/office/powerpoint/2010/main" val="376288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REFERENCE</a:t>
            </a:r>
            <a:endParaRPr lang="en-US" dirty="0"/>
          </a:p>
        </p:txBody>
      </p:sp>
      <p:sp>
        <p:nvSpPr>
          <p:cNvPr id="3" name="Content Placeholder 2"/>
          <p:cNvSpPr>
            <a:spLocks noGrp="1"/>
          </p:cNvSpPr>
          <p:nvPr>
            <p:ph sz="quarter" idx="1"/>
          </p:nvPr>
        </p:nvSpPr>
        <p:spPr/>
        <p:txBody>
          <a:bodyPr/>
          <a:lstStyle/>
          <a:p>
            <a:pPr marL="0" indent="0">
              <a:buNone/>
            </a:pPr>
            <a:endParaRPr lang="en-IN" dirty="0"/>
          </a:p>
          <a:p>
            <a:pPr>
              <a:buNone/>
            </a:pPr>
            <a:endParaRPr lang="en-IN" dirty="0"/>
          </a:p>
          <a:p>
            <a:r>
              <a:rPr lang="en-US" dirty="0">
                <a:hlinkClick r:id="rId2">
                  <a:extLst>
                    <a:ext uri="{A12FA001-AC4F-418D-AE19-62706E023703}">
                      <ahyp:hlinkClr xmlns:ahyp="http://schemas.microsoft.com/office/drawing/2018/hyperlinkcolor" val="tx"/>
                    </a:ext>
                  </a:extLst>
                </a:hlinkClick>
              </a:rPr>
              <a:t>www.datascientist.com</a:t>
            </a:r>
            <a:endParaRPr lang="en-US" dirty="0"/>
          </a:p>
          <a:p>
            <a:r>
              <a:rPr lang="en-US" dirty="0">
                <a:hlinkClick r:id="rId3">
                  <a:extLst>
                    <a:ext uri="{A12FA001-AC4F-418D-AE19-62706E023703}">
                      <ahyp:hlinkClr xmlns:ahyp="http://schemas.microsoft.com/office/drawing/2018/hyperlinkcolor" val="tx"/>
                    </a:ext>
                  </a:extLst>
                </a:hlinkClick>
              </a:rPr>
              <a:t>www.datarobot.com</a:t>
            </a:r>
            <a:endParaRPr lang="en-US" dirty="0"/>
          </a:p>
          <a:p>
            <a:r>
              <a:rPr lang="en-US" dirty="0">
                <a:hlinkClick r:id="rId4">
                  <a:extLst>
                    <a:ext uri="{A12FA001-AC4F-418D-AE19-62706E023703}">
                      <ahyp:hlinkClr xmlns:ahyp="http://schemas.microsoft.com/office/drawing/2018/hyperlinkcolor" val="tx"/>
                    </a:ext>
                  </a:extLst>
                </a:hlinkClick>
              </a:rPr>
              <a:t>www.google.com</a:t>
            </a:r>
            <a:endParaRPr lang="en-US" dirty="0"/>
          </a:p>
          <a:p>
            <a:r>
              <a:rPr lang="en-US" dirty="0">
                <a:hlinkClick r:id="rId5">
                  <a:extLst>
                    <a:ext uri="{A12FA001-AC4F-418D-AE19-62706E023703}">
                      <ahyp:hlinkClr xmlns:ahyp="http://schemas.microsoft.com/office/drawing/2018/hyperlinkcolor" val="tx"/>
                    </a:ext>
                  </a:extLst>
                </a:hlinkClick>
              </a:rPr>
              <a:t>www.numpy.org</a:t>
            </a:r>
            <a:endParaRPr lang="en-US" dirty="0"/>
          </a:p>
          <a:p>
            <a:r>
              <a:rPr lang="en-US" dirty="0">
                <a:hlinkClick r:id="rId6">
                  <a:extLst>
                    <a:ext uri="{A12FA001-AC4F-418D-AE19-62706E023703}">
                      <ahyp:hlinkClr xmlns:ahyp="http://schemas.microsoft.com/office/drawing/2018/hyperlinkcolor" val="tx"/>
                    </a:ext>
                  </a:extLst>
                </a:hlinkClick>
              </a:rPr>
              <a:t>www.wikipedia.com</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ON SENTIMENT ANALYSIS sss</Template>
  <TotalTime>5</TotalTime>
  <Words>597</Words>
  <Application>Microsoft Office PowerPoint</Application>
  <PresentationFormat>On-screen Show (4:3)</PresentationFormat>
  <Paragraphs>49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Cambria</vt:lpstr>
      <vt:lpstr>Century Schoolbook</vt:lpstr>
      <vt:lpstr>Google Sans</vt:lpstr>
      <vt:lpstr>inherit</vt:lpstr>
      <vt:lpstr>Italic_IV25</vt:lpstr>
      <vt:lpstr>Roboto</vt:lpstr>
      <vt:lpstr>Wingdings</vt:lpstr>
      <vt:lpstr>Wingdings 2</vt:lpstr>
      <vt:lpstr>Oriel</vt:lpstr>
      <vt:lpstr>PROJECT :- CREATE  A  SENTIMENT  MODEL  ANALYSIS </vt:lpstr>
      <vt:lpstr>INTRODUCTION</vt:lpstr>
      <vt:lpstr>Modules Used</vt:lpstr>
      <vt:lpstr>PowerPoint Presentation</vt:lpstr>
      <vt:lpstr>Application </vt:lpstr>
      <vt:lpstr>PowerPoint Presentation</vt:lpstr>
      <vt:lpstr>PowerPoint Presentation</vt:lpstr>
      <vt:lpstr>Project Name:-CREATE  A  SENTIMENT  MODEL  ANALYSIS  contribution :-  1.Arnab Sarkar:-Data Profiling, Data Accumulation  2.Sanjay Singha:-Data Processing, Data  Visualization(Plotting)  3.Pratham Bikram sahi :- PPT making, document making  4.Khushi kumari sah :- data profiling, information research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CREATE  A  SENTIMENT  MODEL  ANALYSIS </dc:title>
  <dc:creator>Manoj Singha</dc:creator>
  <cp:lastModifiedBy>Manoj Singha</cp:lastModifiedBy>
  <cp:revision>1</cp:revision>
  <cp:lastPrinted>2023-05-11T06:11:37Z</cp:lastPrinted>
  <dcterms:created xsi:type="dcterms:W3CDTF">2023-05-11T06:08:08Z</dcterms:created>
  <dcterms:modified xsi:type="dcterms:W3CDTF">2023-05-11T06:13:19Z</dcterms:modified>
</cp:coreProperties>
</file>