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FB1765-6DAE-472E-BFEA-7607561C1B8C}">
  <a:tblStyle styleId="{09FB1765-6DAE-472E-BFEA-7607561C1B8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d98ac5a4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6d98ac5a4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d99b18562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6d99b18562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d98ac5a4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d98ac5a4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d99b185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d99b185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d99b18562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d99b18562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d99b18562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d99b18562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d98ac5a4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d98ac5a4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d98ac5a4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d98ac5a4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d98ac5a4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d98ac5a4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d98ac5a4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6d98ac5a4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de aduanas DATET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 Felipe Salazar Mora, Nicolas Casanova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Profesora: Mabel Alejandra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Fecha: 10-07-2025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682225" y="586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45"/>
              <a:buFont typeface="Arial"/>
              <a:buNone/>
            </a:pPr>
            <a:r>
              <a:rPr b="0" lang="es" sz="1645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Herramienta usada para control de versiones y práctica usada para control de versiones en la documentación, justificar práctica usada.</a:t>
            </a:r>
            <a:endParaRPr b="0" sz="1645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51425" y="1315050"/>
            <a:ext cx="9092700" cy="3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Herramientas usadas: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utilizamos</a:t>
            </a:r>
            <a:r>
              <a:rPr lang="es">
                <a:solidFill>
                  <a:srgbClr val="000000"/>
                </a:solidFill>
              </a:rPr>
              <a:t> herramientas como Git, GitHub y Discord, fueron de mucha ayuda para poder gestionar las versiones del proyecto y poder trabajar de forma remota con mi equipo.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Práctica</a:t>
            </a:r>
            <a:r>
              <a:rPr lang="es">
                <a:solidFill>
                  <a:srgbClr val="000000"/>
                </a:solidFill>
              </a:rPr>
              <a:t> Usada: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se </a:t>
            </a:r>
            <a:r>
              <a:rPr lang="es">
                <a:solidFill>
                  <a:srgbClr val="000000"/>
                </a:solidFill>
              </a:rPr>
              <a:t>aplicó</a:t>
            </a:r>
            <a:r>
              <a:rPr lang="es">
                <a:solidFill>
                  <a:srgbClr val="000000"/>
                </a:solidFill>
              </a:rPr>
              <a:t> </a:t>
            </a:r>
            <a:r>
              <a:rPr lang="es">
                <a:solidFill>
                  <a:srgbClr val="000000"/>
                </a:solidFill>
              </a:rPr>
              <a:t>versión</a:t>
            </a:r>
            <a:r>
              <a:rPr lang="es">
                <a:solidFill>
                  <a:srgbClr val="000000"/>
                </a:solidFill>
              </a:rPr>
              <a:t> secuencial v1, v2, v3. Registrando todos los avances importantes del proyecto, mejoras de los </a:t>
            </a:r>
            <a:r>
              <a:rPr lang="es">
                <a:solidFill>
                  <a:srgbClr val="000000"/>
                </a:solidFill>
              </a:rPr>
              <a:t>mockups</a:t>
            </a:r>
            <a:r>
              <a:rPr lang="es">
                <a:solidFill>
                  <a:srgbClr val="000000"/>
                </a:solidFill>
              </a:rPr>
              <a:t>, validaciones de usabilidad y la </a:t>
            </a:r>
            <a:r>
              <a:rPr lang="es">
                <a:solidFill>
                  <a:srgbClr val="000000"/>
                </a:solidFill>
              </a:rPr>
              <a:t>implementación</a:t>
            </a:r>
            <a:r>
              <a:rPr lang="es">
                <a:solidFill>
                  <a:srgbClr val="000000"/>
                </a:solidFill>
              </a:rPr>
              <a:t> del DAS.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Justificación</a:t>
            </a:r>
            <a:r>
              <a:rPr lang="es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-Github nos </a:t>
            </a:r>
            <a:r>
              <a:rPr lang="es">
                <a:solidFill>
                  <a:srgbClr val="000000"/>
                </a:solidFill>
              </a:rPr>
              <a:t>permitió</a:t>
            </a:r>
            <a:r>
              <a:rPr lang="es">
                <a:solidFill>
                  <a:srgbClr val="000000"/>
                </a:solidFill>
              </a:rPr>
              <a:t> poder compartir y guardar </a:t>
            </a:r>
            <a:r>
              <a:rPr lang="es">
                <a:solidFill>
                  <a:srgbClr val="000000"/>
                </a:solidFill>
              </a:rPr>
              <a:t>información</a:t>
            </a:r>
            <a:r>
              <a:rPr lang="es">
                <a:solidFill>
                  <a:srgbClr val="000000"/>
                </a:solidFill>
              </a:rPr>
              <a:t> sobre el caso.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-Discord nos </a:t>
            </a:r>
            <a:r>
              <a:rPr lang="es">
                <a:solidFill>
                  <a:srgbClr val="000000"/>
                </a:solidFill>
              </a:rPr>
              <a:t>ayudó</a:t>
            </a:r>
            <a:r>
              <a:rPr lang="es">
                <a:solidFill>
                  <a:srgbClr val="000000"/>
                </a:solidFill>
              </a:rPr>
              <a:t> a conectarnos y hablar entre los integrantes para poder llevar a cabo el caso.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-Github nos </a:t>
            </a:r>
            <a:r>
              <a:rPr lang="es">
                <a:solidFill>
                  <a:srgbClr val="000000"/>
                </a:solidFill>
              </a:rPr>
              <a:t>permite</a:t>
            </a:r>
            <a:r>
              <a:rPr lang="es">
                <a:solidFill>
                  <a:srgbClr val="000000"/>
                </a:solidFill>
              </a:rPr>
              <a:t> guardar toda la </a:t>
            </a:r>
            <a:r>
              <a:rPr lang="es">
                <a:solidFill>
                  <a:srgbClr val="000000"/>
                </a:solidFill>
              </a:rPr>
              <a:t>información</a:t>
            </a:r>
            <a:r>
              <a:rPr lang="es">
                <a:solidFill>
                  <a:srgbClr val="000000"/>
                </a:solidFill>
              </a:rPr>
              <a:t> importante del caso, facilitando </a:t>
            </a:r>
            <a:r>
              <a:rPr lang="es">
                <a:solidFill>
                  <a:srgbClr val="000000"/>
                </a:solidFill>
              </a:rPr>
              <a:t>más</a:t>
            </a:r>
            <a:r>
              <a:rPr lang="es">
                <a:solidFill>
                  <a:srgbClr val="000000"/>
                </a:solidFill>
              </a:rPr>
              <a:t> adelante su </a:t>
            </a:r>
            <a:r>
              <a:rPr lang="es">
                <a:solidFill>
                  <a:srgbClr val="000000"/>
                </a:solidFill>
              </a:rPr>
              <a:t>búsqueda</a:t>
            </a:r>
            <a:r>
              <a:rPr lang="es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-Gracias a github tuvimos un desarrollo </a:t>
            </a:r>
            <a:r>
              <a:rPr lang="es">
                <a:solidFill>
                  <a:srgbClr val="000000"/>
                </a:solidFill>
              </a:rPr>
              <a:t>más</a:t>
            </a:r>
            <a:r>
              <a:rPr lang="es">
                <a:solidFill>
                  <a:srgbClr val="000000"/>
                </a:solidFill>
              </a:rPr>
              <a:t> </a:t>
            </a:r>
            <a:r>
              <a:rPr lang="es">
                <a:solidFill>
                  <a:srgbClr val="000000"/>
                </a:solidFill>
              </a:rPr>
              <a:t>fácil</a:t>
            </a:r>
            <a:r>
              <a:rPr lang="es">
                <a:solidFill>
                  <a:srgbClr val="000000"/>
                </a:solidFill>
              </a:rPr>
              <a:t> debido a que nos </a:t>
            </a:r>
            <a:r>
              <a:rPr lang="es">
                <a:solidFill>
                  <a:srgbClr val="000000"/>
                </a:solidFill>
              </a:rPr>
              <a:t>permite</a:t>
            </a:r>
            <a:r>
              <a:rPr lang="es">
                <a:solidFill>
                  <a:srgbClr val="000000"/>
                </a:solidFill>
              </a:rPr>
              <a:t> guardar la </a:t>
            </a:r>
            <a:r>
              <a:rPr lang="es">
                <a:solidFill>
                  <a:srgbClr val="000000"/>
                </a:solidFill>
              </a:rPr>
              <a:t>información</a:t>
            </a:r>
            <a:r>
              <a:rPr lang="es">
                <a:solidFill>
                  <a:srgbClr val="000000"/>
                </a:solidFill>
              </a:rPr>
              <a:t> del caso.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925" y="0"/>
            <a:ext cx="82025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66425" y="570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b="0" lang="es" sz="1827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Contexto del caso.</a:t>
            </a:r>
            <a:endParaRPr b="0" sz="1827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66425" y="1339525"/>
            <a:ext cx="76887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262626"/>
                </a:solidFill>
              </a:rPr>
              <a:t>el sistema DATET inicia como una solución digital impulsada en base por el servicio nacional de aduanas de chile que tiene el apoyo del SAG y otras entidades fronterizas, para ingresar el control de ingresos temporales de bienes de los turistas que pasan por el paso fronterizo terrestre hacia chile.</a:t>
            </a:r>
            <a:endParaRPr sz="14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262626"/>
                </a:solidFill>
              </a:rPr>
              <a:t>este sistema solo está diseñado para turista y permite declarar de manera anticipada; vehículos particulares, mascotas y productos que no se consideran equipaje(herramientas, equipos tecnológicos, muestras comerciales)</a:t>
            </a:r>
            <a:endParaRPr>
              <a:solidFill>
                <a:srgbClr val="262626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500" y="2348235"/>
            <a:ext cx="2481176" cy="165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43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640"/>
              <a:t>Carta Gantt</a:t>
            </a:r>
            <a:endParaRPr sz="1640"/>
          </a:p>
        </p:txBody>
      </p:sp>
      <p:pic>
        <p:nvPicPr>
          <p:cNvPr id="100" name="Google Shape;100;p15" title="Captura de pantalla 2025-07-09 2147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7699"/>
            <a:ext cx="9144001" cy="376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538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s" sz="1640"/>
              <a:t>Carta Gantt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7650" y="1330600"/>
            <a:ext cx="3333000" cy="3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Definimos las tareas en 9 fases: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1-Analista de Sistemas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2-Gerente del proyecto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3-Arquitecto de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4-especialista en </a:t>
            </a:r>
            <a:r>
              <a:rPr lang="es"/>
              <a:t>capacitación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5-Desarrollador y administrador del sistema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6-</a:t>
            </a:r>
            <a:r>
              <a:rPr lang="es"/>
              <a:t>Desarrollador</a:t>
            </a:r>
            <a:r>
              <a:rPr lang="es"/>
              <a:t> Backend y frontend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7-tester de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8-tester de seguridad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9-tester de usuarios finales.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4750950" y="1377950"/>
            <a:ext cx="441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Estas actividades estan distribuidas a lo largo de 13 semanas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0" y="507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</a:t>
            </a:r>
            <a:r>
              <a:rPr lang="es"/>
              <a:t> funcionales y no funcionales.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0" y="1267800"/>
            <a:ext cx="4223400" cy="38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Funcionales:(RF1,</a:t>
            </a:r>
            <a:r>
              <a:rPr lang="es">
                <a:solidFill>
                  <a:srgbClr val="000000"/>
                </a:solidFill>
              </a:rPr>
              <a:t>RF2,RF3,RF4,RF5,RF6)</a:t>
            </a:r>
            <a:br>
              <a:rPr lang="es">
                <a:solidFill>
                  <a:srgbClr val="000000"/>
                </a:solidFill>
              </a:rPr>
            </a:br>
            <a:r>
              <a:rPr lang="es">
                <a:solidFill>
                  <a:srgbClr val="000000"/>
                </a:solidFill>
              </a:rPr>
              <a:t>RF1-</a:t>
            </a:r>
            <a:r>
              <a:rPr lang="es">
                <a:solidFill>
                  <a:srgbClr val="000000"/>
                </a:solidFill>
              </a:rPr>
              <a:t>Registro de vehículo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RF2-</a:t>
            </a:r>
            <a:r>
              <a:rPr lang="es">
                <a:solidFill>
                  <a:srgbClr val="000000"/>
                </a:solidFill>
              </a:rPr>
              <a:t>Ingreso de datos del conductor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RF3-</a:t>
            </a:r>
            <a:r>
              <a:rPr lang="es">
                <a:solidFill>
                  <a:srgbClr val="000000"/>
                </a:solidFill>
              </a:rPr>
              <a:t>Declaración de productos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RF4-</a:t>
            </a:r>
            <a:r>
              <a:rPr lang="es">
                <a:solidFill>
                  <a:srgbClr val="000000"/>
                </a:solidFill>
              </a:rPr>
              <a:t>Ingreso de mascotas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RF5-</a:t>
            </a:r>
            <a:r>
              <a:rPr lang="es">
                <a:solidFill>
                  <a:srgbClr val="000000"/>
                </a:solidFill>
              </a:rPr>
              <a:t>Generación de comprobante de ingreso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RF6-</a:t>
            </a:r>
            <a:r>
              <a:rPr lang="es">
                <a:solidFill>
                  <a:srgbClr val="000000"/>
                </a:solidFill>
              </a:rPr>
              <a:t>Validación por parte de Aduanas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4728050" y="1348925"/>
            <a:ext cx="3462900" cy="30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Lato"/>
                <a:ea typeface="Lato"/>
                <a:cs typeface="Lato"/>
                <a:sym typeface="Lato"/>
              </a:rPr>
              <a:t>No funcionales:(</a:t>
            </a:r>
            <a:r>
              <a:rPr lang="es" sz="1300">
                <a:latin typeface="Lato"/>
                <a:ea typeface="Lato"/>
                <a:cs typeface="Lato"/>
                <a:sym typeface="Lato"/>
              </a:rPr>
              <a:t>RNF1,RNF2,RNF3,RNF4,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latin typeface="Lato"/>
                <a:ea typeface="Lato"/>
                <a:cs typeface="Lato"/>
                <a:sym typeface="Lato"/>
              </a:rPr>
              <a:t>RNF5,RNF6)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latin typeface="Lato"/>
                <a:ea typeface="Lato"/>
                <a:cs typeface="Lato"/>
                <a:sym typeface="Lato"/>
              </a:rPr>
              <a:t>RNF1-</a:t>
            </a:r>
            <a:r>
              <a:rPr lang="es" sz="1300">
                <a:latin typeface="Lato"/>
                <a:ea typeface="Lato"/>
                <a:cs typeface="Lato"/>
                <a:sym typeface="Lato"/>
              </a:rPr>
              <a:t>Usabilidad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latin typeface="Lato"/>
                <a:ea typeface="Lato"/>
                <a:cs typeface="Lato"/>
                <a:sym typeface="Lato"/>
              </a:rPr>
              <a:t>RNF2-</a:t>
            </a:r>
            <a:r>
              <a:rPr lang="es" sz="1300">
                <a:latin typeface="Lato"/>
                <a:ea typeface="Lato"/>
                <a:cs typeface="Lato"/>
                <a:sym typeface="Lato"/>
              </a:rPr>
              <a:t>Disponibilidad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latin typeface="Lato"/>
                <a:ea typeface="Lato"/>
                <a:cs typeface="Lato"/>
                <a:sym typeface="Lato"/>
              </a:rPr>
              <a:t>RNF3-</a:t>
            </a:r>
            <a:r>
              <a:rPr lang="es" sz="1300">
                <a:latin typeface="Lato"/>
                <a:ea typeface="Lato"/>
                <a:cs typeface="Lato"/>
                <a:sym typeface="Lato"/>
              </a:rPr>
              <a:t>Seguridad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latin typeface="Lato"/>
                <a:ea typeface="Lato"/>
                <a:cs typeface="Lato"/>
                <a:sym typeface="Lato"/>
              </a:rPr>
              <a:t>RNF4-</a:t>
            </a:r>
            <a:r>
              <a:rPr lang="es" sz="1300">
                <a:latin typeface="Lato"/>
                <a:ea typeface="Lato"/>
                <a:cs typeface="Lato"/>
                <a:sym typeface="Lato"/>
              </a:rPr>
              <a:t>Rendimiento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latin typeface="Lato"/>
                <a:ea typeface="Lato"/>
                <a:cs typeface="Lato"/>
                <a:sym typeface="Lato"/>
              </a:rPr>
              <a:t>RNF5- Interoperabilidad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00">
                <a:latin typeface="Lato"/>
                <a:ea typeface="Lato"/>
                <a:cs typeface="Lato"/>
                <a:sym typeface="Lato"/>
              </a:rPr>
              <a:t>RNF6- Idioma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0" y="496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57446"/>
              <a:buFont typeface="Arial"/>
              <a:buNone/>
            </a:pPr>
            <a:r>
              <a:rPr b="0" lang="es" sz="1827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Roles</a:t>
            </a:r>
            <a:r>
              <a:rPr b="0" lang="es" sz="105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sz="105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0" y="1417325"/>
            <a:ext cx="2684400" cy="33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275"/>
              <a:buNone/>
            </a:pPr>
            <a:r>
              <a:rPr b="1" lang="es" sz="10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Turista (Usuario Externo)</a:t>
            </a:r>
            <a:endParaRPr sz="9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2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Char char="○"/>
            </a:pPr>
            <a:r>
              <a:rPr lang="es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Vehículo particular.</a:t>
            </a:r>
            <a:br>
              <a:rPr lang="es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9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Char char="○"/>
            </a:pPr>
            <a:r>
              <a:rPr lang="es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Productos no considerados equipaje.</a:t>
            </a:r>
            <a:br>
              <a:rPr lang="es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9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Char char="○"/>
            </a:pPr>
            <a:r>
              <a:rPr lang="es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Mascotas (perros y gatos).</a:t>
            </a:r>
            <a:endParaRPr sz="9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275"/>
              <a:buNone/>
            </a:pPr>
            <a:r>
              <a:rPr b="1" lang="es" sz="10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Funcionario de Aduana</a:t>
            </a:r>
            <a:br>
              <a:rPr lang="es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9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2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Char char="○"/>
            </a:pPr>
            <a:r>
              <a:rPr lang="es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Verificar documentos y datos declarados.</a:t>
            </a:r>
            <a:br>
              <a:rPr lang="es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9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Char char="○"/>
            </a:pPr>
            <a:r>
              <a:rPr lang="es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Confirmar cumplimiento de normativa.</a:t>
            </a:r>
            <a:br>
              <a:rPr lang="es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9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Char char="○"/>
            </a:pPr>
            <a:r>
              <a:rPr lang="es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Autorizar el ingreso o derivar a revisión presencial.</a:t>
            </a:r>
            <a:br>
              <a:rPr lang="es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9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b="1" sz="10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3200175" y="546300"/>
            <a:ext cx="2349600" cy="45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es" sz="1025"/>
              <a:t>3. Funcionario del SAG (apoyo externo)</a:t>
            </a:r>
            <a:endParaRPr b="1" sz="1025"/>
          </a:p>
          <a:p>
            <a:pPr indent="-29051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75"/>
              <a:buChar char="●"/>
            </a:pPr>
            <a:r>
              <a:rPr lang="es" sz="975"/>
              <a:t>En casos donde se ingresen </a:t>
            </a:r>
            <a:r>
              <a:rPr b="1" lang="es" sz="975"/>
              <a:t>mascotas se requiere certificado CZE</a:t>
            </a:r>
            <a:r>
              <a:rPr lang="es" sz="975"/>
              <a:t>.</a:t>
            </a:r>
            <a:br>
              <a:rPr lang="es" sz="975"/>
            </a:br>
            <a:endParaRPr sz="975"/>
          </a:p>
          <a:p>
            <a:pPr indent="-29051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●"/>
            </a:pPr>
            <a:r>
              <a:rPr lang="es" sz="975"/>
              <a:t>No interactúa directamente con el sistema, pero es parte del flujo colaborativo en el control fronterizo.</a:t>
            </a:r>
            <a:br>
              <a:rPr lang="es" sz="975"/>
            </a:br>
            <a:endParaRPr sz="975"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es" sz="1025"/>
              <a:t>4. Sistema DATET</a:t>
            </a:r>
            <a:br>
              <a:rPr lang="es" sz="975"/>
            </a:br>
            <a:endParaRPr sz="975"/>
          </a:p>
          <a:p>
            <a:pPr indent="-290512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75"/>
              <a:buChar char="○"/>
            </a:pPr>
            <a:r>
              <a:rPr lang="es" sz="975"/>
              <a:t>La recepción y validación de formularios digitales.</a:t>
            </a:r>
            <a:br>
              <a:rPr lang="es" sz="975"/>
            </a:br>
            <a:endParaRPr sz="975"/>
          </a:p>
          <a:p>
            <a:pPr indent="-29051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s" sz="975"/>
              <a:t>La interoperabilidad con otros sistemas (ej. verificación de documentos).</a:t>
            </a:r>
            <a:br>
              <a:rPr lang="es" sz="975"/>
            </a:br>
            <a:endParaRPr sz="975"/>
          </a:p>
          <a:p>
            <a:pPr indent="-29051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s" sz="975"/>
              <a:t>El almacenamiento de datos de ingreso temporal de efectos personales.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2175" y="1184000"/>
            <a:ext cx="3289424" cy="2467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7650" y="554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45"/>
              <a:buFont typeface="Arial"/>
              <a:buNone/>
            </a:pPr>
            <a:r>
              <a:rPr b="0" lang="es" sz="1645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Metodología de software y proyecto utilizada.</a:t>
            </a:r>
            <a:endParaRPr b="0" sz="1645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1315900"/>
            <a:ext cx="76887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Utilizamos la 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metodología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Cascada(waterfall).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utilizamos porque es: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*V:Secuencial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*V:Estructurada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*D:Poco flexible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*U:y es ideal para proyectos que ya 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están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definidos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9900" y="2377200"/>
            <a:ext cx="4944100" cy="2766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-47850" y="562525"/>
            <a:ext cx="2823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45"/>
              <a:buFont typeface="Arial"/>
              <a:buNone/>
            </a:pPr>
            <a:r>
              <a:rPr b="0" lang="es" sz="1645">
                <a:solidFill>
                  <a:srgbClr val="262626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Evaluación de calidad basada en heurística de Nielsen.</a:t>
            </a:r>
            <a:endParaRPr b="0" sz="1645">
              <a:solidFill>
                <a:srgbClr val="262626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45"/>
              <a:buFont typeface="Arial"/>
              <a:buNone/>
            </a:pPr>
            <a:r>
              <a:t/>
            </a:r>
            <a:endParaRPr b="0" sz="1645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50250" y="1678225"/>
            <a:ext cx="2725200" cy="3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propósito</a:t>
            </a: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evaluar la usabilidad del prototipo según los 10 principios de Nielsen, para identificar mejoras antes de desarrollar el sistema.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b="0" l="0" r="26969" t="0"/>
          <a:stretch/>
        </p:blipFill>
        <p:spPr>
          <a:xfrm>
            <a:off x="2873675" y="484800"/>
            <a:ext cx="6270326" cy="43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0" y="53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45"/>
              <a:buFont typeface="Arial"/>
              <a:buNone/>
            </a:pPr>
            <a:r>
              <a:rPr b="0" lang="es" sz="1645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diseño prototipo</a:t>
            </a:r>
            <a:endParaRPr b="0" sz="1645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165400" y="1330575"/>
            <a:ext cx="2338800" cy="37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El diseño del prototipo fue diseñar visualmente cómo se verán las pantallas del sistema, para poder evaluar la experiencia que tendrían los usuario y mejorarla antes de programar.</a:t>
            </a:r>
            <a:endParaRPr sz="14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s" sz="1400"/>
            </a:br>
            <a:br>
              <a:rPr lang="es" sz="1400"/>
            </a:br>
            <a:br>
              <a:rPr lang="es" sz="1400"/>
            </a:b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s" sz="1400"/>
            </a:br>
            <a:br>
              <a:rPr lang="es" sz="1400"/>
            </a:b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43" name="Google Shape;143;p21"/>
          <p:cNvGraphicFramePr/>
          <p:nvPr/>
        </p:nvGraphicFramePr>
        <p:xfrm>
          <a:off x="304800" y="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{09FB1765-6DAE-472E-BFEA-7607561C1B8C}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6100" y="530950"/>
            <a:ext cx="3634450" cy="2512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2825" y="2653800"/>
            <a:ext cx="3413268" cy="23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