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1" r:id="rId2"/>
    <p:sldId id="272" r:id="rId3"/>
    <p:sldId id="273" r:id="rId4"/>
    <p:sldId id="258" r:id="rId5"/>
    <p:sldId id="259" r:id="rId6"/>
    <p:sldId id="275" r:id="rId7"/>
    <p:sldId id="260" r:id="rId8"/>
    <p:sldId id="261" r:id="rId9"/>
    <p:sldId id="274" r:id="rId10"/>
    <p:sldId id="262" r:id="rId11"/>
    <p:sldId id="263" r:id="rId12"/>
    <p:sldId id="264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4" autoAdjust="0"/>
  </p:normalViewPr>
  <p:slideViewPr>
    <p:cSldViewPr>
      <p:cViewPr varScale="1">
        <p:scale>
          <a:sx n="69" d="100"/>
          <a:sy n="69" d="100"/>
        </p:scale>
        <p:origin x="18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3BEC3-EF90-454B-B74E-6962485AC02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68E23-57DC-40C3-9EA2-E0AEF533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5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2" lvl="1" indent="-342900">
              <a:buAutoNum type="arabicParenBoth"/>
            </a:pPr>
            <a:r>
              <a:rPr lang="en-US" dirty="0"/>
              <a:t>For the last twelve months ended May 2nd, 2021 </a:t>
            </a:r>
          </a:p>
          <a:p>
            <a:pPr marL="455612" lvl="1" indent="-342900">
              <a:buAutoNum type="arabicParenBoth"/>
            </a:pPr>
            <a:r>
              <a:rPr lang="en-US" dirty="0"/>
              <a:t>Inclusive of direct costs related to COVID-19 measures implemented for the last twelve months ended May 2, 2021</a:t>
            </a:r>
          </a:p>
          <a:p>
            <a:pPr marL="112712" lvl="1" indent="0">
              <a:buNone/>
            </a:pPr>
            <a:r>
              <a:rPr lang="en-US" dirty="0"/>
              <a:t>         (approximately $87.3 million)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EBITDA</a:t>
            </a:r>
            <a:r>
              <a:rPr lang="en-US" dirty="0"/>
              <a:t>=</a:t>
            </a:r>
            <a:r>
              <a:rPr lang="en-US" dirty="0">
                <a:effectLst/>
              </a:rPr>
              <a:t>Earnings Before Interest, Taxes, Depreciation, and Amortization</a:t>
            </a:r>
          </a:p>
          <a:p>
            <a:r>
              <a:rPr lang="en-US" dirty="0">
                <a:effectLst/>
              </a:rPr>
              <a:t>E</a:t>
            </a:r>
            <a:r>
              <a:rPr lang="en-US" dirty="0"/>
              <a:t>=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income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dirty="0"/>
              <a:t>=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dirty="0"/>
              <a:t>=</a:t>
            </a:r>
            <a:r>
              <a:rPr lang="en-US" dirty="0">
                <a:effectLst/>
              </a:rPr>
              <a:t>taxes</a:t>
            </a:r>
          </a:p>
          <a:p>
            <a:r>
              <a:rPr lang="en-US" dirty="0">
                <a:effectLst/>
              </a:rPr>
              <a:t>D</a:t>
            </a:r>
            <a:r>
              <a:rPr lang="en-US" dirty="0"/>
              <a:t>=</a:t>
            </a:r>
            <a:r>
              <a:rPr lang="en-US" dirty="0">
                <a:effectLst/>
              </a:rPr>
              <a:t>depreciation</a:t>
            </a:r>
          </a:p>
          <a:p>
            <a:r>
              <a:rPr lang="en-US" dirty="0">
                <a:effectLst/>
              </a:rPr>
              <a:t>A</a:t>
            </a:r>
            <a:r>
              <a:rPr lang="en-US" dirty="0"/>
              <a:t>=</a:t>
            </a:r>
            <a:r>
              <a:rPr lang="en-US" dirty="0">
                <a:effectLst/>
              </a:rPr>
              <a:t>amortization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EBITDA</a:t>
            </a:r>
            <a:r>
              <a:rPr lang="en-US" dirty="0"/>
              <a:t>=</a:t>
            </a:r>
            <a:r>
              <a:rPr lang="en-US" dirty="0">
                <a:effectLst/>
              </a:rPr>
              <a:t>Earnings Before Interest, Taxes, Depreciation, and Amortization</a:t>
            </a:r>
          </a:p>
          <a:p>
            <a:r>
              <a:rPr lang="en-US" dirty="0">
                <a:effectLst/>
              </a:rPr>
              <a:t>E</a:t>
            </a:r>
            <a:r>
              <a:rPr lang="en-US" dirty="0"/>
              <a:t>=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income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dirty="0"/>
              <a:t>=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dirty="0"/>
              <a:t>=</a:t>
            </a:r>
            <a:r>
              <a:rPr lang="en-US" dirty="0">
                <a:effectLst/>
              </a:rPr>
              <a:t>taxes</a:t>
            </a:r>
          </a:p>
          <a:p>
            <a:r>
              <a:rPr lang="en-US" dirty="0">
                <a:effectLst/>
              </a:rPr>
              <a:t>D</a:t>
            </a:r>
            <a:r>
              <a:rPr lang="en-US" dirty="0"/>
              <a:t>=</a:t>
            </a:r>
            <a:r>
              <a:rPr lang="en-US" dirty="0">
                <a:effectLst/>
              </a:rPr>
              <a:t>depreciation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00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Website</a:t>
            </a:r>
            <a:r>
              <a:rPr lang="en-US" dirty="0"/>
              <a:t>: </a:t>
            </a:r>
          </a:p>
          <a:p>
            <a:r>
              <a:rPr lang="en-US" dirty="0"/>
              <a:t>https://www.statista.com/statistics/436732/dollar-stores-visited-most-frequently-in-canada/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Canada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 time period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2019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interview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survey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Supplementary notes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*Original survey question: "Which dollar store(s) do you visit frequently?"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Respondents were able to select multiple answers.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8E23-57DC-40C3-9EA2-E0AEF53306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968153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186" y="1240779"/>
            <a:ext cx="4171102" cy="32411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800" cap="all" spc="-100" baseline="0">
                <a:solidFill>
                  <a:schemeClr val="bg1"/>
                </a:solidFill>
                <a:latin typeface="+mj-lt"/>
                <a:cs typeface="NCR New Marker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4186" y="4554955"/>
            <a:ext cx="3908425" cy="9489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08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4663" y="1536000"/>
            <a:ext cx="4181000" cy="4498133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63971" y="1536701"/>
            <a:ext cx="3754800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63971" y="2203677"/>
            <a:ext cx="3754800" cy="38256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100">
                <a:solidFill>
                  <a:schemeClr val="accent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100">
                <a:solidFill>
                  <a:schemeClr val="accent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small t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462465" y="1535999"/>
            <a:ext cx="2294032" cy="3060276"/>
          </a:xfrm>
          <a:solidFill>
            <a:srgbClr val="4FAC43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306000" indent="0">
              <a:lnSpc>
                <a:spcPts val="16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3pPr>
            <a:lvl4pPr marL="619200" indent="-144000">
              <a:lnSpc>
                <a:spcPts val="1600"/>
              </a:lnSpc>
              <a:spcBef>
                <a:spcPts val="0"/>
              </a:spcBef>
              <a:defRPr sz="1100"/>
            </a:lvl4pPr>
            <a:lvl5pPr marL="792000" indent="-144000">
              <a:lnSpc>
                <a:spcPts val="16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4663" y="1536000"/>
            <a:ext cx="5988200" cy="45120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3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2 pictur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4663" y="1536000"/>
            <a:ext cx="5944610" cy="45120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6588607" y="1536000"/>
            <a:ext cx="2235686" cy="45120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178063"/>
            <a:ext cx="8638247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4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178063"/>
            <a:ext cx="824983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74664" y="1543051"/>
            <a:ext cx="8272462" cy="404071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74663" y="506401"/>
            <a:ext cx="8289925" cy="5553589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80136" y="1597433"/>
            <a:ext cx="2664409" cy="3520000"/>
          </a:xfrm>
          <a:prstGeom prst="rect">
            <a:avLst/>
          </a:prstGeom>
          <a:solidFill>
            <a:srgbClr val="4FAC43"/>
          </a:solidFill>
          <a:ln>
            <a:noFill/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1600" spc="-50" baseline="0">
                <a:solidFill>
                  <a:schemeClr val="bg1"/>
                </a:solidFill>
              </a:defRPr>
            </a:lvl1pPr>
            <a:lvl2pPr marL="169863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339725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3pPr>
            <a:lvl4pPr marL="517525" indent="-177800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000">
                <a:solidFill>
                  <a:schemeClr val="bg1"/>
                </a:solidFill>
              </a:defRPr>
            </a:lvl4pPr>
            <a:lvl5pPr marL="687388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3" descr="GreenRibbon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5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txt box: chart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4664" y="1892968"/>
            <a:ext cx="1968015" cy="2599981"/>
          </a:xfrm>
          <a:prstGeom prst="rect">
            <a:avLst/>
          </a:prstGeom>
          <a:solidFill>
            <a:srgbClr val="4FAC43"/>
          </a:solidFill>
          <a:ln>
            <a:noFill/>
          </a:ln>
        </p:spPr>
        <p:txBody>
          <a:bodyPr lIns="108000" tIns="108000" rIns="108000"/>
          <a:lstStyle>
            <a:lvl1pPr marL="0" indent="0">
              <a:lnSpc>
                <a:spcPct val="90000"/>
              </a:lnSpc>
              <a:buNone/>
              <a:defRPr sz="1600" spc="-50" baseline="0">
                <a:solidFill>
                  <a:schemeClr val="bg1"/>
                </a:solidFill>
              </a:defRPr>
            </a:lvl1pPr>
            <a:lvl2pPr marL="169863" indent="-169863">
              <a:lnSpc>
                <a:spcPct val="9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39725" indent="-169863">
              <a:lnSpc>
                <a:spcPct val="9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7525" indent="-177800">
              <a:lnSpc>
                <a:spcPct val="9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687388" indent="-169863">
              <a:lnSpc>
                <a:spcPct val="9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3" y="178063"/>
            <a:ext cx="8249831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3" descr="GreenRibbon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5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474663" y="1536000"/>
            <a:ext cx="1515600" cy="2020800"/>
          </a:xfrm>
          <a:solidFill>
            <a:schemeClr val="tx2"/>
          </a:solidFill>
        </p:spPr>
        <p:txBody>
          <a:bodyPr lIns="72000" tIns="72000" rIns="7200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173038" indent="0">
              <a:buNone/>
              <a:defRPr sz="1050">
                <a:solidFill>
                  <a:schemeClr val="bg1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474663" y="3551324"/>
            <a:ext cx="1515600" cy="2020800"/>
          </a:xfrm>
          <a:solidFill>
            <a:srgbClr val="808080"/>
          </a:solidFill>
        </p:spPr>
        <p:txBody>
          <a:bodyPr lIns="72000" tIns="72000" rIns="7200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173038" indent="0">
              <a:buNone/>
              <a:defRPr sz="1050">
                <a:solidFill>
                  <a:schemeClr val="bg1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1998733" y="1543051"/>
            <a:ext cx="6821417" cy="404071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178063"/>
            <a:ext cx="8638247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3" descr="GreenRibbon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5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74663" y="1536000"/>
            <a:ext cx="1692000" cy="2256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346213" y="1536000"/>
            <a:ext cx="1692000" cy="2256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6070553" y="1536000"/>
            <a:ext cx="1692000" cy="2256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199003" y="3771715"/>
            <a:ext cx="1692000" cy="2256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74663" y="3771715"/>
            <a:ext cx="1692000" cy="2256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4197137" y="1536000"/>
            <a:ext cx="1692000" cy="2256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343923" y="3803032"/>
            <a:ext cx="1692000" cy="2256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6066397" y="3803032"/>
            <a:ext cx="1692000" cy="2256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3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9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029834" y="1536001"/>
            <a:ext cx="4590292" cy="4501735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713" y="1536000"/>
            <a:ext cx="3384550" cy="4512733"/>
          </a:xfrm>
          <a:solidFill>
            <a:srgbClr val="4FAC43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 marL="282575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61963" indent="-17938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628650" indent="-16668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 marL="801688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178063"/>
            <a:ext cx="8638247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4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664" y="1"/>
            <a:ext cx="8688387" cy="691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670388" y="1559984"/>
            <a:ext cx="1515600" cy="2020800"/>
          </a:xfrm>
          <a:solidFill>
            <a:schemeClr val="tx2"/>
          </a:solidFill>
        </p:spPr>
        <p:txBody>
          <a:bodyPr lIns="72000" tIns="72000" rIns="7200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Font typeface="Arial"/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 sz="1050"/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pic>
        <p:nvPicPr>
          <p:cNvPr id="9" name="Picture 3" descr="GreenRibbon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5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5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48403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36576" y="938676"/>
            <a:ext cx="6264981" cy="428338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5800"/>
              </a:lnSpc>
              <a:buNone/>
              <a:defRPr sz="4800" cap="all" spc="-100" baseline="0">
                <a:solidFill>
                  <a:schemeClr val="bg1"/>
                </a:solidFill>
                <a:latin typeface="+mj-lt"/>
                <a:cs typeface="NCR New Marker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4336" y="5060951"/>
            <a:ext cx="5882702" cy="10181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550"/>
              </a:lnSpc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2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662" y="1006528"/>
            <a:ext cx="8289926" cy="524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6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GreenRibbon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5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8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378" y="1756647"/>
            <a:ext cx="2477680" cy="33035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89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9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GreenFul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89000" y="266700"/>
            <a:ext cx="7731125" cy="960000"/>
          </a:xfrm>
        </p:spPr>
        <p:txBody>
          <a:bodyPr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pc="-3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857251" y="1556907"/>
            <a:ext cx="2487612" cy="1651979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644900" y="1556905"/>
            <a:ext cx="2487612" cy="1651979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384925" y="1556905"/>
            <a:ext cx="2487612" cy="1651979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857251" y="3746419"/>
            <a:ext cx="2487612" cy="1651979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644900" y="3746417"/>
            <a:ext cx="2487612" cy="1651979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384925" y="3746417"/>
            <a:ext cx="2487612" cy="1651979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1"/>
          </p:nvPr>
        </p:nvSpPr>
        <p:spPr>
          <a:xfrm>
            <a:off x="903288" y="6347885"/>
            <a:ext cx="2133600" cy="366183"/>
          </a:xfrm>
        </p:spPr>
        <p:txBody>
          <a:bodyPr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22"/>
          </p:nvPr>
        </p:nvSpPr>
        <p:spPr>
          <a:solidFill>
            <a:srgbClr val="54B94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84238" y="1538818"/>
            <a:ext cx="7832725" cy="4423833"/>
            <a:chOff x="884238" y="1154113"/>
            <a:chExt cx="7832725" cy="3317875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904875" y="2789238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04875" y="2481263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04875" y="4471988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04875" y="4162425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651250" y="1169988"/>
              <a:ext cx="0" cy="330200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6356350" y="1163638"/>
              <a:ext cx="0" cy="3300412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4238" y="1154113"/>
              <a:ext cx="7812087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22" y="18044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59937" y="1536701"/>
            <a:ext cx="3958835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9937" y="2203678"/>
            <a:ext cx="3958835" cy="3841521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ts val="1600"/>
              </a:lnSpc>
              <a:spcBef>
                <a:spcPts val="0"/>
              </a:spcBef>
              <a:spcAft>
                <a:spcPts val="1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ts val="16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2pPr>
            <a:lvl3pPr marL="450000" indent="-144000">
              <a:lnSpc>
                <a:spcPts val="1600"/>
              </a:lnSpc>
              <a:spcBef>
                <a:spcPts val="0"/>
              </a:spcBef>
              <a:defRPr sz="1100">
                <a:solidFill>
                  <a:schemeClr val="accent2"/>
                </a:solidFill>
              </a:defRPr>
            </a:lvl3pPr>
            <a:lvl4pPr marL="619200" indent="-144000">
              <a:lnSpc>
                <a:spcPts val="1600"/>
              </a:lnSpc>
              <a:spcBef>
                <a:spcPts val="0"/>
              </a:spcBef>
              <a:defRPr sz="1100">
                <a:solidFill>
                  <a:schemeClr val="accent2"/>
                </a:solidFill>
              </a:defRPr>
            </a:lvl4pPr>
            <a:lvl5pPr marL="792000" indent="-144000">
              <a:lnSpc>
                <a:spcPts val="1600"/>
              </a:lnSpc>
              <a:spcBef>
                <a:spcPts val="0"/>
              </a:spcBef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74664" y="1536701"/>
            <a:ext cx="3958835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74664" y="2203678"/>
            <a:ext cx="3958835" cy="3841521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ts val="1600"/>
              </a:lnSpc>
              <a:spcBef>
                <a:spcPts val="0"/>
              </a:spcBef>
              <a:spcAft>
                <a:spcPts val="1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ts val="16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2pPr>
            <a:lvl3pPr marL="450000" indent="-144000">
              <a:lnSpc>
                <a:spcPts val="1600"/>
              </a:lnSpc>
              <a:spcBef>
                <a:spcPts val="0"/>
              </a:spcBef>
              <a:defRPr sz="1100">
                <a:solidFill>
                  <a:schemeClr val="accent2"/>
                </a:solidFill>
              </a:defRPr>
            </a:lvl3pPr>
            <a:lvl4pPr marL="619200" indent="-144000">
              <a:lnSpc>
                <a:spcPts val="1600"/>
              </a:lnSpc>
              <a:spcBef>
                <a:spcPts val="0"/>
              </a:spcBef>
              <a:defRPr sz="1100">
                <a:solidFill>
                  <a:schemeClr val="accent2"/>
                </a:solidFill>
              </a:defRPr>
            </a:lvl4pPr>
            <a:lvl5pPr marL="792000" indent="-144000">
              <a:lnSpc>
                <a:spcPts val="1600"/>
              </a:lnSpc>
              <a:spcBef>
                <a:spcPts val="0"/>
              </a:spcBef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5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33509" y="1626536"/>
            <a:ext cx="7722550" cy="4418664"/>
          </a:xfrm>
          <a:noFill/>
        </p:spPr>
        <p:txBody>
          <a:bodyPr lIns="108000" tIns="108000" rIns="108000"/>
          <a:lstStyle>
            <a:lvl1pPr marL="169863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tabLst/>
              <a:defRPr sz="2000">
                <a:solidFill>
                  <a:schemeClr val="accent2"/>
                </a:solidFill>
              </a:defRPr>
            </a:lvl1pPr>
            <a:lvl2pPr marL="339725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800">
                <a:solidFill>
                  <a:schemeClr val="accent2"/>
                </a:solidFill>
              </a:defRPr>
            </a:lvl2pPr>
            <a:lvl3pPr marL="517525" indent="-177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600">
                <a:solidFill>
                  <a:schemeClr val="accent2"/>
                </a:solidFill>
              </a:defRPr>
            </a:lvl3pPr>
            <a:lvl4pPr marL="687388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solidFill>
                  <a:schemeClr val="accent2"/>
                </a:solidFill>
              </a:defRPr>
            </a:lvl4pPr>
            <a:lvl5pPr marL="857250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2"/>
          </p:nvPr>
        </p:nvSpPr>
        <p:spPr>
          <a:xfrm>
            <a:off x="474663" y="6347885"/>
            <a:ext cx="690562" cy="366183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4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6" y="178063"/>
            <a:ext cx="8229600" cy="86850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41600" y="1626536"/>
            <a:ext cx="7722550" cy="4418664"/>
          </a:xfrm>
          <a:noFill/>
        </p:spPr>
        <p:txBody>
          <a:bodyPr lIns="108000" tIns="108000" rIns="108000"/>
          <a:lstStyle>
            <a:lvl1pPr marL="169863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tabLst/>
              <a:defRPr sz="2000">
                <a:solidFill>
                  <a:schemeClr val="accent2"/>
                </a:solidFill>
              </a:defRPr>
            </a:lvl1pPr>
            <a:lvl2pPr marL="339725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800">
                <a:solidFill>
                  <a:schemeClr val="accent2"/>
                </a:solidFill>
              </a:defRPr>
            </a:lvl2pPr>
            <a:lvl3pPr marL="517525" indent="-177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600">
                <a:solidFill>
                  <a:schemeClr val="accent2"/>
                </a:solidFill>
              </a:defRPr>
            </a:lvl3pPr>
            <a:lvl4pPr marL="687388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solidFill>
                  <a:schemeClr val="accent2"/>
                </a:solidFill>
              </a:defRPr>
            </a:lvl4pPr>
            <a:lvl5pPr marL="857250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2"/>
          </p:nvPr>
        </p:nvSpPr>
        <p:spPr>
          <a:xfrm>
            <a:off x="475801" y="6347885"/>
            <a:ext cx="690562" cy="366183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82502" y="711877"/>
            <a:ext cx="7755190" cy="755649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54B94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018274" y="1536701"/>
            <a:ext cx="2591794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247875" y="1536701"/>
            <a:ext cx="2591794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74708" y="1536701"/>
            <a:ext cx="2591794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6018350" y="2200528"/>
            <a:ext cx="2590482" cy="3840000"/>
          </a:xfrm>
          <a:solidFill>
            <a:srgbClr val="BFBFBF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3240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 lang="en-GB" sz="1100" kern="1200" spc="-3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247952" y="2200528"/>
            <a:ext cx="2590482" cy="384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3240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 lang="en-GB" sz="1100" kern="1200" spc="-3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4663" y="2200528"/>
            <a:ext cx="2592620" cy="384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4500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 lang="en-GB" sz="1100" kern="1200" spc="-3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5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74663" y="1536001"/>
            <a:ext cx="1937532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4663" y="2189945"/>
            <a:ext cx="1937532" cy="384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558567" y="1536001"/>
            <a:ext cx="1937532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558567" y="2189945"/>
            <a:ext cx="1937532" cy="384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15429" y="1536001"/>
            <a:ext cx="1937532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615429" y="2189945"/>
            <a:ext cx="1937532" cy="384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672290" y="1536001"/>
            <a:ext cx="1937532" cy="664633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672290" y="2189945"/>
            <a:ext cx="1937532" cy="384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accent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accent2"/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17806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8298" y="6347885"/>
            <a:ext cx="2895600" cy="366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0" u="sng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74663" y="6347885"/>
            <a:ext cx="690562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028" name="TextBox 13"/>
          <p:cNvSpPr txBox="1">
            <a:spLocks noChangeArrowheads="1"/>
          </p:cNvSpPr>
          <p:nvPr/>
        </p:nvSpPr>
        <p:spPr bwMode="auto">
          <a:xfrm>
            <a:off x="2139950" y="-1883833"/>
            <a:ext cx="2974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  <a:prstGeom prst="rect">
            <a:avLst/>
          </a:prstGeom>
          <a:solidFill>
            <a:srgbClr val="54B948"/>
          </a:solidFill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4663" y="142081"/>
            <a:ext cx="8229600" cy="4525433"/>
          </a:xfrm>
          <a:prstGeom prst="rect">
            <a:avLst/>
          </a:prstGeom>
        </p:spPr>
        <p:txBody>
          <a:bodyPr vert="horz" lIns="0" tIns="9144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3" descr="GreenRibbon2.PN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5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3200" kern="1200" spc="-30">
          <a:solidFill>
            <a:schemeClr val="accent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2000" kern="1200" spc="-30">
          <a:solidFill>
            <a:schemeClr val="accent2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kern="1200" spc="-30">
          <a:solidFill>
            <a:schemeClr val="accent2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1600" kern="1200" spc="-3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1400" kern="1200" spc="-30">
          <a:solidFill>
            <a:schemeClr val="accent2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3048000" cy="6858000"/>
          </a:xfrm>
          <a:prstGeom prst="rect">
            <a:avLst/>
          </a:prstGeom>
        </p:spPr>
      </p:pic>
      <p:pic>
        <p:nvPicPr>
          <p:cNvPr id="9" name="Picture 4" descr="NCR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602254"/>
            <a:ext cx="77628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Dollarama &amp; NCR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Presented By- Divyansh Srivastava</a:t>
            </a:r>
          </a:p>
        </p:txBody>
      </p:sp>
      <p:pic>
        <p:nvPicPr>
          <p:cNvPr id="1026" name="Picture 2" descr="Dollarama officially opens an online store in Canada | CTV News">
            <a:extLst>
              <a:ext uri="{FF2B5EF4-FFF2-40B4-BE49-F238E27FC236}">
                <a16:creationId xmlns:a16="http://schemas.microsoft.com/office/drawing/2014/main" id="{80EDE824-C9D4-4853-94D0-0B8D6860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5302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6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31" y="1295400"/>
            <a:ext cx="8179869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Founded in 1910, Salim Rossy opens his first S.Rossy Inc. store on Craig Street in Montreal, Quebec.</a:t>
            </a:r>
          </a:p>
          <a:p>
            <a:r>
              <a:rPr lang="en-US" sz="2000" dirty="0">
                <a:latin typeface="Century Gothic" pitchFamily="34" charset="0"/>
              </a:rPr>
              <a:t>In 2004, </a:t>
            </a:r>
            <a:r>
              <a:rPr lang="en-US" sz="2000" dirty="0"/>
              <a:t>Private equity group Bain Capital invests in Dollarama through the purchase of a majority stake to support its continued growth.</a:t>
            </a:r>
          </a:p>
          <a:p>
            <a:r>
              <a:rPr lang="en-US" sz="2000" dirty="0"/>
              <a:t>In 2007, Dollarama reaches a symbolic milestone with the opening of its 500th store in Ottawa, Ontario, with more plans for growth.</a:t>
            </a:r>
          </a:p>
          <a:p>
            <a:r>
              <a:rPr lang="en-US" sz="2000" dirty="0"/>
              <a:t>In 2009, Dollarama starts offering products at three new price points: $1.25, $1.50 and $2.00. </a:t>
            </a:r>
          </a:p>
          <a:p>
            <a:r>
              <a:rPr lang="en-US" sz="2000" dirty="0"/>
              <a:t>In 2011, Bain Capital sells its remaining stake in Dollarama.</a:t>
            </a:r>
          </a:p>
          <a:p>
            <a:r>
              <a:rPr lang="en-US" sz="2000" dirty="0"/>
              <a:t>In August of 2019, Dollarama acquires a 50.1% interest in Latin American value retailer Dollarcity following a six-year commercial partnership.</a:t>
            </a:r>
          </a:p>
          <a:p>
            <a:r>
              <a:rPr lang="en-US" sz="2000" dirty="0"/>
              <a:t>By the end </a:t>
            </a:r>
            <a:r>
              <a:rPr lang="en-US" sz="2000"/>
              <a:t>of 2021, </a:t>
            </a:r>
            <a:r>
              <a:rPr lang="en-US" sz="2000" dirty="0"/>
              <a:t>Dollarcity has 230 stores.</a:t>
            </a:r>
          </a:p>
          <a:p>
            <a:r>
              <a:rPr lang="en-US" sz="2000" dirty="0"/>
              <a:t>By the end of 2021, Dollarama has 1368 stores.</a:t>
            </a:r>
            <a:endParaRPr lang="en-US" sz="2000" dirty="0">
              <a:latin typeface="Century Gothic" pitchFamily="34" charset="0"/>
            </a:endParaRPr>
          </a:p>
          <a:p>
            <a:endParaRPr lang="en-US" sz="2000" dirty="0">
              <a:latin typeface="Century Gothic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WIKI Details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23D7A3-D2D7-4094-8350-48B6D8D5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1872"/>
            <a:ext cx="3131924" cy="6654256"/>
          </a:xfrm>
        </p:spPr>
      </p:pic>
    </p:spTree>
    <p:extLst>
      <p:ext uri="{BB962C8B-B14F-4D97-AF65-F5344CB8AC3E}">
        <p14:creationId xmlns:p14="http://schemas.microsoft.com/office/powerpoint/2010/main" val="377852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4953000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3600" b="1" dirty="0">
                <a:latin typeface="Century Gothic" pitchFamily="34" charset="0"/>
              </a:rPr>
              <a:t>Background Research</a:t>
            </a:r>
          </a:p>
          <a:p>
            <a:pPr marL="574675" lvl="1" indent="-230188"/>
            <a:r>
              <a:rPr lang="en-US" sz="3200" dirty="0"/>
              <a:t>Typical consumer profile: </a:t>
            </a:r>
          </a:p>
          <a:p>
            <a:pPr marL="974725" lvl="2" indent="-230188"/>
            <a:r>
              <a:rPr lang="en-US" sz="3000" dirty="0"/>
              <a:t>Female </a:t>
            </a:r>
          </a:p>
          <a:p>
            <a:pPr marL="974725" lvl="2" indent="-230188"/>
            <a:r>
              <a:rPr lang="en-US" sz="3000" dirty="0"/>
              <a:t>25-54 years of age </a:t>
            </a:r>
          </a:p>
          <a:p>
            <a:pPr marL="974725" lvl="2" indent="-230188"/>
            <a:r>
              <a:rPr lang="en-US" sz="3000" dirty="0"/>
              <a:t>Annual income of $20k-$80k</a:t>
            </a:r>
            <a:r>
              <a:rPr lang="en-US" sz="3000" dirty="0">
                <a:latin typeface="Century Gothic" pitchFamily="34" charset="0"/>
              </a:rPr>
              <a:t> </a:t>
            </a:r>
          </a:p>
          <a:p>
            <a:pPr marL="574675" lvl="1" indent="-230188"/>
            <a:r>
              <a:rPr lang="en-US" sz="3200" dirty="0"/>
              <a:t>Strong brand recognition and reputation for delivering value</a:t>
            </a:r>
          </a:p>
          <a:p>
            <a:pPr marL="574675" lvl="1" indent="-230188"/>
            <a:r>
              <a:rPr lang="en-US" sz="3200" dirty="0"/>
              <a:t>Brand awareness across Canada is at 98%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Customer Goals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82ECA7-D93C-476F-B2F7-C7376D08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382000" cy="4870394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Customer Goals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3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6AB2C81-9441-4B64-94C0-0C19ED2C6F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51251" y="5120093"/>
            <a:ext cx="3041497" cy="673801"/>
          </a:xfrm>
        </p:spPr>
        <p:txBody>
          <a:bodyPr/>
          <a:lstStyle/>
          <a:p>
            <a:r>
              <a:rPr lang="en-US" dirty="0"/>
              <a:t>Dollarama growth-oriented business model.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B18CDBC-4665-43B8-8CF6-56302236333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84634" y="914400"/>
            <a:ext cx="6764337" cy="4143157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62C06F-0D8B-4EF8-9E75-6B61D89E194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Goals v/s objective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410200"/>
          </a:xfrm>
        </p:spPr>
        <p:txBody>
          <a:bodyPr>
            <a:normAutofit fontScale="55000" lnSpcReduction="20000"/>
          </a:bodyPr>
          <a:lstStyle/>
          <a:p>
            <a:pPr marL="230188" indent="-230188"/>
            <a:r>
              <a:rPr lang="en-US" sz="2900" b="1" dirty="0">
                <a:latin typeface="Century Gothic" pitchFamily="34" charset="0"/>
              </a:rPr>
              <a:t>The campaign objectives included:</a:t>
            </a:r>
          </a:p>
          <a:p>
            <a:pPr marL="574675" lvl="1" indent="-230188"/>
            <a:r>
              <a:rPr lang="en-US" sz="3200" dirty="0"/>
              <a:t>Continuous in-store productivity improvements </a:t>
            </a:r>
          </a:p>
          <a:p>
            <a:pPr marL="974725" lvl="2" indent="-230188"/>
            <a:r>
              <a:rPr lang="en-US" sz="3000" dirty="0"/>
              <a:t>POS systems </a:t>
            </a:r>
          </a:p>
          <a:p>
            <a:pPr marL="974725" lvl="2" indent="-230188"/>
            <a:r>
              <a:rPr lang="en-US" sz="3000" dirty="0"/>
              <a:t>Kronos advanced scheduling </a:t>
            </a:r>
          </a:p>
          <a:p>
            <a:pPr marL="974725" lvl="2" indent="-230188"/>
            <a:r>
              <a:rPr lang="en-US" sz="3000" dirty="0"/>
              <a:t>NCR point of sale terminals </a:t>
            </a:r>
          </a:p>
          <a:p>
            <a:pPr marL="974725" lvl="2" indent="-230188"/>
            <a:r>
              <a:rPr lang="en-US" sz="3000" dirty="0"/>
              <a:t>WIFI and mobile-driven projects</a:t>
            </a:r>
          </a:p>
          <a:p>
            <a:pPr marL="574675" lvl="1" indent="-230188"/>
            <a:r>
              <a:rPr lang="en-US" sz="3200" dirty="0"/>
              <a:t>Benefits of direct sourcing:</a:t>
            </a:r>
          </a:p>
          <a:p>
            <a:pPr marL="974725" lvl="2" indent="-230188"/>
            <a:r>
              <a:rPr lang="en-US" sz="2800" dirty="0"/>
              <a:t>Creates different, more compelling product selection</a:t>
            </a:r>
          </a:p>
          <a:p>
            <a:pPr marL="974725" lvl="2" indent="-230188"/>
            <a:r>
              <a:rPr lang="en-US" sz="2800" dirty="0"/>
              <a:t>Reduces costs associated with intermediaries</a:t>
            </a:r>
            <a:endParaRPr lang="en-US" sz="3200" dirty="0"/>
          </a:p>
          <a:p>
            <a:pPr marL="574675" lvl="1" indent="-230188"/>
            <a:r>
              <a:rPr lang="en-US" sz="3200" dirty="0"/>
              <a:t>Longstanding relationships with low-cost supplier network: </a:t>
            </a:r>
          </a:p>
          <a:p>
            <a:pPr marL="974725" lvl="2" indent="-230188"/>
            <a:r>
              <a:rPr lang="en-US" sz="3000" dirty="0"/>
              <a:t>~50% merchandise sourced directly from over 25 countries (primarily China) </a:t>
            </a:r>
          </a:p>
          <a:p>
            <a:pPr marL="400050" lvl="1" indent="0">
              <a:buNone/>
            </a:pPr>
            <a:endParaRPr lang="en-US" sz="1700" b="1" dirty="0">
              <a:latin typeface="Century Gothic" pitchFamily="34" charset="0"/>
            </a:endParaRPr>
          </a:p>
          <a:p>
            <a:pPr marL="230188" indent="-230188"/>
            <a:r>
              <a:rPr lang="en-US" sz="2900" b="1" dirty="0">
                <a:latin typeface="Century Gothic" pitchFamily="34" charset="0"/>
              </a:rPr>
              <a:t>The marketing plan included:</a:t>
            </a:r>
          </a:p>
          <a:p>
            <a:pPr marL="574675" lvl="1" indent="-230188"/>
            <a:r>
              <a:rPr lang="en-US" sz="2900" dirty="0"/>
              <a:t>Strong brand recognition and reputation for delivering value</a:t>
            </a:r>
          </a:p>
          <a:p>
            <a:pPr marL="574675" lvl="1" indent="-230188"/>
            <a:r>
              <a:rPr lang="en-US" sz="2900" dirty="0"/>
              <a:t>Unrivaled presence across Canada in convenient locations</a:t>
            </a:r>
          </a:p>
          <a:p>
            <a:pPr marL="574675" lvl="1" indent="-230188"/>
            <a:r>
              <a:rPr lang="en-US" sz="2900" dirty="0"/>
              <a:t>Destination store appealing to broad customer base</a:t>
            </a:r>
          </a:p>
          <a:p>
            <a:pPr marL="574675" lvl="1" indent="-230188"/>
            <a:r>
              <a:rPr lang="en-US" sz="2900" dirty="0"/>
              <a:t>Consistent in-store shopping experience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Goals v/s objective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6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5410200"/>
          </a:xfrm>
        </p:spPr>
        <p:txBody>
          <a:bodyPr/>
          <a:lstStyle/>
          <a:p>
            <a:r>
              <a:rPr lang="en-US" sz="2800" dirty="0">
                <a:latin typeface="Century Gothic" pitchFamily="34" charset="0"/>
              </a:rPr>
              <a:t>Support for Dollarama GIFT card,  Cash Management (Simplify management of Cash)</a:t>
            </a:r>
          </a:p>
          <a:p>
            <a:r>
              <a:rPr lang="en-US" sz="2800" dirty="0">
                <a:latin typeface="Century Gothic" pitchFamily="34" charset="0"/>
              </a:rPr>
              <a:t>Better Customer experience (Feel Good factor) </a:t>
            </a:r>
          </a:p>
          <a:p>
            <a:r>
              <a:rPr lang="en-US" sz="2800" dirty="0">
                <a:latin typeface="Century Gothic" pitchFamily="34" charset="0"/>
              </a:rPr>
              <a:t>Short Waiting  time(Q buster).</a:t>
            </a:r>
          </a:p>
          <a:p>
            <a:r>
              <a:rPr lang="en-US" sz="2800" dirty="0">
                <a:latin typeface="Century Gothic" pitchFamily="34" charset="0"/>
              </a:rPr>
              <a:t>New and refreshed look .</a:t>
            </a:r>
          </a:p>
          <a:p>
            <a:r>
              <a:rPr lang="en-US" sz="2800" dirty="0">
                <a:latin typeface="Century Gothic" pitchFamily="34" charset="0"/>
              </a:rPr>
              <a:t>Reduced operative cost and less manual error.</a:t>
            </a:r>
          </a:p>
          <a:p>
            <a:r>
              <a:rPr lang="en-US" sz="2800" dirty="0">
                <a:latin typeface="Century Gothic" pitchFamily="34" charset="0"/>
              </a:rPr>
              <a:t>Easy sales procedure</a:t>
            </a:r>
          </a:p>
          <a:p>
            <a:r>
              <a:rPr lang="en-US" sz="2800" dirty="0">
                <a:latin typeface="Century Gothic" pitchFamily="34" charset="0"/>
              </a:rPr>
              <a:t>Easy  for employee training .</a:t>
            </a:r>
          </a:p>
          <a:p>
            <a:endParaRPr lang="en-US" sz="2800" dirty="0">
              <a:latin typeface="Century Gothic" pitchFamily="34" charset="0"/>
            </a:endParaRP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HOW SCO helped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6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FE5C6C-4C71-44E4-A4B4-DB8B89ADB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14" y="1298548"/>
            <a:ext cx="3384550" cy="54483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Robust financial performance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LTM(2) EBITDA: $1,165M (28.2% of sales)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LTM(1) sales: $4.14B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value proposition at select fixed price points up to $4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 assortment of everyday goods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~50% of merchandise sourced directly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~75% of sales from products priced above $1.25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Largest and only national dollar store chain in Canada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1,368 corporate-owned and operated stores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Avg. of 10,336 sq. ft. per store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Avg. store annual sales of $3.1 million</a:t>
            </a:r>
          </a:p>
          <a:p>
            <a:pPr marL="112712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0C4933-B061-4615-98BA-2D55ACACC6F3}"/>
              </a:ext>
            </a:extLst>
          </p:cNvPr>
          <p:cNvSpPr txBox="1">
            <a:spLocks/>
          </p:cNvSpPr>
          <p:nvPr/>
        </p:nvSpPr>
        <p:spPr>
          <a:xfrm>
            <a:off x="441468" y="17286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1" dirty="0">
                <a:solidFill>
                  <a:srgbClr val="92D050"/>
                </a:solidFill>
                <a:latin typeface="Raleway" panose="020B0503030101060003" pitchFamily="34" charset="0"/>
              </a:rPr>
              <a:t>Evaluation of the campaign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BBE72DF-2587-43BA-B372-76BE86019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4" y="1447800"/>
            <a:ext cx="518935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1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143000"/>
            <a:ext cx="8001000" cy="5486400"/>
          </a:xfrm>
        </p:spPr>
        <p:txBody>
          <a:bodyPr/>
          <a:lstStyle/>
          <a:p>
            <a:r>
              <a:rPr lang="en-US" sz="1800" b="1" dirty="0"/>
              <a:t>Entered the Peruvian market in May 2021</a:t>
            </a:r>
            <a:r>
              <a:rPr lang="en-US" sz="1800" b="1" dirty="0">
                <a:latin typeface="Century Gothic" pitchFamily="34" charset="0"/>
              </a:rPr>
              <a:t>.</a:t>
            </a:r>
            <a:endParaRPr lang="en-US" sz="1800" b="1" dirty="0"/>
          </a:p>
          <a:p>
            <a:r>
              <a:rPr lang="en-US" sz="1800" b="1" dirty="0"/>
              <a:t>Fiscal 2022 First Quarter Results Highlights (Compared to Fiscal 2021 First Quarter Results) </a:t>
            </a:r>
          </a:p>
          <a:p>
            <a:pPr lvl="1"/>
            <a:r>
              <a:rPr lang="en-US" dirty="0"/>
              <a:t>Sales increased by 13.0% to $954.2 million;</a:t>
            </a:r>
          </a:p>
          <a:p>
            <a:pPr lvl="1"/>
            <a:r>
              <a:rPr lang="en-US" dirty="0"/>
              <a:t>Comparable store sales (excluding temporarily closed stores) increased by 5.8%</a:t>
            </a:r>
          </a:p>
          <a:p>
            <a:pPr lvl="1"/>
            <a:r>
              <a:rPr lang="en-US" dirty="0"/>
              <a:t>Gross margin was 42.3% of sales, compared to 41.3% of sales</a:t>
            </a:r>
            <a:endParaRPr lang="en-US" sz="800" dirty="0"/>
          </a:p>
          <a:p>
            <a:pPr lvl="1"/>
            <a:r>
              <a:rPr lang="en-US" dirty="0"/>
              <a:t>EBITDA</a:t>
            </a:r>
            <a:r>
              <a:rPr lang="en-US" baseline="30000" dirty="0"/>
              <a:t> </a:t>
            </a:r>
            <a:r>
              <a:rPr lang="en-US" dirty="0"/>
              <a:t>increased by 16.1% to $248.2 million, or 26.0% of sales, compared to 25.3% of sales</a:t>
            </a:r>
            <a:endParaRPr lang="en-US" sz="800" dirty="0"/>
          </a:p>
          <a:p>
            <a:pPr lvl="1"/>
            <a:r>
              <a:rPr lang="en-US" dirty="0"/>
              <a:t>Operating income increased by 18.1% to $176.8 million, or 18.5% of sales, compared to 17.7% of sales</a:t>
            </a:r>
          </a:p>
          <a:p>
            <a:pPr lvl="1"/>
            <a:r>
              <a:rPr lang="en-US" dirty="0"/>
              <a:t>Incremental direct costs related to COVID-19 measures amounted to $18.3 million, compared to $15.0 million</a:t>
            </a:r>
          </a:p>
          <a:p>
            <a:pPr lvl="1"/>
            <a:r>
              <a:rPr lang="en-US" dirty="0"/>
              <a:t>The Corporation opened 12 net new stores compared to 10 net new stores</a:t>
            </a:r>
            <a:endParaRPr lang="en-US" sz="800" dirty="0"/>
          </a:p>
          <a:p>
            <a:pPr lvl="1"/>
            <a:endParaRPr lang="en-US" sz="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Recent Business changes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9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87433"/>
          </a:xfrm>
        </p:spPr>
        <p:txBody>
          <a:bodyPr/>
          <a:lstStyle/>
          <a:p>
            <a:r>
              <a:rPr lang="en-US" sz="2800" dirty="0"/>
              <a:t>Mobile shopper they are currently planning to provide</a:t>
            </a:r>
            <a:r>
              <a:rPr lang="en-US" sz="2800" dirty="0">
                <a:latin typeface="Century Gothic" pitchFamily="34" charset="0"/>
              </a:rPr>
              <a:t>. </a:t>
            </a:r>
          </a:p>
          <a:p>
            <a:r>
              <a:rPr lang="en-US" sz="2800" dirty="0"/>
              <a:t>Integrate with western union money transfer functionality in SCO.</a:t>
            </a:r>
          </a:p>
          <a:p>
            <a:r>
              <a:rPr lang="en-US" sz="2800" dirty="0"/>
              <a:t>New long-term target of 2,000 Dollarama stores by 2031. </a:t>
            </a:r>
          </a:p>
          <a:p>
            <a:r>
              <a:rPr lang="en-US" sz="2800" dirty="0"/>
              <a:t>Target of 600 Dollarcity stores by 2029 in the initial 3 countries</a:t>
            </a:r>
            <a:endParaRPr lang="en-US" sz="28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Road maps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llarama, The cheapest store for international students in Canada - YouTube">
            <a:extLst>
              <a:ext uri="{FF2B5EF4-FFF2-40B4-BE49-F238E27FC236}">
                <a16:creationId xmlns:a16="http://schemas.microsoft.com/office/drawing/2014/main" id="{A26DAA63-A261-4A2D-815C-1D14B5B5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834" y="2495849"/>
            <a:ext cx="4590292" cy="258203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93713" y="1536000"/>
            <a:ext cx="3384550" cy="45127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Dollarama stores types</a:t>
            </a:r>
          </a:p>
          <a:p>
            <a:pPr lvl="0"/>
            <a:r>
              <a:rPr lang="en-US" dirty="0"/>
              <a:t>How many stores/lanes</a:t>
            </a:r>
          </a:p>
          <a:p>
            <a:pPr lvl="0"/>
            <a:r>
              <a:rPr lang="en-US" dirty="0"/>
              <a:t>Hardware/Software types</a:t>
            </a:r>
          </a:p>
          <a:p>
            <a:pPr lvl="0"/>
            <a:r>
              <a:rPr lang="en-US" dirty="0"/>
              <a:t>Business locations </a:t>
            </a:r>
          </a:p>
          <a:p>
            <a:pPr lvl="0"/>
            <a:r>
              <a:rPr lang="en-US" dirty="0"/>
              <a:t>Wiki History</a:t>
            </a:r>
          </a:p>
          <a:p>
            <a:pPr lvl="0"/>
            <a:r>
              <a:rPr lang="en-US" dirty="0"/>
              <a:t>Customer goals and how we are supporting them</a:t>
            </a:r>
          </a:p>
          <a:p>
            <a:pPr lvl="0"/>
            <a:r>
              <a:rPr lang="en-US" dirty="0"/>
              <a:t>Evaluation the Campaign</a:t>
            </a:r>
          </a:p>
          <a:p>
            <a:pPr lvl="0"/>
            <a:r>
              <a:rPr lang="en-US" dirty="0"/>
              <a:t>Recent business changes/decisions</a:t>
            </a:r>
          </a:p>
          <a:p>
            <a:r>
              <a:rPr lang="en-US" dirty="0"/>
              <a:t>Roadmaps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6050" y="178063"/>
            <a:ext cx="8638247" cy="1143000"/>
          </a:xfrm>
        </p:spPr>
        <p:txBody>
          <a:bodyPr>
            <a:normAutofit/>
          </a:bodyPr>
          <a:lstStyle/>
          <a:p>
            <a:r>
              <a:rPr lang="en-US"/>
              <a:t>Agenda: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1AF38CF8-1D9D-483C-9350-6F4BDCEBAE90}" type="datetime1">
              <a:rPr lang="en-US" smtClean="0"/>
              <a:pPr>
                <a:spcAft>
                  <a:spcPts val="600"/>
                </a:spcAft>
                <a:defRPr/>
              </a:pPr>
              <a:t>9/2/2021</a:t>
            </a:fld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8764588" y="6387313"/>
            <a:ext cx="225302" cy="30040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27769017-5248-C046-93A6-932BE796BB9D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65DB6F5-A57F-4C03-8F5F-BA4A92633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800" y="3048000"/>
            <a:ext cx="2987212" cy="497416"/>
          </a:xfrm>
        </p:spPr>
        <p:txBody>
          <a:bodyPr/>
          <a:lstStyle/>
          <a:p>
            <a:r>
              <a:rPr lang="en-US" sz="4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411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35974" y="304800"/>
            <a:ext cx="8638247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4C600"/>
                </a:solidFill>
                <a:latin typeface="Century Gothic"/>
                <a:ea typeface="+mj-ea"/>
                <a:cs typeface="+mj-cs"/>
              </a:rPr>
              <a:t>Dollarama Introduction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797" y="15240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Dollarama is a Canadian dollar store retail chain headquartered in Montreal.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Now Canada's largest retailer of items for four dollars or less. </a:t>
            </a:r>
            <a:endParaRPr lang="en-US" sz="2000" dirty="0">
              <a:latin typeface="Century Gothic" pitchFamily="34" charset="0"/>
            </a:endParaRPr>
          </a:p>
          <a:p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2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873" y="1321062"/>
            <a:ext cx="7848600" cy="4089137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Online Store	</a:t>
            </a:r>
          </a:p>
          <a:p>
            <a:r>
              <a:rPr lang="en-US" dirty="0">
                <a:latin typeface="Century Gothic" pitchFamily="34" charset="0"/>
              </a:rPr>
              <a:t>Web app</a:t>
            </a:r>
          </a:p>
          <a:p>
            <a:r>
              <a:rPr lang="en-US" dirty="0">
                <a:latin typeface="Century Gothic" pitchFamily="34" charset="0"/>
              </a:rPr>
              <a:t>Mobile App</a:t>
            </a:r>
          </a:p>
          <a:p>
            <a:endParaRPr lang="en-US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itchFamily="34" charset="0"/>
            </a:endParaRPr>
          </a:p>
          <a:p>
            <a:pPr marL="68580" indent="0">
              <a:buNone/>
            </a:pPr>
            <a:r>
              <a:rPr lang="en-US" sz="1800" b="1" dirty="0">
                <a:latin typeface="Raleway" panose="020B0503030101060003" pitchFamily="34" charset="0"/>
              </a:rPr>
              <a:t>Dollar City sells home, basic necessities, accessories in decoration, kitchen, office, pets, gardening, seasonal products and much more.</a:t>
            </a:r>
          </a:p>
          <a:p>
            <a:pPr marL="68580" indent="0">
              <a:buNone/>
            </a:pPr>
            <a:r>
              <a:rPr lang="en-US" sz="1800" b="1" dirty="0">
                <a:latin typeface="Raleway" panose="020B0503030101060003" pitchFamily="34" charset="0"/>
              </a:rPr>
              <a:t>Dollarama sells everyday consumer products, general merchandise and seasonal items at low, fixed price points.</a:t>
            </a:r>
          </a:p>
          <a:p>
            <a:pPr marL="68580" indent="0">
              <a:buNone/>
            </a:pPr>
            <a:endParaRPr lang="en-US" sz="1800" dirty="0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09600" y="380999"/>
            <a:ext cx="8384697" cy="94006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4C600"/>
                </a:solidFill>
                <a:latin typeface="Century Gothic"/>
                <a:ea typeface="+mj-ea"/>
                <a:cs typeface="+mj-cs"/>
              </a:rPr>
              <a:t>Type of stores :</a:t>
            </a:r>
            <a:endParaRPr lang="en-US" dirty="0"/>
          </a:p>
        </p:txBody>
      </p:sp>
      <p:pic>
        <p:nvPicPr>
          <p:cNvPr id="2" name="Picture 2" descr="dollarama-logo - JobApplications.net">
            <a:extLst>
              <a:ext uri="{FF2B5EF4-FFF2-40B4-BE49-F238E27FC236}">
                <a16:creationId xmlns:a16="http://schemas.microsoft.com/office/drawing/2014/main" id="{A8C2D4B5-FB8C-40E0-9778-13D6AFC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455"/>
            <a:ext cx="1996691" cy="19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ículos para el Hogar, Oficina, Mascotas y más | Dollarcity">
            <a:extLst>
              <a:ext uri="{FF2B5EF4-FFF2-40B4-BE49-F238E27FC236}">
                <a16:creationId xmlns:a16="http://schemas.microsoft.com/office/drawing/2014/main" id="{E92393C5-AF27-4C31-B118-671655FF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54" y="2378391"/>
            <a:ext cx="2311782" cy="15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0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4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Dollarama In numbers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(As per Dollarama Website)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6A08F19-6C66-4C51-8480-57374FACAD89}"/>
              </a:ext>
            </a:extLst>
          </p:cNvPr>
          <p:cNvSpPr/>
          <p:nvPr/>
        </p:nvSpPr>
        <p:spPr>
          <a:xfrm>
            <a:off x="457200" y="1260699"/>
            <a:ext cx="8229600" cy="1143000"/>
          </a:xfrm>
          <a:prstGeom prst="leftRightArrow">
            <a:avLst/>
          </a:prstGeom>
          <a:solidFill>
            <a:srgbClr val="54B9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Dollarama expands its distribution center, located in the Town of Mount Royal, Quebec, and increased distribution capacity by approximately 50% in support of its long-term Canadian growth plans.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460C6EF-5807-4696-A1A5-26AE37C4588C}"/>
              </a:ext>
            </a:extLst>
          </p:cNvPr>
          <p:cNvSpPr/>
          <p:nvPr/>
        </p:nvSpPr>
        <p:spPr>
          <a:xfrm>
            <a:off x="450668" y="4035231"/>
            <a:ext cx="8229600" cy="1111216"/>
          </a:xfrm>
          <a:prstGeom prst="leftRightArrow">
            <a:avLst/>
          </a:prstGeom>
          <a:solidFill>
            <a:srgbClr val="54B9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2021, Dollarama has over 1,368 stores across Canada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1B81EFC8-612A-433C-9CF6-F242DB67848D}"/>
              </a:ext>
            </a:extLst>
          </p:cNvPr>
          <p:cNvSpPr/>
          <p:nvPr/>
        </p:nvSpPr>
        <p:spPr>
          <a:xfrm>
            <a:off x="450668" y="2685584"/>
            <a:ext cx="8229600" cy="1111216"/>
          </a:xfrm>
          <a:prstGeom prst="leftRightArrow">
            <a:avLst/>
          </a:prstGeom>
          <a:solidFill>
            <a:srgbClr val="54B9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August of 2019, Dollarama acquires a 50.1% interest in Latin American value retailer Dollarcity following a six-year commercial partnership and by the end of 2019, Dollarcity has over 200 stores.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A442234-93D9-4B61-9974-8CA38D29C129}"/>
              </a:ext>
            </a:extLst>
          </p:cNvPr>
          <p:cNvSpPr/>
          <p:nvPr/>
        </p:nvSpPr>
        <p:spPr>
          <a:xfrm>
            <a:off x="450668" y="5384879"/>
            <a:ext cx="8229600" cy="1111216"/>
          </a:xfrm>
          <a:prstGeom prst="leftRightArrow">
            <a:avLst/>
          </a:prstGeom>
          <a:solidFill>
            <a:srgbClr val="54B9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2017 NCR SCO was only in 50 Lanes and now its 10 times more which is 624 NCR SCO Lanes </a:t>
            </a:r>
            <a:r>
              <a:rPr lang="en-US" sz="1200" b="1" dirty="0">
                <a:latin typeface="Century Gothic" pitchFamily="34" charset="0"/>
              </a:rPr>
              <a:t>(R6C, R6C+)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45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474DABA-F81A-4903-903D-D2B00D8164A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2003" y="1676400"/>
            <a:ext cx="7297737" cy="4425021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95FFF-94A0-403D-AFD7-770B6A93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03" y="17806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Dollar stores visited most frequently in Canada as of August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8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Hardware type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1161" y="4267200"/>
            <a:ext cx="7463211" cy="16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entury Gothic" pitchFamily="34" charset="0"/>
              </a:rPr>
              <a:t>NCR  SCO lanes.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 SAPM POS v13.3.7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SCOTAPP: ADK 6.2.5, ADK 6.0.5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1161" y="990600"/>
            <a:ext cx="7826477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entury Gothic" pitchFamily="34" charset="0"/>
              </a:rPr>
              <a:t>SAP POS Store Servers v13.3.7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 pitchFamily="34" charset="0"/>
              </a:rPr>
              <a:t>SAPM POS v13.3.7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 pitchFamily="34" charset="0"/>
              </a:rPr>
              <a:t>NCR  Self Check out  lanes.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 Version 6,R6C+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6362" y="353536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Software type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7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18288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</a:rPr>
              <a:t>Canada (</a:t>
            </a:r>
            <a:r>
              <a:rPr lang="en-US" dirty="0"/>
              <a:t> Ottawa, Ontario)</a:t>
            </a:r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Latin America (Colombia, El Salvador, Guatemala)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5892" y="4247535"/>
            <a:ext cx="6777317" cy="20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entury Gothic" pitchFamily="34" charset="0"/>
              </a:rPr>
              <a:t>Only in Canada 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 pitchFamily="34" charset="0"/>
              </a:rPr>
              <a:t>Not in Latin America</a:t>
            </a:r>
          </a:p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Store locations 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7310" y="3429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Online Delivery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18288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</a:rPr>
              <a:t>Only in Canada</a:t>
            </a:r>
          </a:p>
          <a:p>
            <a:r>
              <a:rPr lang="en-US" dirty="0"/>
              <a:t>Not in Latin America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5892" y="4247535"/>
            <a:ext cx="6777317" cy="20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entury Gothic" pitchFamily="34" charset="0"/>
              </a:rPr>
              <a:t>Mobile App Shopping 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7814"/>
      </p:ext>
    </p:extLst>
  </p:cSld>
  <p:clrMapOvr>
    <a:masterClrMapping/>
  </p:clrMapOvr>
</p:sld>
</file>

<file path=ppt/theme/theme1.xml><?xml version="1.0" encoding="utf-8"?>
<a:theme xmlns:a="http://schemas.openxmlformats.org/drawingml/2006/main" name="NCR PPT Template v4">
  <a:themeElements>
    <a:clrScheme name="NCR 2014 Brand Color Palette">
      <a:dk1>
        <a:srgbClr val="191919"/>
      </a:dk1>
      <a:lt1>
        <a:sysClr val="window" lastClr="FFFFFF"/>
      </a:lt1>
      <a:dk2>
        <a:srgbClr val="54B948"/>
      </a:dk2>
      <a:lt2>
        <a:srgbClr val="EEECE1"/>
      </a:lt2>
      <a:accent1>
        <a:srgbClr val="54B948"/>
      </a:accent1>
      <a:accent2>
        <a:srgbClr val="333333"/>
      </a:accent2>
      <a:accent3>
        <a:srgbClr val="F99B0C"/>
      </a:accent3>
      <a:accent4>
        <a:srgbClr val="808080"/>
      </a:accent4>
      <a:accent5>
        <a:srgbClr val="B3B3B3"/>
      </a:accent5>
      <a:accent6>
        <a:srgbClr val="EAE400"/>
      </a:accent6>
      <a:hlink>
        <a:srgbClr val="E14F3C"/>
      </a:hlink>
      <a:folHlink>
        <a:srgbClr val="6ED3E4"/>
      </a:folHlink>
    </a:clrScheme>
    <a:fontScheme name="NCR content slid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4B948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CR PPT Template v2.potx [Read-Only]" id="{68E524E1-5A4D-499A-BF86-12D1D70BF9B7}" vid="{87ABE2BF-4F0E-476F-84DD-57B5BF8FD5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NCR General Purpose</Template>
  <TotalTime>14552</TotalTime>
  <Words>1130</Words>
  <Application>Microsoft Office PowerPoint</Application>
  <PresentationFormat>On-screen Show (4:3)</PresentationFormat>
  <Paragraphs>166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Open Sans</vt:lpstr>
      <vt:lpstr>Raleway</vt:lpstr>
      <vt:lpstr>Wingdings</vt:lpstr>
      <vt:lpstr>Wingdings 2</vt:lpstr>
      <vt:lpstr>NCR PPT Template v4</vt:lpstr>
      <vt:lpstr>PowerPoint Presentation</vt:lpstr>
      <vt:lpstr>Agenda:</vt:lpstr>
      <vt:lpstr>PowerPoint Presentation</vt:lpstr>
      <vt:lpstr>PowerPoint Presentation</vt:lpstr>
      <vt:lpstr>Dollarama In numbers  (As per Dollarama Website)</vt:lpstr>
      <vt:lpstr>Dollar stores visited most frequently in Canada as of August 2019</vt:lpstr>
      <vt:lpstr>Hardware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 &amp; NCR </dc:title>
  <dc:creator>Shankar, Ravi</dc:creator>
  <cp:lastModifiedBy>Srivastava, Divyansh</cp:lastModifiedBy>
  <cp:revision>152</cp:revision>
  <dcterms:created xsi:type="dcterms:W3CDTF">2006-08-16T00:00:00Z</dcterms:created>
  <dcterms:modified xsi:type="dcterms:W3CDTF">2021-09-02T06:29:16Z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etDate">
    <vt:lpwstr>2021-08-08T06:23:40Z</vt:lpwstr>
  </property>
  <property fmtid="{D5CDD505-2E9C-101B-9397-08002B2CF9AE}" pid="4" name="MSIP_Label_1ebac993-578d-4fb6-a024-e1968d57a18c_Method">
    <vt:lpwstr>Privileged</vt:lpwstr>
  </property>
  <property fmtid="{D5CDD505-2E9C-101B-9397-08002B2CF9AE}" pid="5" name="MSIP_Label_1ebac993-578d-4fb6-a024-e1968d57a18c_Name">
    <vt:lpwstr>1ebac993-578d-4fb6-a024-e1968d57a18c</vt:lpwstr>
  </property>
  <property fmtid="{D5CDD505-2E9C-101B-9397-08002B2CF9AE}" pid="6" name="MSIP_Label_1ebac993-578d-4fb6-a024-e1968d57a18c_SiteId">
    <vt:lpwstr>ae4df1f7-611e-444f-897e-f964e1205171</vt:lpwstr>
  </property>
  <property fmtid="{D5CDD505-2E9C-101B-9397-08002B2CF9AE}" pid="7" name="MSIP_Label_1ebac993-578d-4fb6-a024-e1968d57a18c_ActionId">
    <vt:lpwstr>3c6ae5ab-be36-4b46-b8b1-bb1b94eac855</vt:lpwstr>
  </property>
  <property fmtid="{D5CDD505-2E9C-101B-9397-08002B2CF9AE}" pid="8" name="MSIP_Label_1ebac993-578d-4fb6-a024-e1968d57a18c_ContentBits">
    <vt:lpwstr>0</vt:lpwstr>
  </property>
</Properties>
</file>